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8288000" cy="10287000"/>
  <p:notesSz cx="6858000" cy="9144000"/>
  <p:embeddedFontLst>
    <p:embeddedFont>
      <p:font typeface="Assistant" panose="00000500000000000000" pitchFamily="2" charset="-79"/>
      <p:regular r:id="rId11"/>
      <p:bold r:id="rId12"/>
    </p:embeddedFont>
    <p:embeddedFont>
      <p:font typeface="FB Flashback" panose="020B0604020202020204" charset="-79"/>
      <p:regular r:id="rId1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38" d="100"/>
          <a:sy n="38" d="100"/>
        </p:scale>
        <p:origin x="1020"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EDCC"/>
        </a:solidFill>
        <a:effectLst/>
      </p:bgPr>
    </p:bg>
    <p:spTree>
      <p:nvGrpSpPr>
        <p:cNvPr id="1" name=""/>
        <p:cNvGrpSpPr/>
        <p:nvPr/>
      </p:nvGrpSpPr>
      <p:grpSpPr>
        <a:xfrm>
          <a:off x="0" y="0"/>
          <a:ext cx="0" cy="0"/>
          <a:chOff x="0" y="0"/>
          <a:chExt cx="0" cy="0"/>
        </a:xfrm>
      </p:grpSpPr>
      <p:sp>
        <p:nvSpPr>
          <p:cNvPr id="2" name="Freeform 2"/>
          <p:cNvSpPr/>
          <p:nvPr/>
        </p:nvSpPr>
        <p:spPr>
          <a:xfrm rot="2495803">
            <a:off x="-9888424" y="-8551427"/>
            <a:ext cx="31184041" cy="31184041"/>
          </a:xfrm>
          <a:custGeom>
            <a:avLst/>
            <a:gdLst/>
            <a:ahLst/>
            <a:cxnLst/>
            <a:rect l="l" t="t" r="r" b="b"/>
            <a:pathLst>
              <a:path w="31184041" h="31184041">
                <a:moveTo>
                  <a:pt x="0" y="0"/>
                </a:moveTo>
                <a:lnTo>
                  <a:pt x="31184041" y="0"/>
                </a:lnTo>
                <a:lnTo>
                  <a:pt x="31184041" y="31184041"/>
                </a:lnTo>
                <a:lnTo>
                  <a:pt x="0" y="31184041"/>
                </a:lnTo>
                <a:lnTo>
                  <a:pt x="0" y="0"/>
                </a:lnTo>
                <a:close/>
              </a:path>
            </a:pathLst>
          </a:custGeom>
          <a:blipFill>
            <a:blip r:embed="rId2">
              <a:alphaModFix amt="13000"/>
            </a:blip>
            <a:stretch>
              <a:fillRect/>
            </a:stretch>
          </a:blipFill>
        </p:spPr>
        <p:txBody>
          <a:bodyPr/>
          <a:lstStyle/>
          <a:p>
            <a:endParaRPr lang="he-IL"/>
          </a:p>
        </p:txBody>
      </p:sp>
      <p:sp>
        <p:nvSpPr>
          <p:cNvPr id="3" name="TextBox 3"/>
          <p:cNvSpPr txBox="1"/>
          <p:nvPr/>
        </p:nvSpPr>
        <p:spPr>
          <a:xfrm>
            <a:off x="1560544" y="3435618"/>
            <a:ext cx="14378355" cy="2548989"/>
          </a:xfrm>
          <a:prstGeom prst="rect">
            <a:avLst/>
          </a:prstGeom>
        </p:spPr>
        <p:txBody>
          <a:bodyPr lIns="0" tIns="0" rIns="0" bIns="0" rtlCol="0" anchor="t">
            <a:spAutoFit/>
          </a:bodyPr>
          <a:lstStyle/>
          <a:p>
            <a:pPr algn="ctr" rtl="1">
              <a:lnSpc>
                <a:spcPts val="22198"/>
              </a:lnSpc>
            </a:pPr>
            <a:r>
              <a:rPr lang="he-IL" sz="11099">
                <a:solidFill>
                  <a:srgbClr val="000000"/>
                </a:solidFill>
                <a:latin typeface="FB Flashback"/>
                <a:ea typeface="FB Flashback"/>
                <a:cs typeface="FB Flashback"/>
                <a:sym typeface="FB Flashback"/>
                <a:rtl/>
              </a:rPr>
              <a:t>למידה מאירועי הקיץ</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EDCC"/>
        </a:solidFill>
        <a:effectLst/>
      </p:bgPr>
    </p:bg>
    <p:spTree>
      <p:nvGrpSpPr>
        <p:cNvPr id="1" name=""/>
        <p:cNvGrpSpPr/>
        <p:nvPr/>
      </p:nvGrpSpPr>
      <p:grpSpPr>
        <a:xfrm>
          <a:off x="0" y="0"/>
          <a:ext cx="0" cy="0"/>
          <a:chOff x="0" y="0"/>
          <a:chExt cx="0" cy="0"/>
        </a:xfrm>
      </p:grpSpPr>
      <p:sp>
        <p:nvSpPr>
          <p:cNvPr id="2" name="Freeform 2"/>
          <p:cNvSpPr/>
          <p:nvPr/>
        </p:nvSpPr>
        <p:spPr>
          <a:xfrm rot="2495803">
            <a:off x="-9888424" y="-8551427"/>
            <a:ext cx="31184041" cy="31184041"/>
          </a:xfrm>
          <a:custGeom>
            <a:avLst/>
            <a:gdLst/>
            <a:ahLst/>
            <a:cxnLst/>
            <a:rect l="l" t="t" r="r" b="b"/>
            <a:pathLst>
              <a:path w="31184041" h="31184041">
                <a:moveTo>
                  <a:pt x="0" y="0"/>
                </a:moveTo>
                <a:lnTo>
                  <a:pt x="31184041" y="0"/>
                </a:lnTo>
                <a:lnTo>
                  <a:pt x="31184041" y="31184041"/>
                </a:lnTo>
                <a:lnTo>
                  <a:pt x="0" y="31184041"/>
                </a:lnTo>
                <a:lnTo>
                  <a:pt x="0" y="0"/>
                </a:lnTo>
                <a:close/>
              </a:path>
            </a:pathLst>
          </a:custGeom>
          <a:blipFill>
            <a:blip r:embed="rId2">
              <a:alphaModFix amt="13000"/>
            </a:blip>
            <a:stretch>
              <a:fillRect/>
            </a:stretch>
          </a:blipFill>
        </p:spPr>
        <p:txBody>
          <a:bodyPr/>
          <a:lstStyle/>
          <a:p>
            <a:endParaRPr lang="he-IL"/>
          </a:p>
        </p:txBody>
      </p:sp>
      <p:sp>
        <p:nvSpPr>
          <p:cNvPr id="3" name="TextBox 3"/>
          <p:cNvSpPr txBox="1"/>
          <p:nvPr/>
        </p:nvSpPr>
        <p:spPr>
          <a:xfrm>
            <a:off x="11632554" y="-138117"/>
            <a:ext cx="5990988" cy="1733560"/>
          </a:xfrm>
          <a:prstGeom prst="rect">
            <a:avLst/>
          </a:prstGeom>
        </p:spPr>
        <p:txBody>
          <a:bodyPr lIns="0" tIns="0" rIns="0" bIns="0" rtlCol="0" anchor="t">
            <a:spAutoFit/>
          </a:bodyPr>
          <a:lstStyle/>
          <a:p>
            <a:pPr algn="ctr" rtl="1">
              <a:lnSpc>
                <a:spcPts val="14999"/>
              </a:lnSpc>
            </a:pPr>
            <a:r>
              <a:rPr lang="he-IL" sz="7499">
                <a:solidFill>
                  <a:srgbClr val="000000"/>
                </a:solidFill>
                <a:latin typeface="FB Flashback"/>
                <a:ea typeface="FB Flashback"/>
                <a:cs typeface="FB Flashback"/>
                <a:sym typeface="FB Flashback"/>
                <a:rtl/>
              </a:rPr>
              <a:t>תיאור מקרה</a:t>
            </a:r>
          </a:p>
        </p:txBody>
      </p:sp>
      <p:sp>
        <p:nvSpPr>
          <p:cNvPr id="4" name="TextBox 4"/>
          <p:cNvSpPr txBox="1"/>
          <p:nvPr/>
        </p:nvSpPr>
        <p:spPr>
          <a:xfrm>
            <a:off x="788556" y="2085968"/>
            <a:ext cx="16710888" cy="7480297"/>
          </a:xfrm>
          <a:prstGeom prst="rect">
            <a:avLst/>
          </a:prstGeom>
        </p:spPr>
        <p:txBody>
          <a:bodyPr lIns="0" tIns="0" rIns="0" bIns="0" rtlCol="0" anchor="t">
            <a:spAutoFit/>
          </a:bodyPr>
          <a:lstStyle/>
          <a:p>
            <a:pPr algn="ctr" rtl="1">
              <a:lnSpc>
                <a:spcPts val="5000"/>
              </a:lnSpc>
              <a:spcBef>
                <a:spcPct val="0"/>
              </a:spcBef>
            </a:pPr>
            <a:r>
              <a:rPr lang="he-IL" sz="2500">
                <a:solidFill>
                  <a:srgbClr val="000000"/>
                </a:solidFill>
                <a:latin typeface="Assistant"/>
                <a:ea typeface="Assistant"/>
                <a:cs typeface="Assistant"/>
                <a:sym typeface="Assistant"/>
                <a:rtl/>
              </a:rPr>
              <a:t>לאחר השיבוצים לשנת הפעילות החדשה, התקיים בשבט אירוע כניסה לתפקיד במחסן עבור הבנים החדשים. סביב האירוע התפתחה לאורך השנים מסורת של "קבלת פנים" על ידי בנים מצוות מחסן הוותיק. עם הזמן, המסורת כללה גם התנהגויות של זובור, אלימות פיזית ומינית.</a:t>
            </a:r>
          </a:p>
          <a:p>
            <a:pPr algn="ctr" rtl="1">
              <a:lnSpc>
                <a:spcPts val="5000"/>
              </a:lnSpc>
              <a:spcBef>
                <a:spcPct val="0"/>
              </a:spcBef>
            </a:pPr>
            <a:r>
              <a:rPr lang="he-IL" sz="2500">
                <a:solidFill>
                  <a:srgbClr val="000000"/>
                </a:solidFill>
                <a:latin typeface="Assistant"/>
                <a:ea typeface="Assistant"/>
                <a:cs typeface="Assistant"/>
                <a:sym typeface="Assistant"/>
                <a:rtl/>
              </a:rPr>
              <a:t>לקראת האירוע התחילו לעבור בין הבנים אמירות על כך ש"החדשים צריכים לעבור את זה". חלק מהחניכים ידעו שמצפה להם משהו, חלק צחקו על כך, חלק חששו. הדברים לא הגיעו באופן ברור לצוות הבוגר, וגם כאשר הגיעו שמועות, לא הייתה תחושה שמדובר באירוע שדורש התערבות מקדימה.</a:t>
            </a:r>
          </a:p>
          <a:p>
            <a:pPr algn="ctr" rtl="1">
              <a:lnSpc>
                <a:spcPts val="5000"/>
              </a:lnSpc>
              <a:spcBef>
                <a:spcPct val="0"/>
              </a:spcBef>
            </a:pPr>
            <a:r>
              <a:rPr lang="he-IL" sz="2500">
                <a:solidFill>
                  <a:srgbClr val="000000"/>
                </a:solidFill>
                <a:latin typeface="Assistant"/>
                <a:ea typeface="Assistant"/>
                <a:cs typeface="Assistant"/>
                <a:sym typeface="Assistant"/>
                <a:rtl/>
              </a:rPr>
              <a:t>באירוע עצמו, צוות מחסן לקחו חלק בזובור, וכן גם תשיעיסטים שסיימו בצוות מחסן בשנה האחרונה וכבר לא היו חלק מהשבט באופן רשמי.</a:t>
            </a:r>
          </a:p>
          <a:p>
            <a:pPr algn="ctr" rtl="1">
              <a:lnSpc>
                <a:spcPts val="5000"/>
              </a:lnSpc>
              <a:spcBef>
                <a:spcPct val="0"/>
              </a:spcBef>
            </a:pPr>
            <a:r>
              <a:rPr lang="he-IL" sz="2500">
                <a:solidFill>
                  <a:srgbClr val="000000"/>
                </a:solidFill>
                <a:latin typeface="Assistant"/>
                <a:ea typeface="Assistant"/>
                <a:cs typeface="Assistant"/>
                <a:sym typeface="Assistant"/>
                <a:rtl/>
              </a:rPr>
              <a:t>האירוע חצה גבולות, וחלק מהבנים הנכנסים חוו אותו כפוגעני ומשפיל. לאחר האירוע הגיעו שיתופים לצוות (דרך בנות השכבה), ובעקבותיהם התקיימה תגובה של השבט וההנהגה. נעשו שיחות עם המעורבים והובהר כי ההתנהגות אינה מקובלת.</a:t>
            </a:r>
          </a:p>
          <a:p>
            <a:pPr algn="ctr" rtl="1">
              <a:lnSpc>
                <a:spcPts val="5000"/>
              </a:lnSpc>
              <a:spcBef>
                <a:spcPct val="0"/>
              </a:spcBef>
            </a:pPr>
            <a:r>
              <a:rPr lang="he-IL" sz="2500">
                <a:solidFill>
                  <a:srgbClr val="000000"/>
                </a:solidFill>
                <a:latin typeface="Assistant"/>
                <a:ea typeface="Assistant"/>
                <a:cs typeface="Assistant"/>
                <a:sym typeface="Assistant"/>
                <a:rtl/>
              </a:rPr>
              <a:t>לכאורה, האירוע קיבל מענה.</a:t>
            </a:r>
          </a:p>
          <a:p>
            <a:pPr algn="ctr" rtl="1">
              <a:lnSpc>
                <a:spcPts val="5000"/>
              </a:lnSpc>
              <a:spcBef>
                <a:spcPct val="0"/>
              </a:spcBef>
            </a:pPr>
            <a:r>
              <a:rPr lang="he-IL" sz="2500">
                <a:solidFill>
                  <a:srgbClr val="000000"/>
                </a:solidFill>
                <a:latin typeface="Assistant"/>
                <a:ea typeface="Assistant"/>
                <a:cs typeface="Assistant"/>
                <a:sym typeface="Assistant"/>
                <a:rtl/>
              </a:rPr>
              <a:t>עם זאת, בשבועות שלאחר מכן המשיכו להישמע בקרב הבנים אמירות על ה"זובור" ועל כך ש"זה היה רק חלק מהכניסה לתפקיד", ולא נגמר בכך. בנוסף, אותם תשיעיסטים שהיו מעורבים באירוע הראשון המשיכו להסתובב בשבט ולהיות בקשר עם השכב"ג. למרות שלא היו חניכים פעילים בשבט, הגבול סביב המעורבות שלהם במתרחש לא הוגדר באופן ברור.</a:t>
            </a:r>
          </a:p>
          <a:p>
            <a:pPr algn="ctr" rtl="1">
              <a:lnSpc>
                <a:spcPts val="5000"/>
              </a:lnSpc>
              <a:spcBef>
                <a:spcPct val="0"/>
              </a:spcBef>
            </a:pPr>
            <a:r>
              <a:rPr lang="he-IL" sz="2500">
                <a:solidFill>
                  <a:srgbClr val="000000"/>
                </a:solidFill>
                <a:latin typeface="Assistant"/>
                <a:ea typeface="Assistant"/>
                <a:cs typeface="Assistant"/>
                <a:sym typeface="Assistant"/>
                <a:rtl/>
              </a:rPr>
              <a:t>לאחר מספר שבועות התקיים אירוע נוסף של כניסה לתפקיד במחסן. הפעם האירוע כלל פגיעה ממשית וצורך בהגעה למיון לאחד הבנים.</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EDCC"/>
        </a:solidFill>
        <a:effectLst/>
      </p:bgPr>
    </p:bg>
    <p:spTree>
      <p:nvGrpSpPr>
        <p:cNvPr id="1" name=""/>
        <p:cNvGrpSpPr/>
        <p:nvPr/>
      </p:nvGrpSpPr>
      <p:grpSpPr>
        <a:xfrm>
          <a:off x="0" y="0"/>
          <a:ext cx="0" cy="0"/>
          <a:chOff x="0" y="0"/>
          <a:chExt cx="0" cy="0"/>
        </a:xfrm>
      </p:grpSpPr>
      <p:sp>
        <p:nvSpPr>
          <p:cNvPr id="2" name="Freeform 2"/>
          <p:cNvSpPr/>
          <p:nvPr/>
        </p:nvSpPr>
        <p:spPr>
          <a:xfrm rot="2495803">
            <a:off x="-9888424" y="-8551427"/>
            <a:ext cx="31184041" cy="31184041"/>
          </a:xfrm>
          <a:custGeom>
            <a:avLst/>
            <a:gdLst/>
            <a:ahLst/>
            <a:cxnLst/>
            <a:rect l="l" t="t" r="r" b="b"/>
            <a:pathLst>
              <a:path w="31184041" h="31184041">
                <a:moveTo>
                  <a:pt x="0" y="0"/>
                </a:moveTo>
                <a:lnTo>
                  <a:pt x="31184041" y="0"/>
                </a:lnTo>
                <a:lnTo>
                  <a:pt x="31184041" y="31184041"/>
                </a:lnTo>
                <a:lnTo>
                  <a:pt x="0" y="31184041"/>
                </a:lnTo>
                <a:lnTo>
                  <a:pt x="0" y="0"/>
                </a:lnTo>
                <a:close/>
              </a:path>
            </a:pathLst>
          </a:custGeom>
          <a:blipFill>
            <a:blip r:embed="rId2">
              <a:alphaModFix amt="13000"/>
            </a:blip>
            <a:stretch>
              <a:fillRect/>
            </a:stretch>
          </a:blipFill>
        </p:spPr>
        <p:txBody>
          <a:bodyPr/>
          <a:lstStyle/>
          <a:p>
            <a:endParaRPr lang="he-IL"/>
          </a:p>
        </p:txBody>
      </p:sp>
      <p:sp>
        <p:nvSpPr>
          <p:cNvPr id="3" name="TextBox 3"/>
          <p:cNvSpPr txBox="1"/>
          <p:nvPr/>
        </p:nvSpPr>
        <p:spPr>
          <a:xfrm>
            <a:off x="1028700" y="353168"/>
            <a:ext cx="16230600" cy="1936751"/>
          </a:xfrm>
          <a:prstGeom prst="rect">
            <a:avLst/>
          </a:prstGeom>
        </p:spPr>
        <p:txBody>
          <a:bodyPr lIns="0" tIns="0" rIns="0" bIns="0" rtlCol="0" anchor="t">
            <a:spAutoFit/>
          </a:bodyPr>
          <a:lstStyle/>
          <a:p>
            <a:pPr algn="ctr" rtl="1">
              <a:lnSpc>
                <a:spcPts val="7999"/>
              </a:lnSpc>
            </a:pPr>
            <a:r>
              <a:rPr lang="he-IL" sz="3999">
                <a:solidFill>
                  <a:srgbClr val="000000"/>
                </a:solidFill>
                <a:latin typeface="FB Flashback"/>
                <a:ea typeface="FB Flashback"/>
                <a:cs typeface="FB Flashback"/>
                <a:sym typeface="FB Flashback"/>
                <a:rtl/>
              </a:rPr>
              <a:t>בהסתכלות ראשונית על האירוע - מה מפריע לנו בו? מה היה כדאי לעשות אחרת?</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EDCC"/>
        </a:solidFill>
        <a:effectLst/>
      </p:bgPr>
    </p:bg>
    <p:spTree>
      <p:nvGrpSpPr>
        <p:cNvPr id="1" name=""/>
        <p:cNvGrpSpPr/>
        <p:nvPr/>
      </p:nvGrpSpPr>
      <p:grpSpPr>
        <a:xfrm>
          <a:off x="0" y="0"/>
          <a:ext cx="0" cy="0"/>
          <a:chOff x="0" y="0"/>
          <a:chExt cx="0" cy="0"/>
        </a:xfrm>
      </p:grpSpPr>
      <p:sp>
        <p:nvSpPr>
          <p:cNvPr id="2" name="Freeform 2"/>
          <p:cNvSpPr/>
          <p:nvPr/>
        </p:nvSpPr>
        <p:spPr>
          <a:xfrm rot="2495803">
            <a:off x="-9888424" y="-8551427"/>
            <a:ext cx="31184041" cy="31184041"/>
          </a:xfrm>
          <a:custGeom>
            <a:avLst/>
            <a:gdLst/>
            <a:ahLst/>
            <a:cxnLst/>
            <a:rect l="l" t="t" r="r" b="b"/>
            <a:pathLst>
              <a:path w="31184041" h="31184041">
                <a:moveTo>
                  <a:pt x="0" y="0"/>
                </a:moveTo>
                <a:lnTo>
                  <a:pt x="31184041" y="0"/>
                </a:lnTo>
                <a:lnTo>
                  <a:pt x="31184041" y="31184041"/>
                </a:lnTo>
                <a:lnTo>
                  <a:pt x="0" y="31184041"/>
                </a:lnTo>
                <a:lnTo>
                  <a:pt x="0" y="0"/>
                </a:lnTo>
                <a:close/>
              </a:path>
            </a:pathLst>
          </a:custGeom>
          <a:blipFill>
            <a:blip r:embed="rId2">
              <a:alphaModFix amt="13000"/>
            </a:blip>
            <a:stretch>
              <a:fillRect/>
            </a:stretch>
          </a:blipFill>
        </p:spPr>
        <p:txBody>
          <a:bodyPr/>
          <a:lstStyle/>
          <a:p>
            <a:endParaRPr lang="he-IL"/>
          </a:p>
        </p:txBody>
      </p:sp>
      <p:sp>
        <p:nvSpPr>
          <p:cNvPr id="3" name="TextBox 3"/>
          <p:cNvSpPr txBox="1"/>
          <p:nvPr/>
        </p:nvSpPr>
        <p:spPr>
          <a:xfrm>
            <a:off x="1028700" y="353168"/>
            <a:ext cx="16230600" cy="1936751"/>
          </a:xfrm>
          <a:prstGeom prst="rect">
            <a:avLst/>
          </a:prstGeom>
        </p:spPr>
        <p:txBody>
          <a:bodyPr lIns="0" tIns="0" rIns="0" bIns="0" rtlCol="0" anchor="t">
            <a:spAutoFit/>
          </a:bodyPr>
          <a:lstStyle/>
          <a:p>
            <a:pPr algn="ctr" rtl="1">
              <a:lnSpc>
                <a:spcPts val="7999"/>
              </a:lnSpc>
            </a:pPr>
            <a:r>
              <a:rPr lang="he-IL" sz="3999">
                <a:solidFill>
                  <a:srgbClr val="000000"/>
                </a:solidFill>
                <a:latin typeface="FB Flashback"/>
                <a:ea typeface="FB Flashback"/>
                <a:cs typeface="FB Flashback"/>
                <a:sym typeface="FB Flashback"/>
                <a:rtl/>
              </a:rPr>
              <a:t>עקרונות מתוך התוכנית למיגור אלימות שהיו יכולים לעזור בסיטואציה זו וכיצד היו יכולים לבוא לידי ביטוי?</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EDCC"/>
        </a:solidFill>
        <a:effectLst/>
      </p:bgPr>
    </p:bg>
    <p:spTree>
      <p:nvGrpSpPr>
        <p:cNvPr id="1" name=""/>
        <p:cNvGrpSpPr/>
        <p:nvPr/>
      </p:nvGrpSpPr>
      <p:grpSpPr>
        <a:xfrm>
          <a:off x="0" y="0"/>
          <a:ext cx="0" cy="0"/>
          <a:chOff x="0" y="0"/>
          <a:chExt cx="0" cy="0"/>
        </a:xfrm>
      </p:grpSpPr>
      <p:sp>
        <p:nvSpPr>
          <p:cNvPr id="2" name="Freeform 2"/>
          <p:cNvSpPr/>
          <p:nvPr/>
        </p:nvSpPr>
        <p:spPr>
          <a:xfrm rot="2495803">
            <a:off x="-9888424" y="-8551427"/>
            <a:ext cx="31184041" cy="31184041"/>
          </a:xfrm>
          <a:custGeom>
            <a:avLst/>
            <a:gdLst/>
            <a:ahLst/>
            <a:cxnLst/>
            <a:rect l="l" t="t" r="r" b="b"/>
            <a:pathLst>
              <a:path w="31184041" h="31184041">
                <a:moveTo>
                  <a:pt x="0" y="0"/>
                </a:moveTo>
                <a:lnTo>
                  <a:pt x="31184041" y="0"/>
                </a:lnTo>
                <a:lnTo>
                  <a:pt x="31184041" y="31184041"/>
                </a:lnTo>
                <a:lnTo>
                  <a:pt x="0" y="31184041"/>
                </a:lnTo>
                <a:lnTo>
                  <a:pt x="0" y="0"/>
                </a:lnTo>
                <a:close/>
              </a:path>
            </a:pathLst>
          </a:custGeom>
          <a:blipFill>
            <a:blip r:embed="rId2">
              <a:alphaModFix amt="13000"/>
            </a:blip>
            <a:stretch>
              <a:fillRect/>
            </a:stretch>
          </a:blipFill>
        </p:spPr>
        <p:txBody>
          <a:bodyPr/>
          <a:lstStyle/>
          <a:p>
            <a:endParaRPr lang="he-IL"/>
          </a:p>
        </p:txBody>
      </p:sp>
      <p:sp>
        <p:nvSpPr>
          <p:cNvPr id="3" name="TextBox 3"/>
          <p:cNvSpPr txBox="1"/>
          <p:nvPr/>
        </p:nvSpPr>
        <p:spPr>
          <a:xfrm>
            <a:off x="1028700" y="353168"/>
            <a:ext cx="16230600" cy="1936751"/>
          </a:xfrm>
          <a:prstGeom prst="rect">
            <a:avLst/>
          </a:prstGeom>
        </p:spPr>
        <p:txBody>
          <a:bodyPr lIns="0" tIns="0" rIns="0" bIns="0" rtlCol="0" anchor="t">
            <a:spAutoFit/>
          </a:bodyPr>
          <a:lstStyle/>
          <a:p>
            <a:pPr algn="ctr" rtl="1">
              <a:lnSpc>
                <a:spcPts val="7999"/>
              </a:lnSpc>
            </a:pPr>
            <a:r>
              <a:rPr lang="he-IL" sz="3999">
                <a:solidFill>
                  <a:srgbClr val="000000"/>
                </a:solidFill>
                <a:latin typeface="FB Flashback"/>
                <a:ea typeface="FB Flashback"/>
                <a:cs typeface="FB Flashback"/>
                <a:sym typeface="FB Flashback"/>
                <a:rtl/>
              </a:rPr>
              <a:t>עיקרון חשוב בעבודה עם סיטואציה דומה לסיטואציה הזו שאנחנו ממליצים/ות לכולם/ן ליישם</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EDCC"/>
        </a:solidFill>
        <a:effectLst/>
      </p:bgPr>
    </p:bg>
    <p:spTree>
      <p:nvGrpSpPr>
        <p:cNvPr id="1" name=""/>
        <p:cNvGrpSpPr/>
        <p:nvPr/>
      </p:nvGrpSpPr>
      <p:grpSpPr>
        <a:xfrm>
          <a:off x="0" y="0"/>
          <a:ext cx="0" cy="0"/>
          <a:chOff x="0" y="0"/>
          <a:chExt cx="0" cy="0"/>
        </a:xfrm>
      </p:grpSpPr>
      <p:sp>
        <p:nvSpPr>
          <p:cNvPr id="2" name="Freeform 2"/>
          <p:cNvSpPr/>
          <p:nvPr/>
        </p:nvSpPr>
        <p:spPr>
          <a:xfrm rot="2495803">
            <a:off x="-9888424" y="-8551427"/>
            <a:ext cx="31184041" cy="31184041"/>
          </a:xfrm>
          <a:custGeom>
            <a:avLst/>
            <a:gdLst/>
            <a:ahLst/>
            <a:cxnLst/>
            <a:rect l="l" t="t" r="r" b="b"/>
            <a:pathLst>
              <a:path w="31184041" h="31184041">
                <a:moveTo>
                  <a:pt x="0" y="0"/>
                </a:moveTo>
                <a:lnTo>
                  <a:pt x="31184041" y="0"/>
                </a:lnTo>
                <a:lnTo>
                  <a:pt x="31184041" y="31184041"/>
                </a:lnTo>
                <a:lnTo>
                  <a:pt x="0" y="31184041"/>
                </a:lnTo>
                <a:lnTo>
                  <a:pt x="0" y="0"/>
                </a:lnTo>
                <a:close/>
              </a:path>
            </a:pathLst>
          </a:custGeom>
          <a:blipFill>
            <a:blip r:embed="rId2">
              <a:alphaModFix amt="13000"/>
            </a:blip>
            <a:stretch>
              <a:fillRect/>
            </a:stretch>
          </a:blipFill>
        </p:spPr>
        <p:txBody>
          <a:bodyPr/>
          <a:lstStyle/>
          <a:p>
            <a:endParaRPr lang="he-IL"/>
          </a:p>
        </p:txBody>
      </p:sp>
      <p:sp>
        <p:nvSpPr>
          <p:cNvPr id="3" name="TextBox 3"/>
          <p:cNvSpPr txBox="1"/>
          <p:nvPr/>
        </p:nvSpPr>
        <p:spPr>
          <a:xfrm>
            <a:off x="11632554" y="-138117"/>
            <a:ext cx="5990988" cy="1733560"/>
          </a:xfrm>
          <a:prstGeom prst="rect">
            <a:avLst/>
          </a:prstGeom>
        </p:spPr>
        <p:txBody>
          <a:bodyPr lIns="0" tIns="0" rIns="0" bIns="0" rtlCol="0" anchor="t">
            <a:spAutoFit/>
          </a:bodyPr>
          <a:lstStyle/>
          <a:p>
            <a:pPr algn="ctr" rtl="1">
              <a:lnSpc>
                <a:spcPts val="14999"/>
              </a:lnSpc>
            </a:pPr>
            <a:r>
              <a:rPr lang="he-IL" sz="7499">
                <a:solidFill>
                  <a:srgbClr val="000000"/>
                </a:solidFill>
                <a:latin typeface="FB Flashback"/>
                <a:ea typeface="FB Flashback"/>
                <a:cs typeface="FB Flashback"/>
                <a:sym typeface="FB Flashback"/>
                <a:rtl/>
              </a:rPr>
              <a:t>תיאור מקרה</a:t>
            </a:r>
          </a:p>
        </p:txBody>
      </p:sp>
      <p:sp>
        <p:nvSpPr>
          <p:cNvPr id="4" name="TextBox 4"/>
          <p:cNvSpPr txBox="1"/>
          <p:nvPr/>
        </p:nvSpPr>
        <p:spPr>
          <a:xfrm>
            <a:off x="788556" y="2085968"/>
            <a:ext cx="16710888" cy="7480297"/>
          </a:xfrm>
          <a:prstGeom prst="rect">
            <a:avLst/>
          </a:prstGeom>
        </p:spPr>
        <p:txBody>
          <a:bodyPr lIns="0" tIns="0" rIns="0" bIns="0" rtlCol="0" anchor="t">
            <a:spAutoFit/>
          </a:bodyPr>
          <a:lstStyle/>
          <a:p>
            <a:pPr algn="ctr" rtl="1">
              <a:lnSpc>
                <a:spcPts val="5000"/>
              </a:lnSpc>
              <a:spcBef>
                <a:spcPct val="0"/>
              </a:spcBef>
            </a:pPr>
            <a:r>
              <a:rPr lang="he-IL" sz="2500">
                <a:solidFill>
                  <a:srgbClr val="000000"/>
                </a:solidFill>
                <a:latin typeface="Assistant"/>
                <a:ea typeface="Assistant"/>
                <a:cs typeface="Assistant"/>
                <a:sym typeface="Assistant"/>
                <a:rtl/>
              </a:rPr>
              <a:t>במהלך מחנה הקיץ, חניכי קורס הגיעו להתקלח במקלחות הבנים. באזור היו באותה עת גם חניכים משכבות שישית ושביעית.</a:t>
            </a:r>
          </a:p>
          <a:p>
            <a:pPr algn="ctr" rtl="1">
              <a:lnSpc>
                <a:spcPts val="5000"/>
              </a:lnSpc>
              <a:spcBef>
                <a:spcPct val="0"/>
              </a:spcBef>
            </a:pPr>
            <a:r>
              <a:rPr lang="he-IL" sz="2500">
                <a:solidFill>
                  <a:srgbClr val="000000"/>
                </a:solidFill>
                <a:latin typeface="Assistant"/>
                <a:ea typeface="Assistant"/>
                <a:cs typeface="Assistant"/>
                <a:sym typeface="Assistant"/>
                <a:rtl/>
              </a:rPr>
              <a:t>עוד קודם לכן במהלך המחנה היו מספר מקרים של הצקות והתנהגויות גבוליות סביב המקלחות- צעקות, התגרויות, ובדיחות על חשבון חניכים אחרים. חלק מהאירועים נעצרו בזמן אמת, אך הם לא נתפסו כדפוס שדורש התייחסות רחבה יותר.</a:t>
            </a:r>
          </a:p>
          <a:p>
            <a:pPr algn="ctr" rtl="1">
              <a:lnSpc>
                <a:spcPts val="5000"/>
              </a:lnSpc>
              <a:spcBef>
                <a:spcPct val="0"/>
              </a:spcBef>
            </a:pPr>
            <a:r>
              <a:rPr lang="he-IL" sz="2500">
                <a:solidFill>
                  <a:srgbClr val="000000"/>
                </a:solidFill>
                <a:latin typeface="Assistant"/>
                <a:ea typeface="Assistant"/>
                <a:cs typeface="Assistant"/>
                <a:sym typeface="Assistant"/>
                <a:rtl/>
              </a:rPr>
              <a:t>באחד מימי המחנה, במהלך זמן המקלחות, החלו מספר חניכים משכבות שישית ושביעית להציק לחניכי הקורס. ההתנהגות התחילה כצחוקים והתגרויות, אך הסלימה. החניכים השתינו על בני הקורס, ובהמשך הייתה גם אלימות כלפיהם.</a:t>
            </a:r>
          </a:p>
          <a:p>
            <a:pPr algn="ctr" rtl="1">
              <a:lnSpc>
                <a:spcPts val="5000"/>
              </a:lnSpc>
              <a:spcBef>
                <a:spcPct val="0"/>
              </a:spcBef>
            </a:pPr>
            <a:r>
              <a:rPr lang="he-IL" sz="2500">
                <a:solidFill>
                  <a:srgbClr val="000000"/>
                </a:solidFill>
                <a:latin typeface="Assistant"/>
                <a:ea typeface="Assistant"/>
                <a:cs typeface="Assistant"/>
                <a:sym typeface="Assistant"/>
                <a:rtl/>
              </a:rPr>
              <a:t>חלק מבני הקורס ניסו להתרחק מהמקום או לבקש שיפסיקו. אחרים לא ידעו כיצד להגיב. האירוע הסתיים, אך לאחר מכן החלו החניכים להגיע ולשתף את הצוות, בעיקר את מדריך השכבה.</a:t>
            </a:r>
          </a:p>
          <a:p>
            <a:pPr algn="ctr" rtl="1">
              <a:lnSpc>
                <a:spcPts val="5000"/>
              </a:lnSpc>
              <a:spcBef>
                <a:spcPct val="0"/>
              </a:spcBef>
            </a:pPr>
            <a:r>
              <a:rPr lang="he-IL" sz="2500">
                <a:solidFill>
                  <a:srgbClr val="000000"/>
                </a:solidFill>
                <a:latin typeface="Assistant"/>
                <a:ea typeface="Assistant"/>
                <a:cs typeface="Assistant"/>
                <a:sym typeface="Assistant"/>
                <a:rtl/>
              </a:rPr>
              <a:t>התגובות היו קשות. חלק מהחניכים היו מזועזעים ממה שקרה, אחרים תיארו תחושת השפלה ומבוכה, והיו כאלה שאמרו שהם מפחדים להתקלח במקלחות במהלך המשך המחנה.</a:t>
            </a:r>
          </a:p>
          <a:p>
            <a:pPr algn="ctr" rtl="1">
              <a:lnSpc>
                <a:spcPts val="5000"/>
              </a:lnSpc>
              <a:spcBef>
                <a:spcPct val="0"/>
              </a:spcBef>
            </a:pPr>
            <a:r>
              <a:rPr lang="he-IL" sz="2500">
                <a:solidFill>
                  <a:srgbClr val="000000"/>
                </a:solidFill>
                <a:latin typeface="Assistant"/>
                <a:ea typeface="Assistant"/>
                <a:cs typeface="Assistant"/>
                <a:sym typeface="Assistant"/>
                <a:rtl/>
              </a:rPr>
              <a:t>במהלך הבירור התברר שלא מדובר בהתנהגות שהופיעה לראשונה באותו רגע. היו קודם לכן התנהגויות של בדיקת גבולות, הצקות וצחוקים במרחב המקלחות. חלק מהחניכים הכירו את ההתנהגויות האלה, וגם בקרב הצוות היו מי ששמעו עליהן.</a:t>
            </a:r>
          </a:p>
          <a:p>
            <a:pPr algn="ctr" rtl="1">
              <a:lnSpc>
                <a:spcPts val="5000"/>
              </a:lnSpc>
              <a:spcBef>
                <a:spcPct val="0"/>
              </a:spcBef>
            </a:pPr>
            <a:endParaRPr lang="he-IL" sz="2500">
              <a:solidFill>
                <a:srgbClr val="000000"/>
              </a:solidFill>
              <a:latin typeface="Assistant"/>
              <a:ea typeface="Assistant"/>
              <a:cs typeface="Assistant"/>
              <a:sym typeface="Assistant"/>
              <a:rt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EDCC"/>
        </a:solidFill>
        <a:effectLst/>
      </p:bgPr>
    </p:bg>
    <p:spTree>
      <p:nvGrpSpPr>
        <p:cNvPr id="1" name=""/>
        <p:cNvGrpSpPr/>
        <p:nvPr/>
      </p:nvGrpSpPr>
      <p:grpSpPr>
        <a:xfrm>
          <a:off x="0" y="0"/>
          <a:ext cx="0" cy="0"/>
          <a:chOff x="0" y="0"/>
          <a:chExt cx="0" cy="0"/>
        </a:xfrm>
      </p:grpSpPr>
      <p:sp>
        <p:nvSpPr>
          <p:cNvPr id="2" name="Freeform 2"/>
          <p:cNvSpPr/>
          <p:nvPr/>
        </p:nvSpPr>
        <p:spPr>
          <a:xfrm rot="2495803">
            <a:off x="-9888424" y="-8551427"/>
            <a:ext cx="31184041" cy="31184041"/>
          </a:xfrm>
          <a:custGeom>
            <a:avLst/>
            <a:gdLst/>
            <a:ahLst/>
            <a:cxnLst/>
            <a:rect l="l" t="t" r="r" b="b"/>
            <a:pathLst>
              <a:path w="31184041" h="31184041">
                <a:moveTo>
                  <a:pt x="0" y="0"/>
                </a:moveTo>
                <a:lnTo>
                  <a:pt x="31184041" y="0"/>
                </a:lnTo>
                <a:lnTo>
                  <a:pt x="31184041" y="31184041"/>
                </a:lnTo>
                <a:lnTo>
                  <a:pt x="0" y="31184041"/>
                </a:lnTo>
                <a:lnTo>
                  <a:pt x="0" y="0"/>
                </a:lnTo>
                <a:close/>
              </a:path>
            </a:pathLst>
          </a:custGeom>
          <a:blipFill>
            <a:blip r:embed="rId2">
              <a:alphaModFix amt="13000"/>
            </a:blip>
            <a:stretch>
              <a:fillRect/>
            </a:stretch>
          </a:blipFill>
        </p:spPr>
        <p:txBody>
          <a:bodyPr/>
          <a:lstStyle/>
          <a:p>
            <a:endParaRPr lang="he-IL"/>
          </a:p>
        </p:txBody>
      </p:sp>
      <p:sp>
        <p:nvSpPr>
          <p:cNvPr id="3" name="TextBox 3"/>
          <p:cNvSpPr txBox="1"/>
          <p:nvPr/>
        </p:nvSpPr>
        <p:spPr>
          <a:xfrm>
            <a:off x="1028700" y="353168"/>
            <a:ext cx="16230600" cy="1936751"/>
          </a:xfrm>
          <a:prstGeom prst="rect">
            <a:avLst/>
          </a:prstGeom>
        </p:spPr>
        <p:txBody>
          <a:bodyPr lIns="0" tIns="0" rIns="0" bIns="0" rtlCol="0" anchor="t">
            <a:spAutoFit/>
          </a:bodyPr>
          <a:lstStyle/>
          <a:p>
            <a:pPr algn="ctr" rtl="1">
              <a:lnSpc>
                <a:spcPts val="7999"/>
              </a:lnSpc>
            </a:pPr>
            <a:r>
              <a:rPr lang="he-IL" sz="3999">
                <a:solidFill>
                  <a:srgbClr val="000000"/>
                </a:solidFill>
                <a:latin typeface="FB Flashback"/>
                <a:ea typeface="FB Flashback"/>
                <a:cs typeface="FB Flashback"/>
                <a:sym typeface="FB Flashback"/>
                <a:rtl/>
              </a:rPr>
              <a:t>בהסתכלות ראשונית על האירוע - מה מפריע לנו בו? מה היה כדאי לעשות אחרת?</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EDCC"/>
        </a:solidFill>
        <a:effectLst/>
      </p:bgPr>
    </p:bg>
    <p:spTree>
      <p:nvGrpSpPr>
        <p:cNvPr id="1" name=""/>
        <p:cNvGrpSpPr/>
        <p:nvPr/>
      </p:nvGrpSpPr>
      <p:grpSpPr>
        <a:xfrm>
          <a:off x="0" y="0"/>
          <a:ext cx="0" cy="0"/>
          <a:chOff x="0" y="0"/>
          <a:chExt cx="0" cy="0"/>
        </a:xfrm>
      </p:grpSpPr>
      <p:sp>
        <p:nvSpPr>
          <p:cNvPr id="2" name="Freeform 2"/>
          <p:cNvSpPr/>
          <p:nvPr/>
        </p:nvSpPr>
        <p:spPr>
          <a:xfrm rot="2495803">
            <a:off x="-9888424" y="-8551427"/>
            <a:ext cx="31184041" cy="31184041"/>
          </a:xfrm>
          <a:custGeom>
            <a:avLst/>
            <a:gdLst/>
            <a:ahLst/>
            <a:cxnLst/>
            <a:rect l="l" t="t" r="r" b="b"/>
            <a:pathLst>
              <a:path w="31184041" h="31184041">
                <a:moveTo>
                  <a:pt x="0" y="0"/>
                </a:moveTo>
                <a:lnTo>
                  <a:pt x="31184041" y="0"/>
                </a:lnTo>
                <a:lnTo>
                  <a:pt x="31184041" y="31184041"/>
                </a:lnTo>
                <a:lnTo>
                  <a:pt x="0" y="31184041"/>
                </a:lnTo>
                <a:lnTo>
                  <a:pt x="0" y="0"/>
                </a:lnTo>
                <a:close/>
              </a:path>
            </a:pathLst>
          </a:custGeom>
          <a:blipFill>
            <a:blip r:embed="rId2">
              <a:alphaModFix amt="13000"/>
            </a:blip>
            <a:stretch>
              <a:fillRect/>
            </a:stretch>
          </a:blipFill>
        </p:spPr>
        <p:txBody>
          <a:bodyPr/>
          <a:lstStyle/>
          <a:p>
            <a:endParaRPr lang="he-IL"/>
          </a:p>
        </p:txBody>
      </p:sp>
      <p:sp>
        <p:nvSpPr>
          <p:cNvPr id="3" name="TextBox 3"/>
          <p:cNvSpPr txBox="1"/>
          <p:nvPr/>
        </p:nvSpPr>
        <p:spPr>
          <a:xfrm>
            <a:off x="1028700" y="353168"/>
            <a:ext cx="16230600" cy="1936751"/>
          </a:xfrm>
          <a:prstGeom prst="rect">
            <a:avLst/>
          </a:prstGeom>
        </p:spPr>
        <p:txBody>
          <a:bodyPr lIns="0" tIns="0" rIns="0" bIns="0" rtlCol="0" anchor="t">
            <a:spAutoFit/>
          </a:bodyPr>
          <a:lstStyle/>
          <a:p>
            <a:pPr algn="ctr" rtl="1">
              <a:lnSpc>
                <a:spcPts val="7999"/>
              </a:lnSpc>
            </a:pPr>
            <a:r>
              <a:rPr lang="he-IL" sz="3999">
                <a:solidFill>
                  <a:srgbClr val="000000"/>
                </a:solidFill>
                <a:latin typeface="FB Flashback"/>
                <a:ea typeface="FB Flashback"/>
                <a:cs typeface="FB Flashback"/>
                <a:sym typeface="FB Flashback"/>
                <a:rtl/>
              </a:rPr>
              <a:t>עקרונות מתוך התוכנית למיגור אלימות שהיו יכולים לעזור בסיטואציה זו וכיצד היו יכולים לבוא לידי ביטוי?</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EDCC"/>
        </a:solidFill>
        <a:effectLst/>
      </p:bgPr>
    </p:bg>
    <p:spTree>
      <p:nvGrpSpPr>
        <p:cNvPr id="1" name=""/>
        <p:cNvGrpSpPr/>
        <p:nvPr/>
      </p:nvGrpSpPr>
      <p:grpSpPr>
        <a:xfrm>
          <a:off x="0" y="0"/>
          <a:ext cx="0" cy="0"/>
          <a:chOff x="0" y="0"/>
          <a:chExt cx="0" cy="0"/>
        </a:xfrm>
      </p:grpSpPr>
      <p:sp>
        <p:nvSpPr>
          <p:cNvPr id="2" name="Freeform 2"/>
          <p:cNvSpPr/>
          <p:nvPr/>
        </p:nvSpPr>
        <p:spPr>
          <a:xfrm rot="2495803">
            <a:off x="-9888424" y="-8551427"/>
            <a:ext cx="31184041" cy="31184041"/>
          </a:xfrm>
          <a:custGeom>
            <a:avLst/>
            <a:gdLst/>
            <a:ahLst/>
            <a:cxnLst/>
            <a:rect l="l" t="t" r="r" b="b"/>
            <a:pathLst>
              <a:path w="31184041" h="31184041">
                <a:moveTo>
                  <a:pt x="0" y="0"/>
                </a:moveTo>
                <a:lnTo>
                  <a:pt x="31184041" y="0"/>
                </a:lnTo>
                <a:lnTo>
                  <a:pt x="31184041" y="31184041"/>
                </a:lnTo>
                <a:lnTo>
                  <a:pt x="0" y="31184041"/>
                </a:lnTo>
                <a:lnTo>
                  <a:pt x="0" y="0"/>
                </a:lnTo>
                <a:close/>
              </a:path>
            </a:pathLst>
          </a:custGeom>
          <a:blipFill>
            <a:blip r:embed="rId2">
              <a:alphaModFix amt="13000"/>
            </a:blip>
            <a:stretch>
              <a:fillRect/>
            </a:stretch>
          </a:blipFill>
        </p:spPr>
        <p:txBody>
          <a:bodyPr/>
          <a:lstStyle/>
          <a:p>
            <a:endParaRPr lang="he-IL"/>
          </a:p>
        </p:txBody>
      </p:sp>
      <p:sp>
        <p:nvSpPr>
          <p:cNvPr id="3" name="TextBox 3"/>
          <p:cNvSpPr txBox="1"/>
          <p:nvPr/>
        </p:nvSpPr>
        <p:spPr>
          <a:xfrm>
            <a:off x="1028700" y="353168"/>
            <a:ext cx="16230600" cy="1936751"/>
          </a:xfrm>
          <a:prstGeom prst="rect">
            <a:avLst/>
          </a:prstGeom>
        </p:spPr>
        <p:txBody>
          <a:bodyPr lIns="0" tIns="0" rIns="0" bIns="0" rtlCol="0" anchor="t">
            <a:spAutoFit/>
          </a:bodyPr>
          <a:lstStyle/>
          <a:p>
            <a:pPr algn="ctr" rtl="1">
              <a:lnSpc>
                <a:spcPts val="7999"/>
              </a:lnSpc>
            </a:pPr>
            <a:r>
              <a:rPr lang="he-IL" sz="3999">
                <a:solidFill>
                  <a:srgbClr val="000000"/>
                </a:solidFill>
                <a:latin typeface="FB Flashback"/>
                <a:ea typeface="FB Flashback"/>
                <a:cs typeface="FB Flashback"/>
                <a:sym typeface="FB Flashback"/>
                <a:rtl/>
              </a:rPr>
              <a:t>עיקרון חשוב בעבודה עם סיטואציה דומה לסיטואציה הזו שאנחנו ממליצים/ות לכולם/ן ליישם</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557</Words>
  <Application>Microsoft Office PowerPoint</Application>
  <PresentationFormat>מותאם אישית</PresentationFormat>
  <Paragraphs>22</Paragraphs>
  <Slides>9</Slides>
  <Notes>0</Notes>
  <HiddenSlides>0</HiddenSlides>
  <MMClips>0</MMClips>
  <ScaleCrop>false</ScaleCrop>
  <HeadingPairs>
    <vt:vector size="6" baseType="variant">
      <vt:variant>
        <vt:lpstr>גופנים בשימוש</vt:lpstr>
      </vt:variant>
      <vt:variant>
        <vt:i4>4</vt:i4>
      </vt:variant>
      <vt:variant>
        <vt:lpstr>ערכת נושא</vt:lpstr>
      </vt:variant>
      <vt:variant>
        <vt:i4>1</vt:i4>
      </vt:variant>
      <vt:variant>
        <vt:lpstr>כותרות שקופיות</vt:lpstr>
      </vt:variant>
      <vt:variant>
        <vt:i4>9</vt:i4>
      </vt:variant>
    </vt:vector>
  </HeadingPairs>
  <TitlesOfParts>
    <vt:vector size="14" baseType="lpstr">
      <vt:lpstr>Calibri</vt:lpstr>
      <vt:lpstr>Arial</vt:lpstr>
      <vt:lpstr>FB Flashback</vt:lpstr>
      <vt:lpstr>Assistant</vt:lpstr>
      <vt:lpstr>Office Theme</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למידה מאירועי הקיץ</dc:title>
  <dc:creator>דנה קליין</dc:creator>
  <cp:lastModifiedBy>דנה קליין</cp:lastModifiedBy>
  <cp:revision>1</cp:revision>
  <dcterms:created xsi:type="dcterms:W3CDTF">2006-08-16T00:00:00Z</dcterms:created>
  <dcterms:modified xsi:type="dcterms:W3CDTF">2026-08-25T10:23:37Z</dcterms:modified>
  <dc:identifier>DAHTSgT-cWI</dc:identifier>
</cp:coreProperties>
</file>