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753600" cy="7315200"/>
  <p:notesSz cx="6858000" cy="9144000"/>
  <p:embeddedFontLst>
    <p:embeddedFont>
      <p:font typeface="Habibi" panose="020B0604020202020204" charset="-79"/>
      <p:regular r:id="rId36"/>
    </p:embeddedFont>
    <p:embeddedFont>
      <p:font typeface="October Bold" panose="020B0604020202020204" charset="-79"/>
      <p:regular r:id="rId37"/>
      <p:bold r:id="rId38"/>
    </p:embeddedFont>
    <p:embeddedFont>
      <p:font typeface="October Compressed" panose="020B0604020202020204" charset="-79"/>
      <p:regular r:id="rId39"/>
    </p:embeddedFont>
    <p:embeddedFont>
      <p:font typeface="October Compressed Bold" panose="020B0604020202020204" charset="-79"/>
      <p:regular r:id="rId40"/>
      <p:bold r:id="rId41"/>
    </p:embeddedFont>
    <p:embeddedFont>
      <p:font typeface="Trabelsi" panose="020B0604020202020204" charset="-79"/>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8" autoAdjust="0"/>
  </p:normalViewPr>
  <p:slideViewPr>
    <p:cSldViewPr>
      <p:cViewPr varScale="1">
        <p:scale>
          <a:sx n="100" d="100"/>
          <a:sy n="100" d="100"/>
        </p:scale>
        <p:origin x="1768" y="-1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sv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Freeform 3"/>
          <p:cNvSpPr/>
          <p:nvPr/>
        </p:nvSpPr>
        <p:spPr>
          <a:xfrm>
            <a:off x="224779" y="4134586"/>
            <a:ext cx="2839895" cy="2847012"/>
          </a:xfrm>
          <a:custGeom>
            <a:avLst/>
            <a:gdLst/>
            <a:ahLst/>
            <a:cxnLst/>
            <a:rect l="l" t="t" r="r" b="b"/>
            <a:pathLst>
              <a:path w="2839895" h="2847012">
                <a:moveTo>
                  <a:pt x="0" y="0"/>
                </a:moveTo>
                <a:lnTo>
                  <a:pt x="2839894" y="0"/>
                </a:lnTo>
                <a:lnTo>
                  <a:pt x="2839894" y="2847012"/>
                </a:lnTo>
                <a:lnTo>
                  <a:pt x="0" y="2847012"/>
                </a:lnTo>
                <a:lnTo>
                  <a:pt x="0" y="0"/>
                </a:lnTo>
                <a:close/>
              </a:path>
            </a:pathLst>
          </a:custGeom>
          <a:blipFill>
            <a:blip r:embed="rId3"/>
            <a:stretch>
              <a:fillRect/>
            </a:stretch>
          </a:blipFill>
        </p:spPr>
        <p:txBody>
          <a:bodyPr/>
          <a:lstStyle/>
          <a:p>
            <a:endParaRPr lang="en-IL"/>
          </a:p>
        </p:txBody>
      </p:sp>
      <p:sp>
        <p:nvSpPr>
          <p:cNvPr id="4" name="TextBox 4"/>
          <p:cNvSpPr txBox="1"/>
          <p:nvPr/>
        </p:nvSpPr>
        <p:spPr>
          <a:xfrm>
            <a:off x="906514" y="810068"/>
            <a:ext cx="9022080" cy="2658381"/>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טיול חנוכה תשפ״ו </a:t>
            </a:r>
            <a:r>
              <a:rPr lang="en-US" sz="7605">
                <a:solidFill>
                  <a:srgbClr val="000000"/>
                </a:solidFill>
                <a:latin typeface="Habibi"/>
                <a:ea typeface="Habibi"/>
                <a:cs typeface="Habibi"/>
                <a:sym typeface="Habibi"/>
              </a:rPr>
              <a:t>2025</a:t>
            </a:r>
          </a:p>
        </p:txBody>
      </p:sp>
      <p:sp>
        <p:nvSpPr>
          <p:cNvPr id="5" name="TextBox 5"/>
          <p:cNvSpPr txBox="1"/>
          <p:nvPr/>
        </p:nvSpPr>
        <p:spPr>
          <a:xfrm>
            <a:off x="1644726" y="5672795"/>
            <a:ext cx="9022080" cy="1308803"/>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שדה בוקר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9744" y="432685"/>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399744" y="1247117"/>
            <a:ext cx="9753600" cy="4171760"/>
          </a:xfrm>
          <a:prstGeom prst="rect">
            <a:avLst/>
          </a:prstGeom>
        </p:spPr>
        <p:txBody>
          <a:bodyPr lIns="0" tIns="0" rIns="0" bIns="0" rtlCol="0" anchor="t">
            <a:spAutoFit/>
          </a:bodyPr>
          <a:lstStyle/>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הגדרת מאסף/ת בכל חלק של הטור ומאסף/ת כללי/ת.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מוכנות לכניסה לחושך כבר בשעה </a:t>
            </a:r>
            <a:r>
              <a:rPr lang="en-US" sz="3150">
                <a:solidFill>
                  <a:srgbClr val="000000"/>
                </a:solidFill>
                <a:latin typeface="October Compressed"/>
                <a:ea typeface="October Compressed"/>
                <a:cs typeface="October Compressed"/>
                <a:sym typeface="October Compressed"/>
              </a:rPr>
              <a:t>13:00</a:t>
            </a:r>
            <a:r>
              <a:rPr lang="ar-EG" sz="3150">
                <a:solidFill>
                  <a:srgbClr val="000000"/>
                </a:solidFill>
                <a:latin typeface="October Compressed"/>
                <a:ea typeface="October Compressed"/>
                <a:cs typeface="October Compressed"/>
                <a:sym typeface="October Compressed"/>
                <a:rtl/>
              </a:rPr>
              <a:t>.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שמירת לילה בחניון החל משעת ההתמקמות.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זמינות טלפון לווייני באזורים ללא קליטה. בחניונים ללא קליטה- קביעת מועד לשיחה עם מנהל/ת האזור. </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חלוקת שבטים שהמלווים/ות שלהם/ן (או מרכז/ת השבט) בטיול שמיניות.</a:t>
            </a:r>
          </a:p>
          <a:p>
            <a:pPr marL="680085" lvl="1" indent="-340042" algn="r" rtl="1">
              <a:lnSpc>
                <a:spcPts val="4756"/>
              </a:lnSpc>
              <a:buFont typeface="Arial"/>
              <a:buChar char="•"/>
            </a:pPr>
            <a:r>
              <a:rPr lang="he-IL" sz="3150">
                <a:solidFill>
                  <a:srgbClr val="000000"/>
                </a:solidFill>
                <a:latin typeface="October Compressed"/>
                <a:ea typeface="October Compressed"/>
                <a:cs typeface="October Compressed"/>
                <a:sym typeface="October Compressed"/>
                <a:rtl/>
              </a:rPr>
              <a:t>ניקיון!</a:t>
            </a:r>
          </a:p>
        </p:txBody>
      </p:sp>
      <p:sp>
        <p:nvSpPr>
          <p:cNvPr id="5" name="Freeform 5"/>
          <p:cNvSpPr/>
          <p:nvPr/>
        </p:nvSpPr>
        <p:spPr>
          <a:xfrm>
            <a:off x="569000" y="5140361"/>
            <a:ext cx="3901440" cy="1822298"/>
          </a:xfrm>
          <a:custGeom>
            <a:avLst/>
            <a:gdLst/>
            <a:ahLst/>
            <a:cxnLst/>
            <a:rect l="l" t="t" r="r" b="b"/>
            <a:pathLst>
              <a:path w="3901440" h="1822298">
                <a:moveTo>
                  <a:pt x="0" y="0"/>
                </a:moveTo>
                <a:lnTo>
                  <a:pt x="3901440" y="0"/>
                </a:lnTo>
                <a:lnTo>
                  <a:pt x="3901440" y="1822298"/>
                </a:lnTo>
                <a:lnTo>
                  <a:pt x="0" y="1822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7717847" y="442210"/>
            <a:ext cx="3372126" cy="6872990"/>
          </a:xfrm>
          <a:custGeom>
            <a:avLst/>
            <a:gdLst/>
            <a:ahLst/>
            <a:cxnLst/>
            <a:rect l="l" t="t" r="r" b="b"/>
            <a:pathLst>
              <a:path w="3372126" h="6872990">
                <a:moveTo>
                  <a:pt x="0" y="0"/>
                </a:moveTo>
                <a:lnTo>
                  <a:pt x="3372127" y="0"/>
                </a:lnTo>
                <a:lnTo>
                  <a:pt x="3372127" y="6872990"/>
                </a:lnTo>
                <a:lnTo>
                  <a:pt x="0" y="6872990"/>
                </a:lnTo>
                <a:lnTo>
                  <a:pt x="0" y="0"/>
                </a:lnTo>
                <a:close/>
              </a:path>
            </a:pathLst>
          </a:custGeom>
          <a:blipFill>
            <a:blip r:embed="rId5"/>
            <a:stretch>
              <a:fillRect t="-58" r="-20647" b="-58"/>
            </a:stretch>
          </a:blipFill>
        </p:spPr>
        <p:txBody>
          <a:bodyPr/>
          <a:lstStyle/>
          <a:p>
            <a:endParaRPr lang="en-I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1520" y="215156"/>
            <a:ext cx="8762617" cy="2409825"/>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תחקיר ״כניסה לחושך״</a:t>
            </a:r>
          </a:p>
          <a:p>
            <a:pPr algn="ctr" rtl="1">
              <a:lnSpc>
                <a:spcPts val="4799"/>
              </a:lnSpc>
            </a:pPr>
            <a:r>
              <a:rPr lang="he-IL" sz="3999">
                <a:solidFill>
                  <a:srgbClr val="000000"/>
                </a:solidFill>
                <a:latin typeface="Trabelsi"/>
                <a:ea typeface="Trabelsi"/>
                <a:cs typeface="Trabelsi"/>
                <a:sym typeface="Trabelsi"/>
                <a:rtl/>
              </a:rPr>
              <a:t>טיול חנוכה דרום| דצמבר </a:t>
            </a:r>
            <a:r>
              <a:rPr lang="en-US" sz="3999">
                <a:solidFill>
                  <a:srgbClr val="000000"/>
                </a:solidFill>
                <a:latin typeface="Trabelsi"/>
                <a:ea typeface="Trabelsi"/>
                <a:cs typeface="Trabelsi"/>
                <a:sym typeface="Trabelsi"/>
              </a:rPr>
              <a:t>24</a:t>
            </a:r>
          </a:p>
          <a:p>
            <a:pPr algn="r" rtl="1">
              <a:lnSpc>
                <a:spcPts val="4799"/>
              </a:lnSpc>
            </a:pPr>
            <a:endParaRPr lang="en-US" sz="3999">
              <a:solidFill>
                <a:srgbClr val="000000"/>
              </a:solidFill>
              <a:latin typeface="Trabelsi"/>
              <a:ea typeface="Trabelsi"/>
              <a:cs typeface="Trabelsi"/>
              <a:sym typeface="Trabelsi"/>
            </a:endParaRPr>
          </a:p>
          <a:p>
            <a:pPr algn="r" rtl="1">
              <a:lnSpc>
                <a:spcPts val="4799"/>
              </a:lnSpc>
            </a:pPr>
            <a:endParaRPr lang="en-US" sz="3999">
              <a:solidFill>
                <a:srgbClr val="000000"/>
              </a:solidFill>
              <a:latin typeface="Trabelsi"/>
              <a:ea typeface="Trabelsi"/>
              <a:cs typeface="Trabelsi"/>
              <a:sym typeface="Trabelsi"/>
            </a:endParaRPr>
          </a:p>
        </p:txBody>
      </p:sp>
      <p:sp>
        <p:nvSpPr>
          <p:cNvPr id="3" name="TextBox 3"/>
          <p:cNvSpPr txBox="1"/>
          <p:nvPr/>
        </p:nvSpPr>
        <p:spPr>
          <a:xfrm>
            <a:off x="441811" y="1348631"/>
            <a:ext cx="9161583" cy="4693348"/>
          </a:xfrm>
          <a:prstGeom prst="rect">
            <a:avLst/>
          </a:prstGeom>
        </p:spPr>
        <p:txBody>
          <a:bodyPr lIns="0" tIns="0" rIns="0" bIns="0" rtlCol="0" anchor="t">
            <a:spAutoFit/>
          </a:bodyPr>
          <a:lstStyle/>
          <a:p>
            <a:pPr algn="r" rtl="1">
              <a:lnSpc>
                <a:spcPts val="4189"/>
              </a:lnSpc>
            </a:pPr>
            <a:r>
              <a:rPr lang="he-IL" sz="2850" b="1" u="sng">
                <a:solidFill>
                  <a:srgbClr val="000000"/>
                </a:solidFill>
                <a:latin typeface="October Compressed Bold"/>
                <a:ea typeface="October Compressed Bold"/>
                <a:cs typeface="October Compressed Bold"/>
                <a:sym typeface="October Compressed Bold"/>
                <a:rtl/>
              </a:rPr>
              <a:t>תיאור האירוע:</a:t>
            </a:r>
          </a:p>
          <a:p>
            <a:pPr algn="r" rtl="1">
              <a:lnSpc>
                <a:spcPts val="4189"/>
              </a:lnSpc>
            </a:pPr>
            <a:r>
              <a:rPr lang="he-IL" sz="2850">
                <a:solidFill>
                  <a:srgbClr val="000000"/>
                </a:solidFill>
                <a:latin typeface="October Compressed"/>
                <a:ea typeface="October Compressed"/>
                <a:cs typeface="October Compressed"/>
                <a:sym typeface="October Compressed"/>
                <a:rtl/>
              </a:rPr>
              <a:t>במהלך טיול חנוכה דרום, טור של כ-</a:t>
            </a:r>
            <a:r>
              <a:rPr lang="en-US" sz="2850">
                <a:solidFill>
                  <a:srgbClr val="000000"/>
                </a:solidFill>
                <a:latin typeface="October Compressed"/>
                <a:ea typeface="October Compressed"/>
                <a:cs typeface="October Compressed"/>
                <a:sym typeface="October Compressed"/>
              </a:rPr>
              <a:t>500</a:t>
            </a:r>
            <a:r>
              <a:rPr lang="he-IL" sz="2850">
                <a:solidFill>
                  <a:srgbClr val="000000"/>
                </a:solidFill>
                <a:latin typeface="October Compressed"/>
                <a:ea typeface="October Compressed"/>
                <a:cs typeface="October Compressed"/>
                <a:sym typeface="October Compressed"/>
                <a:rtl/>
              </a:rPr>
              <a:t> חניכים מהנהגת הבקעה יצא למסלול פרסת נקרות.</a:t>
            </a:r>
          </a:p>
          <a:p>
            <a:pPr algn="r" rtl="1">
              <a:lnSpc>
                <a:spcPts val="4189"/>
              </a:lnSpc>
            </a:pPr>
            <a:r>
              <a:rPr lang="he-IL" sz="2850">
                <a:solidFill>
                  <a:srgbClr val="000000"/>
                </a:solidFill>
                <a:latin typeface="October Compressed"/>
                <a:ea typeface="October Compressed"/>
                <a:cs typeface="October Compressed"/>
                <a:sym typeface="October Compressed"/>
                <a:rtl/>
              </a:rPr>
              <a:t>הכניסה למסלול התבצעה כשעה מאוחר מהמתוכנן, בעקבות עיכובים ביציאה מהחניון.</a:t>
            </a:r>
          </a:p>
          <a:p>
            <a:pPr algn="r" rtl="1">
              <a:lnSpc>
                <a:spcPts val="4189"/>
              </a:lnSpc>
            </a:pPr>
            <a:r>
              <a:rPr lang="he-IL" sz="2850">
                <a:solidFill>
                  <a:srgbClr val="000000"/>
                </a:solidFill>
                <a:latin typeface="October Compressed"/>
                <a:ea typeface="October Compressed"/>
                <a:cs typeface="October Compressed"/>
                <a:sym typeface="October Compressed"/>
                <a:rtl/>
              </a:rPr>
              <a:t>לאורך היום הצטברו עיכובים נוספים: פינויים רפואיים מהמסלול, טיפול בבעיות משמעת באחד השבטים, וקושי בתיאום ובזרימת המידע מהשטח.</a:t>
            </a:r>
          </a:p>
          <a:p>
            <a:pPr algn="r" rtl="1">
              <a:lnSpc>
                <a:spcPts val="4189"/>
              </a:lnSpc>
            </a:pPr>
            <a:r>
              <a:rPr lang="he-IL" sz="2850">
                <a:solidFill>
                  <a:srgbClr val="000000"/>
                </a:solidFill>
                <a:latin typeface="October Compressed"/>
                <a:ea typeface="October Compressed"/>
                <a:cs typeface="October Compressed"/>
                <a:sym typeface="October Compressed"/>
                <a:rtl/>
              </a:rPr>
              <a:t>ראש הטור לא התריע על החריגה מזמני הגג, והובן רק בשעות אחר הצהריים שהטור לא צפוי לסיים באור את המסלול.</a:t>
            </a:r>
          </a:p>
          <a:p>
            <a:pPr algn="r" rtl="1">
              <a:lnSpc>
                <a:spcPts val="4189"/>
              </a:lnSpc>
            </a:pPr>
            <a:r>
              <a:rPr lang="he-IL" sz="2850">
                <a:solidFill>
                  <a:srgbClr val="000000"/>
                </a:solidFill>
                <a:latin typeface="October Compressed"/>
                <a:ea typeface="October Compressed"/>
                <a:cs typeface="October Compressed"/>
                <a:sym typeface="October Compressed"/>
                <a:rtl/>
              </a:rPr>
              <a:t> עם ההבנה, גויסו כוחות נוספים מההנהגה ומהמטה שנכנסו לשטח עם תאורה וסיוע לוגיסטי. החניכים האחרונים סיימו את המסלול בשעה </a:t>
            </a:r>
            <a:r>
              <a:rPr lang="en-US" sz="2850">
                <a:solidFill>
                  <a:srgbClr val="000000"/>
                </a:solidFill>
                <a:latin typeface="October Compressed"/>
                <a:ea typeface="October Compressed"/>
                <a:cs typeface="October Compressed"/>
                <a:sym typeface="October Compressed"/>
              </a:rPr>
              <a:t>17:30</a:t>
            </a:r>
            <a:r>
              <a:rPr lang="he-IL" sz="2850">
                <a:solidFill>
                  <a:srgbClr val="000000"/>
                </a:solidFill>
                <a:latin typeface="October Compressed"/>
                <a:ea typeface="October Compressed"/>
                <a:cs typeface="October Compressed"/>
                <a:sym typeface="October Compressed"/>
                <a:rtl/>
              </a:rPr>
              <a:t>, לאחר כניסה לחושך.</a:t>
            </a:r>
          </a:p>
        </p:txBody>
      </p:sp>
      <p:sp>
        <p:nvSpPr>
          <p:cNvPr id="4" name="Freeform 4"/>
          <p:cNvSpPr/>
          <p:nvPr/>
        </p:nvSpPr>
        <p:spPr>
          <a:xfrm>
            <a:off x="0" y="5301445"/>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409067"/>
            <a:ext cx="9500481" cy="6420866"/>
          </a:xfrm>
          <a:prstGeom prst="rect">
            <a:avLst/>
          </a:prstGeom>
        </p:spPr>
        <p:txBody>
          <a:bodyPr lIns="0" tIns="0" rIns="0" bIns="0" rtlCol="0" anchor="t">
            <a:spAutoFit/>
          </a:bodyPr>
          <a:lstStyle/>
          <a:p>
            <a:pPr algn="just" rtl="1">
              <a:lnSpc>
                <a:spcPts val="3426"/>
              </a:lnSpc>
            </a:pPr>
            <a:r>
              <a:rPr lang="he-IL" sz="2299" b="1" u="sng">
                <a:solidFill>
                  <a:srgbClr val="000000"/>
                </a:solidFill>
                <a:latin typeface="October Compressed Bold"/>
                <a:ea typeface="October Compressed Bold"/>
                <a:cs typeface="October Compressed Bold"/>
                <a:sym typeface="October Compressed Bold"/>
                <a:rtl/>
              </a:rPr>
              <a:t>ממצאים עיקריים: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ניהול זמן לא מדויק ועיכוב ביציאה למסלול.</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קושי בתיאום ובזרימת המידע בין צוותי השטח והמטה.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אי דיווח בזמן על חריגה מזמני הגג.</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 לא בוצעה בקרה מצד המוקד התנועתי ומנהל האזור על נקודת הבקרה.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 פערי היכרות עם המסלול -חלק מהצוות לא השתתף בטיול ההכנה.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בכל שבט התחלף הבוגר באזור היתדות, דבר שעיכב את ההתקדמות מאחר שלא תמיד היה בוגר שסייע לחניכים.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עומס ניהולי וקשיי משמעת בשטח שהאטו את קצב ההתקדמות.</a:t>
            </a:r>
          </a:p>
          <a:p>
            <a:pPr algn="just" rtl="1">
              <a:lnSpc>
                <a:spcPts val="3426"/>
              </a:lnSpc>
            </a:pPr>
            <a:r>
              <a:rPr lang="he-IL" sz="2299" b="1" u="sng">
                <a:solidFill>
                  <a:srgbClr val="000000"/>
                </a:solidFill>
                <a:latin typeface="October Compressed Bold"/>
                <a:ea typeface="October Compressed Bold"/>
                <a:cs typeface="October Compressed Bold"/>
                <a:sym typeface="October Compressed Bold"/>
                <a:rtl/>
              </a:rPr>
              <a:t>לקחים עיקריים ללמידה והטמעה:</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הטור של ההנהגה היה גדול משאר הטורים בתנועה, ולא קיבל זמני גג מותאמים לגודלו.</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ראש טור לא יכול לצאת למסלול מבלי שהוא יודע ומבין את זמני הגג, ומוודא שכל המאספים והבוגרים בטיול מכירים אותם.</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חידוד נהלי הדיווח בזמן אמת, כולל מעקב שוטף מצד המוקד התנועתי.</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הצבת בקר הנהגתי או תנועתי באזורים מועדים לעומס או לעיכוב.</a:t>
            </a:r>
          </a:p>
          <a:p>
            <a:pPr marL="496569" lvl="1" indent="-248284" algn="just" rtl="1">
              <a:lnSpc>
                <a:spcPts val="3426"/>
              </a:lnSpc>
              <a:buFont typeface="Arial"/>
              <a:buChar char="•"/>
            </a:pPr>
            <a:r>
              <a:rPr lang="he-IL" sz="2299">
                <a:solidFill>
                  <a:srgbClr val="000000"/>
                </a:solidFill>
                <a:latin typeface="October Compressed"/>
                <a:ea typeface="October Compressed"/>
                <a:cs typeface="October Compressed"/>
                <a:sym typeface="October Compressed"/>
                <a:rtl/>
              </a:rPr>
              <a:t>תגבור מיידי של צוותים במקרה של עיכוב משמעותי או חשש לכניסה לחושך.</a:t>
            </a:r>
          </a:p>
        </p:txBody>
      </p:sp>
      <p:sp>
        <p:nvSpPr>
          <p:cNvPr id="3" name="Freeform 3"/>
          <p:cNvSpPr/>
          <p:nvPr/>
        </p:nvSpPr>
        <p:spPr>
          <a:xfrm>
            <a:off x="0" y="-157811"/>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2"/>
            <a:stretch>
              <a:fillRect/>
            </a:stretch>
          </a:blipFill>
        </p:spPr>
        <p:txBody>
          <a:bodyPr/>
          <a:lstStyle/>
          <a:p>
            <a:endParaRPr lang="en-I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1906653" y="213260"/>
            <a:ext cx="5614629" cy="1209764"/>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סיכונים כללי למסלולים</a:t>
            </a:r>
          </a:p>
        </p:txBody>
      </p:sp>
      <p:sp>
        <p:nvSpPr>
          <p:cNvPr id="4" name="Freeform 4"/>
          <p:cNvSpPr/>
          <p:nvPr/>
        </p:nvSpPr>
        <p:spPr>
          <a:xfrm rot="5400000">
            <a:off x="5420379" y="443698"/>
            <a:ext cx="10672717" cy="5643199"/>
          </a:xfrm>
          <a:custGeom>
            <a:avLst/>
            <a:gdLst/>
            <a:ahLst/>
            <a:cxnLst/>
            <a:rect l="l" t="t" r="r" b="b"/>
            <a:pathLst>
              <a:path w="10672717" h="5643199">
                <a:moveTo>
                  <a:pt x="0" y="0"/>
                </a:moveTo>
                <a:lnTo>
                  <a:pt x="10672717" y="0"/>
                </a:lnTo>
                <a:lnTo>
                  <a:pt x="10672717" y="5643200"/>
                </a:lnTo>
                <a:lnTo>
                  <a:pt x="0" y="56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5" name="Freeform 5"/>
          <p:cNvSpPr/>
          <p:nvPr/>
        </p:nvSpPr>
        <p:spPr>
          <a:xfrm>
            <a:off x="5594033" y="1876813"/>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6" name="TextBox 6"/>
          <p:cNvSpPr txBox="1"/>
          <p:nvPr/>
        </p:nvSpPr>
        <p:spPr>
          <a:xfrm>
            <a:off x="7335626" y="1727824"/>
            <a:ext cx="1341945" cy="288452"/>
          </a:xfrm>
          <a:prstGeom prst="rect">
            <a:avLst/>
          </a:prstGeom>
        </p:spPr>
        <p:txBody>
          <a:bodyPr lIns="0" tIns="0" rIns="0" bIns="0" rtlCol="0" anchor="t">
            <a:spAutoFit/>
          </a:bodyPr>
          <a:lstStyle/>
          <a:p>
            <a:pPr algn="ctr" rtl="1">
              <a:lnSpc>
                <a:spcPts val="2263"/>
              </a:lnSpc>
              <a:spcBef>
                <a:spcPct val="0"/>
              </a:spcBef>
            </a:pPr>
            <a:endParaRPr/>
          </a:p>
        </p:txBody>
      </p:sp>
      <p:sp>
        <p:nvSpPr>
          <p:cNvPr id="7" name="TextBox 7"/>
          <p:cNvSpPr txBox="1"/>
          <p:nvPr/>
        </p:nvSpPr>
        <p:spPr>
          <a:xfrm>
            <a:off x="6179309" y="2086314"/>
            <a:ext cx="1170553"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התייבשות &gt; שתייה, כיסוי ראש</a:t>
            </a:r>
          </a:p>
        </p:txBody>
      </p:sp>
      <p:sp>
        <p:nvSpPr>
          <p:cNvPr id="8" name="Freeform 8"/>
          <p:cNvSpPr/>
          <p:nvPr/>
        </p:nvSpPr>
        <p:spPr>
          <a:xfrm>
            <a:off x="5594033" y="3772299"/>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9" name="TextBox 9"/>
          <p:cNvSpPr txBox="1"/>
          <p:nvPr/>
        </p:nvSpPr>
        <p:spPr>
          <a:xfrm>
            <a:off x="6067356" y="4038953"/>
            <a:ext cx="1458570"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החלקה/נפילה &gt; תשומת לב, זהירות רבה</a:t>
            </a:r>
          </a:p>
        </p:txBody>
      </p:sp>
      <p:sp>
        <p:nvSpPr>
          <p:cNvPr id="10" name="Freeform 10"/>
          <p:cNvSpPr/>
          <p:nvPr/>
        </p:nvSpPr>
        <p:spPr>
          <a:xfrm>
            <a:off x="3752507" y="2903119"/>
            <a:ext cx="2341105" cy="1647791"/>
          </a:xfrm>
          <a:custGeom>
            <a:avLst/>
            <a:gdLst/>
            <a:ahLst/>
            <a:cxnLst/>
            <a:rect l="l" t="t" r="r" b="b"/>
            <a:pathLst>
              <a:path w="2341105" h="1647791">
                <a:moveTo>
                  <a:pt x="0" y="0"/>
                </a:moveTo>
                <a:lnTo>
                  <a:pt x="2341106" y="0"/>
                </a:lnTo>
                <a:lnTo>
                  <a:pt x="2341106" y="1647791"/>
                </a:lnTo>
                <a:lnTo>
                  <a:pt x="0" y="164779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1" name="TextBox 11"/>
          <p:cNvSpPr txBox="1"/>
          <p:nvPr/>
        </p:nvSpPr>
        <p:spPr>
          <a:xfrm>
            <a:off x="4187975" y="3141197"/>
            <a:ext cx="1470170"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עקיצה-זוחל, עקרב, יתוש &gt; לא להרים סלעים</a:t>
            </a:r>
          </a:p>
        </p:txBody>
      </p:sp>
      <p:sp>
        <p:nvSpPr>
          <p:cNvPr id="12" name="Freeform 12"/>
          <p:cNvSpPr/>
          <p:nvPr/>
        </p:nvSpPr>
        <p:spPr>
          <a:xfrm>
            <a:off x="3610698" y="4775759"/>
            <a:ext cx="2568611" cy="1807921"/>
          </a:xfrm>
          <a:custGeom>
            <a:avLst/>
            <a:gdLst/>
            <a:ahLst/>
            <a:cxnLst/>
            <a:rect l="l" t="t" r="r" b="b"/>
            <a:pathLst>
              <a:path w="2568611" h="1807921">
                <a:moveTo>
                  <a:pt x="0" y="0"/>
                </a:moveTo>
                <a:lnTo>
                  <a:pt x="2568611" y="0"/>
                </a:lnTo>
                <a:lnTo>
                  <a:pt x="2568611" y="1807921"/>
                </a:lnTo>
                <a:lnTo>
                  <a:pt x="0" y="180792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3" name="TextBox 13"/>
          <p:cNvSpPr txBox="1"/>
          <p:nvPr/>
        </p:nvSpPr>
        <p:spPr>
          <a:xfrm>
            <a:off x="4187975" y="4907229"/>
            <a:ext cx="1406057" cy="1676451"/>
          </a:xfrm>
          <a:prstGeom prst="rect">
            <a:avLst/>
          </a:prstGeom>
        </p:spPr>
        <p:txBody>
          <a:bodyPr lIns="0" tIns="0" rIns="0" bIns="0" rtlCol="0" anchor="t">
            <a:spAutoFit/>
          </a:bodyPr>
          <a:lstStyle/>
          <a:p>
            <a:pPr algn="ctr" rtl="1">
              <a:lnSpc>
                <a:spcPts val="2653"/>
              </a:lnSpc>
              <a:spcBef>
                <a:spcPct val="0"/>
              </a:spcBef>
            </a:pPr>
            <a:r>
              <a:rPr lang="he-IL" sz="2211">
                <a:solidFill>
                  <a:srgbClr val="000000"/>
                </a:solidFill>
                <a:latin typeface="October Compressed"/>
                <a:ea typeface="October Compressed"/>
                <a:cs typeface="October Compressed"/>
                <a:sym typeface="October Compressed"/>
                <a:rtl/>
              </a:rPr>
              <a:t>בירבור &gt; מיקום ראש טור, שימוש במפה, בוגרים בטיול ההכנה, הצמדה</a:t>
            </a:r>
          </a:p>
        </p:txBody>
      </p:sp>
      <p:sp>
        <p:nvSpPr>
          <p:cNvPr id="14" name="Freeform 14"/>
          <p:cNvSpPr/>
          <p:nvPr/>
        </p:nvSpPr>
        <p:spPr>
          <a:xfrm>
            <a:off x="1854256" y="1876813"/>
            <a:ext cx="2539249" cy="1787254"/>
          </a:xfrm>
          <a:custGeom>
            <a:avLst/>
            <a:gdLst/>
            <a:ahLst/>
            <a:cxnLst/>
            <a:rect l="l" t="t" r="r" b="b"/>
            <a:pathLst>
              <a:path w="2539249" h="1787254">
                <a:moveTo>
                  <a:pt x="0" y="0"/>
                </a:moveTo>
                <a:lnTo>
                  <a:pt x="2539249" y="0"/>
                </a:lnTo>
                <a:lnTo>
                  <a:pt x="2539249" y="1787254"/>
                </a:lnTo>
                <a:lnTo>
                  <a:pt x="0" y="1787254"/>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5" name="TextBox 15"/>
          <p:cNvSpPr txBox="1"/>
          <p:nvPr/>
        </p:nvSpPr>
        <p:spPr>
          <a:xfrm>
            <a:off x="2234125" y="2148727"/>
            <a:ext cx="1779510" cy="1243425"/>
          </a:xfrm>
          <a:prstGeom prst="rect">
            <a:avLst/>
          </a:prstGeom>
        </p:spPr>
        <p:txBody>
          <a:bodyPr lIns="0" tIns="0" rIns="0" bIns="0" rtlCol="0" anchor="t">
            <a:spAutoFit/>
          </a:bodyPr>
          <a:lstStyle/>
          <a:p>
            <a:pPr algn="ctr" rtl="1">
              <a:lnSpc>
                <a:spcPts val="2458"/>
              </a:lnSpc>
              <a:spcBef>
                <a:spcPct val="0"/>
              </a:spcBef>
            </a:pPr>
            <a:r>
              <a:rPr lang="he-IL" sz="2049">
                <a:solidFill>
                  <a:srgbClr val="000000"/>
                </a:solidFill>
                <a:latin typeface="October Compressed"/>
                <a:ea typeface="October Compressed"/>
                <a:cs typeface="October Compressed"/>
                <a:sym typeface="October Compressed"/>
                <a:rtl/>
              </a:rPr>
              <a:t>נוכחות חניכים/ות &gt; נקודות מוגדרות לבדיקה שמית, הכרות נוהל נתק, זוגות ברזל</a:t>
            </a:r>
          </a:p>
        </p:txBody>
      </p:sp>
      <p:sp>
        <p:nvSpPr>
          <p:cNvPr id="16" name="Freeform 16"/>
          <p:cNvSpPr/>
          <p:nvPr/>
        </p:nvSpPr>
        <p:spPr>
          <a:xfrm>
            <a:off x="1953328" y="3838639"/>
            <a:ext cx="2341105" cy="1647791"/>
          </a:xfrm>
          <a:custGeom>
            <a:avLst/>
            <a:gdLst/>
            <a:ahLst/>
            <a:cxnLst/>
            <a:rect l="l" t="t" r="r" b="b"/>
            <a:pathLst>
              <a:path w="2341105" h="1647791">
                <a:moveTo>
                  <a:pt x="0" y="0"/>
                </a:moveTo>
                <a:lnTo>
                  <a:pt x="2341105" y="0"/>
                </a:lnTo>
                <a:lnTo>
                  <a:pt x="2341105" y="1647790"/>
                </a:lnTo>
                <a:lnTo>
                  <a:pt x="0" y="1647790"/>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7" name="TextBox 17"/>
          <p:cNvSpPr txBox="1"/>
          <p:nvPr/>
        </p:nvSpPr>
        <p:spPr>
          <a:xfrm>
            <a:off x="2341105" y="4105293"/>
            <a:ext cx="1352634" cy="111448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פחד גבהים &gt; להצמיד חבר/ה לחניך/ה</a:t>
            </a:r>
          </a:p>
        </p:txBody>
      </p:sp>
      <p:sp>
        <p:nvSpPr>
          <p:cNvPr id="18" name="Freeform 18"/>
          <p:cNvSpPr/>
          <p:nvPr/>
        </p:nvSpPr>
        <p:spPr>
          <a:xfrm>
            <a:off x="0" y="3014743"/>
            <a:ext cx="2341105" cy="1647791"/>
          </a:xfrm>
          <a:custGeom>
            <a:avLst/>
            <a:gdLst/>
            <a:ahLst/>
            <a:cxnLst/>
            <a:rect l="l" t="t" r="r" b="b"/>
            <a:pathLst>
              <a:path w="2341105" h="1647791">
                <a:moveTo>
                  <a:pt x="0" y="0"/>
                </a:moveTo>
                <a:lnTo>
                  <a:pt x="2341105" y="0"/>
                </a:lnTo>
                <a:lnTo>
                  <a:pt x="2341105" y="1647791"/>
                </a:lnTo>
                <a:lnTo>
                  <a:pt x="0" y="1647791"/>
                </a:lnTo>
                <a:lnTo>
                  <a:pt x="0" y="0"/>
                </a:lnTo>
                <a:close/>
              </a:path>
            </a:pathLst>
          </a:custGeom>
          <a:blipFill>
            <a:blip r:embed="rId5">
              <a:extLst>
                <a:ext uri="{96DAC541-7B7A-43D3-8B79-37D633B846F1}">
                  <asvg:svgBlip xmlns:asvg="http://schemas.microsoft.com/office/drawing/2016/SVG/main" r:embed="rId6"/>
                </a:ext>
              </a:extLst>
            </a:blip>
            <a:stretch>
              <a:fillRect t="-33842" b="-33842"/>
            </a:stretch>
          </a:blipFill>
        </p:spPr>
        <p:txBody>
          <a:bodyPr/>
          <a:lstStyle/>
          <a:p>
            <a:endParaRPr lang="en-IL"/>
          </a:p>
        </p:txBody>
      </p:sp>
      <p:sp>
        <p:nvSpPr>
          <p:cNvPr id="19" name="TextBox 19"/>
          <p:cNvSpPr txBox="1"/>
          <p:nvPr/>
        </p:nvSpPr>
        <p:spPr>
          <a:xfrm>
            <a:off x="436280" y="3216926"/>
            <a:ext cx="1397747" cy="1243425"/>
          </a:xfrm>
          <a:prstGeom prst="rect">
            <a:avLst/>
          </a:prstGeom>
        </p:spPr>
        <p:txBody>
          <a:bodyPr lIns="0" tIns="0" rIns="0" bIns="0" rtlCol="0" anchor="t">
            <a:spAutoFit/>
          </a:bodyPr>
          <a:lstStyle/>
          <a:p>
            <a:pPr algn="ctr" rtl="1">
              <a:lnSpc>
                <a:spcPts val="2458"/>
              </a:lnSpc>
              <a:spcBef>
                <a:spcPct val="0"/>
              </a:spcBef>
            </a:pPr>
            <a:r>
              <a:rPr lang="he-IL" sz="2049">
                <a:solidFill>
                  <a:srgbClr val="000000"/>
                </a:solidFill>
                <a:latin typeface="October Compressed"/>
                <a:ea typeface="October Compressed"/>
                <a:cs typeface="October Compressed"/>
                <a:sym typeface="October Compressed"/>
                <a:rtl/>
              </a:rPr>
              <a:t>נקודות רלוונטיות לכל מסלול &gt; ניהול סיכונים ספציפי בהמשך המצגת</a:t>
            </a:r>
          </a:p>
        </p:txBody>
      </p:sp>
      <p:sp>
        <p:nvSpPr>
          <p:cNvPr id="20" name="TextBox 20"/>
          <p:cNvSpPr txBox="1"/>
          <p:nvPr/>
        </p:nvSpPr>
        <p:spPr>
          <a:xfrm>
            <a:off x="1349464" y="6638620"/>
            <a:ext cx="1357833" cy="371532"/>
          </a:xfrm>
          <a:prstGeom prst="rect">
            <a:avLst/>
          </a:prstGeom>
        </p:spPr>
        <p:txBody>
          <a:bodyPr lIns="0" tIns="0" rIns="0" bIns="0" rtlCol="0" anchor="t">
            <a:spAutoFit/>
          </a:bodyPr>
          <a:lstStyle/>
          <a:p>
            <a:pPr algn="ctr" rtl="1">
              <a:lnSpc>
                <a:spcPts val="2999"/>
              </a:lnSpc>
              <a:spcBef>
                <a:spcPct val="0"/>
              </a:spcBef>
            </a:pPr>
            <a:r>
              <a:rPr lang="he-IL" sz="2499">
                <a:solidFill>
                  <a:srgbClr val="000000"/>
                </a:solidFill>
                <a:latin typeface="October Compressed"/>
                <a:ea typeface="October Compressed"/>
                <a:cs typeface="October Compressed"/>
                <a:sym typeface="October Compressed"/>
                <a:rtl/>
              </a:rPr>
              <a:t>מתי מתדרכים??</a:t>
            </a:r>
          </a:p>
        </p:txBody>
      </p:sp>
      <p:sp>
        <p:nvSpPr>
          <p:cNvPr id="21" name="Freeform 21"/>
          <p:cNvSpPr/>
          <p:nvPr/>
        </p:nvSpPr>
        <p:spPr>
          <a:xfrm>
            <a:off x="7954188" y="1423024"/>
            <a:ext cx="2751011" cy="4272770"/>
          </a:xfrm>
          <a:custGeom>
            <a:avLst/>
            <a:gdLst/>
            <a:ahLst/>
            <a:cxnLst/>
            <a:rect l="l" t="t" r="r" b="b"/>
            <a:pathLst>
              <a:path w="2751011" h="4272770">
                <a:moveTo>
                  <a:pt x="0" y="0"/>
                </a:moveTo>
                <a:lnTo>
                  <a:pt x="2751011" y="0"/>
                </a:lnTo>
                <a:lnTo>
                  <a:pt x="2751011" y="4272770"/>
                </a:lnTo>
                <a:lnTo>
                  <a:pt x="0" y="4272770"/>
                </a:lnTo>
                <a:lnTo>
                  <a:pt x="0" y="0"/>
                </a:lnTo>
                <a:close/>
              </a:path>
            </a:pathLst>
          </a:custGeom>
          <a:blipFill>
            <a:blip r:embed="rId7"/>
            <a:stretch>
              <a:fillRect l="-14243" r="-16661" b="-42550"/>
            </a:stretch>
          </a:blipFill>
        </p:spPr>
        <p:txBody>
          <a:bodyPr/>
          <a:lstStyle/>
          <a:p>
            <a:endParaRPr lang="en-I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799487" y="126291"/>
            <a:ext cx="8954113" cy="1552651"/>
          </a:xfrm>
          <a:prstGeom prst="rect">
            <a:avLst/>
          </a:prstGeom>
        </p:spPr>
        <p:txBody>
          <a:bodyPr lIns="0" tIns="0" rIns="0" bIns="0" rtlCol="0" anchor="t">
            <a:spAutoFit/>
          </a:bodyPr>
          <a:lstStyle/>
          <a:p>
            <a:pPr algn="ctr" rtl="1">
              <a:lnSpc>
                <a:spcPts val="4094"/>
              </a:lnSpc>
            </a:pPr>
            <a:r>
              <a:rPr lang="he-IL" sz="3413">
                <a:solidFill>
                  <a:srgbClr val="000000"/>
                </a:solidFill>
                <a:latin typeface="Trabelsi"/>
                <a:ea typeface="Trabelsi"/>
                <a:cs typeface="Trabelsi"/>
                <a:sym typeface="Trabelsi"/>
                <a:rtl/>
              </a:rPr>
              <a:t>רצוי מול מצוי</a:t>
            </a:r>
          </a:p>
          <a:p>
            <a:pPr algn="r" rtl="1">
              <a:lnSpc>
                <a:spcPts val="4094"/>
              </a:lnSpc>
            </a:pPr>
            <a:endParaRPr lang="he-IL" sz="3413">
              <a:solidFill>
                <a:srgbClr val="000000"/>
              </a:solidFill>
              <a:latin typeface="Trabelsi"/>
              <a:ea typeface="Trabelsi"/>
              <a:cs typeface="Trabelsi"/>
              <a:sym typeface="Trabelsi"/>
              <a:rtl/>
            </a:endParaRPr>
          </a:p>
          <a:p>
            <a:pPr algn="r" rtl="1">
              <a:lnSpc>
                <a:spcPts val="4094"/>
              </a:lnSpc>
            </a:pPr>
            <a:endParaRPr lang="he-IL" sz="3413">
              <a:solidFill>
                <a:srgbClr val="000000"/>
              </a:solidFill>
              <a:latin typeface="Trabelsi"/>
              <a:ea typeface="Trabelsi"/>
              <a:cs typeface="Trabelsi"/>
              <a:sym typeface="Trabelsi"/>
              <a:rtl/>
            </a:endParaRPr>
          </a:p>
        </p:txBody>
      </p:sp>
      <p:sp>
        <p:nvSpPr>
          <p:cNvPr id="4" name="TextBox 4"/>
          <p:cNvSpPr txBox="1"/>
          <p:nvPr/>
        </p:nvSpPr>
        <p:spPr>
          <a:xfrm>
            <a:off x="399743" y="907379"/>
            <a:ext cx="8954113" cy="485848"/>
          </a:xfrm>
          <a:prstGeom prst="rect">
            <a:avLst/>
          </a:prstGeom>
        </p:spPr>
        <p:txBody>
          <a:bodyPr lIns="0" tIns="0" rIns="0" bIns="0" rtlCol="0" anchor="t">
            <a:spAutoFit/>
          </a:bodyPr>
          <a:lstStyle/>
          <a:p>
            <a:pPr algn="ctr" rtl="1">
              <a:lnSpc>
                <a:spcPts val="3855"/>
              </a:lnSpc>
              <a:spcBef>
                <a:spcPct val="0"/>
              </a:spcBef>
            </a:pPr>
            <a:r>
              <a:rPr lang="he-IL" sz="3213" b="1">
                <a:solidFill>
                  <a:srgbClr val="000000"/>
                </a:solidFill>
                <a:latin typeface="October Compressed Bold"/>
                <a:ea typeface="October Compressed Bold"/>
                <a:cs typeface="October Compressed Bold"/>
                <a:sym typeface="October Compressed Bold"/>
                <a:rtl/>
              </a:rPr>
              <a:t>פערים בין רצוי למצוי- לא מתפשרים/ות על הסטנדרט שקבענו!</a:t>
            </a:r>
          </a:p>
        </p:txBody>
      </p:sp>
      <p:sp>
        <p:nvSpPr>
          <p:cNvPr id="5" name="TextBox 5"/>
          <p:cNvSpPr txBox="1"/>
          <p:nvPr/>
        </p:nvSpPr>
        <p:spPr>
          <a:xfrm>
            <a:off x="1013003" y="1325954"/>
            <a:ext cx="8648179" cy="2095564"/>
          </a:xfrm>
          <a:prstGeom prst="rect">
            <a:avLst/>
          </a:prstGeom>
        </p:spPr>
        <p:txBody>
          <a:bodyPr lIns="0" tIns="0" rIns="0" bIns="0" rtlCol="0" anchor="t">
            <a:spAutoFit/>
          </a:bodyPr>
          <a:lstStyle/>
          <a:p>
            <a:pPr algn="r" rtl="1">
              <a:lnSpc>
                <a:spcPts val="3359"/>
              </a:lnSpc>
            </a:pPr>
            <a:r>
              <a:rPr lang="he-IL" sz="2800" b="1" u="sng" dirty="0">
                <a:solidFill>
                  <a:srgbClr val="000000"/>
                </a:solidFill>
                <a:latin typeface="October Compressed Bold"/>
                <a:ea typeface="October Compressed Bold"/>
                <a:cs typeface="October Compressed Bold"/>
                <a:sym typeface="October Compressed Bold"/>
                <a:rtl/>
              </a:rPr>
              <a:t>לפני הטיול: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כמות בוגרים/</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 ומוכנותם/</a:t>
            </a:r>
            <a:r>
              <a:rPr lang="he-IL" sz="2800" dirty="0" err="1">
                <a:solidFill>
                  <a:srgbClr val="000000"/>
                </a:solidFill>
                <a:latin typeface="October Compressed"/>
                <a:ea typeface="October Compressed"/>
                <a:cs typeface="October Compressed"/>
                <a:sym typeface="October Compressed"/>
                <a:rtl/>
              </a:rPr>
              <a:t>ן</a:t>
            </a:r>
            <a:r>
              <a:rPr lang="he-IL" sz="2800" dirty="0">
                <a:solidFill>
                  <a:srgbClr val="000000"/>
                </a:solidFill>
                <a:latin typeface="October Compressed"/>
                <a:ea typeface="October Compressed"/>
                <a:cs typeface="October Compressed"/>
                <a:sym typeface="October Compressed"/>
                <a:rtl/>
              </a:rPr>
              <a:t> בהתאם למה שנקבע.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וידוא הציוד ההכרחי- אישי, שבטי, הנהגתי.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תחקירים לתדריכים לכלל חברי/</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 הצוות הבוגר.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הכנת החניכים לטיול- פיזית, לוגיסטית (ציוד), מנטלית, מפגש בין מדריך/ה לחניכים/</a:t>
            </a:r>
            <a:r>
              <a:rPr lang="he-IL" sz="2800" dirty="0" err="1">
                <a:solidFill>
                  <a:srgbClr val="000000"/>
                </a:solidFill>
                <a:latin typeface="October Compressed"/>
                <a:ea typeface="October Compressed"/>
                <a:cs typeface="October Compressed"/>
                <a:sym typeface="October Compressed"/>
                <a:rtl/>
              </a:rPr>
              <a:t>ות</a:t>
            </a:r>
            <a:r>
              <a:rPr lang="he-IL" sz="2800" dirty="0">
                <a:solidFill>
                  <a:srgbClr val="000000"/>
                </a:solidFill>
                <a:latin typeface="October Compressed"/>
                <a:ea typeface="October Compressed"/>
                <a:cs typeface="October Compressed"/>
                <a:sym typeface="October Compressed"/>
                <a:rtl/>
              </a:rPr>
              <a:t>.</a:t>
            </a:r>
          </a:p>
        </p:txBody>
      </p:sp>
      <p:sp>
        <p:nvSpPr>
          <p:cNvPr id="6" name="TextBox 6"/>
          <p:cNvSpPr txBox="1"/>
          <p:nvPr/>
        </p:nvSpPr>
        <p:spPr>
          <a:xfrm>
            <a:off x="920587" y="3571781"/>
            <a:ext cx="8833013" cy="3352864"/>
          </a:xfrm>
          <a:prstGeom prst="rect">
            <a:avLst/>
          </a:prstGeom>
        </p:spPr>
        <p:txBody>
          <a:bodyPr lIns="0" tIns="0" rIns="0" bIns="0" rtlCol="0" anchor="t">
            <a:spAutoFit/>
          </a:bodyPr>
          <a:lstStyle/>
          <a:p>
            <a:pPr algn="r" rtl="1">
              <a:lnSpc>
                <a:spcPts val="3359"/>
              </a:lnSpc>
            </a:pPr>
            <a:r>
              <a:rPr lang="he-IL" sz="2800" b="1" u="sng" dirty="0">
                <a:solidFill>
                  <a:srgbClr val="000000"/>
                </a:solidFill>
                <a:latin typeface="October Compressed Bold"/>
                <a:ea typeface="October Compressed Bold"/>
                <a:cs typeface="October Compressed Bold"/>
                <a:sym typeface="October Compressed Bold"/>
                <a:rtl/>
              </a:rPr>
              <a:t>בטיול עצמו:</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אפס סובלנות לחריגה מזמנים ("יהיה בסדר, נשלים את הזמנים עד הצהריים" האמנם?)</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נהלי התנהגות ובטיחות בהליכה, שפת מצוק, הליכת סכין, </a:t>
            </a:r>
            <a:r>
              <a:rPr lang="he-IL" sz="2800" dirty="0" err="1">
                <a:solidFill>
                  <a:srgbClr val="000000"/>
                </a:solidFill>
                <a:latin typeface="October Compressed"/>
                <a:ea typeface="October Compressed"/>
                <a:cs typeface="October Compressed"/>
                <a:sym typeface="October Compressed"/>
                <a:rtl/>
              </a:rPr>
              <a:t>וכו</a:t>
            </a:r>
            <a:r>
              <a:rPr lang="he-IL" sz="2800" dirty="0">
                <a:solidFill>
                  <a:srgbClr val="000000"/>
                </a:solidFill>
                <a:latin typeface="October Compressed"/>
                <a:ea typeface="October Compressed"/>
                <a:cs typeface="October Compressed"/>
                <a:sym typeface="October Compressed"/>
                <a:rtl/>
              </a:rPr>
              <a:t>'. </a:t>
            </a:r>
          </a:p>
          <a:p>
            <a:pPr marL="604521" lvl="1" indent="-302261" algn="r" rtl="1">
              <a:lnSpc>
                <a:spcPts val="3359"/>
              </a:lnSpc>
              <a:buFont typeface="Arial"/>
              <a:buChar char="•"/>
            </a:pPr>
            <a:r>
              <a:rPr lang="he-IL" sz="2800" dirty="0">
                <a:solidFill>
                  <a:srgbClr val="000000"/>
                </a:solidFill>
                <a:latin typeface="October Compressed"/>
                <a:ea typeface="October Compressed"/>
                <a:cs typeface="October Compressed"/>
                <a:sym typeface="October Compressed"/>
                <a:rtl/>
              </a:rPr>
              <a:t>קיום תדריכי בטיחות במלואם ולפי התכנון, הקפדה על נוכחות והשלמה במידת הצורך.</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ניהול החניון: שטחי בישול, מיקום הדברים, הימצאות צוות בוגר בשטח. </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נהיגה לפי גבולות מוגדרים- מי, מתי, איך, לאן. </a:t>
            </a:r>
          </a:p>
          <a:p>
            <a:pPr marL="604521" lvl="1" indent="-302261" algn="r" rtl="1">
              <a:lnSpc>
                <a:spcPts val="3357"/>
              </a:lnSpc>
              <a:buFont typeface="Arial"/>
              <a:buChar char="•"/>
            </a:pPr>
            <a:r>
              <a:rPr lang="he-IL" sz="2800" dirty="0">
                <a:solidFill>
                  <a:srgbClr val="000000"/>
                </a:solidFill>
                <a:latin typeface="October Compressed"/>
                <a:ea typeface="October Compressed"/>
                <a:cs typeface="October Compressed"/>
                <a:sym typeface="October Compressed"/>
                <a:rtl/>
              </a:rPr>
              <a:t>ניהול צוות אבטחה ורפואה</a:t>
            </a:r>
          </a:p>
          <a:p>
            <a:pPr algn="r" rtl="1">
              <a:lnSpc>
                <a:spcPts val="3359"/>
              </a:lnSpc>
            </a:pPr>
            <a:endParaRPr lang="he-IL" sz="2800" dirty="0">
              <a:solidFill>
                <a:srgbClr val="000000"/>
              </a:solidFill>
              <a:latin typeface="October Compressed"/>
              <a:ea typeface="October Compressed"/>
              <a:cs typeface="October Compressed"/>
              <a:sym typeface="October Compressed"/>
              <a:rtl/>
            </a:endParaRPr>
          </a:p>
        </p:txBody>
      </p:sp>
      <p:sp>
        <p:nvSpPr>
          <p:cNvPr id="7" name="TextBox 7"/>
          <p:cNvSpPr txBox="1"/>
          <p:nvPr/>
        </p:nvSpPr>
        <p:spPr>
          <a:xfrm>
            <a:off x="1198659" y="6574155"/>
            <a:ext cx="8155198" cy="790635"/>
          </a:xfrm>
          <a:prstGeom prst="rect">
            <a:avLst/>
          </a:prstGeom>
        </p:spPr>
        <p:txBody>
          <a:bodyPr lIns="0" tIns="0" rIns="0" bIns="0" rtlCol="0" anchor="t">
            <a:spAutoFit/>
          </a:bodyPr>
          <a:lstStyle/>
          <a:p>
            <a:pPr algn="ctr" rtl="1">
              <a:lnSpc>
                <a:spcPts val="3135"/>
              </a:lnSpc>
              <a:spcBef>
                <a:spcPct val="0"/>
              </a:spcBef>
            </a:pPr>
            <a:r>
              <a:rPr lang="he-IL" sz="2613" b="1" dirty="0">
                <a:solidFill>
                  <a:srgbClr val="000000"/>
                </a:solidFill>
                <a:latin typeface="October Compressed Bold"/>
                <a:ea typeface="October Compressed Bold"/>
                <a:cs typeface="October Compressed Bold"/>
                <a:sym typeface="October Compressed Bold"/>
                <a:rtl/>
              </a:rPr>
              <a:t>שמירה על גבולות המשמעת בקרב החניכים/</a:t>
            </a:r>
            <a:r>
              <a:rPr lang="he-IL" sz="2613" b="1" dirty="0" err="1">
                <a:solidFill>
                  <a:srgbClr val="000000"/>
                </a:solidFill>
                <a:latin typeface="October Compressed Bold"/>
                <a:ea typeface="October Compressed Bold"/>
                <a:cs typeface="October Compressed Bold"/>
                <a:sym typeface="October Compressed Bold"/>
                <a:rtl/>
              </a:rPr>
              <a:t>ות</a:t>
            </a:r>
            <a:r>
              <a:rPr lang="he-IL" sz="2613" b="1">
                <a:solidFill>
                  <a:srgbClr val="000000"/>
                </a:solidFill>
                <a:latin typeface="October Compressed Bold"/>
                <a:ea typeface="October Compressed Bold"/>
                <a:cs typeface="October Compressed Bold"/>
                <a:sym typeface="October Compressed Bold"/>
                <a:rtl/>
              </a:rPr>
              <a:t> והאחריות בקרב הצוות הבוגר תוך כדי הטיול.</a:t>
            </a:r>
          </a:p>
        </p:txBody>
      </p:sp>
      <p:sp>
        <p:nvSpPr>
          <p:cNvPr id="8" name="Freeform 8"/>
          <p:cNvSpPr/>
          <p:nvPr/>
        </p:nvSpPr>
        <p:spPr>
          <a:xfrm>
            <a:off x="-1269881" y="1856479"/>
            <a:ext cx="4937080" cy="8350241"/>
          </a:xfrm>
          <a:custGeom>
            <a:avLst/>
            <a:gdLst/>
            <a:ahLst/>
            <a:cxnLst/>
            <a:rect l="l" t="t" r="r" b="b"/>
            <a:pathLst>
              <a:path w="4937080" h="8350241">
                <a:moveTo>
                  <a:pt x="0" y="0"/>
                </a:moveTo>
                <a:lnTo>
                  <a:pt x="4937080" y="0"/>
                </a:lnTo>
                <a:lnTo>
                  <a:pt x="4937080" y="8350241"/>
                </a:lnTo>
                <a:lnTo>
                  <a:pt x="0" y="8350241"/>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Freeform 3"/>
          <p:cNvSpPr/>
          <p:nvPr/>
        </p:nvSpPr>
        <p:spPr>
          <a:xfrm>
            <a:off x="-832906" y="-333701"/>
            <a:ext cx="12329287" cy="8359867"/>
          </a:xfrm>
          <a:custGeom>
            <a:avLst/>
            <a:gdLst/>
            <a:ahLst/>
            <a:cxnLst/>
            <a:rect l="l" t="t" r="r" b="b"/>
            <a:pathLst>
              <a:path w="12329287" h="8359867">
                <a:moveTo>
                  <a:pt x="0" y="0"/>
                </a:moveTo>
                <a:lnTo>
                  <a:pt x="12329287" y="0"/>
                </a:lnTo>
                <a:lnTo>
                  <a:pt x="12329287" y="8359867"/>
                </a:lnTo>
                <a:lnTo>
                  <a:pt x="0" y="8359867"/>
                </a:lnTo>
                <a:lnTo>
                  <a:pt x="0" y="0"/>
                </a:lnTo>
                <a:close/>
              </a:path>
            </a:pathLst>
          </a:custGeom>
          <a:blipFill>
            <a:blip r:embed="rId3">
              <a:alphaModFix amt="15000"/>
            </a:blip>
            <a:stretch>
              <a:fillRect t="-56749" b="-51705"/>
            </a:stretch>
          </a:blipFill>
        </p:spPr>
        <p:txBody>
          <a:bodyPr/>
          <a:lstStyle/>
          <a:p>
            <a:endParaRPr lang="en-IL"/>
          </a:p>
        </p:txBody>
      </p:sp>
      <p:sp>
        <p:nvSpPr>
          <p:cNvPr id="4" name="TextBox 4"/>
          <p:cNvSpPr txBox="1"/>
          <p:nvPr/>
        </p:nvSpPr>
        <p:spPr>
          <a:xfrm>
            <a:off x="731520" y="527475"/>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טיול צופי הוא טיול נקי</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318750" y="2350770"/>
            <a:ext cx="9116100" cy="2981400"/>
          </a:xfrm>
          <a:prstGeom prst="rect">
            <a:avLst/>
          </a:prstGeom>
        </p:spPr>
        <p:txBody>
          <a:bodyPr lIns="0" tIns="0" rIns="0" bIns="0" rtlCol="0" anchor="t">
            <a:spAutoFit/>
          </a:bodyPr>
          <a:lstStyle/>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דגש על ניקיון המסלולים- תוך כדי!</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ניקיון החניון- לא במקום יציאה מאוחרת למסלול, אבל לא לוותר על זה!</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צילום החניון בכל בוקר בעת זיכוי- מנהלן/ית מצלם/ת ושולח/ת למנהל/ת האזור.</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ניקיון אחרי פינוי "מתקני ספקים"</a:t>
            </a:r>
          </a:p>
          <a:p>
            <a:pPr marL="706113" lvl="1" indent="-353056" algn="r" rtl="1">
              <a:lnSpc>
                <a:spcPts val="3924"/>
              </a:lnSpc>
              <a:buFont typeface="Arial"/>
              <a:buChar char="•"/>
            </a:pPr>
            <a:r>
              <a:rPr lang="he-IL" sz="3270">
                <a:solidFill>
                  <a:srgbClr val="000000"/>
                </a:solidFill>
                <a:latin typeface="October Compressed"/>
                <a:ea typeface="October Compressed"/>
                <a:cs typeface="October Compressed"/>
                <a:sym typeface="October Compressed"/>
                <a:rtl/>
              </a:rPr>
              <a:t>אנחנו מטיילים/ות באזור חדש שנרצה להתארח בו שוב!</a:t>
            </a:r>
          </a:p>
        </p:txBody>
      </p:sp>
      <p:sp>
        <p:nvSpPr>
          <p:cNvPr id="6" name="Freeform 6"/>
          <p:cNvSpPr/>
          <p:nvPr/>
        </p:nvSpPr>
        <p:spPr>
          <a:xfrm>
            <a:off x="318750" y="4577753"/>
            <a:ext cx="1618516" cy="2737447"/>
          </a:xfrm>
          <a:custGeom>
            <a:avLst/>
            <a:gdLst/>
            <a:ahLst/>
            <a:cxnLst/>
            <a:rect l="l" t="t" r="r" b="b"/>
            <a:pathLst>
              <a:path w="1618516" h="2737447">
                <a:moveTo>
                  <a:pt x="0" y="0"/>
                </a:moveTo>
                <a:lnTo>
                  <a:pt x="1618516" y="0"/>
                </a:lnTo>
                <a:lnTo>
                  <a:pt x="1618516" y="2737447"/>
                </a:lnTo>
                <a:lnTo>
                  <a:pt x="0" y="2737447"/>
                </a:lnTo>
                <a:lnTo>
                  <a:pt x="0" y="0"/>
                </a:lnTo>
                <a:close/>
              </a:path>
            </a:pathLst>
          </a:custGeom>
          <a:blipFill>
            <a:blip r:embed="rId4"/>
            <a:stretch>
              <a:fillRect/>
            </a:stretch>
          </a:blipFill>
        </p:spPr>
        <p:txBody>
          <a:bodyPr/>
          <a:lstStyle/>
          <a:p>
            <a:endParaRPr lang="en-I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rot="5400000">
            <a:off x="-4969224" y="514208"/>
            <a:ext cx="10672717" cy="5643199"/>
          </a:xfrm>
          <a:custGeom>
            <a:avLst/>
            <a:gdLst/>
            <a:ahLst/>
            <a:cxnLst/>
            <a:rect l="l" t="t" r="r" b="b"/>
            <a:pathLst>
              <a:path w="10672717" h="5643199">
                <a:moveTo>
                  <a:pt x="0" y="0"/>
                </a:moveTo>
                <a:lnTo>
                  <a:pt x="10672717" y="0"/>
                </a:lnTo>
                <a:lnTo>
                  <a:pt x="10672717" y="5643199"/>
                </a:lnTo>
                <a:lnTo>
                  <a:pt x="0" y="564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4" name="TextBox 4"/>
          <p:cNvSpPr txBox="1"/>
          <p:nvPr/>
        </p:nvSpPr>
        <p:spPr>
          <a:xfrm>
            <a:off x="731520" y="379134"/>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הבוקר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731520" y="1726075"/>
            <a:ext cx="8428434" cy="3777326"/>
          </a:xfrm>
          <a:prstGeom prst="rect">
            <a:avLst/>
          </a:prstGeom>
        </p:spPr>
        <p:txBody>
          <a:bodyPr lIns="0" tIns="0" rIns="0" bIns="0" rtlCol="0" anchor="t">
            <a:spAutoFit/>
          </a:bodyPr>
          <a:lstStyle/>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מסדר מוקפד על כמויות המים לפני היציאה למסלול (דגש על תכולת שקיות שתיה).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אי עמידה בזמן הגג שהוגדר בתחקיר מחייב שיחה למנהל/ת האזור.</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ניקיון החניון- באחריות כולם/ן, אך בפועל בעיקר על אחרוני השבטים</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בוקר טוב = הכנה טובה בלילה הקודם.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תיאום ציפיות לגבי השכמה בחשיכה.</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שבט שמוכן- יוצא למסלול. </a:t>
            </a:r>
          </a:p>
          <a:p>
            <a:pPr marL="616954" lvl="1" indent="-308477" algn="r" rtl="1">
              <a:lnSpc>
                <a:spcPts val="4286"/>
              </a:lnSpc>
              <a:buFont typeface="Arial"/>
              <a:buChar char="•"/>
            </a:pPr>
            <a:r>
              <a:rPr lang="he-IL" sz="2857">
                <a:solidFill>
                  <a:srgbClr val="000000"/>
                </a:solidFill>
                <a:latin typeface="October Compressed"/>
                <a:ea typeface="October Compressed"/>
                <a:cs typeface="October Compressed"/>
                <a:sym typeface="October Compressed"/>
                <a:rtl/>
              </a:rPr>
              <a:t>צבירת שבטים בנקודת ההזנקה. </a:t>
            </a:r>
          </a:p>
        </p:txBody>
      </p:sp>
      <p:sp>
        <p:nvSpPr>
          <p:cNvPr id="6" name="Freeform 6"/>
          <p:cNvSpPr/>
          <p:nvPr/>
        </p:nvSpPr>
        <p:spPr>
          <a:xfrm>
            <a:off x="-1176408" y="3335807"/>
            <a:ext cx="2792421" cy="4722911"/>
          </a:xfrm>
          <a:custGeom>
            <a:avLst/>
            <a:gdLst/>
            <a:ahLst/>
            <a:cxnLst/>
            <a:rect l="l" t="t" r="r" b="b"/>
            <a:pathLst>
              <a:path w="2792421" h="4722911">
                <a:moveTo>
                  <a:pt x="0" y="0"/>
                </a:moveTo>
                <a:lnTo>
                  <a:pt x="2792421" y="0"/>
                </a:lnTo>
                <a:lnTo>
                  <a:pt x="2792421" y="4722912"/>
                </a:lnTo>
                <a:lnTo>
                  <a:pt x="0" y="4722912"/>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621428" y="419696"/>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שרשרת דיווחים בחירום</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grpSp>
        <p:nvGrpSpPr>
          <p:cNvPr id="4" name="Group 4"/>
          <p:cNvGrpSpPr/>
          <p:nvPr/>
        </p:nvGrpSpPr>
        <p:grpSpPr>
          <a:xfrm>
            <a:off x="5604083" y="2188220"/>
            <a:ext cx="3853434" cy="794480"/>
            <a:chOff x="0" y="0"/>
            <a:chExt cx="5137912" cy="1059306"/>
          </a:xfrm>
        </p:grpSpPr>
        <p:sp>
          <p:nvSpPr>
            <p:cNvPr id="5" name="Freeform 5"/>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6" name="Group 6"/>
          <p:cNvGrpSpPr/>
          <p:nvPr/>
        </p:nvGrpSpPr>
        <p:grpSpPr>
          <a:xfrm>
            <a:off x="5623967" y="2229535"/>
            <a:ext cx="3813636" cy="733320"/>
            <a:chOff x="0" y="0"/>
            <a:chExt cx="5084848" cy="977760"/>
          </a:xfrm>
        </p:grpSpPr>
        <p:sp>
          <p:nvSpPr>
            <p:cNvPr id="7" name="Freeform 7"/>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8" name="TextBox 8"/>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ראש הטור</a:t>
              </a:r>
            </a:p>
          </p:txBody>
        </p:sp>
      </p:grpSp>
      <p:grpSp>
        <p:nvGrpSpPr>
          <p:cNvPr id="9" name="Group 9"/>
          <p:cNvGrpSpPr/>
          <p:nvPr/>
        </p:nvGrpSpPr>
        <p:grpSpPr>
          <a:xfrm rot="5400000">
            <a:off x="7381795" y="3002584"/>
            <a:ext cx="297943" cy="357569"/>
            <a:chOff x="0" y="0"/>
            <a:chExt cx="397257" cy="476759"/>
          </a:xfrm>
        </p:grpSpPr>
        <p:sp>
          <p:nvSpPr>
            <p:cNvPr id="10" name="Freeform 10"/>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11" name="Group 11"/>
          <p:cNvGrpSpPr/>
          <p:nvPr/>
        </p:nvGrpSpPr>
        <p:grpSpPr>
          <a:xfrm>
            <a:off x="5604083" y="3379999"/>
            <a:ext cx="3853434" cy="794480"/>
            <a:chOff x="0" y="0"/>
            <a:chExt cx="5137912" cy="1059306"/>
          </a:xfrm>
        </p:grpSpPr>
        <p:sp>
          <p:nvSpPr>
            <p:cNvPr id="12" name="Freeform 12"/>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13" name="Group 13"/>
          <p:cNvGrpSpPr/>
          <p:nvPr/>
        </p:nvGrpSpPr>
        <p:grpSpPr>
          <a:xfrm>
            <a:off x="5623967" y="3421314"/>
            <a:ext cx="3813636" cy="733320"/>
            <a:chOff x="0" y="0"/>
            <a:chExt cx="5084848" cy="977760"/>
          </a:xfrm>
        </p:grpSpPr>
        <p:sp>
          <p:nvSpPr>
            <p:cNvPr id="14" name="Freeform 14"/>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15" name="TextBox 15"/>
            <p:cNvSpPr txBox="1"/>
            <p:nvPr/>
          </p:nvSpPr>
          <p:spPr>
            <a:xfrm>
              <a:off x="0" y="28575"/>
              <a:ext cx="5084848" cy="949185"/>
            </a:xfrm>
            <a:prstGeom prst="rect">
              <a:avLst/>
            </a:prstGeom>
          </p:spPr>
          <p:txBody>
            <a:bodyPr lIns="0" tIns="0" rIns="0" bIns="0" rtlCol="0" anchor="ctr"/>
            <a:lstStyle/>
            <a:p>
              <a:pPr algn="ctr" rtl="1">
                <a:lnSpc>
                  <a:spcPts val="3332"/>
                </a:lnSpc>
              </a:pPr>
              <a:r>
                <a:rPr lang="he-IL" sz="3085">
                  <a:solidFill>
                    <a:srgbClr val="FFFFFF"/>
                  </a:solidFill>
                  <a:latin typeface="October Compressed"/>
                  <a:ea typeface="October Compressed"/>
                  <a:cs typeface="October Compressed"/>
                  <a:sym typeface="October Compressed"/>
                  <a:rtl/>
                </a:rPr>
                <a:t>מנהל האזור</a:t>
              </a:r>
            </a:p>
          </p:txBody>
        </p:sp>
      </p:grpSp>
      <p:grpSp>
        <p:nvGrpSpPr>
          <p:cNvPr id="16" name="Group 16"/>
          <p:cNvGrpSpPr/>
          <p:nvPr/>
        </p:nvGrpSpPr>
        <p:grpSpPr>
          <a:xfrm rot="5400000">
            <a:off x="7381795" y="4194363"/>
            <a:ext cx="297943" cy="357569"/>
            <a:chOff x="0" y="0"/>
            <a:chExt cx="397257" cy="476759"/>
          </a:xfrm>
        </p:grpSpPr>
        <p:sp>
          <p:nvSpPr>
            <p:cNvPr id="17" name="Freeform 17"/>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18" name="Group 18"/>
          <p:cNvGrpSpPr/>
          <p:nvPr/>
        </p:nvGrpSpPr>
        <p:grpSpPr>
          <a:xfrm>
            <a:off x="5604083" y="4571779"/>
            <a:ext cx="3853434" cy="794480"/>
            <a:chOff x="0" y="0"/>
            <a:chExt cx="5137912" cy="1059306"/>
          </a:xfrm>
        </p:grpSpPr>
        <p:sp>
          <p:nvSpPr>
            <p:cNvPr id="19" name="Freeform 19"/>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20" name="Group 20"/>
          <p:cNvGrpSpPr/>
          <p:nvPr/>
        </p:nvGrpSpPr>
        <p:grpSpPr>
          <a:xfrm>
            <a:off x="5623967" y="4613093"/>
            <a:ext cx="3813636" cy="733320"/>
            <a:chOff x="0" y="0"/>
            <a:chExt cx="5084848" cy="977760"/>
          </a:xfrm>
        </p:grpSpPr>
        <p:sp>
          <p:nvSpPr>
            <p:cNvPr id="21" name="Freeform 21"/>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22" name="TextBox 22"/>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סמנכ"ל פעילות</a:t>
              </a:r>
            </a:p>
          </p:txBody>
        </p:sp>
      </p:grpSp>
      <p:grpSp>
        <p:nvGrpSpPr>
          <p:cNvPr id="23" name="Group 23"/>
          <p:cNvGrpSpPr/>
          <p:nvPr/>
        </p:nvGrpSpPr>
        <p:grpSpPr>
          <a:xfrm rot="5400000">
            <a:off x="7381795" y="5386143"/>
            <a:ext cx="297943" cy="357569"/>
            <a:chOff x="0" y="0"/>
            <a:chExt cx="397257" cy="476759"/>
          </a:xfrm>
        </p:grpSpPr>
        <p:sp>
          <p:nvSpPr>
            <p:cNvPr id="24" name="Freeform 24"/>
            <p:cNvSpPr/>
            <p:nvPr/>
          </p:nvSpPr>
          <p:spPr>
            <a:xfrm>
              <a:off x="0" y="0"/>
              <a:ext cx="397256" cy="476758"/>
            </a:xfrm>
            <a:custGeom>
              <a:avLst/>
              <a:gdLst/>
              <a:ahLst/>
              <a:cxnLst/>
              <a:rect l="l" t="t" r="r" b="b"/>
              <a:pathLst>
                <a:path w="397256" h="476758">
                  <a:moveTo>
                    <a:pt x="0" y="95377"/>
                  </a:moveTo>
                  <a:lnTo>
                    <a:pt x="198628" y="95377"/>
                  </a:lnTo>
                  <a:lnTo>
                    <a:pt x="198628" y="0"/>
                  </a:lnTo>
                  <a:lnTo>
                    <a:pt x="397256" y="238379"/>
                  </a:lnTo>
                  <a:lnTo>
                    <a:pt x="198628" y="476758"/>
                  </a:lnTo>
                  <a:lnTo>
                    <a:pt x="198628" y="381381"/>
                  </a:lnTo>
                  <a:lnTo>
                    <a:pt x="0" y="381381"/>
                  </a:lnTo>
                  <a:close/>
                </a:path>
              </a:pathLst>
            </a:custGeom>
            <a:solidFill>
              <a:srgbClr val="B0BCDE"/>
            </a:solidFill>
          </p:spPr>
          <p:txBody>
            <a:bodyPr/>
            <a:lstStyle/>
            <a:p>
              <a:endParaRPr lang="en-IL"/>
            </a:p>
          </p:txBody>
        </p:sp>
      </p:grpSp>
      <p:grpSp>
        <p:nvGrpSpPr>
          <p:cNvPr id="25" name="Group 25"/>
          <p:cNvGrpSpPr/>
          <p:nvPr/>
        </p:nvGrpSpPr>
        <p:grpSpPr>
          <a:xfrm>
            <a:off x="5604083" y="5763558"/>
            <a:ext cx="3853434" cy="794480"/>
            <a:chOff x="0" y="0"/>
            <a:chExt cx="5137912" cy="1059306"/>
          </a:xfrm>
        </p:grpSpPr>
        <p:sp>
          <p:nvSpPr>
            <p:cNvPr id="26" name="Freeform 26"/>
            <p:cNvSpPr/>
            <p:nvPr/>
          </p:nvSpPr>
          <p:spPr>
            <a:xfrm>
              <a:off x="0" y="0"/>
              <a:ext cx="5137912" cy="1059307"/>
            </a:xfrm>
            <a:custGeom>
              <a:avLst/>
              <a:gdLst/>
              <a:ahLst/>
              <a:cxnLst/>
              <a:rect l="l" t="t" r="r" b="b"/>
              <a:pathLst>
                <a:path w="5137912" h="1059307">
                  <a:moveTo>
                    <a:pt x="0" y="105918"/>
                  </a:moveTo>
                  <a:cubicBezTo>
                    <a:pt x="0" y="47371"/>
                    <a:pt x="47371" y="0"/>
                    <a:pt x="105918" y="0"/>
                  </a:cubicBezTo>
                  <a:lnTo>
                    <a:pt x="5031994" y="0"/>
                  </a:lnTo>
                  <a:cubicBezTo>
                    <a:pt x="5090541" y="0"/>
                    <a:pt x="5137912" y="47371"/>
                    <a:pt x="5137912" y="105918"/>
                  </a:cubicBezTo>
                  <a:lnTo>
                    <a:pt x="5137912" y="953389"/>
                  </a:lnTo>
                  <a:cubicBezTo>
                    <a:pt x="5137912" y="1011936"/>
                    <a:pt x="5090541" y="1059307"/>
                    <a:pt x="5031994" y="1059307"/>
                  </a:cubicBezTo>
                  <a:lnTo>
                    <a:pt x="105918" y="1059307"/>
                  </a:lnTo>
                  <a:cubicBezTo>
                    <a:pt x="47371" y="1059307"/>
                    <a:pt x="0" y="1011936"/>
                    <a:pt x="0" y="953389"/>
                  </a:cubicBezTo>
                  <a:close/>
                </a:path>
              </a:pathLst>
            </a:custGeom>
            <a:solidFill>
              <a:srgbClr val="4472C4"/>
            </a:solidFill>
          </p:spPr>
          <p:txBody>
            <a:bodyPr/>
            <a:lstStyle/>
            <a:p>
              <a:endParaRPr lang="en-IL"/>
            </a:p>
          </p:txBody>
        </p:sp>
      </p:grpSp>
      <p:grpSp>
        <p:nvGrpSpPr>
          <p:cNvPr id="27" name="Group 27"/>
          <p:cNvGrpSpPr/>
          <p:nvPr/>
        </p:nvGrpSpPr>
        <p:grpSpPr>
          <a:xfrm>
            <a:off x="5623967" y="5804873"/>
            <a:ext cx="3813636" cy="733320"/>
            <a:chOff x="0" y="0"/>
            <a:chExt cx="5084848" cy="977760"/>
          </a:xfrm>
        </p:grpSpPr>
        <p:sp>
          <p:nvSpPr>
            <p:cNvPr id="28" name="Freeform 28"/>
            <p:cNvSpPr/>
            <p:nvPr/>
          </p:nvSpPr>
          <p:spPr>
            <a:xfrm>
              <a:off x="0" y="0"/>
              <a:ext cx="5084848" cy="977760"/>
            </a:xfrm>
            <a:custGeom>
              <a:avLst/>
              <a:gdLst/>
              <a:ahLst/>
              <a:cxnLst/>
              <a:rect l="l" t="t" r="r" b="b"/>
              <a:pathLst>
                <a:path w="5084848" h="977760">
                  <a:moveTo>
                    <a:pt x="0" y="0"/>
                  </a:moveTo>
                  <a:lnTo>
                    <a:pt x="5084848" y="0"/>
                  </a:lnTo>
                  <a:lnTo>
                    <a:pt x="5084848" y="977760"/>
                  </a:lnTo>
                  <a:lnTo>
                    <a:pt x="0" y="977760"/>
                  </a:lnTo>
                  <a:close/>
                </a:path>
              </a:pathLst>
            </a:custGeom>
            <a:solidFill>
              <a:srgbClr val="000000">
                <a:alpha val="0"/>
              </a:srgbClr>
            </a:solidFill>
          </p:spPr>
          <p:txBody>
            <a:bodyPr/>
            <a:lstStyle/>
            <a:p>
              <a:endParaRPr lang="en-IL"/>
            </a:p>
          </p:txBody>
        </p:sp>
        <p:sp>
          <p:nvSpPr>
            <p:cNvPr id="29" name="TextBox 29"/>
            <p:cNvSpPr txBox="1"/>
            <p:nvPr/>
          </p:nvSpPr>
          <p:spPr>
            <a:xfrm>
              <a:off x="0" y="28575"/>
              <a:ext cx="5084848" cy="949185"/>
            </a:xfrm>
            <a:prstGeom prst="rect">
              <a:avLst/>
            </a:prstGeom>
          </p:spPr>
          <p:txBody>
            <a:bodyPr lIns="0" tIns="0" rIns="0" bIns="0" rtlCol="0" anchor="ctr"/>
            <a:lstStyle/>
            <a:p>
              <a:pPr algn="ctr" rtl="1">
                <a:lnSpc>
                  <a:spcPts val="2872"/>
                </a:lnSpc>
              </a:pPr>
              <a:r>
                <a:rPr lang="he-IL" sz="2658">
                  <a:solidFill>
                    <a:srgbClr val="FFFFFF"/>
                  </a:solidFill>
                  <a:latin typeface="October Compressed"/>
                  <a:ea typeface="October Compressed"/>
                  <a:cs typeface="October Compressed"/>
                  <a:sym typeface="October Compressed"/>
                  <a:rtl/>
                </a:rPr>
                <a:t>מזכ"ל התנועה ומנהל הבטיחות</a:t>
              </a:r>
            </a:p>
          </p:txBody>
        </p:sp>
      </p:grpSp>
      <p:sp>
        <p:nvSpPr>
          <p:cNvPr id="30" name="Freeform 30"/>
          <p:cNvSpPr/>
          <p:nvPr/>
        </p:nvSpPr>
        <p:spPr>
          <a:xfrm>
            <a:off x="731520" y="4617865"/>
            <a:ext cx="3901440" cy="1544320"/>
          </a:xfrm>
          <a:custGeom>
            <a:avLst/>
            <a:gdLst/>
            <a:ahLst/>
            <a:cxnLst/>
            <a:rect l="l" t="t" r="r" b="b"/>
            <a:pathLst>
              <a:path w="3901440" h="1544320">
                <a:moveTo>
                  <a:pt x="0" y="0"/>
                </a:moveTo>
                <a:lnTo>
                  <a:pt x="3901440" y="0"/>
                </a:lnTo>
                <a:lnTo>
                  <a:pt x="3901440" y="1544320"/>
                </a:lnTo>
                <a:lnTo>
                  <a:pt x="0" y="1544320"/>
                </a:lnTo>
                <a:lnTo>
                  <a:pt x="0" y="0"/>
                </a:lnTo>
                <a:close/>
              </a:path>
            </a:pathLst>
          </a:custGeom>
          <a:blipFill>
            <a:blip r:embed="rId3">
              <a:extLst>
                <a:ext uri="{96DAC541-7B7A-43D3-8B79-37D633B846F1}">
                  <asvg:svgBlip xmlns:asvg="http://schemas.microsoft.com/office/drawing/2016/SVG/main" r:embed="rId4"/>
                </a:ext>
              </a:extLst>
            </a:blip>
            <a:stretch>
              <a:fillRect t="-218" b="-218"/>
            </a:stretch>
          </a:blipFill>
        </p:spPr>
        <p:txBody>
          <a:bodyPr/>
          <a:lstStyle/>
          <a:p>
            <a:endParaRPr lang="en-IL"/>
          </a:p>
        </p:txBody>
      </p:sp>
      <p:sp>
        <p:nvSpPr>
          <p:cNvPr id="31" name="Freeform 31"/>
          <p:cNvSpPr/>
          <p:nvPr/>
        </p:nvSpPr>
        <p:spPr>
          <a:xfrm>
            <a:off x="621428" y="1837190"/>
            <a:ext cx="3901440" cy="2740762"/>
          </a:xfrm>
          <a:custGeom>
            <a:avLst/>
            <a:gdLst/>
            <a:ahLst/>
            <a:cxnLst/>
            <a:rect l="l" t="t" r="r" b="b"/>
            <a:pathLst>
              <a:path w="3901440" h="2740762">
                <a:moveTo>
                  <a:pt x="0" y="0"/>
                </a:moveTo>
                <a:lnTo>
                  <a:pt x="3901440" y="0"/>
                </a:lnTo>
                <a:lnTo>
                  <a:pt x="3901440" y="2740762"/>
                </a:lnTo>
                <a:lnTo>
                  <a:pt x="0" y="2740762"/>
                </a:lnTo>
                <a:lnTo>
                  <a:pt x="0" y="0"/>
                </a:lnTo>
                <a:close/>
              </a:path>
            </a:pathLst>
          </a:custGeom>
          <a:blipFill>
            <a:blip r:embed="rId5">
              <a:extLst>
                <a:ext uri="{96DAC541-7B7A-43D3-8B79-37D633B846F1}">
                  <asvg:svgBlip xmlns:asvg="http://schemas.microsoft.com/office/drawing/2016/SVG/main" r:embed="rId6"/>
                </a:ext>
              </a:extLst>
            </a:blip>
            <a:stretch>
              <a:fillRect l="-4" r="-4"/>
            </a:stretch>
          </a:blipFill>
        </p:spPr>
        <p:txBody>
          <a:bodyPr/>
          <a:lstStyle/>
          <a:p>
            <a:endParaRPr lang="en-IL"/>
          </a:p>
        </p:txBody>
      </p:sp>
      <p:sp>
        <p:nvSpPr>
          <p:cNvPr id="32" name="TextBox 32"/>
          <p:cNvSpPr txBox="1"/>
          <p:nvPr/>
        </p:nvSpPr>
        <p:spPr>
          <a:xfrm>
            <a:off x="1201930" y="4747088"/>
            <a:ext cx="2960621" cy="1314397"/>
          </a:xfrm>
          <a:prstGeom prst="rect">
            <a:avLst/>
          </a:prstGeom>
        </p:spPr>
        <p:txBody>
          <a:bodyPr lIns="0" tIns="0" rIns="0" bIns="0" rtlCol="0" anchor="t">
            <a:spAutoFit/>
          </a:bodyPr>
          <a:lstStyle/>
          <a:p>
            <a:pPr algn="ctr" rtl="1">
              <a:lnSpc>
                <a:spcPts val="3496"/>
              </a:lnSpc>
            </a:pPr>
            <a:r>
              <a:rPr lang="he-IL" sz="2912">
                <a:solidFill>
                  <a:srgbClr val="FFFFFF"/>
                </a:solidFill>
                <a:latin typeface="October Compressed"/>
                <a:ea typeface="October Compressed"/>
                <a:cs typeface="October Compressed"/>
                <a:sym typeface="October Compressed"/>
                <a:rtl/>
              </a:rPr>
              <a:t>באירוע חירום חמור, </a:t>
            </a:r>
          </a:p>
          <a:p>
            <a:pPr algn="ctr" rtl="1">
              <a:lnSpc>
                <a:spcPts val="3496"/>
              </a:lnSpc>
            </a:pPr>
            <a:r>
              <a:rPr lang="he-IL" sz="2912">
                <a:solidFill>
                  <a:srgbClr val="FFFFFF"/>
                </a:solidFill>
                <a:latin typeface="October Compressed"/>
                <a:ea typeface="October Compressed"/>
                <a:cs typeface="October Compressed"/>
                <a:sym typeface="October Compressed"/>
                <a:rtl/>
              </a:rPr>
              <a:t>יש ליצור קשר ישירות</a:t>
            </a:r>
          </a:p>
          <a:p>
            <a:pPr algn="ctr" rtl="1">
              <a:lnSpc>
                <a:spcPts val="3496"/>
              </a:lnSpc>
            </a:pPr>
            <a:r>
              <a:rPr lang="he-IL" sz="2912">
                <a:solidFill>
                  <a:srgbClr val="FFFFFF"/>
                </a:solidFill>
                <a:latin typeface="October Compressed"/>
                <a:ea typeface="October Compressed"/>
                <a:cs typeface="October Compressed"/>
                <a:sym typeface="October Compressed"/>
                <a:rtl/>
              </a:rPr>
              <a:t> עם חדר מצב</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4138" y="316132"/>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דגשים לחניון</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grpSp>
        <p:nvGrpSpPr>
          <p:cNvPr id="4" name="Group 4"/>
          <p:cNvGrpSpPr/>
          <p:nvPr/>
        </p:nvGrpSpPr>
        <p:grpSpPr>
          <a:xfrm>
            <a:off x="0" y="4288206"/>
            <a:ext cx="5056362" cy="3026994"/>
            <a:chOff x="0" y="0"/>
            <a:chExt cx="6741815" cy="4035992"/>
          </a:xfrm>
        </p:grpSpPr>
        <p:sp>
          <p:nvSpPr>
            <p:cNvPr id="5" name="Freeform 5"/>
            <p:cNvSpPr/>
            <p:nvPr/>
          </p:nvSpPr>
          <p:spPr>
            <a:xfrm>
              <a:off x="0" y="0"/>
              <a:ext cx="6741795" cy="4035933"/>
            </a:xfrm>
            <a:custGeom>
              <a:avLst/>
              <a:gdLst/>
              <a:ahLst/>
              <a:cxnLst/>
              <a:rect l="l" t="t" r="r" b="b"/>
              <a:pathLst>
                <a:path w="6741795" h="4035933">
                  <a:moveTo>
                    <a:pt x="927100" y="0"/>
                  </a:moveTo>
                  <a:lnTo>
                    <a:pt x="5814695" y="0"/>
                  </a:lnTo>
                  <a:cubicBezTo>
                    <a:pt x="6060577" y="0"/>
                    <a:pt x="6296389" y="97676"/>
                    <a:pt x="6470254" y="271541"/>
                  </a:cubicBezTo>
                  <a:cubicBezTo>
                    <a:pt x="6644118" y="445406"/>
                    <a:pt x="6741795" y="681218"/>
                    <a:pt x="6741795" y="927100"/>
                  </a:cubicBezTo>
                  <a:lnTo>
                    <a:pt x="6741795" y="3108833"/>
                  </a:lnTo>
                  <a:cubicBezTo>
                    <a:pt x="6741795" y="3620856"/>
                    <a:pt x="6326718" y="4035933"/>
                    <a:pt x="5814695" y="4035933"/>
                  </a:cubicBezTo>
                  <a:lnTo>
                    <a:pt x="927100" y="4035933"/>
                  </a:lnTo>
                  <a:cubicBezTo>
                    <a:pt x="681218" y="4035933"/>
                    <a:pt x="445406" y="3938257"/>
                    <a:pt x="271541" y="3764392"/>
                  </a:cubicBezTo>
                  <a:cubicBezTo>
                    <a:pt x="97676" y="3590527"/>
                    <a:pt x="0" y="3354715"/>
                    <a:pt x="0" y="3108833"/>
                  </a:cubicBezTo>
                  <a:lnTo>
                    <a:pt x="0" y="927100"/>
                  </a:lnTo>
                  <a:cubicBezTo>
                    <a:pt x="0" y="415077"/>
                    <a:pt x="415077" y="0"/>
                    <a:pt x="927100" y="0"/>
                  </a:cubicBezTo>
                  <a:close/>
                </a:path>
              </a:pathLst>
            </a:custGeom>
            <a:blipFill>
              <a:blip r:embed="rId3"/>
              <a:stretch>
                <a:fillRect t="-3780"/>
              </a:stretch>
            </a:blipFill>
            <a:ln w="38100" cap="rnd">
              <a:solidFill>
                <a:srgbClr val="000000"/>
              </a:solidFill>
              <a:prstDash val="dash"/>
              <a:round/>
            </a:ln>
          </p:spPr>
          <p:txBody>
            <a:bodyPr/>
            <a:lstStyle/>
            <a:p>
              <a:endParaRPr lang="en-IL"/>
            </a:p>
          </p:txBody>
        </p:sp>
      </p:grpSp>
      <p:sp>
        <p:nvSpPr>
          <p:cNvPr id="6" name="TextBox 6"/>
          <p:cNvSpPr txBox="1"/>
          <p:nvPr/>
        </p:nvSpPr>
        <p:spPr>
          <a:xfrm>
            <a:off x="1103103" y="1121039"/>
            <a:ext cx="8347174" cy="5538723"/>
          </a:xfrm>
          <a:prstGeom prst="rect">
            <a:avLst/>
          </a:prstGeom>
        </p:spPr>
        <p:txBody>
          <a:bodyPr lIns="0" tIns="0" rIns="0" bIns="0" rtlCol="0" anchor="t">
            <a:spAutoFit/>
          </a:bodyPr>
          <a:lstStyle/>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סדר וארגון בחניון</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ניצול זמן האור להכנות</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הכנת ארוחות מראש לקראת המסלולים הארוכים- אישור התפריט מראש.</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נוכחות בוגרים/ות באזור הבישול.</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תכנון משימות מנהלה לקראת יום המחרת. </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דוגמא אישית. </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פטרול חינוכי. </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שיחה עם מנהל/ת האזור טרם </a:t>
            </a:r>
          </a:p>
          <a:p>
            <a:pPr marL="690884" lvl="1" indent="-345442" algn="r" rtl="1">
              <a:lnSpc>
                <a:spcPts val="4928"/>
              </a:lnSpc>
              <a:buFont typeface="Arial"/>
              <a:buChar char="•"/>
            </a:pPr>
            <a:r>
              <a:rPr lang="he-IL" sz="3200">
                <a:solidFill>
                  <a:srgbClr val="000000"/>
                </a:solidFill>
                <a:latin typeface="October Compressed"/>
                <a:ea typeface="October Compressed"/>
                <a:cs typeface="October Compressed"/>
                <a:sym typeface="October Compressed"/>
                <a:rtl/>
              </a:rPr>
              <a:t>ישיבת ערב לצוות הבוגר.</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Freeform 3"/>
          <p:cNvSpPr/>
          <p:nvPr/>
        </p:nvSpPr>
        <p:spPr>
          <a:xfrm>
            <a:off x="0" y="5478171"/>
            <a:ext cx="1086143" cy="1837029"/>
          </a:xfrm>
          <a:custGeom>
            <a:avLst/>
            <a:gdLst/>
            <a:ahLst/>
            <a:cxnLst/>
            <a:rect l="l" t="t" r="r" b="b"/>
            <a:pathLst>
              <a:path w="1086143" h="1837029">
                <a:moveTo>
                  <a:pt x="0" y="0"/>
                </a:moveTo>
                <a:lnTo>
                  <a:pt x="1086143" y="0"/>
                </a:lnTo>
                <a:lnTo>
                  <a:pt x="1086143" y="1837029"/>
                </a:lnTo>
                <a:lnTo>
                  <a:pt x="0" y="1837029"/>
                </a:lnTo>
                <a:lnTo>
                  <a:pt x="0" y="0"/>
                </a:lnTo>
                <a:close/>
              </a:path>
            </a:pathLst>
          </a:custGeom>
          <a:blipFill>
            <a:blip r:embed="rId3"/>
            <a:stretch>
              <a:fillRect/>
            </a:stretch>
          </a:blipFill>
        </p:spPr>
        <p:txBody>
          <a:bodyPr/>
          <a:lstStyle/>
          <a:p>
            <a:endParaRPr lang="en-IL"/>
          </a:p>
        </p:txBody>
      </p:sp>
      <p:sp>
        <p:nvSpPr>
          <p:cNvPr id="4" name="TextBox 4"/>
          <p:cNvSpPr txBox="1"/>
          <p:nvPr/>
        </p:nvSpPr>
        <p:spPr>
          <a:xfrm>
            <a:off x="394138" y="316132"/>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עד היציאה לטיול</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5" name="TextBox 5"/>
          <p:cNvSpPr txBox="1"/>
          <p:nvPr/>
        </p:nvSpPr>
        <p:spPr>
          <a:xfrm>
            <a:off x="731520" y="791028"/>
            <a:ext cx="9022080" cy="5969126"/>
          </a:xfrm>
          <a:prstGeom prst="rect">
            <a:avLst/>
          </a:prstGeom>
        </p:spPr>
        <p:txBody>
          <a:bodyPr lIns="0" tIns="0" rIns="0" bIns="0" rtlCol="0" anchor="t">
            <a:spAutoFit/>
          </a:bodyPr>
          <a:lstStyle/>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השלמות מהתחקיר + דיווח למתחקר/ת.</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תדריכי בטיחות למרכזים/ות ומדריכי/ות השכבה הכוללים בדיקת נוכחות.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העברת ההנחיות הספציפיות לכלל קהלי היעד (ראשי שבטים, מנהלן/ית וכד').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בדיקת ציוד וגיבויים: גז, הג"ס, ערכות ראש טור, אוהלים, מפות סמ"ש, טופס שינוי משימה וכו'.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וידוא ציוד אישי (ביגוד חם) וציוד שבטי תקין. </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סגירת הרשמה ותשלום לתנועה.</a:t>
            </a:r>
          </a:p>
          <a:p>
            <a:pPr marL="734063" lvl="1" indent="-367031" algn="r" rtl="1">
              <a:lnSpc>
                <a:spcPts val="5304"/>
              </a:lnSpc>
              <a:buFont typeface="Arial"/>
              <a:buChar char="•"/>
            </a:pPr>
            <a:r>
              <a:rPr lang="he-IL" sz="3400">
                <a:solidFill>
                  <a:srgbClr val="000000"/>
                </a:solidFill>
                <a:latin typeface="October Compressed"/>
                <a:ea typeface="October Compressed"/>
                <a:cs typeface="October Compressed"/>
                <a:sym typeface="October Compressed"/>
                <a:rtl/>
              </a:rPr>
              <a:t>בדיקת הטלפון הלווייני ותרגול ההפעלה שלו. </a:t>
            </a:r>
          </a:p>
        </p:txBody>
      </p:sp>
      <p:sp>
        <p:nvSpPr>
          <p:cNvPr id="6" name="Freeform 6"/>
          <p:cNvSpPr/>
          <p:nvPr/>
        </p:nvSpPr>
        <p:spPr>
          <a:xfrm rot="-2043131">
            <a:off x="899958" y="4600369"/>
            <a:ext cx="1898495" cy="2388044"/>
          </a:xfrm>
          <a:custGeom>
            <a:avLst/>
            <a:gdLst/>
            <a:ahLst/>
            <a:cxnLst/>
            <a:rect l="l" t="t" r="r" b="b"/>
            <a:pathLst>
              <a:path w="1898495" h="2388044">
                <a:moveTo>
                  <a:pt x="0" y="0"/>
                </a:moveTo>
                <a:lnTo>
                  <a:pt x="1898495" y="0"/>
                </a:lnTo>
                <a:lnTo>
                  <a:pt x="1898495" y="2388043"/>
                </a:lnTo>
                <a:lnTo>
                  <a:pt x="0" y="23880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IL"/>
          </a:p>
        </p:txBody>
      </p:sp>
      <p:sp>
        <p:nvSpPr>
          <p:cNvPr id="3" name="Freeform 3"/>
          <p:cNvSpPr/>
          <p:nvPr/>
        </p:nvSpPr>
        <p:spPr>
          <a:xfrm>
            <a:off x="-660243" y="-877576"/>
            <a:ext cx="4368734" cy="7140843"/>
          </a:xfrm>
          <a:custGeom>
            <a:avLst/>
            <a:gdLst/>
            <a:ahLst/>
            <a:cxnLst/>
            <a:rect l="l" t="t" r="r" b="b"/>
            <a:pathLst>
              <a:path w="4368734" h="7140843">
                <a:moveTo>
                  <a:pt x="0" y="0"/>
                </a:moveTo>
                <a:lnTo>
                  <a:pt x="4368734" y="0"/>
                </a:lnTo>
                <a:lnTo>
                  <a:pt x="4368734" y="7140844"/>
                </a:lnTo>
                <a:lnTo>
                  <a:pt x="0" y="7140844"/>
                </a:lnTo>
                <a:lnTo>
                  <a:pt x="0" y="0"/>
                </a:lnTo>
                <a:close/>
              </a:path>
            </a:pathLst>
          </a:custGeom>
          <a:blipFill>
            <a:blip r:embed="rId3"/>
            <a:stretch>
              <a:fillRect b="-3474"/>
            </a:stretch>
          </a:blipFill>
        </p:spPr>
        <p:txBody>
          <a:bodyPr/>
          <a:lstStyle/>
          <a:p>
            <a:endParaRPr lang="en-IL"/>
          </a:p>
        </p:txBody>
      </p:sp>
      <p:sp>
        <p:nvSpPr>
          <p:cNvPr id="4" name="TextBox 4"/>
          <p:cNvSpPr txBox="1"/>
          <p:nvPr/>
        </p:nvSpPr>
        <p:spPr>
          <a:xfrm>
            <a:off x="3946793" y="1976320"/>
            <a:ext cx="5768708" cy="3362561"/>
          </a:xfrm>
          <a:prstGeom prst="rect">
            <a:avLst/>
          </a:prstGeom>
        </p:spPr>
        <p:txBody>
          <a:bodyPr lIns="0" tIns="0" rIns="0" bIns="0" rtlCol="0" anchor="t">
            <a:spAutoFit/>
          </a:bodyPr>
          <a:lstStyle/>
          <a:p>
            <a:pPr algn="ctr" rtl="1">
              <a:lnSpc>
                <a:spcPts val="3783"/>
              </a:lnSpc>
              <a:spcBef>
                <a:spcPct val="0"/>
              </a:spcBef>
            </a:pPr>
            <a:endParaRP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יָפֶה הוּא הַמִּדְבָּר, אָמַר הַנָּסִיךְ הַקָּטָן.</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צָדַק הַנָּסִיךְ. תָּמִיד אָהַבְתִּי אֶת הַמִּדְבָּר.</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אַתָּה יוֹשֵׁב לְךָ עַל גִּבְעַת חוֹל אֵינְךָ רוֹאֶה דָבָר, וְאֵינְךָ שׁוֹמֵעַ.</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וְאַף עַל פִּי כֵן מַשֶּׁהוּ טָמִיר קוֹרֵן וּמֵאִיר בַּדִּמְמָה.</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סוֹד יוֹפְיוֹ שֶׁל הַמִּדְבָּר –</a:t>
            </a:r>
          </a:p>
          <a:p>
            <a:pPr algn="ctr" rtl="1">
              <a:lnSpc>
                <a:spcPts val="3783"/>
              </a:lnSpc>
              <a:spcBef>
                <a:spcPct val="0"/>
              </a:spcBef>
            </a:pPr>
            <a:r>
              <a:rPr lang="he-IL" sz="3154">
                <a:solidFill>
                  <a:srgbClr val="000000"/>
                </a:solidFill>
                <a:latin typeface="October Compressed"/>
                <a:ea typeface="October Compressed"/>
                <a:cs typeface="October Compressed"/>
                <a:sym typeface="October Compressed"/>
                <a:rtl/>
              </a:rPr>
              <a:t> שֶׁהוּא צוֹפֵן אֵי שֶׁבְּתוֹכוֹ מָקוֹר מַיִם חַיִּים.</a:t>
            </a:r>
          </a:p>
        </p:txBody>
      </p:sp>
      <p:sp>
        <p:nvSpPr>
          <p:cNvPr id="5" name="TextBox 5"/>
          <p:cNvSpPr txBox="1"/>
          <p:nvPr/>
        </p:nvSpPr>
        <p:spPr>
          <a:xfrm>
            <a:off x="4580308" y="535194"/>
            <a:ext cx="4501679" cy="1210033"/>
          </a:xfrm>
          <a:prstGeom prst="rect">
            <a:avLst/>
          </a:prstGeom>
        </p:spPr>
        <p:txBody>
          <a:bodyPr lIns="0" tIns="0" rIns="0" bIns="0" rtlCol="0" anchor="t">
            <a:spAutoFit/>
          </a:bodyPr>
          <a:lstStyle/>
          <a:p>
            <a:pPr algn="ctr" rtl="1">
              <a:lnSpc>
                <a:spcPts val="4795"/>
              </a:lnSpc>
              <a:spcBef>
                <a:spcPct val="0"/>
              </a:spcBef>
            </a:pPr>
            <a:r>
              <a:rPr lang="he-IL" sz="3999">
                <a:solidFill>
                  <a:srgbClr val="000000"/>
                </a:solidFill>
                <a:latin typeface="Trabelsi"/>
                <a:ea typeface="Trabelsi"/>
                <a:cs typeface="Trabelsi"/>
                <a:sym typeface="Trabelsi"/>
                <a:rtl/>
              </a:rPr>
              <a:t>יָפֶה הוּא הַמִּדְבָּר </a:t>
            </a:r>
          </a:p>
          <a:p>
            <a:pPr algn="ctr" rtl="1">
              <a:lnSpc>
                <a:spcPts val="4798"/>
              </a:lnSpc>
              <a:spcBef>
                <a:spcPct val="0"/>
              </a:spcBef>
            </a:pPr>
            <a:r>
              <a:rPr lang="he-IL" sz="3999">
                <a:solidFill>
                  <a:srgbClr val="000000"/>
                </a:solidFill>
                <a:latin typeface="Trabelsi"/>
                <a:ea typeface="Trabelsi"/>
                <a:cs typeface="Trabelsi"/>
                <a:sym typeface="Trabelsi"/>
                <a:rtl/>
              </a:rPr>
              <a:t> מִתּוֹךְ “הַנָּסִיךְ הַקָּטָן”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481" y="-649000"/>
            <a:ext cx="10570562" cy="7964200"/>
            <a:chOff x="0" y="0"/>
            <a:chExt cx="13004800" cy="9798232"/>
          </a:xfrm>
        </p:grpSpPr>
        <p:sp>
          <p:nvSpPr>
            <p:cNvPr id="3" name="Freeform 3" descr="תמונה שמכילה הר, חוץ, שמים, יונק  התיאור נוצר באופן אוטומטי"/>
            <p:cNvSpPr/>
            <p:nvPr/>
          </p:nvSpPr>
          <p:spPr>
            <a:xfrm>
              <a:off x="0" y="0"/>
              <a:ext cx="13004800" cy="9798233"/>
            </a:xfrm>
            <a:custGeom>
              <a:avLst/>
              <a:gdLst/>
              <a:ahLst/>
              <a:cxnLst/>
              <a:rect l="l" t="t" r="r" b="b"/>
              <a:pathLst>
                <a:path w="13004800" h="9798233">
                  <a:moveTo>
                    <a:pt x="0" y="0"/>
                  </a:moveTo>
                  <a:lnTo>
                    <a:pt x="13004800" y="0"/>
                  </a:lnTo>
                  <a:lnTo>
                    <a:pt x="13004800" y="9798233"/>
                  </a:lnTo>
                  <a:lnTo>
                    <a:pt x="0" y="9798233"/>
                  </a:lnTo>
                  <a:lnTo>
                    <a:pt x="0" y="0"/>
                  </a:lnTo>
                  <a:close/>
                </a:path>
              </a:pathLst>
            </a:custGeom>
            <a:blipFill>
              <a:blip r:embed="rId2">
                <a:alphaModFix amt="73000"/>
              </a:blip>
              <a:stretch>
                <a:fillRect l="-6479" r="-6479"/>
              </a:stretch>
            </a:blipFill>
          </p:spPr>
          <p:txBody>
            <a:bodyPr/>
            <a:lstStyle/>
            <a:p>
              <a:endParaRPr lang="en-IL"/>
            </a:p>
          </p:txBody>
        </p:sp>
      </p:grpSp>
      <p:sp>
        <p:nvSpPr>
          <p:cNvPr id="4" name="Freeform 4"/>
          <p:cNvSpPr/>
          <p:nvPr/>
        </p:nvSpPr>
        <p:spPr>
          <a:xfrm>
            <a:off x="-2293380" y="949031"/>
            <a:ext cx="4586760" cy="7741366"/>
          </a:xfrm>
          <a:custGeom>
            <a:avLst/>
            <a:gdLst/>
            <a:ahLst/>
            <a:cxnLst/>
            <a:rect l="l" t="t" r="r" b="b"/>
            <a:pathLst>
              <a:path w="4586760" h="7741366">
                <a:moveTo>
                  <a:pt x="0" y="0"/>
                </a:moveTo>
                <a:lnTo>
                  <a:pt x="4586760" y="0"/>
                </a:lnTo>
                <a:lnTo>
                  <a:pt x="4586760" y="7741367"/>
                </a:lnTo>
                <a:lnTo>
                  <a:pt x="0" y="7741367"/>
                </a:lnTo>
                <a:lnTo>
                  <a:pt x="0" y="0"/>
                </a:lnTo>
                <a:close/>
              </a:path>
            </a:pathLst>
          </a:custGeom>
          <a:blipFill>
            <a:blip r:embed="rId3"/>
            <a:stretch>
              <a:fillRect/>
            </a:stretch>
          </a:blipFill>
        </p:spPr>
        <p:txBody>
          <a:bodyPr/>
          <a:lstStyle/>
          <a:p>
            <a:endParaRPr lang="en-IL"/>
          </a:p>
        </p:txBody>
      </p:sp>
      <p:sp>
        <p:nvSpPr>
          <p:cNvPr id="5" name="Freeform 5"/>
          <p:cNvSpPr/>
          <p:nvPr/>
        </p:nvSpPr>
        <p:spPr>
          <a:xfrm>
            <a:off x="-1627218" y="-649000"/>
            <a:ext cx="11618889" cy="8712769"/>
          </a:xfrm>
          <a:custGeom>
            <a:avLst/>
            <a:gdLst/>
            <a:ahLst/>
            <a:cxnLst/>
            <a:rect l="l" t="t" r="r" b="b"/>
            <a:pathLst>
              <a:path w="11618889" h="8712769">
                <a:moveTo>
                  <a:pt x="0" y="0"/>
                </a:moveTo>
                <a:lnTo>
                  <a:pt x="11618889" y="0"/>
                </a:lnTo>
                <a:lnTo>
                  <a:pt x="11618889" y="8712769"/>
                </a:lnTo>
                <a:lnTo>
                  <a:pt x="0" y="8712769"/>
                </a:lnTo>
                <a:lnTo>
                  <a:pt x="0" y="0"/>
                </a:lnTo>
                <a:close/>
              </a:path>
            </a:pathLst>
          </a:custGeom>
          <a:blipFill>
            <a:blip r:embed="rId4">
              <a:alphaModFix amt="29000"/>
            </a:blip>
            <a:stretch>
              <a:fillRect t="-37748" b="-50738"/>
            </a:stretch>
          </a:blipFill>
        </p:spPr>
        <p:txBody>
          <a:bodyPr/>
          <a:lstStyle/>
          <a:p>
            <a:endParaRPr lang="en-IL"/>
          </a:p>
        </p:txBody>
      </p:sp>
      <p:sp>
        <p:nvSpPr>
          <p:cNvPr id="6" name="TextBox 6"/>
          <p:cNvSpPr txBox="1"/>
          <p:nvPr/>
        </p:nvSpPr>
        <p:spPr>
          <a:xfrm>
            <a:off x="365760" y="122469"/>
            <a:ext cx="9022080" cy="2658381"/>
          </a:xfrm>
          <a:prstGeom prst="rect">
            <a:avLst/>
          </a:prstGeom>
        </p:spPr>
        <p:txBody>
          <a:bodyPr lIns="0" tIns="0" rIns="0" bIns="0" rtlCol="0" anchor="t">
            <a:spAutoFit/>
          </a:bodyPr>
          <a:lstStyle/>
          <a:p>
            <a:pPr algn="ctr" rtl="1">
              <a:lnSpc>
                <a:spcPts val="10647"/>
              </a:lnSpc>
            </a:pPr>
            <a:r>
              <a:rPr lang="he-IL" sz="7605">
                <a:solidFill>
                  <a:srgbClr val="000000"/>
                </a:solidFill>
                <a:latin typeface="Habibi"/>
                <a:ea typeface="Habibi"/>
                <a:cs typeface="Habibi"/>
                <a:sym typeface="Habibi"/>
                <a:rtl/>
              </a:rPr>
              <a:t>דגשים לאזור </a:t>
            </a:r>
          </a:p>
          <a:p>
            <a:pPr algn="ctr" rtl="1">
              <a:lnSpc>
                <a:spcPts val="10647"/>
              </a:lnSpc>
            </a:pPr>
            <a:r>
              <a:rPr lang="he-IL" sz="7605">
                <a:solidFill>
                  <a:srgbClr val="000000"/>
                </a:solidFill>
                <a:latin typeface="Habibi"/>
                <a:ea typeface="Habibi"/>
                <a:cs typeface="Habibi"/>
                <a:sym typeface="Habibi"/>
                <a:rtl/>
              </a:rPr>
              <a:t>שדה בוקר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32747" y="474296"/>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מסלולים בשדה בוקר </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Freeform 4"/>
          <p:cNvSpPr/>
          <p:nvPr/>
        </p:nvSpPr>
        <p:spPr>
          <a:xfrm>
            <a:off x="-1752748" y="3037361"/>
            <a:ext cx="4258573" cy="7202661"/>
          </a:xfrm>
          <a:custGeom>
            <a:avLst/>
            <a:gdLst/>
            <a:ahLst/>
            <a:cxnLst/>
            <a:rect l="l" t="t" r="r" b="b"/>
            <a:pathLst>
              <a:path w="4258573" h="7202661">
                <a:moveTo>
                  <a:pt x="0" y="0"/>
                </a:moveTo>
                <a:lnTo>
                  <a:pt x="4258573" y="0"/>
                </a:lnTo>
                <a:lnTo>
                  <a:pt x="4258573" y="7202660"/>
                </a:lnTo>
                <a:lnTo>
                  <a:pt x="0" y="7202660"/>
                </a:lnTo>
                <a:lnTo>
                  <a:pt x="0" y="0"/>
                </a:lnTo>
                <a:close/>
              </a:path>
            </a:pathLst>
          </a:custGeom>
          <a:blipFill>
            <a:blip r:embed="rId3"/>
            <a:stretch>
              <a:fillRect/>
            </a:stretch>
          </a:blipFill>
        </p:spPr>
        <p:txBody>
          <a:bodyPr/>
          <a:lstStyle/>
          <a:p>
            <a:endParaRPr lang="en-IL"/>
          </a:p>
        </p:txBody>
      </p:sp>
      <p:grpSp>
        <p:nvGrpSpPr>
          <p:cNvPr id="5" name="Group 5"/>
          <p:cNvGrpSpPr/>
          <p:nvPr/>
        </p:nvGrpSpPr>
        <p:grpSpPr>
          <a:xfrm>
            <a:off x="0" y="1212223"/>
            <a:ext cx="9753600" cy="2769108"/>
            <a:chOff x="0" y="0"/>
            <a:chExt cx="13004800" cy="3692144"/>
          </a:xfrm>
        </p:grpSpPr>
        <p:sp>
          <p:nvSpPr>
            <p:cNvPr id="6" name="Freeform 6"/>
            <p:cNvSpPr/>
            <p:nvPr/>
          </p:nvSpPr>
          <p:spPr>
            <a:xfrm>
              <a:off x="0" y="0"/>
              <a:ext cx="13004800" cy="3692144"/>
            </a:xfrm>
            <a:custGeom>
              <a:avLst/>
              <a:gdLst/>
              <a:ahLst/>
              <a:cxnLst/>
              <a:rect l="l" t="t" r="r" b="b"/>
              <a:pathLst>
                <a:path w="13004800" h="3692144">
                  <a:moveTo>
                    <a:pt x="0" y="0"/>
                  </a:moveTo>
                  <a:lnTo>
                    <a:pt x="13004800" y="0"/>
                  </a:lnTo>
                  <a:lnTo>
                    <a:pt x="13004800" y="3692144"/>
                  </a:lnTo>
                  <a:lnTo>
                    <a:pt x="0" y="3692144"/>
                  </a:lnTo>
                  <a:lnTo>
                    <a:pt x="0" y="0"/>
                  </a:lnTo>
                  <a:close/>
                </a:path>
              </a:pathLst>
            </a:custGeom>
            <a:blipFill>
              <a:blip r:embed="rId4"/>
              <a:stretch>
                <a:fillRect l="-29831" r="-29831"/>
              </a:stretch>
            </a:blipFill>
          </p:spPr>
          <p:txBody>
            <a:bodyPr/>
            <a:lstStyle/>
            <a:p>
              <a:endParaRPr lang="en-IL"/>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47800" y="838200"/>
            <a:ext cx="7150100" cy="5858672"/>
            <a:chOff x="0" y="0"/>
            <a:chExt cx="9533467" cy="7811563"/>
          </a:xfrm>
        </p:grpSpPr>
        <p:sp>
          <p:nvSpPr>
            <p:cNvPr id="3" name="Freeform 3"/>
            <p:cNvSpPr/>
            <p:nvPr/>
          </p:nvSpPr>
          <p:spPr>
            <a:xfrm>
              <a:off x="0" y="0"/>
              <a:ext cx="9533509" cy="7811516"/>
            </a:xfrm>
            <a:custGeom>
              <a:avLst/>
              <a:gdLst/>
              <a:ahLst/>
              <a:cxnLst/>
              <a:rect l="l" t="t" r="r" b="b"/>
              <a:pathLst>
                <a:path w="9533509" h="7811516">
                  <a:moveTo>
                    <a:pt x="0" y="0"/>
                  </a:moveTo>
                  <a:lnTo>
                    <a:pt x="9533509" y="0"/>
                  </a:lnTo>
                  <a:lnTo>
                    <a:pt x="9533509" y="7811516"/>
                  </a:lnTo>
                  <a:lnTo>
                    <a:pt x="0" y="7811516"/>
                  </a:lnTo>
                  <a:lnTo>
                    <a:pt x="0" y="0"/>
                  </a:lnTo>
                  <a:close/>
                </a:path>
              </a:pathLst>
            </a:custGeom>
            <a:blipFill>
              <a:blip r:embed="rId2"/>
              <a:stretch>
                <a:fillRect/>
              </a:stretch>
            </a:blipFill>
          </p:spPr>
          <p:txBody>
            <a:bodyPr/>
            <a:lstStyle/>
            <a:p>
              <a:endParaRPr lang="en-IL"/>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37938" y="685800"/>
            <a:ext cx="8534400" cy="5548044"/>
            <a:chOff x="0" y="0"/>
            <a:chExt cx="11379200" cy="7397392"/>
          </a:xfrm>
        </p:grpSpPr>
        <p:sp>
          <p:nvSpPr>
            <p:cNvPr id="3" name="Freeform 3"/>
            <p:cNvSpPr/>
            <p:nvPr/>
          </p:nvSpPr>
          <p:spPr>
            <a:xfrm>
              <a:off x="0" y="0"/>
              <a:ext cx="11379200" cy="7397369"/>
            </a:xfrm>
            <a:custGeom>
              <a:avLst/>
              <a:gdLst/>
              <a:ahLst/>
              <a:cxnLst/>
              <a:rect l="l" t="t" r="r" b="b"/>
              <a:pathLst>
                <a:path w="11379200" h="7397369">
                  <a:moveTo>
                    <a:pt x="0" y="0"/>
                  </a:moveTo>
                  <a:lnTo>
                    <a:pt x="11379200" y="0"/>
                  </a:lnTo>
                  <a:lnTo>
                    <a:pt x="11379200" y="7397369"/>
                  </a:lnTo>
                  <a:lnTo>
                    <a:pt x="0" y="7397369"/>
                  </a:lnTo>
                  <a:lnTo>
                    <a:pt x="0" y="0"/>
                  </a:lnTo>
                  <a:close/>
                </a:path>
              </a:pathLst>
            </a:custGeom>
            <a:blipFill>
              <a:blip r:embed="rId2"/>
              <a:stretch>
                <a:fillRect/>
              </a:stretch>
            </a:blipFill>
          </p:spPr>
          <p:txBody>
            <a:bodyPr/>
            <a:lstStyle/>
            <a:p>
              <a:endParaRPr lang="en-IL"/>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9030" y="1114680"/>
            <a:ext cx="7656601" cy="5469000"/>
            <a:chOff x="0" y="0"/>
            <a:chExt cx="8534400" cy="6096000"/>
          </a:xfrm>
        </p:grpSpPr>
        <p:sp>
          <p:nvSpPr>
            <p:cNvPr id="3" name="Freeform 3"/>
            <p:cNvSpPr/>
            <p:nvPr/>
          </p:nvSpPr>
          <p:spPr>
            <a:xfrm>
              <a:off x="0" y="0"/>
              <a:ext cx="8534400" cy="6096000"/>
            </a:xfrm>
            <a:custGeom>
              <a:avLst/>
              <a:gdLst/>
              <a:ahLst/>
              <a:cxnLst/>
              <a:rect l="l" t="t" r="r" b="b"/>
              <a:pathLst>
                <a:path w="8534400" h="6096000">
                  <a:moveTo>
                    <a:pt x="0" y="0"/>
                  </a:moveTo>
                  <a:lnTo>
                    <a:pt x="8534400" y="0"/>
                  </a:lnTo>
                  <a:lnTo>
                    <a:pt x="8534400" y="6096000"/>
                  </a:lnTo>
                  <a:lnTo>
                    <a:pt x="0" y="6096000"/>
                  </a:lnTo>
                  <a:lnTo>
                    <a:pt x="0" y="0"/>
                  </a:lnTo>
                  <a:close/>
                </a:path>
              </a:pathLst>
            </a:custGeom>
            <a:blipFill>
              <a:blip r:embed="rId2"/>
              <a:stretch>
                <a:fillRect/>
              </a:stretch>
            </a:blipFill>
          </p:spPr>
          <p:txBody>
            <a:bodyPr/>
            <a:lstStyle/>
            <a:p>
              <a:endParaRPr lang="en-IL"/>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31520" y="990600"/>
            <a:ext cx="8536253" cy="5043514"/>
            <a:chOff x="0" y="0"/>
            <a:chExt cx="10346267" cy="6112933"/>
          </a:xfrm>
        </p:grpSpPr>
        <p:sp>
          <p:nvSpPr>
            <p:cNvPr id="3" name="Freeform 3"/>
            <p:cNvSpPr/>
            <p:nvPr/>
          </p:nvSpPr>
          <p:spPr>
            <a:xfrm>
              <a:off x="0" y="0"/>
              <a:ext cx="10346309" cy="6112891"/>
            </a:xfrm>
            <a:custGeom>
              <a:avLst/>
              <a:gdLst/>
              <a:ahLst/>
              <a:cxnLst/>
              <a:rect l="l" t="t" r="r" b="b"/>
              <a:pathLst>
                <a:path w="10346309" h="6112891">
                  <a:moveTo>
                    <a:pt x="0" y="0"/>
                  </a:moveTo>
                  <a:lnTo>
                    <a:pt x="10346309" y="0"/>
                  </a:lnTo>
                  <a:lnTo>
                    <a:pt x="10346309" y="6112891"/>
                  </a:lnTo>
                  <a:lnTo>
                    <a:pt x="0" y="6112891"/>
                  </a:lnTo>
                  <a:lnTo>
                    <a:pt x="0" y="0"/>
                  </a:lnTo>
                  <a:close/>
                </a:path>
              </a:pathLst>
            </a:custGeom>
            <a:blipFill>
              <a:blip r:embed="rId2"/>
              <a:stretch>
                <a:fillRect/>
              </a:stretch>
            </a:blipFill>
          </p:spPr>
          <p:txBody>
            <a:bodyPr/>
            <a:lstStyle/>
            <a:p>
              <a:endParaRPr lang="en-IL"/>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70344" y="857355"/>
            <a:ext cx="8870392" cy="5442511"/>
            <a:chOff x="0" y="0"/>
            <a:chExt cx="11483883" cy="7046043"/>
          </a:xfrm>
        </p:grpSpPr>
        <p:sp>
          <p:nvSpPr>
            <p:cNvPr id="3" name="Freeform 3"/>
            <p:cNvSpPr/>
            <p:nvPr/>
          </p:nvSpPr>
          <p:spPr>
            <a:xfrm>
              <a:off x="0" y="0"/>
              <a:ext cx="11483848" cy="7046087"/>
            </a:xfrm>
            <a:custGeom>
              <a:avLst/>
              <a:gdLst/>
              <a:ahLst/>
              <a:cxnLst/>
              <a:rect l="l" t="t" r="r" b="b"/>
              <a:pathLst>
                <a:path w="11483848" h="7046087">
                  <a:moveTo>
                    <a:pt x="0" y="0"/>
                  </a:moveTo>
                  <a:lnTo>
                    <a:pt x="11483848" y="0"/>
                  </a:lnTo>
                  <a:lnTo>
                    <a:pt x="11483848" y="7046087"/>
                  </a:lnTo>
                  <a:lnTo>
                    <a:pt x="0" y="7046087"/>
                  </a:lnTo>
                  <a:lnTo>
                    <a:pt x="0" y="0"/>
                  </a:lnTo>
                  <a:close/>
                </a:path>
              </a:pathLst>
            </a:custGeom>
            <a:blipFill>
              <a:blip r:embed="rId2"/>
              <a:stretch>
                <a:fillRect/>
              </a:stretch>
            </a:blipFill>
          </p:spPr>
          <p:txBody>
            <a:bodyPr/>
            <a:lstStyle/>
            <a:p>
              <a:endParaRPr lang="en-IL"/>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grpSp>
        <p:nvGrpSpPr>
          <p:cNvPr id="3" name="Group 3"/>
          <p:cNvGrpSpPr/>
          <p:nvPr/>
        </p:nvGrpSpPr>
        <p:grpSpPr>
          <a:xfrm>
            <a:off x="1135759" y="0"/>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1452809"/>
            </a:xfrm>
            <a:prstGeom prst="rect">
              <a:avLst/>
            </a:prstGeom>
          </p:spPr>
          <p:txBody>
            <a:bodyPr lIns="0" tIns="0" rIns="0" bIns="0" rtlCol="0" anchor="b"/>
            <a:lstStyle/>
            <a:p>
              <a:pPr algn="ctr">
                <a:lnSpc>
                  <a:spcPts val="4800"/>
                </a:lnSpc>
              </a:pPr>
              <a:r>
                <a:rPr lang="he-IL" sz="3999">
                  <a:solidFill>
                    <a:srgbClr val="000000"/>
                  </a:solidFill>
                  <a:latin typeface="Trabelsi"/>
                  <a:ea typeface="Trabelsi"/>
                  <a:cs typeface="Trabelsi"/>
                  <a:sym typeface="Trabelsi"/>
                  <a:rtl/>
                </a:rPr>
                <a:t>ניהול סיכונים</a:t>
              </a:r>
            </a:p>
          </p:txBody>
        </p:sp>
      </p:grpSp>
      <p:sp>
        <p:nvSpPr>
          <p:cNvPr id="6" name="TextBox 6"/>
          <p:cNvSpPr txBox="1"/>
          <p:nvPr/>
        </p:nvSpPr>
        <p:spPr>
          <a:xfrm>
            <a:off x="431914" y="915860"/>
            <a:ext cx="9321686" cy="5893439"/>
          </a:xfrm>
          <a:prstGeom prst="rect">
            <a:avLst/>
          </a:prstGeom>
        </p:spPr>
        <p:txBody>
          <a:bodyPr lIns="0" tIns="0" rIns="0" bIns="0" rtlCol="0" anchor="t">
            <a:spAutoFit/>
          </a:bodyPr>
          <a:lstStyle/>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שטח אש – הליכה בקרבת שטח אש. יש לתאם את הכניסה לשטח האש עם הלשכה לתיאום טיולים והגורמים הנדרשים. יש לתדרך את הבוגרים/ות והחניכים/ות בנוגע לתחמושת ונפלים.</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תחילת מסלול בחניוני הלילה והליכה על שבילי ג'יפים - סכנת דריסה. יש לתדרך את החניכים/ות על תשומת לב לסביבה, ישיבה בצידי השביל ולא במרכזו.</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ריבוי פיצולי שבילים – נתק בקבוצה/אובדן הדרך. יש להגדיר מאסף לטור ולכל מסגרת, יש לתדרך את הבוגרים/ות והחניכים/ות בנוהל נתק. </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הליכה במדרונות תלולים, ירידה במדרגות סלע והליכה בקרבת מצוקים – יש לתדרך את החניכים/ות והבוגרים/ות בהתאם על הליכה זהירה, תשומת לב לדרדור אבנים, עזרה וסיוע בנקודות הנדרשות ועל קו תיקים בעצריה בקרבת מצוק.</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הליכה במסלולים ללא צל – מסלולים ללא צל אשר חשופים לשמש. יש לתדרך את החניכים/ות והבוגרים/ות על חבישת כובעים לאורך המסלול, יציאה למסלול עם חולצות עם שרוולים ולא גופיות, יש להקפיד לוודא כי החניכים/ות יוצאים למסלול עם מים על פי מפתח המים.</a:t>
            </a:r>
          </a:p>
          <a:p>
            <a:pPr marL="529476" lvl="1" indent="-264738" algn="r" rtl="1">
              <a:lnSpc>
                <a:spcPts val="3654"/>
              </a:lnSpc>
              <a:buFont typeface="Arial"/>
              <a:buChar char="•"/>
            </a:pPr>
            <a:r>
              <a:rPr lang="he-IL" sz="2452">
                <a:solidFill>
                  <a:srgbClr val="000000"/>
                </a:solidFill>
                <a:latin typeface="October Compressed"/>
                <a:ea typeface="October Compressed"/>
                <a:cs typeface="October Compressed"/>
                <a:sym typeface="October Compressed"/>
                <a:rtl/>
              </a:rPr>
              <a:t>מקווה מים עמוקים – הליכה בקרבת מקווי מים עמוקים. אסורה הכניסה למקורות המים. </a:t>
            </a:r>
          </a:p>
        </p:txBody>
      </p:sp>
      <p:sp>
        <p:nvSpPr>
          <p:cNvPr id="7" name="Freeform 7"/>
          <p:cNvSpPr/>
          <p:nvPr/>
        </p:nvSpPr>
        <p:spPr>
          <a:xfrm>
            <a:off x="-1520896" y="1856479"/>
            <a:ext cx="4937080" cy="8350241"/>
          </a:xfrm>
          <a:custGeom>
            <a:avLst/>
            <a:gdLst/>
            <a:ahLst/>
            <a:cxnLst/>
            <a:rect l="l" t="t" r="r" b="b"/>
            <a:pathLst>
              <a:path w="4937080" h="8350241">
                <a:moveTo>
                  <a:pt x="0" y="0"/>
                </a:moveTo>
                <a:lnTo>
                  <a:pt x="4937080" y="0"/>
                </a:lnTo>
                <a:lnTo>
                  <a:pt x="4937080" y="8350241"/>
                </a:lnTo>
                <a:lnTo>
                  <a:pt x="0" y="8350241"/>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grpSp>
        <p:nvGrpSpPr>
          <p:cNvPr id="3" name="Group 3"/>
          <p:cNvGrpSpPr/>
          <p:nvPr/>
        </p:nvGrpSpPr>
        <p:grpSpPr>
          <a:xfrm>
            <a:off x="1135759" y="0"/>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1452809"/>
            </a:xfrm>
            <a:prstGeom prst="rect">
              <a:avLst/>
            </a:prstGeom>
          </p:spPr>
          <p:txBody>
            <a:bodyPr lIns="0" tIns="0" rIns="0" bIns="0" rtlCol="0" anchor="b"/>
            <a:lstStyle/>
            <a:p>
              <a:pPr algn="ctr">
                <a:lnSpc>
                  <a:spcPts val="4800"/>
                </a:lnSpc>
              </a:pPr>
              <a:r>
                <a:rPr lang="he-IL" sz="3999">
                  <a:solidFill>
                    <a:srgbClr val="000000"/>
                  </a:solidFill>
                  <a:latin typeface="Trabelsi"/>
                  <a:ea typeface="Trabelsi"/>
                  <a:cs typeface="Trabelsi"/>
                  <a:sym typeface="Trabelsi"/>
                  <a:rtl/>
                </a:rPr>
                <a:t>ניהול סיכונים</a:t>
              </a:r>
            </a:p>
          </p:txBody>
        </p:sp>
      </p:grpSp>
      <p:sp>
        <p:nvSpPr>
          <p:cNvPr id="6" name="Freeform 6"/>
          <p:cNvSpPr/>
          <p:nvPr/>
        </p:nvSpPr>
        <p:spPr>
          <a:xfrm>
            <a:off x="-1520896" y="2744475"/>
            <a:ext cx="4412052" cy="7462245"/>
          </a:xfrm>
          <a:custGeom>
            <a:avLst/>
            <a:gdLst/>
            <a:ahLst/>
            <a:cxnLst/>
            <a:rect l="l" t="t" r="r" b="b"/>
            <a:pathLst>
              <a:path w="4412052" h="7462245">
                <a:moveTo>
                  <a:pt x="0" y="0"/>
                </a:moveTo>
                <a:lnTo>
                  <a:pt x="4412052" y="0"/>
                </a:lnTo>
                <a:lnTo>
                  <a:pt x="4412052" y="7462245"/>
                </a:lnTo>
                <a:lnTo>
                  <a:pt x="0" y="7462245"/>
                </a:lnTo>
                <a:lnTo>
                  <a:pt x="0" y="0"/>
                </a:lnTo>
                <a:close/>
              </a:path>
            </a:pathLst>
          </a:custGeom>
          <a:blipFill>
            <a:blip r:embed="rId3"/>
            <a:stretch>
              <a:fillRect/>
            </a:stretch>
          </a:blipFill>
        </p:spPr>
        <p:txBody>
          <a:bodyPr/>
          <a:lstStyle/>
          <a:p>
            <a:endParaRPr lang="en-IL"/>
          </a:p>
        </p:txBody>
      </p:sp>
      <p:sp>
        <p:nvSpPr>
          <p:cNvPr id="7" name="Freeform 7"/>
          <p:cNvSpPr/>
          <p:nvPr/>
        </p:nvSpPr>
        <p:spPr>
          <a:xfrm>
            <a:off x="1267543" y="1418739"/>
            <a:ext cx="7494094" cy="4477721"/>
          </a:xfrm>
          <a:custGeom>
            <a:avLst/>
            <a:gdLst/>
            <a:ahLst/>
            <a:cxnLst/>
            <a:rect l="l" t="t" r="r" b="b"/>
            <a:pathLst>
              <a:path w="7494094" h="4477721">
                <a:moveTo>
                  <a:pt x="0" y="0"/>
                </a:moveTo>
                <a:lnTo>
                  <a:pt x="7494094" y="0"/>
                </a:lnTo>
                <a:lnTo>
                  <a:pt x="7494094" y="4477722"/>
                </a:lnTo>
                <a:lnTo>
                  <a:pt x="0" y="4477722"/>
                </a:lnTo>
                <a:lnTo>
                  <a:pt x="0" y="0"/>
                </a:lnTo>
                <a:close/>
              </a:path>
            </a:pathLst>
          </a:custGeom>
          <a:blipFill>
            <a:blip r:embed="rId4"/>
            <a:stretch>
              <a:fillRect/>
            </a:stretch>
          </a:blipFill>
        </p:spPr>
        <p:txBody>
          <a:bodyPr/>
          <a:lstStyle/>
          <a:p>
            <a:endParaRPr lang="en-I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997969" y="397260"/>
            <a:ext cx="7757662" cy="1075319"/>
            <a:chOff x="0" y="0"/>
            <a:chExt cx="10343549" cy="1433759"/>
          </a:xfrm>
        </p:grpSpPr>
        <p:sp>
          <p:nvSpPr>
            <p:cNvPr id="4" name="Freeform 4"/>
            <p:cNvSpPr/>
            <p:nvPr/>
          </p:nvSpPr>
          <p:spPr>
            <a:xfrm>
              <a:off x="0" y="0"/>
              <a:ext cx="10343549" cy="1433759"/>
            </a:xfrm>
            <a:custGeom>
              <a:avLst/>
              <a:gdLst/>
              <a:ahLst/>
              <a:cxnLst/>
              <a:rect l="l" t="t" r="r" b="b"/>
              <a:pathLst>
                <a:path w="10343549" h="1433759">
                  <a:moveTo>
                    <a:pt x="0" y="0"/>
                  </a:moveTo>
                  <a:lnTo>
                    <a:pt x="10343549" y="0"/>
                  </a:lnTo>
                  <a:lnTo>
                    <a:pt x="10343549" y="1433759"/>
                  </a:lnTo>
                  <a:lnTo>
                    <a:pt x="0" y="1433759"/>
                  </a:lnTo>
                  <a:close/>
                </a:path>
              </a:pathLst>
            </a:custGeom>
            <a:solidFill>
              <a:srgbClr val="000000">
                <a:alpha val="0"/>
              </a:srgbClr>
            </a:solidFill>
          </p:spPr>
          <p:txBody>
            <a:bodyPr/>
            <a:lstStyle/>
            <a:p>
              <a:endParaRPr lang="en-IL"/>
            </a:p>
          </p:txBody>
        </p:sp>
        <p:sp>
          <p:nvSpPr>
            <p:cNvPr id="5" name="TextBox 5"/>
            <p:cNvSpPr txBox="1"/>
            <p:nvPr/>
          </p:nvSpPr>
          <p:spPr>
            <a:xfrm>
              <a:off x="0" y="0"/>
              <a:ext cx="10343549" cy="1433759"/>
            </a:xfrm>
            <a:prstGeom prst="rect">
              <a:avLst/>
            </a:prstGeom>
          </p:spPr>
          <p:txBody>
            <a:bodyPr lIns="0" tIns="0" rIns="0" bIns="0" rtlCol="0" anchor="b"/>
            <a:lstStyle/>
            <a:p>
              <a:pPr algn="ctr">
                <a:lnSpc>
                  <a:spcPts val="4879"/>
                </a:lnSpc>
              </a:pPr>
              <a:r>
                <a:rPr lang="he-IL" sz="4066">
                  <a:solidFill>
                    <a:srgbClr val="000000"/>
                  </a:solidFill>
                  <a:latin typeface="Trabelsi"/>
                  <a:ea typeface="Trabelsi"/>
                  <a:cs typeface="Trabelsi"/>
                  <a:sym typeface="Trabelsi"/>
                  <a:rtl/>
                </a:rPr>
                <a:t>חניוני שדה בוקר- שדה צין(חדש)</a:t>
              </a:r>
            </a:p>
          </p:txBody>
        </p:sp>
      </p:grpSp>
      <p:sp>
        <p:nvSpPr>
          <p:cNvPr id="6" name="Freeform 6"/>
          <p:cNvSpPr/>
          <p:nvPr/>
        </p:nvSpPr>
        <p:spPr>
          <a:xfrm>
            <a:off x="1918996" y="1472579"/>
            <a:ext cx="6264926" cy="5819974"/>
          </a:xfrm>
          <a:custGeom>
            <a:avLst/>
            <a:gdLst/>
            <a:ahLst/>
            <a:cxnLst/>
            <a:rect l="l" t="t" r="r" b="b"/>
            <a:pathLst>
              <a:path w="6264926" h="5819974">
                <a:moveTo>
                  <a:pt x="0" y="0"/>
                </a:moveTo>
                <a:lnTo>
                  <a:pt x="6264926" y="0"/>
                </a:lnTo>
                <a:lnTo>
                  <a:pt x="6264926" y="5819974"/>
                </a:lnTo>
                <a:lnTo>
                  <a:pt x="0" y="5819974"/>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4" name="Freeform 4"/>
          <p:cNvSpPr/>
          <p:nvPr/>
        </p:nvSpPr>
        <p:spPr>
          <a:xfrm rot="6000">
            <a:off x="-157462" y="-128514"/>
            <a:ext cx="4034458" cy="7326525"/>
          </a:xfrm>
          <a:custGeom>
            <a:avLst/>
            <a:gdLst/>
            <a:ahLst/>
            <a:cxnLst/>
            <a:rect l="l" t="t" r="r" b="b"/>
            <a:pathLst>
              <a:path w="4034458" h="7326525">
                <a:moveTo>
                  <a:pt x="0" y="7019"/>
                </a:moveTo>
                <a:lnTo>
                  <a:pt x="4021684" y="0"/>
                </a:lnTo>
                <a:lnTo>
                  <a:pt x="4034459" y="7319506"/>
                </a:lnTo>
                <a:lnTo>
                  <a:pt x="12775" y="7326525"/>
                </a:lnTo>
                <a:lnTo>
                  <a:pt x="0" y="7019"/>
                </a:lnTo>
                <a:close/>
              </a:path>
            </a:pathLst>
          </a:custGeom>
          <a:blipFill>
            <a:blip r:embed="rId3"/>
            <a:stretch>
              <a:fillRect l="-2039" t="-33487" r="-37101" b="-32625"/>
            </a:stretch>
          </a:blipFill>
          <a:ln w="38100" cap="rnd">
            <a:solidFill>
              <a:srgbClr val="000000"/>
            </a:solidFill>
            <a:prstDash val="sysDot"/>
            <a:round/>
          </a:ln>
        </p:spPr>
        <p:txBody>
          <a:bodyPr/>
          <a:lstStyle/>
          <a:p>
            <a:endParaRPr lang="en-IL"/>
          </a:p>
        </p:txBody>
      </p:sp>
      <p:sp>
        <p:nvSpPr>
          <p:cNvPr id="5" name="TextBox 5"/>
          <p:cNvSpPr txBox="1"/>
          <p:nvPr/>
        </p:nvSpPr>
        <p:spPr>
          <a:xfrm>
            <a:off x="3901720" y="1807469"/>
            <a:ext cx="5650126" cy="2724150"/>
          </a:xfrm>
          <a:prstGeom prst="rect">
            <a:avLst/>
          </a:prstGeom>
        </p:spPr>
        <p:txBody>
          <a:bodyPr lIns="0" tIns="0" rIns="0" bIns="0" rtlCol="0" anchor="t">
            <a:spAutoFit/>
          </a:bodyPr>
          <a:lstStyle/>
          <a:p>
            <a:pPr algn="r" rtl="1">
              <a:lnSpc>
                <a:spcPts val="4326"/>
              </a:lnSpc>
            </a:pPr>
            <a:r>
              <a:rPr lang="he-IL" sz="3605">
                <a:solidFill>
                  <a:srgbClr val="000000"/>
                </a:solidFill>
                <a:latin typeface="October Compressed"/>
                <a:ea typeface="October Compressed"/>
                <a:cs typeface="October Compressed"/>
                <a:sym typeface="October Compressed"/>
                <a:rtl/>
              </a:rPr>
              <a:t>למעלה מ-</a:t>
            </a:r>
            <a:r>
              <a:rPr lang="en-US" sz="3605">
                <a:solidFill>
                  <a:srgbClr val="000000"/>
                </a:solidFill>
                <a:latin typeface="October Compressed"/>
                <a:ea typeface="October Compressed"/>
                <a:cs typeface="October Compressed"/>
                <a:sym typeface="October Compressed"/>
              </a:rPr>
              <a:t>13,000</a:t>
            </a:r>
            <a:r>
              <a:rPr lang="he-IL" sz="3605">
                <a:solidFill>
                  <a:srgbClr val="000000"/>
                </a:solidFill>
                <a:latin typeface="October Compressed"/>
                <a:ea typeface="October Compressed"/>
                <a:cs typeface="October Compressed"/>
                <a:sym typeface="October Compressed"/>
                <a:rtl/>
              </a:rPr>
              <a:t> חניכים וחניכות יטיילו בארבעה אזורי טיול.</a:t>
            </a:r>
          </a:p>
          <a:p>
            <a:pPr algn="r" rtl="1">
              <a:lnSpc>
                <a:spcPts val="4326"/>
              </a:lnSpc>
            </a:pPr>
            <a:r>
              <a:rPr lang="he-IL" sz="3605">
                <a:solidFill>
                  <a:srgbClr val="000000"/>
                </a:solidFill>
                <a:latin typeface="October Compressed"/>
                <a:ea typeface="October Compressed"/>
                <a:cs typeface="October Compressed"/>
                <a:sym typeface="October Compressed"/>
                <a:rtl/>
              </a:rPr>
              <a:t>הטיולים יחלו ביום שני, </a:t>
            </a:r>
            <a:r>
              <a:rPr lang="en-US" sz="3605">
                <a:solidFill>
                  <a:srgbClr val="000000"/>
                </a:solidFill>
                <a:latin typeface="October Compressed"/>
                <a:ea typeface="October Compressed"/>
                <a:cs typeface="October Compressed"/>
                <a:sym typeface="October Compressed"/>
              </a:rPr>
              <a:t>16/12/2025</a:t>
            </a:r>
            <a:r>
              <a:rPr lang="he-IL" sz="3605">
                <a:solidFill>
                  <a:srgbClr val="000000"/>
                </a:solidFill>
                <a:latin typeface="October Compressed"/>
                <a:ea typeface="October Compressed"/>
                <a:cs typeface="October Compressed"/>
                <a:sym typeface="October Compressed"/>
                <a:rtl/>
              </a:rPr>
              <a:t>, ויסתיימו ביום ראשון, </a:t>
            </a:r>
            <a:r>
              <a:rPr lang="en-US" sz="3605">
                <a:solidFill>
                  <a:srgbClr val="000000"/>
                </a:solidFill>
                <a:latin typeface="October Compressed"/>
                <a:ea typeface="October Compressed"/>
                <a:cs typeface="October Compressed"/>
                <a:sym typeface="October Compressed"/>
              </a:rPr>
              <a:t>21/12/25</a:t>
            </a:r>
            <a:r>
              <a:rPr lang="ar-EG" sz="3605">
                <a:solidFill>
                  <a:srgbClr val="000000"/>
                </a:solidFill>
                <a:latin typeface="October Compressed"/>
                <a:ea typeface="October Compressed"/>
                <a:cs typeface="October Compressed"/>
                <a:sym typeface="October Compressed"/>
                <a:rtl/>
              </a:rPr>
              <a:t>. </a:t>
            </a:r>
          </a:p>
          <a:p>
            <a:pPr algn="r" rtl="1">
              <a:lnSpc>
                <a:spcPts val="4326"/>
              </a:lnSpc>
            </a:pPr>
            <a:r>
              <a:rPr lang="en-US" sz="3605">
                <a:solidFill>
                  <a:srgbClr val="000000"/>
                </a:solidFill>
                <a:latin typeface="October Compressed"/>
                <a:ea typeface="October Compressed"/>
                <a:cs typeface="October Compressed"/>
                <a:sym typeface="October Compressed"/>
              </a:rPr>
              <a:t>27</a:t>
            </a:r>
            <a:r>
              <a:rPr lang="he-IL" sz="3605">
                <a:solidFill>
                  <a:srgbClr val="000000"/>
                </a:solidFill>
                <a:latin typeface="October Compressed"/>
                <a:ea typeface="October Compressed"/>
                <a:cs typeface="October Compressed"/>
                <a:sym typeface="October Compressed"/>
                <a:rtl/>
              </a:rPr>
              <a:t> טורים לטיולי </a:t>
            </a:r>
            <a:r>
              <a:rPr lang="en-US" sz="3605">
                <a:solidFill>
                  <a:srgbClr val="000000"/>
                </a:solidFill>
                <a:latin typeface="October Compressed"/>
                <a:ea typeface="October Compressed"/>
                <a:cs typeface="October Compressed"/>
                <a:sym typeface="October Compressed"/>
              </a:rPr>
              <a:t>1/6-1/7</a:t>
            </a:r>
            <a:r>
              <a:rPr lang="ar-EG" sz="3605">
                <a:solidFill>
                  <a:srgbClr val="000000"/>
                </a:solidFill>
                <a:latin typeface="October Compressed"/>
                <a:ea typeface="October Compressed"/>
                <a:cs typeface="October Compressed"/>
                <a:sym typeface="October Compressed"/>
                <a:rtl/>
              </a:rPr>
              <a:t>, </a:t>
            </a:r>
            <a:r>
              <a:rPr lang="en-US" sz="3605">
                <a:solidFill>
                  <a:srgbClr val="000000"/>
                </a:solidFill>
                <a:latin typeface="October Compressed"/>
                <a:ea typeface="October Compressed"/>
                <a:cs typeface="October Compressed"/>
                <a:sym typeface="October Compressed"/>
              </a:rPr>
              <a:t>8</a:t>
            </a:r>
            <a:r>
              <a:rPr lang="he-IL" sz="3605">
                <a:solidFill>
                  <a:srgbClr val="000000"/>
                </a:solidFill>
                <a:latin typeface="October Compressed"/>
                <a:ea typeface="October Compressed"/>
                <a:cs typeface="October Compressed"/>
                <a:sym typeface="October Compressed"/>
                <a:rtl/>
              </a:rPr>
              <a:t> טורים לטיול </a:t>
            </a:r>
            <a:r>
              <a:rPr lang="en-US" sz="3605">
                <a:solidFill>
                  <a:srgbClr val="000000"/>
                </a:solidFill>
                <a:latin typeface="October Compressed"/>
                <a:ea typeface="October Compressed"/>
                <a:cs typeface="October Compressed"/>
                <a:sym typeface="October Compressed"/>
              </a:rPr>
              <a:t>1/8</a:t>
            </a:r>
            <a:r>
              <a:rPr lang="ar-EG" sz="3605">
                <a:solidFill>
                  <a:srgbClr val="000000"/>
                </a:solidFill>
                <a:latin typeface="October Compressed"/>
                <a:ea typeface="October Compressed"/>
                <a:cs typeface="October Compressed"/>
                <a:sym typeface="October Compressed"/>
                <a:rtl/>
              </a:rPr>
              <a:t>. </a:t>
            </a:r>
          </a:p>
        </p:txBody>
      </p:sp>
      <p:sp>
        <p:nvSpPr>
          <p:cNvPr id="6" name="TextBox 6"/>
          <p:cNvSpPr txBox="1"/>
          <p:nvPr/>
        </p:nvSpPr>
        <p:spPr>
          <a:xfrm>
            <a:off x="3219090" y="285428"/>
            <a:ext cx="5249055" cy="628627"/>
          </a:xfrm>
          <a:prstGeom prst="rect">
            <a:avLst/>
          </a:prstGeom>
        </p:spPr>
        <p:txBody>
          <a:bodyPr lIns="0" tIns="0" rIns="0" bIns="0" rtlCol="0" anchor="t">
            <a:spAutoFit/>
          </a:bodyPr>
          <a:lstStyle/>
          <a:p>
            <a:pPr algn="ctr" rtl="1">
              <a:lnSpc>
                <a:spcPts val="4800"/>
              </a:lnSpc>
            </a:pPr>
            <a:r>
              <a:rPr lang="he-IL" sz="3999">
                <a:solidFill>
                  <a:srgbClr val="000000"/>
                </a:solidFill>
                <a:latin typeface="Trabelsi"/>
                <a:ea typeface="Trabelsi"/>
                <a:cs typeface="Trabelsi"/>
                <a:sym typeface="Trabelsi"/>
                <a:rtl/>
              </a:rPr>
              <a:t>חנוכה תשפ"ו </a:t>
            </a:r>
            <a:r>
              <a:rPr lang="en-US" sz="3999">
                <a:solidFill>
                  <a:srgbClr val="000000"/>
                </a:solidFill>
                <a:latin typeface="Trabelsi"/>
                <a:ea typeface="Trabelsi"/>
                <a:cs typeface="Trabelsi"/>
                <a:sym typeface="Trabelsi"/>
              </a:rPr>
              <a:t>2025</a:t>
            </a:r>
          </a:p>
        </p:txBody>
      </p:sp>
      <p:sp>
        <p:nvSpPr>
          <p:cNvPr id="7" name="Freeform 7"/>
          <p:cNvSpPr/>
          <p:nvPr/>
        </p:nvSpPr>
        <p:spPr>
          <a:xfrm>
            <a:off x="8884272" y="6415488"/>
            <a:ext cx="636466" cy="636466"/>
          </a:xfrm>
          <a:custGeom>
            <a:avLst/>
            <a:gdLst/>
            <a:ahLst/>
            <a:cxnLst/>
            <a:rect l="l" t="t" r="r" b="b"/>
            <a:pathLst>
              <a:path w="636466" h="636466">
                <a:moveTo>
                  <a:pt x="0" y="0"/>
                </a:moveTo>
                <a:lnTo>
                  <a:pt x="636466" y="0"/>
                </a:lnTo>
                <a:lnTo>
                  <a:pt x="636466" y="636466"/>
                </a:lnTo>
                <a:lnTo>
                  <a:pt x="0" y="636466"/>
                </a:lnTo>
                <a:lnTo>
                  <a:pt x="0" y="0"/>
                </a:lnTo>
                <a:close/>
              </a:path>
            </a:pathLst>
          </a:custGeom>
          <a:blipFill>
            <a:blip r:embed="rId4"/>
            <a:stretch>
              <a:fillRect/>
            </a:stretch>
          </a:blipFill>
        </p:spPr>
        <p:txBody>
          <a:bodyPr/>
          <a:lstStyle/>
          <a:p>
            <a:endParaRPr lang="en-IL"/>
          </a:p>
        </p:txBody>
      </p:sp>
      <p:sp>
        <p:nvSpPr>
          <p:cNvPr id="8" name="Freeform 8"/>
          <p:cNvSpPr/>
          <p:nvPr/>
        </p:nvSpPr>
        <p:spPr>
          <a:xfrm>
            <a:off x="8765116" y="6319729"/>
            <a:ext cx="874778" cy="874778"/>
          </a:xfrm>
          <a:custGeom>
            <a:avLst/>
            <a:gdLst/>
            <a:ahLst/>
            <a:cxnLst/>
            <a:rect l="l" t="t" r="r" b="b"/>
            <a:pathLst>
              <a:path w="874778" h="874778">
                <a:moveTo>
                  <a:pt x="0" y="0"/>
                </a:moveTo>
                <a:lnTo>
                  <a:pt x="874778" y="0"/>
                </a:lnTo>
                <a:lnTo>
                  <a:pt x="874778" y="874778"/>
                </a:lnTo>
                <a:lnTo>
                  <a:pt x="0" y="874778"/>
                </a:lnTo>
                <a:lnTo>
                  <a:pt x="0" y="0"/>
                </a:lnTo>
                <a:close/>
              </a:path>
            </a:pathLst>
          </a:custGeom>
          <a:blipFill>
            <a:blip r:embed="rId5"/>
            <a:stretch>
              <a:fillRect/>
            </a:stretch>
          </a:blipFill>
        </p:spPr>
        <p:txBody>
          <a:bodyPr/>
          <a:lstStyle/>
          <a:p>
            <a:endParaRPr lang="en-IL"/>
          </a:p>
        </p:txBody>
      </p:sp>
      <p:sp>
        <p:nvSpPr>
          <p:cNvPr id="9" name="Freeform 9"/>
          <p:cNvSpPr/>
          <p:nvPr/>
        </p:nvSpPr>
        <p:spPr>
          <a:xfrm>
            <a:off x="8651411" y="6194719"/>
            <a:ext cx="1102189" cy="1124798"/>
          </a:xfrm>
          <a:custGeom>
            <a:avLst/>
            <a:gdLst/>
            <a:ahLst/>
            <a:cxnLst/>
            <a:rect l="l" t="t" r="r" b="b"/>
            <a:pathLst>
              <a:path w="1102189" h="1124798">
                <a:moveTo>
                  <a:pt x="0" y="0"/>
                </a:moveTo>
                <a:lnTo>
                  <a:pt x="1102189" y="0"/>
                </a:lnTo>
                <a:lnTo>
                  <a:pt x="1102189" y="1124798"/>
                </a:lnTo>
                <a:lnTo>
                  <a:pt x="0" y="1124798"/>
                </a:lnTo>
                <a:lnTo>
                  <a:pt x="0" y="0"/>
                </a:lnTo>
                <a:close/>
              </a:path>
            </a:pathLst>
          </a:custGeom>
          <a:blipFill>
            <a:blip r:embed="rId6"/>
            <a:stretch>
              <a:fillRect/>
            </a:stretch>
          </a:blipFill>
        </p:spPr>
        <p:txBody>
          <a:bodyPr/>
          <a:lstStyle/>
          <a:p>
            <a:endParaRPr lang="en-IL"/>
          </a:p>
        </p:txBody>
      </p:sp>
      <p:sp>
        <p:nvSpPr>
          <p:cNvPr id="10" name="TextBox 10"/>
          <p:cNvSpPr txBox="1"/>
          <p:nvPr/>
        </p:nvSpPr>
        <p:spPr>
          <a:xfrm>
            <a:off x="8884272" y="6878643"/>
            <a:ext cx="667574" cy="263479"/>
          </a:xfrm>
          <a:prstGeom prst="rect">
            <a:avLst/>
          </a:prstGeom>
        </p:spPr>
        <p:txBody>
          <a:bodyPr lIns="0" tIns="0" rIns="0" bIns="0" rtlCol="0" anchor="t">
            <a:spAutoFit/>
          </a:bodyPr>
          <a:lstStyle/>
          <a:p>
            <a:pPr algn="ctr" rtl="1">
              <a:lnSpc>
                <a:spcPts val="1195"/>
              </a:lnSpc>
              <a:spcBef>
                <a:spcPct val="0"/>
              </a:spcBef>
            </a:pPr>
            <a:r>
              <a:rPr lang="he-IL" sz="996">
                <a:solidFill>
                  <a:srgbClr val="FFB346"/>
                </a:solidFill>
                <a:latin typeface="Trabelsi"/>
                <a:ea typeface="Trabelsi"/>
                <a:cs typeface="Trabelsi"/>
                <a:sym typeface="Trabelsi"/>
                <a:rtl/>
              </a:rPr>
              <a:t>פשוט צופים</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1192107" y="184910"/>
            <a:ext cx="7757662" cy="1556293"/>
            <a:chOff x="0" y="0"/>
            <a:chExt cx="10343549" cy="2075058"/>
          </a:xfrm>
        </p:grpSpPr>
        <p:sp>
          <p:nvSpPr>
            <p:cNvPr id="4" name="Freeform 4"/>
            <p:cNvSpPr/>
            <p:nvPr/>
          </p:nvSpPr>
          <p:spPr>
            <a:xfrm>
              <a:off x="0" y="0"/>
              <a:ext cx="10343549" cy="2075058"/>
            </a:xfrm>
            <a:custGeom>
              <a:avLst/>
              <a:gdLst/>
              <a:ahLst/>
              <a:cxnLst/>
              <a:rect l="l" t="t" r="r" b="b"/>
              <a:pathLst>
                <a:path w="10343549" h="2075058">
                  <a:moveTo>
                    <a:pt x="0" y="0"/>
                  </a:moveTo>
                  <a:lnTo>
                    <a:pt x="10343549" y="0"/>
                  </a:lnTo>
                  <a:lnTo>
                    <a:pt x="10343549" y="2075058"/>
                  </a:lnTo>
                  <a:lnTo>
                    <a:pt x="0" y="2075058"/>
                  </a:lnTo>
                  <a:close/>
                </a:path>
              </a:pathLst>
            </a:custGeom>
            <a:solidFill>
              <a:srgbClr val="000000">
                <a:alpha val="0"/>
              </a:srgbClr>
            </a:solidFill>
          </p:spPr>
          <p:txBody>
            <a:bodyPr/>
            <a:lstStyle/>
            <a:p>
              <a:endParaRPr lang="en-IL"/>
            </a:p>
          </p:txBody>
        </p:sp>
        <p:sp>
          <p:nvSpPr>
            <p:cNvPr id="5" name="TextBox 5"/>
            <p:cNvSpPr txBox="1"/>
            <p:nvPr/>
          </p:nvSpPr>
          <p:spPr>
            <a:xfrm>
              <a:off x="0" y="0"/>
              <a:ext cx="10343549" cy="2075058"/>
            </a:xfrm>
            <a:prstGeom prst="rect">
              <a:avLst/>
            </a:prstGeom>
          </p:spPr>
          <p:txBody>
            <a:bodyPr lIns="0" tIns="0" rIns="0" bIns="0" rtlCol="0" anchor="b"/>
            <a:lstStyle/>
            <a:p>
              <a:pPr algn="ctr">
                <a:lnSpc>
                  <a:spcPts val="4879"/>
                </a:lnSpc>
              </a:pPr>
              <a:r>
                <a:rPr lang="he-IL" sz="4066">
                  <a:solidFill>
                    <a:srgbClr val="000000"/>
                  </a:solidFill>
                  <a:latin typeface="Trabelsi"/>
                  <a:ea typeface="Trabelsi"/>
                  <a:cs typeface="Trabelsi"/>
                  <a:sym typeface="Trabelsi"/>
                  <a:rtl/>
                </a:rPr>
                <a:t>חניוני שדה בוקר- הרועה האחורי</a:t>
              </a:r>
              <a:r>
                <a:rPr lang="en-US" sz="4066">
                  <a:solidFill>
                    <a:srgbClr val="000000"/>
                  </a:solidFill>
                  <a:latin typeface="Trabelsi"/>
                  <a:ea typeface="Trabelsi"/>
                  <a:cs typeface="Trabelsi"/>
                  <a:sym typeface="Trabelsi"/>
                </a:rPr>
                <a:t> </a:t>
              </a:r>
            </a:p>
            <a:p>
              <a:pPr algn="ctr">
                <a:lnSpc>
                  <a:spcPts val="4879"/>
                </a:lnSpc>
              </a:pPr>
              <a:endParaRPr lang="en-US" sz="4066">
                <a:solidFill>
                  <a:srgbClr val="000000"/>
                </a:solidFill>
                <a:latin typeface="Trabelsi"/>
                <a:ea typeface="Trabelsi"/>
                <a:cs typeface="Trabelsi"/>
                <a:sym typeface="Trabelsi"/>
              </a:endParaRPr>
            </a:p>
          </p:txBody>
        </p:sp>
      </p:grpSp>
      <p:sp>
        <p:nvSpPr>
          <p:cNvPr id="6" name="Freeform 6"/>
          <p:cNvSpPr/>
          <p:nvPr/>
        </p:nvSpPr>
        <p:spPr>
          <a:xfrm>
            <a:off x="3079587" y="1345282"/>
            <a:ext cx="4036573" cy="5628230"/>
          </a:xfrm>
          <a:custGeom>
            <a:avLst/>
            <a:gdLst/>
            <a:ahLst/>
            <a:cxnLst/>
            <a:rect l="l" t="t" r="r" b="b"/>
            <a:pathLst>
              <a:path w="4036573" h="5628230">
                <a:moveTo>
                  <a:pt x="0" y="0"/>
                </a:moveTo>
                <a:lnTo>
                  <a:pt x="4036573" y="0"/>
                </a:lnTo>
                <a:lnTo>
                  <a:pt x="4036573" y="5628230"/>
                </a:lnTo>
                <a:lnTo>
                  <a:pt x="0" y="5628230"/>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grpSp>
        <p:nvGrpSpPr>
          <p:cNvPr id="3" name="Group 3"/>
          <p:cNvGrpSpPr/>
          <p:nvPr/>
        </p:nvGrpSpPr>
        <p:grpSpPr>
          <a:xfrm>
            <a:off x="1085834" y="495106"/>
            <a:ext cx="7757662" cy="1532033"/>
            <a:chOff x="0" y="0"/>
            <a:chExt cx="10343549" cy="2042710"/>
          </a:xfrm>
        </p:grpSpPr>
        <p:sp>
          <p:nvSpPr>
            <p:cNvPr id="4" name="Freeform 4"/>
            <p:cNvSpPr/>
            <p:nvPr/>
          </p:nvSpPr>
          <p:spPr>
            <a:xfrm>
              <a:off x="0" y="0"/>
              <a:ext cx="10343549" cy="2042710"/>
            </a:xfrm>
            <a:custGeom>
              <a:avLst/>
              <a:gdLst/>
              <a:ahLst/>
              <a:cxnLst/>
              <a:rect l="l" t="t" r="r" b="b"/>
              <a:pathLst>
                <a:path w="10343549" h="2042710">
                  <a:moveTo>
                    <a:pt x="0" y="0"/>
                  </a:moveTo>
                  <a:lnTo>
                    <a:pt x="10343549" y="0"/>
                  </a:lnTo>
                  <a:lnTo>
                    <a:pt x="10343549" y="2042710"/>
                  </a:lnTo>
                  <a:lnTo>
                    <a:pt x="0" y="2042710"/>
                  </a:lnTo>
                  <a:close/>
                </a:path>
              </a:pathLst>
            </a:custGeom>
            <a:solidFill>
              <a:srgbClr val="000000">
                <a:alpha val="0"/>
              </a:srgbClr>
            </a:solidFill>
          </p:spPr>
          <p:txBody>
            <a:bodyPr/>
            <a:lstStyle/>
            <a:p>
              <a:endParaRPr lang="en-IL"/>
            </a:p>
          </p:txBody>
        </p:sp>
        <p:sp>
          <p:nvSpPr>
            <p:cNvPr id="5" name="TextBox 5"/>
            <p:cNvSpPr txBox="1"/>
            <p:nvPr/>
          </p:nvSpPr>
          <p:spPr>
            <a:xfrm>
              <a:off x="0" y="-19050"/>
              <a:ext cx="10343549" cy="2061760"/>
            </a:xfrm>
            <a:prstGeom prst="rect">
              <a:avLst/>
            </a:prstGeom>
          </p:spPr>
          <p:txBody>
            <a:bodyPr lIns="0" tIns="0" rIns="0" bIns="0" rtlCol="0" anchor="b"/>
            <a:lstStyle/>
            <a:p>
              <a:pPr algn="ctr">
                <a:lnSpc>
                  <a:spcPts val="4800"/>
                </a:lnSpc>
              </a:pPr>
              <a:r>
                <a:rPr lang="he-IL" sz="3999">
                  <a:solidFill>
                    <a:srgbClr val="000000"/>
                  </a:solidFill>
                  <a:latin typeface="Trabelsi"/>
                  <a:ea typeface="Trabelsi"/>
                  <a:cs typeface="Trabelsi"/>
                  <a:sym typeface="Trabelsi"/>
                  <a:rtl/>
                </a:rPr>
                <a:t>חניוני שדה בוקר- בורות חצץ</a:t>
              </a:r>
            </a:p>
            <a:p>
              <a:pPr algn="ctr">
                <a:lnSpc>
                  <a:spcPts val="4800"/>
                </a:lnSpc>
              </a:pPr>
              <a:endParaRPr lang="he-IL" sz="3999">
                <a:solidFill>
                  <a:srgbClr val="000000"/>
                </a:solidFill>
                <a:latin typeface="Trabelsi"/>
                <a:ea typeface="Trabelsi"/>
                <a:cs typeface="Trabelsi"/>
                <a:sym typeface="Trabelsi"/>
                <a:rtl/>
              </a:endParaRPr>
            </a:p>
          </p:txBody>
        </p:sp>
      </p:grpSp>
      <p:sp>
        <p:nvSpPr>
          <p:cNvPr id="6" name="Freeform 6"/>
          <p:cNvSpPr/>
          <p:nvPr/>
        </p:nvSpPr>
        <p:spPr>
          <a:xfrm>
            <a:off x="1532921" y="1548062"/>
            <a:ext cx="6690363" cy="5678445"/>
          </a:xfrm>
          <a:custGeom>
            <a:avLst/>
            <a:gdLst/>
            <a:ahLst/>
            <a:cxnLst/>
            <a:rect l="l" t="t" r="r" b="b"/>
            <a:pathLst>
              <a:path w="6690363" h="5678445">
                <a:moveTo>
                  <a:pt x="0" y="0"/>
                </a:moveTo>
                <a:lnTo>
                  <a:pt x="6690363" y="0"/>
                </a:lnTo>
                <a:lnTo>
                  <a:pt x="6690363" y="5678445"/>
                </a:lnTo>
                <a:lnTo>
                  <a:pt x="0" y="5678445"/>
                </a:lnTo>
                <a:lnTo>
                  <a:pt x="0" y="0"/>
                </a:lnTo>
                <a:close/>
              </a:path>
            </a:pathLst>
          </a:custGeom>
          <a:blipFill>
            <a:blip r:embed="rId3"/>
            <a:stretch>
              <a:fillRect/>
            </a:stretch>
          </a:blipFill>
        </p:spPr>
        <p:txBody>
          <a:bodyPr/>
          <a:lstStyle/>
          <a:p>
            <a:endParaRPr lang="en-I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rot="5400000">
            <a:off x="-4604839" y="621786"/>
            <a:ext cx="10672717" cy="5643199"/>
          </a:xfrm>
          <a:custGeom>
            <a:avLst/>
            <a:gdLst/>
            <a:ahLst/>
            <a:cxnLst/>
            <a:rect l="l" t="t" r="r" b="b"/>
            <a:pathLst>
              <a:path w="10672717" h="5643199">
                <a:moveTo>
                  <a:pt x="0" y="0"/>
                </a:moveTo>
                <a:lnTo>
                  <a:pt x="10672718" y="0"/>
                </a:lnTo>
                <a:lnTo>
                  <a:pt x="10672718" y="5643199"/>
                </a:lnTo>
                <a:lnTo>
                  <a:pt x="0" y="564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4" name="TextBox 4"/>
          <p:cNvSpPr txBox="1"/>
          <p:nvPr/>
        </p:nvSpPr>
        <p:spPr>
          <a:xfrm>
            <a:off x="1402411" y="1871542"/>
            <a:ext cx="7798966" cy="4514912"/>
          </a:xfrm>
          <a:prstGeom prst="rect">
            <a:avLst/>
          </a:prstGeom>
        </p:spPr>
        <p:txBody>
          <a:bodyPr lIns="0" tIns="0" rIns="0" bIns="0" rtlCol="0" anchor="t">
            <a:spAutoFit/>
          </a:bodyPr>
          <a:lstStyle/>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התנהלות בתחומי שמורת טבע.</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אתם/ן לא לבד! פריסה רחבה של מטה התנועה, זמינות ונוכחות של צוות המרחב. </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תיאום ציפיות שלנו:</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הפעלת שיקול דעת- אין תחליף לשכל הישר.</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הצפת בעיות בזמן שניתן לתקן. </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הכל פתיר. </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שמירה על פרופורציה.</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גם "לא" היא תשובה טובה.</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תשמרו על הילדים/ות. </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תשמרו על עצמכם/ן. </a:t>
            </a:r>
          </a:p>
          <a:p>
            <a:pPr marL="582936" lvl="1" indent="-291468" algn="r" rtl="1">
              <a:lnSpc>
                <a:spcPts val="3239"/>
              </a:lnSpc>
              <a:buFont typeface="Arial"/>
              <a:buChar char="•"/>
            </a:pPr>
            <a:r>
              <a:rPr lang="he-IL" sz="2700">
                <a:solidFill>
                  <a:srgbClr val="000000"/>
                </a:solidFill>
                <a:latin typeface="October Compressed"/>
                <a:ea typeface="October Compressed"/>
                <a:cs typeface="October Compressed"/>
                <a:sym typeface="October Compressed"/>
                <a:rtl/>
              </a:rPr>
              <a:t>בלי מסיבות הפתעה.</a:t>
            </a:r>
          </a:p>
        </p:txBody>
      </p:sp>
      <p:sp>
        <p:nvSpPr>
          <p:cNvPr id="5" name="TextBox 5"/>
          <p:cNvSpPr txBox="1"/>
          <p:nvPr/>
        </p:nvSpPr>
        <p:spPr>
          <a:xfrm>
            <a:off x="645541" y="480919"/>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דגשים נוספים לאזור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6" name="Freeform 6"/>
          <p:cNvSpPr/>
          <p:nvPr/>
        </p:nvSpPr>
        <p:spPr>
          <a:xfrm>
            <a:off x="254141" y="0"/>
            <a:ext cx="4412052" cy="7462245"/>
          </a:xfrm>
          <a:custGeom>
            <a:avLst/>
            <a:gdLst/>
            <a:ahLst/>
            <a:cxnLst/>
            <a:rect l="l" t="t" r="r" b="b"/>
            <a:pathLst>
              <a:path w="4412052" h="7462245">
                <a:moveTo>
                  <a:pt x="0" y="0"/>
                </a:moveTo>
                <a:lnTo>
                  <a:pt x="4412052" y="0"/>
                </a:lnTo>
                <a:lnTo>
                  <a:pt x="4412052" y="7462245"/>
                </a:lnTo>
                <a:lnTo>
                  <a:pt x="0" y="7462245"/>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TextBox 3"/>
          <p:cNvSpPr txBox="1"/>
          <p:nvPr/>
        </p:nvSpPr>
        <p:spPr>
          <a:xfrm>
            <a:off x="406138" y="194687"/>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לזכור לשם מה יצאנו לדרך</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180400" y="1890227"/>
            <a:ext cx="9179851" cy="3969005"/>
          </a:xfrm>
          <a:prstGeom prst="rect">
            <a:avLst/>
          </a:prstGeom>
        </p:spPr>
        <p:txBody>
          <a:bodyPr lIns="0" tIns="0" rIns="0" bIns="0" rtlCol="0" anchor="t">
            <a:spAutoFit/>
          </a:bodyPr>
          <a:lstStyle/>
          <a:p>
            <a:pPr algn="r" rtl="1">
              <a:lnSpc>
                <a:spcPts val="4507"/>
              </a:lnSpc>
            </a:pPr>
            <a:r>
              <a:rPr lang="he-IL" sz="2799" b="1">
                <a:solidFill>
                  <a:srgbClr val="000000"/>
                </a:solidFill>
                <a:latin typeface="October Compressed Bold"/>
                <a:ea typeface="October Compressed Bold"/>
                <a:cs typeface="October Compressed Bold"/>
                <a:sym typeface="October Compressed Bold"/>
                <a:rtl/>
              </a:rPr>
              <a:t>טיולי חנוכה הם אחד ממפעליה החשובים של התנועה, שכן הם טומנים בחובם הזדמנויות חינוכיות רבות ומאפשרים עיסוק בתחומי תוכן מגוונים. במסגרת טיולי חנוכה המתקיימים במסגרת שכבתית ושכב"גית יש להתמקד בהזדמנויות הבאות:</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פיתוח יחסי מדריך/ה-חניך/ה בשכבה הבוגרת ויצירת קבוצות שייכות ערכיות בשכב"ג.</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טיולים צופיים בדגש על שימוש בצופיות מעשית, קיימות, צמצום צריכה וניקיון. </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טיולים מאופיינים באקלים חינוכי מיטבי בה כל חניך/ה יחוו מרחב בטוח.</a:t>
            </a:r>
          </a:p>
          <a:p>
            <a:pPr marL="604518" lvl="1" indent="-302259" algn="r" rtl="1">
              <a:lnSpc>
                <a:spcPts val="4507"/>
              </a:lnSpc>
              <a:buFont typeface="Arial"/>
              <a:buChar char="•"/>
            </a:pPr>
            <a:r>
              <a:rPr lang="he-IL" sz="2799" b="1">
                <a:solidFill>
                  <a:srgbClr val="000000"/>
                </a:solidFill>
                <a:latin typeface="October Compressed Bold"/>
                <a:ea typeface="October Compressed Bold"/>
                <a:cs typeface="October Compressed Bold"/>
                <a:sym typeface="October Compressed Bold"/>
                <a:rtl/>
              </a:rPr>
              <a:t>העמקה בתכנים ערכיים תנועתיים מותאמי שכבת גיל ברוח המסע בצופים.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Freeform 3"/>
          <p:cNvSpPr/>
          <p:nvPr/>
        </p:nvSpPr>
        <p:spPr>
          <a:xfrm>
            <a:off x="3122279" y="-887961"/>
            <a:ext cx="10724644" cy="9375725"/>
          </a:xfrm>
          <a:custGeom>
            <a:avLst/>
            <a:gdLst/>
            <a:ahLst/>
            <a:cxnLst/>
            <a:rect l="l" t="t" r="r" b="b"/>
            <a:pathLst>
              <a:path w="10724644" h="9375725">
                <a:moveTo>
                  <a:pt x="0" y="0"/>
                </a:moveTo>
                <a:lnTo>
                  <a:pt x="10724644" y="0"/>
                </a:lnTo>
                <a:lnTo>
                  <a:pt x="10724644" y="9375725"/>
                </a:lnTo>
                <a:lnTo>
                  <a:pt x="0" y="9375725"/>
                </a:lnTo>
                <a:lnTo>
                  <a:pt x="0" y="0"/>
                </a:lnTo>
                <a:close/>
              </a:path>
            </a:pathLst>
          </a:custGeom>
          <a:blipFill>
            <a:blip r:embed="rId3"/>
            <a:stretch>
              <a:fillRect t="-7193" b="-7193"/>
            </a:stretch>
          </a:blipFill>
        </p:spPr>
        <p:txBody>
          <a:bodyPr/>
          <a:lstStyle/>
          <a:p>
            <a:endParaRPr lang="en-IL"/>
          </a:p>
        </p:txBody>
      </p:sp>
      <p:sp>
        <p:nvSpPr>
          <p:cNvPr id="4" name="Freeform 4"/>
          <p:cNvSpPr/>
          <p:nvPr/>
        </p:nvSpPr>
        <p:spPr>
          <a:xfrm rot="5400000">
            <a:off x="-4604839" y="621786"/>
            <a:ext cx="10672717" cy="5643199"/>
          </a:xfrm>
          <a:custGeom>
            <a:avLst/>
            <a:gdLst/>
            <a:ahLst/>
            <a:cxnLst/>
            <a:rect l="l" t="t" r="r" b="b"/>
            <a:pathLst>
              <a:path w="10672717" h="5643199">
                <a:moveTo>
                  <a:pt x="0" y="0"/>
                </a:moveTo>
                <a:lnTo>
                  <a:pt x="10672718" y="0"/>
                </a:lnTo>
                <a:lnTo>
                  <a:pt x="10672718" y="5643199"/>
                </a:lnTo>
                <a:lnTo>
                  <a:pt x="0" y="5643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5" name="TextBox 5"/>
          <p:cNvSpPr txBox="1"/>
          <p:nvPr/>
        </p:nvSpPr>
        <p:spPr>
          <a:xfrm>
            <a:off x="731520" y="1218023"/>
            <a:ext cx="9022080" cy="2439577"/>
          </a:xfrm>
          <a:prstGeom prst="rect">
            <a:avLst/>
          </a:prstGeom>
        </p:spPr>
        <p:txBody>
          <a:bodyPr lIns="0" tIns="0" rIns="0" bIns="0" rtlCol="0" anchor="t">
            <a:spAutoFit/>
          </a:bodyPr>
          <a:lstStyle/>
          <a:p>
            <a:pPr algn="ctr" rtl="1">
              <a:lnSpc>
                <a:spcPts val="19885"/>
              </a:lnSpc>
            </a:pPr>
            <a:r>
              <a:rPr lang="he-IL" sz="14203">
                <a:solidFill>
                  <a:srgbClr val="000000"/>
                </a:solidFill>
                <a:latin typeface="Habibi"/>
                <a:ea typeface="Habibi"/>
                <a:cs typeface="Habibi"/>
                <a:sym typeface="Habibi"/>
                <a:rtl/>
              </a:rPr>
              <a:t>בהצלחה</a:t>
            </a:r>
          </a:p>
        </p:txBody>
      </p:sp>
      <p:sp>
        <p:nvSpPr>
          <p:cNvPr id="6" name="Freeform 6"/>
          <p:cNvSpPr/>
          <p:nvPr/>
        </p:nvSpPr>
        <p:spPr>
          <a:xfrm>
            <a:off x="4095870" y="3443385"/>
            <a:ext cx="2293380" cy="3870683"/>
          </a:xfrm>
          <a:custGeom>
            <a:avLst/>
            <a:gdLst/>
            <a:ahLst/>
            <a:cxnLst/>
            <a:rect l="l" t="t" r="r" b="b"/>
            <a:pathLst>
              <a:path w="2293380" h="3870683">
                <a:moveTo>
                  <a:pt x="0" y="0"/>
                </a:moveTo>
                <a:lnTo>
                  <a:pt x="2293380" y="0"/>
                </a:lnTo>
                <a:lnTo>
                  <a:pt x="2293380" y="3870684"/>
                </a:lnTo>
                <a:lnTo>
                  <a:pt x="0" y="3870684"/>
                </a:lnTo>
                <a:lnTo>
                  <a:pt x="0" y="0"/>
                </a:lnTo>
                <a:close/>
              </a:path>
            </a:pathLst>
          </a:custGeom>
          <a:blipFill>
            <a:blip r:embed="rId6">
              <a:alphaModFix amt="68000"/>
            </a:blip>
            <a:stretch>
              <a:fillRect/>
            </a:stretch>
          </a:blipFill>
        </p:spPr>
        <p:txBody>
          <a:bodyPr/>
          <a:lstStyle/>
          <a:p>
            <a:endParaRPr lang="en-I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24296" r="-5059" b="-62475"/>
            </a:stretch>
          </a:blipFill>
        </p:spPr>
        <p:txBody>
          <a:bodyPr/>
          <a:lstStyle/>
          <a:p>
            <a:endParaRPr lang="en-IL"/>
          </a:p>
        </p:txBody>
      </p:sp>
      <p:sp>
        <p:nvSpPr>
          <p:cNvPr id="3" name="TextBox 3"/>
          <p:cNvSpPr txBox="1"/>
          <p:nvPr/>
        </p:nvSpPr>
        <p:spPr>
          <a:xfrm>
            <a:off x="249829" y="205177"/>
            <a:ext cx="8954113" cy="609600"/>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מבנה ואופי הטיול</a:t>
            </a:r>
          </a:p>
        </p:txBody>
      </p:sp>
      <p:grpSp>
        <p:nvGrpSpPr>
          <p:cNvPr id="4" name="Group 4"/>
          <p:cNvGrpSpPr/>
          <p:nvPr/>
        </p:nvGrpSpPr>
        <p:grpSpPr>
          <a:xfrm>
            <a:off x="7180816" y="1509999"/>
            <a:ext cx="2341105" cy="2763107"/>
            <a:chOff x="0" y="0"/>
            <a:chExt cx="3121474" cy="3684143"/>
          </a:xfrm>
        </p:grpSpPr>
        <p:sp>
          <p:nvSpPr>
            <p:cNvPr id="5" name="Freeform 5"/>
            <p:cNvSpPr/>
            <p:nvPr/>
          </p:nvSpPr>
          <p:spPr>
            <a:xfrm>
              <a:off x="0" y="0"/>
              <a:ext cx="3121474" cy="3684143"/>
            </a:xfrm>
            <a:custGeom>
              <a:avLst/>
              <a:gdLst/>
              <a:ahLst/>
              <a:cxnLst/>
              <a:rect l="l" t="t" r="r" b="b"/>
              <a:pathLst>
                <a:path w="3121474" h="3684143">
                  <a:moveTo>
                    <a:pt x="0" y="0"/>
                  </a:moveTo>
                  <a:lnTo>
                    <a:pt x="3121474" y="0"/>
                  </a:lnTo>
                  <a:lnTo>
                    <a:pt x="3121474" y="3684143"/>
                  </a:lnTo>
                  <a:lnTo>
                    <a:pt x="0" y="3684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TextBox 6"/>
            <p:cNvSpPr txBox="1"/>
            <p:nvPr/>
          </p:nvSpPr>
          <p:spPr>
            <a:xfrm>
              <a:off x="666107" y="1052765"/>
              <a:ext cx="1789260" cy="1868517"/>
            </a:xfrm>
            <a:prstGeom prst="rect">
              <a:avLst/>
            </a:prstGeom>
          </p:spPr>
          <p:txBody>
            <a:bodyPr lIns="0" tIns="0" rIns="0" bIns="0" rtlCol="0" anchor="t">
              <a:spAutoFit/>
            </a:bodyPr>
            <a:lstStyle/>
            <a:p>
              <a:pPr algn="ctr" rtl="1">
                <a:lnSpc>
                  <a:spcPts val="2263"/>
                </a:lnSpc>
                <a:spcBef>
                  <a:spcPct val="0"/>
                </a:spcBef>
              </a:pPr>
              <a:r>
                <a:rPr lang="he-IL" sz="1886">
                  <a:solidFill>
                    <a:srgbClr val="000000"/>
                  </a:solidFill>
                  <a:latin typeface="October Compressed"/>
                  <a:ea typeface="October Compressed"/>
                  <a:cs typeface="October Compressed"/>
                  <a:sym typeface="October Compressed"/>
                  <a:rtl/>
                </a:rPr>
                <a:t>חניכי/ות שכב"ג: מנוסים/ות בטיולי צופים, אך השנה- לא בהכרח (או אולי בהכרח לא) </a:t>
              </a:r>
            </a:p>
          </p:txBody>
        </p:sp>
      </p:grpSp>
      <p:sp>
        <p:nvSpPr>
          <p:cNvPr id="7" name="Freeform 7"/>
          <p:cNvSpPr/>
          <p:nvPr/>
        </p:nvSpPr>
        <p:spPr>
          <a:xfrm>
            <a:off x="4525539" y="1411234"/>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8" name="TextBox 8"/>
          <p:cNvSpPr txBox="1"/>
          <p:nvPr/>
        </p:nvSpPr>
        <p:spPr>
          <a:xfrm>
            <a:off x="4997681" y="2280147"/>
            <a:ext cx="1480503" cy="1114521"/>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טיולים נודדים ברובם, אינטנסיביים (ודאי בהתחשב באורך המסלולים והנסיעות)</a:t>
            </a:r>
          </a:p>
        </p:txBody>
      </p:sp>
      <p:sp>
        <p:nvSpPr>
          <p:cNvPr id="9" name="TextBox 9"/>
          <p:cNvSpPr txBox="1"/>
          <p:nvPr/>
        </p:nvSpPr>
        <p:spPr>
          <a:xfrm>
            <a:off x="2207602" y="2198921"/>
            <a:ext cx="1765517" cy="83829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צוות בוגר מגוון- צוותי הנהגות, מרכזים/ות, מדריכי/ות שכבה</a:t>
            </a:r>
          </a:p>
        </p:txBody>
      </p:sp>
      <p:sp>
        <p:nvSpPr>
          <p:cNvPr id="10" name="Freeform 10"/>
          <p:cNvSpPr/>
          <p:nvPr/>
        </p:nvSpPr>
        <p:spPr>
          <a:xfrm>
            <a:off x="1809598" y="4146552"/>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1" name="TextBox 11"/>
          <p:cNvSpPr txBox="1"/>
          <p:nvPr/>
        </p:nvSpPr>
        <p:spPr>
          <a:xfrm>
            <a:off x="2207602" y="4877353"/>
            <a:ext cx="1628778" cy="139074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 הנהגתי-שבטי-שכבתי: לקיחת האחריות בקרב הצוות הבוגר אינה מובנת מאליה</a:t>
            </a:r>
          </a:p>
        </p:txBody>
      </p:sp>
      <p:grpSp>
        <p:nvGrpSpPr>
          <p:cNvPr id="12" name="Group 12"/>
          <p:cNvGrpSpPr/>
          <p:nvPr/>
        </p:nvGrpSpPr>
        <p:grpSpPr>
          <a:xfrm>
            <a:off x="3219805" y="2842170"/>
            <a:ext cx="2281041" cy="2692216"/>
            <a:chOff x="0" y="0"/>
            <a:chExt cx="3041388" cy="3589622"/>
          </a:xfrm>
        </p:grpSpPr>
        <p:sp>
          <p:nvSpPr>
            <p:cNvPr id="13" name="TextBox 13"/>
            <p:cNvSpPr txBox="1"/>
            <p:nvPr/>
          </p:nvSpPr>
          <p:spPr>
            <a:xfrm>
              <a:off x="437787" y="1285661"/>
              <a:ext cx="2101091" cy="1190760"/>
            </a:xfrm>
            <a:prstGeom prst="rect">
              <a:avLst/>
            </a:prstGeom>
          </p:spPr>
          <p:txBody>
            <a:bodyPr lIns="0" tIns="0" rIns="0" bIns="0" rtlCol="0" anchor="t">
              <a:spAutoFit/>
            </a:bodyPr>
            <a:lstStyle/>
            <a:p>
              <a:pPr algn="ctr" rtl="1">
                <a:lnSpc>
                  <a:spcPts val="2326"/>
                </a:lnSpc>
                <a:spcBef>
                  <a:spcPct val="0"/>
                </a:spcBef>
              </a:pPr>
              <a:r>
                <a:rPr lang="he-IL" sz="1938">
                  <a:solidFill>
                    <a:srgbClr val="000000"/>
                  </a:solidFill>
                  <a:latin typeface="October Compressed"/>
                  <a:ea typeface="October Compressed"/>
                  <a:cs typeface="October Compressed"/>
                  <a:sym typeface="October Compressed"/>
                  <a:rtl/>
                </a:rPr>
                <a:t>מזג אויר מאתגר- בלת"מים, קר מאוד, חם מאוד. </a:t>
              </a:r>
            </a:p>
          </p:txBody>
        </p:sp>
        <p:sp>
          <p:nvSpPr>
            <p:cNvPr id="14" name="Freeform 14"/>
            <p:cNvSpPr/>
            <p:nvPr/>
          </p:nvSpPr>
          <p:spPr>
            <a:xfrm>
              <a:off x="0" y="0"/>
              <a:ext cx="3041388" cy="3589622"/>
            </a:xfrm>
            <a:custGeom>
              <a:avLst/>
              <a:gdLst/>
              <a:ahLst/>
              <a:cxnLst/>
              <a:rect l="l" t="t" r="r" b="b"/>
              <a:pathLst>
                <a:path w="3041388" h="3589622">
                  <a:moveTo>
                    <a:pt x="0" y="0"/>
                  </a:moveTo>
                  <a:lnTo>
                    <a:pt x="3041388" y="0"/>
                  </a:lnTo>
                  <a:lnTo>
                    <a:pt x="3041388" y="3589622"/>
                  </a:lnTo>
                  <a:lnTo>
                    <a:pt x="0" y="3589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grpSp>
      <p:sp>
        <p:nvSpPr>
          <p:cNvPr id="15" name="Freeform 15"/>
          <p:cNvSpPr/>
          <p:nvPr/>
        </p:nvSpPr>
        <p:spPr>
          <a:xfrm>
            <a:off x="5908614" y="2902481"/>
            <a:ext cx="2322587" cy="2741251"/>
          </a:xfrm>
          <a:custGeom>
            <a:avLst/>
            <a:gdLst/>
            <a:ahLst/>
            <a:cxnLst/>
            <a:rect l="l" t="t" r="r" b="b"/>
            <a:pathLst>
              <a:path w="2322587" h="2741251">
                <a:moveTo>
                  <a:pt x="0" y="0"/>
                </a:moveTo>
                <a:lnTo>
                  <a:pt x="2322587" y="0"/>
                </a:lnTo>
                <a:lnTo>
                  <a:pt x="2322587" y="2741251"/>
                </a:lnTo>
                <a:lnTo>
                  <a:pt x="0" y="2741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6" name="TextBox 16"/>
          <p:cNvSpPr txBox="1"/>
          <p:nvPr/>
        </p:nvSpPr>
        <p:spPr>
          <a:xfrm>
            <a:off x="6327773" y="3746361"/>
            <a:ext cx="1428706" cy="1228796"/>
          </a:xfrm>
          <a:prstGeom prst="rect">
            <a:avLst/>
          </a:prstGeom>
        </p:spPr>
        <p:txBody>
          <a:bodyPr lIns="0" tIns="0" rIns="0" bIns="0" rtlCol="0" anchor="t">
            <a:spAutoFit/>
          </a:bodyPr>
          <a:lstStyle/>
          <a:p>
            <a:pPr algn="ctr" rtl="1">
              <a:lnSpc>
                <a:spcPts val="2400"/>
              </a:lnSpc>
              <a:spcBef>
                <a:spcPct val="0"/>
              </a:spcBef>
            </a:pPr>
            <a:r>
              <a:rPr lang="he-IL" sz="2001">
                <a:solidFill>
                  <a:srgbClr val="000000"/>
                </a:solidFill>
                <a:latin typeface="October Compressed"/>
                <a:ea typeface="October Compressed"/>
                <a:cs typeface="October Compressed"/>
                <a:sym typeface="October Compressed"/>
                <a:rtl/>
              </a:rPr>
              <a:t>בוגרים/ות, אחראים/ות, ועם זאת- לא מתורגלים הרבה ב"חניכות". </a:t>
            </a:r>
          </a:p>
        </p:txBody>
      </p:sp>
      <p:sp>
        <p:nvSpPr>
          <p:cNvPr id="17" name="TextBox 17"/>
          <p:cNvSpPr txBox="1"/>
          <p:nvPr/>
        </p:nvSpPr>
        <p:spPr>
          <a:xfrm>
            <a:off x="1147002" y="3540633"/>
            <a:ext cx="1206469" cy="866874"/>
          </a:xfrm>
          <a:prstGeom prst="rect">
            <a:avLst/>
          </a:prstGeom>
        </p:spPr>
        <p:txBody>
          <a:bodyPr lIns="0" tIns="0" rIns="0" bIns="0" rtlCol="0" anchor="t">
            <a:spAutoFit/>
          </a:bodyPr>
          <a:lstStyle/>
          <a:p>
            <a:pPr algn="ctr" rtl="1">
              <a:lnSpc>
                <a:spcPts val="2275"/>
              </a:lnSpc>
              <a:spcBef>
                <a:spcPct val="0"/>
              </a:spcBef>
            </a:pPr>
            <a:r>
              <a:rPr lang="he-IL" sz="1897">
                <a:solidFill>
                  <a:srgbClr val="000000"/>
                </a:solidFill>
                <a:latin typeface="October Compressed"/>
                <a:ea typeface="October Compressed"/>
                <a:cs typeface="October Compressed"/>
                <a:sym typeface="October Compressed"/>
                <a:rtl/>
              </a:rPr>
              <a:t>מסלולים ארוכים, טורים פרוסים, ניהול זמנים צפוף</a:t>
            </a:r>
          </a:p>
        </p:txBody>
      </p:sp>
      <p:sp>
        <p:nvSpPr>
          <p:cNvPr id="18" name="Freeform 18"/>
          <p:cNvSpPr/>
          <p:nvPr/>
        </p:nvSpPr>
        <p:spPr>
          <a:xfrm>
            <a:off x="4495207" y="4273107"/>
            <a:ext cx="2424787" cy="2861873"/>
          </a:xfrm>
          <a:custGeom>
            <a:avLst/>
            <a:gdLst/>
            <a:ahLst/>
            <a:cxnLst/>
            <a:rect l="l" t="t" r="r" b="b"/>
            <a:pathLst>
              <a:path w="2424787" h="2861873">
                <a:moveTo>
                  <a:pt x="0" y="0"/>
                </a:moveTo>
                <a:lnTo>
                  <a:pt x="2424786" y="0"/>
                </a:lnTo>
                <a:lnTo>
                  <a:pt x="2424786" y="2861872"/>
                </a:lnTo>
                <a:lnTo>
                  <a:pt x="0" y="2861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19" name="TextBox 19"/>
          <p:cNvSpPr txBox="1"/>
          <p:nvPr/>
        </p:nvSpPr>
        <p:spPr>
          <a:xfrm>
            <a:off x="4847897" y="5327582"/>
            <a:ext cx="1780072" cy="838296"/>
          </a:xfrm>
          <a:prstGeom prst="rect">
            <a:avLst/>
          </a:prstGeom>
        </p:spPr>
        <p:txBody>
          <a:bodyPr lIns="0" tIns="0" rIns="0" bIns="0" rtlCol="0" anchor="t">
            <a:spAutoFit/>
          </a:bodyPr>
          <a:lstStyle/>
          <a:p>
            <a:pPr algn="ctr" rtl="1">
              <a:lnSpc>
                <a:spcPts val="2206"/>
              </a:lnSpc>
              <a:spcBef>
                <a:spcPct val="0"/>
              </a:spcBef>
            </a:pPr>
            <a:r>
              <a:rPr lang="he-IL" sz="1839">
                <a:solidFill>
                  <a:srgbClr val="000000"/>
                </a:solidFill>
                <a:latin typeface="October Compressed"/>
                <a:ea typeface="October Compressed"/>
                <a:cs typeface="October Compressed"/>
                <a:sym typeface="October Compressed"/>
                <a:rtl/>
              </a:rPr>
              <a:t>טיול במדבר- בעיות קליטה, נהיגות ארוכות ומעייפות, מזג אויר קיצוני</a:t>
            </a:r>
          </a:p>
        </p:txBody>
      </p:sp>
      <p:sp>
        <p:nvSpPr>
          <p:cNvPr id="20" name="Freeform 20"/>
          <p:cNvSpPr/>
          <p:nvPr/>
        </p:nvSpPr>
        <p:spPr>
          <a:xfrm>
            <a:off x="537843" y="2547896"/>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21" name="Freeform 21"/>
          <p:cNvSpPr/>
          <p:nvPr/>
        </p:nvSpPr>
        <p:spPr>
          <a:xfrm>
            <a:off x="1955175" y="1220472"/>
            <a:ext cx="2424787" cy="2861873"/>
          </a:xfrm>
          <a:custGeom>
            <a:avLst/>
            <a:gdLst/>
            <a:ahLst/>
            <a:cxnLst/>
            <a:rect l="l" t="t" r="r" b="b"/>
            <a:pathLst>
              <a:path w="2424787" h="2861873">
                <a:moveTo>
                  <a:pt x="0" y="0"/>
                </a:moveTo>
                <a:lnTo>
                  <a:pt x="2424787" y="0"/>
                </a:lnTo>
                <a:lnTo>
                  <a:pt x="2424787" y="2861873"/>
                </a:lnTo>
                <a:lnTo>
                  <a:pt x="0" y="2861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0" y="186709"/>
            <a:ext cx="3579248" cy="1118197"/>
          </a:xfrm>
          <a:prstGeom prst="rect">
            <a:avLst/>
          </a:prstGeom>
        </p:spPr>
        <p:txBody>
          <a:bodyPr lIns="0" tIns="0" rIns="0" bIns="0" rtlCol="0" anchor="t">
            <a:spAutoFit/>
          </a:bodyPr>
          <a:lstStyle/>
          <a:p>
            <a:pPr algn="ctr">
              <a:lnSpc>
                <a:spcPts val="4320"/>
              </a:lnSpc>
            </a:pPr>
            <a:r>
              <a:rPr lang="he-IL" sz="3999">
                <a:solidFill>
                  <a:srgbClr val="000000"/>
                </a:solidFill>
                <a:latin typeface="Trabelsi"/>
                <a:ea typeface="Trabelsi"/>
                <a:cs typeface="Trabelsi"/>
                <a:sym typeface="Trabelsi"/>
                <a:rtl/>
              </a:rPr>
              <a:t>פריסת טיולי התנועה</a:t>
            </a:r>
          </a:p>
        </p:txBody>
      </p:sp>
      <p:grpSp>
        <p:nvGrpSpPr>
          <p:cNvPr id="4" name="Group 4"/>
          <p:cNvGrpSpPr/>
          <p:nvPr/>
        </p:nvGrpSpPr>
        <p:grpSpPr>
          <a:xfrm>
            <a:off x="3382990" y="1144718"/>
            <a:ext cx="3519997" cy="5821091"/>
            <a:chOff x="0" y="0"/>
            <a:chExt cx="5016119" cy="8295258"/>
          </a:xfrm>
        </p:grpSpPr>
        <p:sp>
          <p:nvSpPr>
            <p:cNvPr id="5" name="Freeform 5" descr="1(13).jpg"/>
            <p:cNvSpPr/>
            <p:nvPr/>
          </p:nvSpPr>
          <p:spPr>
            <a:xfrm>
              <a:off x="0" y="0"/>
              <a:ext cx="5016119" cy="8295259"/>
            </a:xfrm>
            <a:custGeom>
              <a:avLst/>
              <a:gdLst/>
              <a:ahLst/>
              <a:cxnLst/>
              <a:rect l="l" t="t" r="r" b="b"/>
              <a:pathLst>
                <a:path w="5016119" h="8295259">
                  <a:moveTo>
                    <a:pt x="0" y="0"/>
                  </a:moveTo>
                  <a:lnTo>
                    <a:pt x="5016119" y="0"/>
                  </a:lnTo>
                  <a:lnTo>
                    <a:pt x="5016119" y="8295259"/>
                  </a:lnTo>
                  <a:lnTo>
                    <a:pt x="0" y="8295259"/>
                  </a:lnTo>
                  <a:lnTo>
                    <a:pt x="0" y="0"/>
                  </a:lnTo>
                  <a:close/>
                </a:path>
              </a:pathLst>
            </a:custGeom>
            <a:blipFill>
              <a:blip r:embed="rId3"/>
              <a:stretch>
                <a:fillRect l="-5221" r="-5221"/>
              </a:stretch>
            </a:blipFill>
          </p:spPr>
          <p:txBody>
            <a:bodyPr/>
            <a:lstStyle/>
            <a:p>
              <a:endParaRPr lang="en-IL"/>
            </a:p>
          </p:txBody>
        </p:sp>
      </p:grpSp>
      <p:grpSp>
        <p:nvGrpSpPr>
          <p:cNvPr id="6" name="Group 6"/>
          <p:cNvGrpSpPr/>
          <p:nvPr/>
        </p:nvGrpSpPr>
        <p:grpSpPr>
          <a:xfrm>
            <a:off x="7186714" y="5391677"/>
            <a:ext cx="2299758" cy="1221755"/>
            <a:chOff x="0" y="0"/>
            <a:chExt cx="3277236" cy="1741043"/>
          </a:xfrm>
        </p:grpSpPr>
        <p:sp>
          <p:nvSpPr>
            <p:cNvPr id="7" name="Freeform 7"/>
            <p:cNvSpPr/>
            <p:nvPr/>
          </p:nvSpPr>
          <p:spPr>
            <a:xfrm>
              <a:off x="0" y="0"/>
              <a:ext cx="3277235" cy="1741043"/>
            </a:xfrm>
            <a:custGeom>
              <a:avLst/>
              <a:gdLst/>
              <a:ahLst/>
              <a:cxnLst/>
              <a:rect l="l" t="t" r="r" b="b"/>
              <a:pathLst>
                <a:path w="3277235" h="1741043">
                  <a:moveTo>
                    <a:pt x="0" y="352171"/>
                  </a:moveTo>
                  <a:cubicBezTo>
                    <a:pt x="0" y="157607"/>
                    <a:pt x="158369" y="0"/>
                    <a:pt x="353822" y="0"/>
                  </a:cubicBezTo>
                  <a:lnTo>
                    <a:pt x="2923413" y="0"/>
                  </a:lnTo>
                  <a:cubicBezTo>
                    <a:pt x="3118866" y="0"/>
                    <a:pt x="3277235" y="157607"/>
                    <a:pt x="3277235" y="352044"/>
                  </a:cubicBezTo>
                  <a:lnTo>
                    <a:pt x="3277235" y="1388872"/>
                  </a:lnTo>
                  <a:cubicBezTo>
                    <a:pt x="3277235" y="1583309"/>
                    <a:pt x="3118866" y="1740916"/>
                    <a:pt x="2923413" y="1740916"/>
                  </a:cubicBezTo>
                  <a:lnTo>
                    <a:pt x="353822" y="1740916"/>
                  </a:lnTo>
                  <a:cubicBezTo>
                    <a:pt x="158369" y="1741043"/>
                    <a:pt x="0" y="1583309"/>
                    <a:pt x="0" y="1388872"/>
                  </a:cubicBezTo>
                  <a:close/>
                </a:path>
              </a:pathLst>
            </a:custGeom>
            <a:solidFill>
              <a:srgbClr val="9CB9ED"/>
            </a:solidFill>
          </p:spPr>
          <p:txBody>
            <a:bodyPr/>
            <a:lstStyle/>
            <a:p>
              <a:endParaRPr lang="en-IL"/>
            </a:p>
          </p:txBody>
        </p:sp>
      </p:grpSp>
      <p:sp>
        <p:nvSpPr>
          <p:cNvPr id="8" name="Freeform 8"/>
          <p:cNvSpPr/>
          <p:nvPr/>
        </p:nvSpPr>
        <p:spPr>
          <a:xfrm>
            <a:off x="7180386" y="5385350"/>
            <a:ext cx="2312413" cy="1234499"/>
          </a:xfrm>
          <a:custGeom>
            <a:avLst/>
            <a:gdLst/>
            <a:ahLst/>
            <a:cxnLst/>
            <a:rect l="l" t="t" r="r" b="b"/>
            <a:pathLst>
              <a:path w="2312413" h="1234499">
                <a:moveTo>
                  <a:pt x="0" y="0"/>
                </a:moveTo>
                <a:lnTo>
                  <a:pt x="2312413" y="0"/>
                </a:lnTo>
                <a:lnTo>
                  <a:pt x="2312413" y="1234499"/>
                </a:lnTo>
                <a:lnTo>
                  <a:pt x="0" y="1234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9" name="Group 9"/>
          <p:cNvGrpSpPr/>
          <p:nvPr/>
        </p:nvGrpSpPr>
        <p:grpSpPr>
          <a:xfrm>
            <a:off x="7180386" y="5385350"/>
            <a:ext cx="2312383" cy="1234395"/>
            <a:chOff x="0" y="0"/>
            <a:chExt cx="3295227" cy="1759056"/>
          </a:xfrm>
        </p:grpSpPr>
        <p:sp>
          <p:nvSpPr>
            <p:cNvPr id="10" name="Freeform 10"/>
            <p:cNvSpPr/>
            <p:nvPr/>
          </p:nvSpPr>
          <p:spPr>
            <a:xfrm>
              <a:off x="0" y="0"/>
              <a:ext cx="3295227" cy="1759056"/>
            </a:xfrm>
            <a:custGeom>
              <a:avLst/>
              <a:gdLst/>
              <a:ahLst/>
              <a:cxnLst/>
              <a:rect l="l" t="t" r="r" b="b"/>
              <a:pathLst>
                <a:path w="3295227" h="1759056">
                  <a:moveTo>
                    <a:pt x="0" y="0"/>
                  </a:moveTo>
                  <a:lnTo>
                    <a:pt x="3295227" y="0"/>
                  </a:lnTo>
                  <a:lnTo>
                    <a:pt x="3295227" y="1759056"/>
                  </a:lnTo>
                  <a:lnTo>
                    <a:pt x="0" y="1759056"/>
                  </a:lnTo>
                  <a:close/>
                </a:path>
              </a:pathLst>
            </a:custGeom>
            <a:solidFill>
              <a:srgbClr val="000000">
                <a:alpha val="0"/>
              </a:srgbClr>
            </a:solidFill>
          </p:spPr>
          <p:txBody>
            <a:bodyPr/>
            <a:lstStyle/>
            <a:p>
              <a:endParaRPr lang="en-IL"/>
            </a:p>
          </p:txBody>
        </p:sp>
        <p:sp>
          <p:nvSpPr>
            <p:cNvPr id="11" name="TextBox 11"/>
            <p:cNvSpPr txBox="1"/>
            <p:nvPr/>
          </p:nvSpPr>
          <p:spPr>
            <a:xfrm>
              <a:off x="0" y="0"/>
              <a:ext cx="3295227" cy="1759056"/>
            </a:xfrm>
            <a:prstGeom prst="rect">
              <a:avLst/>
            </a:prstGeom>
          </p:spPr>
          <p:txBody>
            <a:bodyPr lIns="0" tIns="0" rIns="0" bIns="0" rtlCol="0" anchor="ctr"/>
            <a:lstStyle/>
            <a:p>
              <a:pPr algn="ctr" rtl="1">
                <a:lnSpc>
                  <a:spcPts val="2046"/>
                </a:lnSpc>
              </a:pPr>
              <a:r>
                <a:rPr lang="he-IL" sz="1705" b="1" u="sng">
                  <a:solidFill>
                    <a:srgbClr val="3C3A30"/>
                  </a:solidFill>
                  <a:latin typeface="October Bold"/>
                  <a:ea typeface="October Bold"/>
                  <a:cs typeface="October Bold"/>
                  <a:sym typeface="October Bold"/>
                  <a:rtl/>
                </a:rPr>
                <a:t>הרי אילת –תפוחי  ו ? </a:t>
              </a:r>
              <a:r>
                <a:rPr lang="en-US" sz="1705" b="1">
                  <a:solidFill>
                    <a:srgbClr val="3C3A30"/>
                  </a:solidFill>
                  <a:latin typeface="October Bold"/>
                  <a:ea typeface="October Bold"/>
                  <a:cs typeface="October Bold"/>
                  <a:sym typeface="October Bold"/>
                </a:rPr>
                <a:t>16</a:t>
              </a:r>
              <a:r>
                <a:rPr lang="he-IL" sz="1705" b="1">
                  <a:solidFill>
                    <a:srgbClr val="3C3A30"/>
                  </a:solidFill>
                  <a:latin typeface="October Bold"/>
                  <a:ea typeface="October Bold"/>
                  <a:cs typeface="October Bold"/>
                  <a:sym typeface="October Bold"/>
                  <a:rtl/>
                </a:rPr>
                <a:t> הנהגות התנועה.</a:t>
              </a:r>
            </a:p>
          </p:txBody>
        </p:sp>
      </p:grpSp>
      <p:sp>
        <p:nvSpPr>
          <p:cNvPr id="12" name="Freeform 12"/>
          <p:cNvSpPr/>
          <p:nvPr/>
        </p:nvSpPr>
        <p:spPr>
          <a:xfrm>
            <a:off x="5599521" y="6181381"/>
            <a:ext cx="1829962" cy="630964"/>
          </a:xfrm>
          <a:custGeom>
            <a:avLst/>
            <a:gdLst/>
            <a:ahLst/>
            <a:cxnLst/>
            <a:rect l="l" t="t" r="r" b="b"/>
            <a:pathLst>
              <a:path w="1829962" h="630964">
                <a:moveTo>
                  <a:pt x="0" y="0"/>
                </a:moveTo>
                <a:lnTo>
                  <a:pt x="1829962" y="0"/>
                </a:lnTo>
                <a:lnTo>
                  <a:pt x="1829962" y="630963"/>
                </a:lnTo>
                <a:lnTo>
                  <a:pt x="0" y="630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L"/>
          </a:p>
        </p:txBody>
      </p:sp>
      <p:grpSp>
        <p:nvGrpSpPr>
          <p:cNvPr id="13" name="Group 13"/>
          <p:cNvGrpSpPr/>
          <p:nvPr/>
        </p:nvGrpSpPr>
        <p:grpSpPr>
          <a:xfrm>
            <a:off x="6547841" y="1086475"/>
            <a:ext cx="2639842" cy="1221755"/>
            <a:chOff x="0" y="0"/>
            <a:chExt cx="3761868" cy="1741043"/>
          </a:xfrm>
        </p:grpSpPr>
        <p:sp>
          <p:nvSpPr>
            <p:cNvPr id="14" name="Freeform 14"/>
            <p:cNvSpPr/>
            <p:nvPr/>
          </p:nvSpPr>
          <p:spPr>
            <a:xfrm>
              <a:off x="0" y="0"/>
              <a:ext cx="3761867" cy="1741043"/>
            </a:xfrm>
            <a:custGeom>
              <a:avLst/>
              <a:gdLst/>
              <a:ahLst/>
              <a:cxnLst/>
              <a:rect l="l" t="t" r="r" b="b"/>
              <a:pathLst>
                <a:path w="3761867" h="1741043">
                  <a:moveTo>
                    <a:pt x="0" y="352171"/>
                  </a:moveTo>
                  <a:cubicBezTo>
                    <a:pt x="0" y="157607"/>
                    <a:pt x="158496" y="0"/>
                    <a:pt x="354076" y="0"/>
                  </a:cubicBezTo>
                  <a:lnTo>
                    <a:pt x="3407791" y="0"/>
                  </a:lnTo>
                  <a:cubicBezTo>
                    <a:pt x="3603371" y="0"/>
                    <a:pt x="3761867" y="157607"/>
                    <a:pt x="3761867" y="352044"/>
                  </a:cubicBezTo>
                  <a:lnTo>
                    <a:pt x="3761867" y="1388872"/>
                  </a:lnTo>
                  <a:cubicBezTo>
                    <a:pt x="3761867" y="1583309"/>
                    <a:pt x="3603371" y="1740916"/>
                    <a:pt x="3407791" y="1740916"/>
                  </a:cubicBezTo>
                  <a:lnTo>
                    <a:pt x="354076" y="1740916"/>
                  </a:lnTo>
                  <a:cubicBezTo>
                    <a:pt x="158496" y="1741043"/>
                    <a:pt x="0" y="1583309"/>
                    <a:pt x="0" y="1388872"/>
                  </a:cubicBezTo>
                  <a:close/>
                </a:path>
              </a:pathLst>
            </a:custGeom>
            <a:solidFill>
              <a:srgbClr val="9EB6E1"/>
            </a:solidFill>
          </p:spPr>
          <p:txBody>
            <a:bodyPr/>
            <a:lstStyle/>
            <a:p>
              <a:endParaRPr lang="en-IL"/>
            </a:p>
          </p:txBody>
        </p:sp>
      </p:grpSp>
      <p:sp>
        <p:nvSpPr>
          <p:cNvPr id="15" name="Freeform 15"/>
          <p:cNvSpPr/>
          <p:nvPr/>
        </p:nvSpPr>
        <p:spPr>
          <a:xfrm>
            <a:off x="6541513" y="1080147"/>
            <a:ext cx="2652497" cy="1234499"/>
          </a:xfrm>
          <a:custGeom>
            <a:avLst/>
            <a:gdLst/>
            <a:ahLst/>
            <a:cxnLst/>
            <a:rect l="l" t="t" r="r" b="b"/>
            <a:pathLst>
              <a:path w="2652497" h="1234499">
                <a:moveTo>
                  <a:pt x="0" y="0"/>
                </a:moveTo>
                <a:lnTo>
                  <a:pt x="2652498" y="0"/>
                </a:lnTo>
                <a:lnTo>
                  <a:pt x="2652498" y="1234499"/>
                </a:lnTo>
                <a:lnTo>
                  <a:pt x="0" y="12344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L"/>
          </a:p>
        </p:txBody>
      </p:sp>
      <p:grpSp>
        <p:nvGrpSpPr>
          <p:cNvPr id="16" name="Group 16"/>
          <p:cNvGrpSpPr/>
          <p:nvPr/>
        </p:nvGrpSpPr>
        <p:grpSpPr>
          <a:xfrm>
            <a:off x="6541513" y="1073463"/>
            <a:ext cx="2652450" cy="1241079"/>
            <a:chOff x="0" y="0"/>
            <a:chExt cx="3779835" cy="1768581"/>
          </a:xfrm>
        </p:grpSpPr>
        <p:sp>
          <p:nvSpPr>
            <p:cNvPr id="17" name="Freeform 17"/>
            <p:cNvSpPr/>
            <p:nvPr/>
          </p:nvSpPr>
          <p:spPr>
            <a:xfrm>
              <a:off x="0" y="0"/>
              <a:ext cx="3779835" cy="1768581"/>
            </a:xfrm>
            <a:custGeom>
              <a:avLst/>
              <a:gdLst/>
              <a:ahLst/>
              <a:cxnLst/>
              <a:rect l="l" t="t" r="r" b="b"/>
              <a:pathLst>
                <a:path w="3779835" h="1768581">
                  <a:moveTo>
                    <a:pt x="0" y="0"/>
                  </a:moveTo>
                  <a:lnTo>
                    <a:pt x="3779835" y="0"/>
                  </a:lnTo>
                  <a:lnTo>
                    <a:pt x="3779835" y="1768581"/>
                  </a:lnTo>
                  <a:lnTo>
                    <a:pt x="0" y="1768581"/>
                  </a:lnTo>
                  <a:close/>
                </a:path>
              </a:pathLst>
            </a:custGeom>
            <a:solidFill>
              <a:srgbClr val="000000">
                <a:alpha val="0"/>
              </a:srgbClr>
            </a:solidFill>
          </p:spPr>
          <p:txBody>
            <a:bodyPr/>
            <a:lstStyle/>
            <a:p>
              <a:endParaRPr lang="en-IL"/>
            </a:p>
          </p:txBody>
        </p:sp>
        <p:sp>
          <p:nvSpPr>
            <p:cNvPr id="18" name="TextBox 18"/>
            <p:cNvSpPr txBox="1"/>
            <p:nvPr/>
          </p:nvSpPr>
          <p:spPr>
            <a:xfrm>
              <a:off x="0" y="-9525"/>
              <a:ext cx="3779835" cy="1778106"/>
            </a:xfrm>
            <a:prstGeom prst="rect">
              <a:avLst/>
            </a:prstGeom>
          </p:spPr>
          <p:txBody>
            <a:bodyPr lIns="0" tIns="0" rIns="0" bIns="0" rtlCol="0" anchor="ctr"/>
            <a:lstStyle/>
            <a:p>
              <a:pPr algn="ctr">
                <a:lnSpc>
                  <a:spcPts val="2304"/>
                </a:lnSpc>
              </a:pPr>
              <a:r>
                <a:rPr lang="he-IL" sz="1920" b="1" u="sng">
                  <a:solidFill>
                    <a:srgbClr val="3C3A30"/>
                  </a:solidFill>
                  <a:latin typeface="October Bold"/>
                  <a:ea typeface="October Bold"/>
                  <a:cs typeface="October Bold"/>
                  <a:sym typeface="October Bold"/>
                  <a:rtl/>
                </a:rPr>
                <a:t>שדה בוקר – זייתון</a:t>
              </a:r>
            </a:p>
            <a:p>
              <a:pPr algn="ctr">
                <a:lnSpc>
                  <a:spcPts val="2046"/>
                </a:lnSpc>
              </a:pPr>
              <a:r>
                <a:rPr lang="he-IL" sz="1705">
                  <a:solidFill>
                    <a:srgbClr val="3C3A30"/>
                  </a:solidFill>
                  <a:latin typeface="October Compressed"/>
                  <a:ea typeface="October Compressed"/>
                  <a:cs typeface="October Compressed"/>
                  <a:sym typeface="October Compressed"/>
                  <a:rtl/>
                </a:rPr>
                <a:t>דרום, ירושלים, יהודה, דן והצוק</a:t>
              </a:r>
            </a:p>
          </p:txBody>
        </p:sp>
      </p:grpSp>
      <p:sp>
        <p:nvSpPr>
          <p:cNvPr id="19" name="Freeform 19"/>
          <p:cNvSpPr/>
          <p:nvPr/>
        </p:nvSpPr>
        <p:spPr>
          <a:xfrm>
            <a:off x="4850346" y="1697123"/>
            <a:ext cx="1385998" cy="1268484"/>
          </a:xfrm>
          <a:custGeom>
            <a:avLst/>
            <a:gdLst/>
            <a:ahLst/>
            <a:cxnLst/>
            <a:rect l="l" t="t" r="r" b="b"/>
            <a:pathLst>
              <a:path w="1385998" h="1268484">
                <a:moveTo>
                  <a:pt x="0" y="0"/>
                </a:moveTo>
                <a:lnTo>
                  <a:pt x="1385998" y="0"/>
                </a:lnTo>
                <a:lnTo>
                  <a:pt x="1385998" y="1268484"/>
                </a:lnTo>
                <a:lnTo>
                  <a:pt x="0" y="12684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L"/>
          </a:p>
        </p:txBody>
      </p:sp>
      <p:grpSp>
        <p:nvGrpSpPr>
          <p:cNvPr id="20" name="Group 20"/>
          <p:cNvGrpSpPr/>
          <p:nvPr/>
        </p:nvGrpSpPr>
        <p:grpSpPr>
          <a:xfrm>
            <a:off x="737848" y="2565617"/>
            <a:ext cx="2711852" cy="1196445"/>
            <a:chOff x="0" y="0"/>
            <a:chExt cx="3864484" cy="1704975"/>
          </a:xfrm>
        </p:grpSpPr>
        <p:sp>
          <p:nvSpPr>
            <p:cNvPr id="21" name="Freeform 21"/>
            <p:cNvSpPr/>
            <p:nvPr/>
          </p:nvSpPr>
          <p:spPr>
            <a:xfrm>
              <a:off x="0" y="0"/>
              <a:ext cx="3864483" cy="1704975"/>
            </a:xfrm>
            <a:custGeom>
              <a:avLst/>
              <a:gdLst/>
              <a:ahLst/>
              <a:cxnLst/>
              <a:rect l="l" t="t" r="r" b="b"/>
              <a:pathLst>
                <a:path w="3864483" h="1704975">
                  <a:moveTo>
                    <a:pt x="0" y="344805"/>
                  </a:moveTo>
                  <a:cubicBezTo>
                    <a:pt x="0" y="154432"/>
                    <a:pt x="155321" y="0"/>
                    <a:pt x="346837" y="0"/>
                  </a:cubicBezTo>
                  <a:lnTo>
                    <a:pt x="3517646" y="0"/>
                  </a:lnTo>
                  <a:cubicBezTo>
                    <a:pt x="3709162" y="0"/>
                    <a:pt x="3864483" y="154432"/>
                    <a:pt x="3864483" y="344805"/>
                  </a:cubicBezTo>
                  <a:lnTo>
                    <a:pt x="3864483" y="1360170"/>
                  </a:lnTo>
                  <a:cubicBezTo>
                    <a:pt x="3864483" y="1550543"/>
                    <a:pt x="3709162" y="1704975"/>
                    <a:pt x="3517646" y="1704975"/>
                  </a:cubicBezTo>
                  <a:lnTo>
                    <a:pt x="346837" y="1704975"/>
                  </a:lnTo>
                  <a:cubicBezTo>
                    <a:pt x="155321" y="1704975"/>
                    <a:pt x="0" y="1550543"/>
                    <a:pt x="0" y="1360170"/>
                  </a:cubicBezTo>
                  <a:close/>
                </a:path>
              </a:pathLst>
            </a:custGeom>
            <a:solidFill>
              <a:srgbClr val="BDD7EE"/>
            </a:solidFill>
          </p:spPr>
          <p:txBody>
            <a:bodyPr/>
            <a:lstStyle/>
            <a:p>
              <a:endParaRPr lang="en-IL"/>
            </a:p>
          </p:txBody>
        </p:sp>
      </p:grpSp>
      <p:sp>
        <p:nvSpPr>
          <p:cNvPr id="22" name="Freeform 22"/>
          <p:cNvSpPr/>
          <p:nvPr/>
        </p:nvSpPr>
        <p:spPr>
          <a:xfrm>
            <a:off x="731520" y="2559290"/>
            <a:ext cx="2724507" cy="1209100"/>
          </a:xfrm>
          <a:custGeom>
            <a:avLst/>
            <a:gdLst/>
            <a:ahLst/>
            <a:cxnLst/>
            <a:rect l="l" t="t" r="r" b="b"/>
            <a:pathLst>
              <a:path w="2724507" h="1209100">
                <a:moveTo>
                  <a:pt x="0" y="0"/>
                </a:moveTo>
                <a:lnTo>
                  <a:pt x="2724507" y="0"/>
                </a:lnTo>
                <a:lnTo>
                  <a:pt x="2724507" y="1209099"/>
                </a:lnTo>
                <a:lnTo>
                  <a:pt x="0" y="12090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L"/>
          </a:p>
        </p:txBody>
      </p:sp>
      <p:grpSp>
        <p:nvGrpSpPr>
          <p:cNvPr id="23" name="Group 23"/>
          <p:cNvGrpSpPr/>
          <p:nvPr/>
        </p:nvGrpSpPr>
        <p:grpSpPr>
          <a:xfrm>
            <a:off x="731520" y="2552605"/>
            <a:ext cx="2724519" cy="1215795"/>
            <a:chOff x="0" y="0"/>
            <a:chExt cx="3882535" cy="1732550"/>
          </a:xfrm>
        </p:grpSpPr>
        <p:sp>
          <p:nvSpPr>
            <p:cNvPr id="24" name="Freeform 24"/>
            <p:cNvSpPr/>
            <p:nvPr/>
          </p:nvSpPr>
          <p:spPr>
            <a:xfrm>
              <a:off x="0" y="0"/>
              <a:ext cx="3882535" cy="1732550"/>
            </a:xfrm>
            <a:custGeom>
              <a:avLst/>
              <a:gdLst/>
              <a:ahLst/>
              <a:cxnLst/>
              <a:rect l="l" t="t" r="r" b="b"/>
              <a:pathLst>
                <a:path w="3882535" h="1732550">
                  <a:moveTo>
                    <a:pt x="0" y="0"/>
                  </a:moveTo>
                  <a:lnTo>
                    <a:pt x="3882535" y="0"/>
                  </a:lnTo>
                  <a:lnTo>
                    <a:pt x="3882535" y="1732550"/>
                  </a:lnTo>
                  <a:lnTo>
                    <a:pt x="0" y="1732550"/>
                  </a:lnTo>
                  <a:close/>
                </a:path>
              </a:pathLst>
            </a:custGeom>
            <a:solidFill>
              <a:srgbClr val="000000">
                <a:alpha val="0"/>
              </a:srgbClr>
            </a:solidFill>
          </p:spPr>
          <p:txBody>
            <a:bodyPr/>
            <a:lstStyle/>
            <a:p>
              <a:endParaRPr lang="en-IL"/>
            </a:p>
          </p:txBody>
        </p:sp>
        <p:sp>
          <p:nvSpPr>
            <p:cNvPr id="25" name="TextBox 25"/>
            <p:cNvSpPr txBox="1"/>
            <p:nvPr/>
          </p:nvSpPr>
          <p:spPr>
            <a:xfrm>
              <a:off x="0" y="-9525"/>
              <a:ext cx="3882535" cy="1742075"/>
            </a:xfrm>
            <a:prstGeom prst="rect">
              <a:avLst/>
            </a:prstGeom>
          </p:spPr>
          <p:txBody>
            <a:bodyPr lIns="0" tIns="0" rIns="0" bIns="0" rtlCol="0" anchor="ctr"/>
            <a:lstStyle/>
            <a:p>
              <a:pPr algn="ctr">
                <a:lnSpc>
                  <a:spcPts val="2131"/>
                </a:lnSpc>
              </a:pPr>
              <a:r>
                <a:rPr lang="he-IL" sz="1775" b="1" u="sng">
                  <a:solidFill>
                    <a:srgbClr val="3C3A30"/>
                  </a:solidFill>
                  <a:latin typeface="October Bold"/>
                  <a:ea typeface="October Bold"/>
                  <a:cs typeface="October Bold"/>
                  <a:sym typeface="October Bold"/>
                  <a:rtl/>
                </a:rPr>
                <a:t>מכתש רמון- עדן + סגן</a:t>
              </a:r>
            </a:p>
            <a:p>
              <a:pPr algn="ctr">
                <a:lnSpc>
                  <a:spcPts val="2131"/>
                </a:lnSpc>
              </a:pPr>
              <a:r>
                <a:rPr lang="he-IL" sz="1775">
                  <a:solidFill>
                    <a:srgbClr val="3C3A30"/>
                  </a:solidFill>
                  <a:latin typeface="October Compressed"/>
                  <a:ea typeface="October Compressed"/>
                  <a:cs typeface="October Compressed"/>
                  <a:sym typeface="October Compressed"/>
                  <a:rtl/>
                </a:rPr>
                <a:t>דרור, השחר, החורש, חיפה, צפון, איילון ות"א יפו</a:t>
              </a:r>
            </a:p>
          </p:txBody>
        </p:sp>
      </p:grpSp>
      <p:sp>
        <p:nvSpPr>
          <p:cNvPr id="26" name="Freeform 26"/>
          <p:cNvSpPr/>
          <p:nvPr/>
        </p:nvSpPr>
        <p:spPr>
          <a:xfrm>
            <a:off x="3412051" y="2928286"/>
            <a:ext cx="1438733" cy="957064"/>
          </a:xfrm>
          <a:custGeom>
            <a:avLst/>
            <a:gdLst/>
            <a:ahLst/>
            <a:cxnLst/>
            <a:rect l="l" t="t" r="r" b="b"/>
            <a:pathLst>
              <a:path w="1438733" h="957064">
                <a:moveTo>
                  <a:pt x="0" y="0"/>
                </a:moveTo>
                <a:lnTo>
                  <a:pt x="1438733" y="0"/>
                </a:lnTo>
                <a:lnTo>
                  <a:pt x="1438733" y="957064"/>
                </a:lnTo>
                <a:lnTo>
                  <a:pt x="0" y="9570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L"/>
          </a:p>
        </p:txBody>
      </p:sp>
      <p:grpSp>
        <p:nvGrpSpPr>
          <p:cNvPr id="27" name="Group 27"/>
          <p:cNvGrpSpPr/>
          <p:nvPr/>
        </p:nvGrpSpPr>
        <p:grpSpPr>
          <a:xfrm>
            <a:off x="1149983" y="3997445"/>
            <a:ext cx="2299758" cy="1221755"/>
            <a:chOff x="0" y="0"/>
            <a:chExt cx="3277235" cy="1741043"/>
          </a:xfrm>
        </p:grpSpPr>
        <p:sp>
          <p:nvSpPr>
            <p:cNvPr id="28" name="Freeform 28"/>
            <p:cNvSpPr/>
            <p:nvPr/>
          </p:nvSpPr>
          <p:spPr>
            <a:xfrm>
              <a:off x="0" y="0"/>
              <a:ext cx="3277235" cy="1741043"/>
            </a:xfrm>
            <a:custGeom>
              <a:avLst/>
              <a:gdLst/>
              <a:ahLst/>
              <a:cxnLst/>
              <a:rect l="l" t="t" r="r" b="b"/>
              <a:pathLst>
                <a:path w="3277235" h="1741043">
                  <a:moveTo>
                    <a:pt x="0" y="352171"/>
                  </a:moveTo>
                  <a:cubicBezTo>
                    <a:pt x="0" y="157607"/>
                    <a:pt x="158369" y="0"/>
                    <a:pt x="353822" y="0"/>
                  </a:cubicBezTo>
                  <a:lnTo>
                    <a:pt x="2923413" y="0"/>
                  </a:lnTo>
                  <a:cubicBezTo>
                    <a:pt x="3118866" y="0"/>
                    <a:pt x="3277235" y="157607"/>
                    <a:pt x="3277235" y="352044"/>
                  </a:cubicBezTo>
                  <a:lnTo>
                    <a:pt x="3277235" y="1388872"/>
                  </a:lnTo>
                  <a:cubicBezTo>
                    <a:pt x="3277235" y="1583309"/>
                    <a:pt x="3118866" y="1740916"/>
                    <a:pt x="2923413" y="1740916"/>
                  </a:cubicBezTo>
                  <a:lnTo>
                    <a:pt x="353822" y="1740916"/>
                  </a:lnTo>
                  <a:cubicBezTo>
                    <a:pt x="158369" y="1741043"/>
                    <a:pt x="0" y="1583309"/>
                    <a:pt x="0" y="1388872"/>
                  </a:cubicBezTo>
                  <a:close/>
                </a:path>
              </a:pathLst>
            </a:custGeom>
            <a:solidFill>
              <a:srgbClr val="BDD7EE"/>
            </a:solidFill>
          </p:spPr>
          <p:txBody>
            <a:bodyPr/>
            <a:lstStyle/>
            <a:p>
              <a:endParaRPr lang="en-IL"/>
            </a:p>
          </p:txBody>
        </p:sp>
      </p:grpSp>
      <p:sp>
        <p:nvSpPr>
          <p:cNvPr id="29" name="Freeform 29"/>
          <p:cNvSpPr/>
          <p:nvPr/>
        </p:nvSpPr>
        <p:spPr>
          <a:xfrm>
            <a:off x="1143656" y="3991118"/>
            <a:ext cx="2312413" cy="1234499"/>
          </a:xfrm>
          <a:custGeom>
            <a:avLst/>
            <a:gdLst/>
            <a:ahLst/>
            <a:cxnLst/>
            <a:rect l="l" t="t" r="r" b="b"/>
            <a:pathLst>
              <a:path w="2312413" h="1234499">
                <a:moveTo>
                  <a:pt x="0" y="0"/>
                </a:moveTo>
                <a:lnTo>
                  <a:pt x="2312413" y="0"/>
                </a:lnTo>
                <a:lnTo>
                  <a:pt x="2312413" y="1234499"/>
                </a:lnTo>
                <a:lnTo>
                  <a:pt x="0" y="1234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30" name="Group 30"/>
          <p:cNvGrpSpPr/>
          <p:nvPr/>
        </p:nvGrpSpPr>
        <p:grpSpPr>
          <a:xfrm>
            <a:off x="1143656" y="3991118"/>
            <a:ext cx="2312384" cy="1234395"/>
            <a:chOff x="0" y="0"/>
            <a:chExt cx="3295228" cy="1759056"/>
          </a:xfrm>
        </p:grpSpPr>
        <p:sp>
          <p:nvSpPr>
            <p:cNvPr id="31" name="Freeform 31"/>
            <p:cNvSpPr/>
            <p:nvPr/>
          </p:nvSpPr>
          <p:spPr>
            <a:xfrm>
              <a:off x="0" y="0"/>
              <a:ext cx="3295228" cy="1759056"/>
            </a:xfrm>
            <a:custGeom>
              <a:avLst/>
              <a:gdLst/>
              <a:ahLst/>
              <a:cxnLst/>
              <a:rect l="l" t="t" r="r" b="b"/>
              <a:pathLst>
                <a:path w="3295228" h="1759056">
                  <a:moveTo>
                    <a:pt x="0" y="0"/>
                  </a:moveTo>
                  <a:lnTo>
                    <a:pt x="3295228" y="0"/>
                  </a:lnTo>
                  <a:lnTo>
                    <a:pt x="3295228" y="1759056"/>
                  </a:lnTo>
                  <a:lnTo>
                    <a:pt x="0" y="1759056"/>
                  </a:lnTo>
                  <a:close/>
                </a:path>
              </a:pathLst>
            </a:custGeom>
            <a:solidFill>
              <a:srgbClr val="000000">
                <a:alpha val="0"/>
              </a:srgbClr>
            </a:solidFill>
          </p:spPr>
          <p:txBody>
            <a:bodyPr/>
            <a:lstStyle/>
            <a:p>
              <a:endParaRPr lang="en-IL"/>
            </a:p>
          </p:txBody>
        </p:sp>
        <p:sp>
          <p:nvSpPr>
            <p:cNvPr id="32" name="TextBox 32"/>
            <p:cNvSpPr txBox="1"/>
            <p:nvPr/>
          </p:nvSpPr>
          <p:spPr>
            <a:xfrm>
              <a:off x="0" y="0"/>
              <a:ext cx="3295228" cy="1759056"/>
            </a:xfrm>
            <a:prstGeom prst="rect">
              <a:avLst/>
            </a:prstGeom>
          </p:spPr>
          <p:txBody>
            <a:bodyPr lIns="0" tIns="0" rIns="0" bIns="0" rtlCol="0" anchor="ctr"/>
            <a:lstStyle/>
            <a:p>
              <a:pPr algn="ctr">
                <a:lnSpc>
                  <a:spcPts val="2046"/>
                </a:lnSpc>
              </a:pPr>
              <a:r>
                <a:rPr lang="he-IL" sz="1705" b="1" u="sng">
                  <a:solidFill>
                    <a:srgbClr val="3C3A30"/>
                  </a:solidFill>
                  <a:latin typeface="October Bold"/>
                  <a:ea typeface="October Bold"/>
                  <a:cs typeface="October Bold"/>
                  <a:sym typeface="October Bold"/>
                  <a:rtl/>
                </a:rPr>
                <a:t>פארן- כרמל</a:t>
              </a:r>
            </a:p>
            <a:p>
              <a:pPr algn="ctr">
                <a:lnSpc>
                  <a:spcPts val="1791"/>
                </a:lnSpc>
              </a:pPr>
              <a:r>
                <a:rPr lang="he-IL" sz="1493">
                  <a:solidFill>
                    <a:srgbClr val="3C3A30"/>
                  </a:solidFill>
                  <a:latin typeface="October Compressed"/>
                  <a:ea typeface="October Compressed"/>
                  <a:cs typeface="October Compressed"/>
                  <a:sym typeface="October Compressed"/>
                  <a:rtl/>
                </a:rPr>
                <a:t>החוף, הבקעה, ר"ג, שורק</a:t>
              </a:r>
            </a:p>
          </p:txBody>
        </p:sp>
      </p:grpSp>
      <p:sp>
        <p:nvSpPr>
          <p:cNvPr id="33" name="Freeform 33"/>
          <p:cNvSpPr/>
          <p:nvPr/>
        </p:nvSpPr>
        <p:spPr>
          <a:xfrm>
            <a:off x="3311312" y="4528674"/>
            <a:ext cx="1831717" cy="584797"/>
          </a:xfrm>
          <a:custGeom>
            <a:avLst/>
            <a:gdLst/>
            <a:ahLst/>
            <a:cxnLst/>
            <a:rect l="l" t="t" r="r" b="b"/>
            <a:pathLst>
              <a:path w="1831717" h="584797">
                <a:moveTo>
                  <a:pt x="0" y="0"/>
                </a:moveTo>
                <a:lnTo>
                  <a:pt x="1831718" y="0"/>
                </a:lnTo>
                <a:lnTo>
                  <a:pt x="1831718" y="584798"/>
                </a:lnTo>
                <a:lnTo>
                  <a:pt x="0" y="584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L"/>
          </a:p>
        </p:txBody>
      </p:sp>
      <p:sp>
        <p:nvSpPr>
          <p:cNvPr id="34" name="Freeform 34"/>
          <p:cNvSpPr/>
          <p:nvPr/>
        </p:nvSpPr>
        <p:spPr>
          <a:xfrm>
            <a:off x="-1228919" y="3599522"/>
            <a:ext cx="3528767" cy="5968316"/>
          </a:xfrm>
          <a:custGeom>
            <a:avLst/>
            <a:gdLst/>
            <a:ahLst/>
            <a:cxnLst/>
            <a:rect l="l" t="t" r="r" b="b"/>
            <a:pathLst>
              <a:path w="3528767" h="5968316">
                <a:moveTo>
                  <a:pt x="0" y="0"/>
                </a:moveTo>
                <a:lnTo>
                  <a:pt x="3528767" y="0"/>
                </a:lnTo>
                <a:lnTo>
                  <a:pt x="3528767" y="5968316"/>
                </a:lnTo>
                <a:lnTo>
                  <a:pt x="0" y="5968316"/>
                </a:lnTo>
                <a:lnTo>
                  <a:pt x="0" y="0"/>
                </a:lnTo>
                <a:close/>
              </a:path>
            </a:pathLst>
          </a:custGeom>
          <a:blipFill>
            <a:blip r:embed="rId18"/>
            <a:stretch>
              <a:fillRect/>
            </a:stretch>
          </a:blipFill>
        </p:spPr>
        <p:txBody>
          <a:bodyPr/>
          <a:lstStyle/>
          <a:p>
            <a:endParaRPr lang="en-I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IL"/>
          </a:p>
        </p:txBody>
      </p:sp>
      <p:sp>
        <p:nvSpPr>
          <p:cNvPr id="3" name="Freeform 3"/>
          <p:cNvSpPr/>
          <p:nvPr/>
        </p:nvSpPr>
        <p:spPr>
          <a:xfrm>
            <a:off x="7524567" y="1554181"/>
            <a:ext cx="1447488" cy="1447488"/>
          </a:xfrm>
          <a:custGeom>
            <a:avLst/>
            <a:gdLst/>
            <a:ahLst/>
            <a:cxnLst/>
            <a:rect l="l" t="t" r="r" b="b"/>
            <a:pathLst>
              <a:path w="1447488" h="1447488">
                <a:moveTo>
                  <a:pt x="0" y="0"/>
                </a:moveTo>
                <a:lnTo>
                  <a:pt x="1447488" y="0"/>
                </a:lnTo>
                <a:lnTo>
                  <a:pt x="1447488" y="1447488"/>
                </a:lnTo>
                <a:lnTo>
                  <a:pt x="0" y="1447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grpSp>
        <p:nvGrpSpPr>
          <p:cNvPr id="4" name="Group 4"/>
          <p:cNvGrpSpPr/>
          <p:nvPr/>
        </p:nvGrpSpPr>
        <p:grpSpPr>
          <a:xfrm>
            <a:off x="7524567" y="1545596"/>
            <a:ext cx="1447465" cy="1456049"/>
            <a:chOff x="0" y="0"/>
            <a:chExt cx="1805600" cy="1816309"/>
          </a:xfrm>
        </p:grpSpPr>
        <p:sp>
          <p:nvSpPr>
            <p:cNvPr id="5" name="Freeform 5"/>
            <p:cNvSpPr/>
            <p:nvPr/>
          </p:nvSpPr>
          <p:spPr>
            <a:xfrm>
              <a:off x="0" y="0"/>
              <a:ext cx="1805600" cy="1816309"/>
            </a:xfrm>
            <a:custGeom>
              <a:avLst/>
              <a:gdLst/>
              <a:ahLst/>
              <a:cxnLst/>
              <a:rect l="l" t="t" r="r" b="b"/>
              <a:pathLst>
                <a:path w="1805600" h="1816309">
                  <a:moveTo>
                    <a:pt x="0" y="0"/>
                  </a:moveTo>
                  <a:lnTo>
                    <a:pt x="1805600" y="0"/>
                  </a:lnTo>
                  <a:lnTo>
                    <a:pt x="1805600" y="1816309"/>
                  </a:lnTo>
                  <a:lnTo>
                    <a:pt x="0" y="1816309"/>
                  </a:lnTo>
                  <a:close/>
                </a:path>
              </a:pathLst>
            </a:custGeom>
            <a:solidFill>
              <a:srgbClr val="000000">
                <a:alpha val="0"/>
              </a:srgbClr>
            </a:solidFill>
          </p:spPr>
          <p:txBody>
            <a:bodyPr/>
            <a:lstStyle/>
            <a:p>
              <a:endParaRPr lang="en-IL"/>
            </a:p>
          </p:txBody>
        </p:sp>
        <p:sp>
          <p:nvSpPr>
            <p:cNvPr id="6" name="TextBox 6"/>
            <p:cNvSpPr txBox="1"/>
            <p:nvPr/>
          </p:nvSpPr>
          <p:spPr>
            <a:xfrm>
              <a:off x="0" y="0"/>
              <a:ext cx="1805600" cy="1816309"/>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מנהל/ת אזור</a:t>
              </a:r>
            </a:p>
          </p:txBody>
        </p:sp>
      </p:grpSp>
      <p:grpSp>
        <p:nvGrpSpPr>
          <p:cNvPr id="7" name="Group 7"/>
          <p:cNvGrpSpPr/>
          <p:nvPr/>
        </p:nvGrpSpPr>
        <p:grpSpPr>
          <a:xfrm>
            <a:off x="7129756" y="3295142"/>
            <a:ext cx="2126020" cy="500543"/>
            <a:chOff x="0" y="0"/>
            <a:chExt cx="2652045" cy="624388"/>
          </a:xfrm>
        </p:grpSpPr>
        <p:sp>
          <p:nvSpPr>
            <p:cNvPr id="8" name="Freeform 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9" name="Group 9"/>
          <p:cNvGrpSpPr/>
          <p:nvPr/>
        </p:nvGrpSpPr>
        <p:grpSpPr>
          <a:xfrm>
            <a:off x="7129756" y="3286558"/>
            <a:ext cx="2126045" cy="509123"/>
            <a:chOff x="0" y="0"/>
            <a:chExt cx="2652076" cy="635091"/>
          </a:xfrm>
        </p:grpSpPr>
        <p:sp>
          <p:nvSpPr>
            <p:cNvPr id="10" name="Freeform 1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11" name="TextBox 1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כונן/ית רגלי</a:t>
              </a:r>
            </a:p>
          </p:txBody>
        </p:sp>
      </p:grpSp>
      <p:grpSp>
        <p:nvGrpSpPr>
          <p:cNvPr id="12" name="Group 12"/>
          <p:cNvGrpSpPr/>
          <p:nvPr/>
        </p:nvGrpSpPr>
        <p:grpSpPr>
          <a:xfrm>
            <a:off x="7185276" y="5668610"/>
            <a:ext cx="2126020" cy="500543"/>
            <a:chOff x="0" y="0"/>
            <a:chExt cx="2652045" cy="624388"/>
          </a:xfrm>
        </p:grpSpPr>
        <p:sp>
          <p:nvSpPr>
            <p:cNvPr id="13" name="Freeform 13"/>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14" name="Group 14"/>
          <p:cNvGrpSpPr/>
          <p:nvPr/>
        </p:nvGrpSpPr>
        <p:grpSpPr>
          <a:xfrm>
            <a:off x="7185276" y="5660026"/>
            <a:ext cx="2126045" cy="509123"/>
            <a:chOff x="0" y="0"/>
            <a:chExt cx="2652076" cy="635091"/>
          </a:xfrm>
        </p:grpSpPr>
        <p:sp>
          <p:nvSpPr>
            <p:cNvPr id="15" name="Freeform 15"/>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16" name="TextBox 16"/>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ג'יפאי</a:t>
              </a:r>
            </a:p>
          </p:txBody>
        </p:sp>
      </p:grpSp>
      <p:grpSp>
        <p:nvGrpSpPr>
          <p:cNvPr id="17" name="Group 17"/>
          <p:cNvGrpSpPr/>
          <p:nvPr/>
        </p:nvGrpSpPr>
        <p:grpSpPr>
          <a:xfrm>
            <a:off x="7185276" y="4083058"/>
            <a:ext cx="2126020" cy="500543"/>
            <a:chOff x="0" y="0"/>
            <a:chExt cx="2652045" cy="624388"/>
          </a:xfrm>
        </p:grpSpPr>
        <p:sp>
          <p:nvSpPr>
            <p:cNvPr id="18" name="Freeform 1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19" name="Group 19"/>
          <p:cNvGrpSpPr/>
          <p:nvPr/>
        </p:nvGrpSpPr>
        <p:grpSpPr>
          <a:xfrm>
            <a:off x="7185276" y="4074474"/>
            <a:ext cx="2126045" cy="509123"/>
            <a:chOff x="0" y="0"/>
            <a:chExt cx="2652076" cy="635091"/>
          </a:xfrm>
        </p:grpSpPr>
        <p:sp>
          <p:nvSpPr>
            <p:cNvPr id="20" name="Freeform 2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21" name="TextBox 2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רכז/ת תפעול</a:t>
              </a:r>
            </a:p>
          </p:txBody>
        </p:sp>
      </p:grpSp>
      <p:grpSp>
        <p:nvGrpSpPr>
          <p:cNvPr id="22" name="Group 22"/>
          <p:cNvGrpSpPr/>
          <p:nvPr/>
        </p:nvGrpSpPr>
        <p:grpSpPr>
          <a:xfrm>
            <a:off x="7185276" y="4875834"/>
            <a:ext cx="2126020" cy="500543"/>
            <a:chOff x="0" y="0"/>
            <a:chExt cx="2652045" cy="624388"/>
          </a:xfrm>
        </p:grpSpPr>
        <p:sp>
          <p:nvSpPr>
            <p:cNvPr id="23" name="Freeform 23"/>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24" name="Group 24"/>
          <p:cNvGrpSpPr/>
          <p:nvPr/>
        </p:nvGrpSpPr>
        <p:grpSpPr>
          <a:xfrm>
            <a:off x="7185276" y="4867250"/>
            <a:ext cx="2126045" cy="509123"/>
            <a:chOff x="0" y="0"/>
            <a:chExt cx="2652076" cy="635091"/>
          </a:xfrm>
        </p:grpSpPr>
        <p:sp>
          <p:nvSpPr>
            <p:cNvPr id="25" name="Freeform 25"/>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26" name="TextBox 26"/>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רכז/ת מפעלים-בטיחות</a:t>
              </a:r>
            </a:p>
          </p:txBody>
        </p:sp>
      </p:grpSp>
      <p:grpSp>
        <p:nvGrpSpPr>
          <p:cNvPr id="27" name="Group 27"/>
          <p:cNvGrpSpPr/>
          <p:nvPr/>
        </p:nvGrpSpPr>
        <p:grpSpPr>
          <a:xfrm>
            <a:off x="7185276" y="6493030"/>
            <a:ext cx="2126020" cy="500543"/>
            <a:chOff x="0" y="0"/>
            <a:chExt cx="2652045" cy="624388"/>
          </a:xfrm>
        </p:grpSpPr>
        <p:sp>
          <p:nvSpPr>
            <p:cNvPr id="28" name="Freeform 28"/>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2F528F"/>
            </a:solidFill>
          </p:spPr>
          <p:txBody>
            <a:bodyPr/>
            <a:lstStyle/>
            <a:p>
              <a:endParaRPr lang="en-IL"/>
            </a:p>
          </p:txBody>
        </p:sp>
      </p:grpSp>
      <p:grpSp>
        <p:nvGrpSpPr>
          <p:cNvPr id="29" name="Group 29"/>
          <p:cNvGrpSpPr/>
          <p:nvPr/>
        </p:nvGrpSpPr>
        <p:grpSpPr>
          <a:xfrm>
            <a:off x="7185276" y="6484446"/>
            <a:ext cx="2126045" cy="509123"/>
            <a:chOff x="0" y="0"/>
            <a:chExt cx="2652076" cy="635091"/>
          </a:xfrm>
        </p:grpSpPr>
        <p:sp>
          <p:nvSpPr>
            <p:cNvPr id="30" name="Freeform 30"/>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31" name="TextBox 31"/>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נהג/ת פנוי</a:t>
              </a:r>
            </a:p>
          </p:txBody>
        </p:sp>
      </p:grpSp>
      <p:sp>
        <p:nvSpPr>
          <p:cNvPr id="32" name="Freeform 32"/>
          <p:cNvSpPr/>
          <p:nvPr/>
        </p:nvSpPr>
        <p:spPr>
          <a:xfrm>
            <a:off x="2575048" y="1554181"/>
            <a:ext cx="1447488" cy="1447488"/>
          </a:xfrm>
          <a:custGeom>
            <a:avLst/>
            <a:gdLst/>
            <a:ahLst/>
            <a:cxnLst/>
            <a:rect l="l" t="t" r="r" b="b"/>
            <a:pathLst>
              <a:path w="1447488" h="1447488">
                <a:moveTo>
                  <a:pt x="0" y="0"/>
                </a:moveTo>
                <a:lnTo>
                  <a:pt x="1447489" y="0"/>
                </a:lnTo>
                <a:lnTo>
                  <a:pt x="1447489" y="1447488"/>
                </a:lnTo>
                <a:lnTo>
                  <a:pt x="0" y="1447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grpSp>
        <p:nvGrpSpPr>
          <p:cNvPr id="33" name="Group 33"/>
          <p:cNvGrpSpPr/>
          <p:nvPr/>
        </p:nvGrpSpPr>
        <p:grpSpPr>
          <a:xfrm>
            <a:off x="2575048" y="1545596"/>
            <a:ext cx="1447465" cy="1456049"/>
            <a:chOff x="0" y="0"/>
            <a:chExt cx="1805600" cy="1816309"/>
          </a:xfrm>
        </p:grpSpPr>
        <p:sp>
          <p:nvSpPr>
            <p:cNvPr id="34" name="Freeform 34"/>
            <p:cNvSpPr/>
            <p:nvPr/>
          </p:nvSpPr>
          <p:spPr>
            <a:xfrm>
              <a:off x="0" y="0"/>
              <a:ext cx="1805600" cy="1816309"/>
            </a:xfrm>
            <a:custGeom>
              <a:avLst/>
              <a:gdLst/>
              <a:ahLst/>
              <a:cxnLst/>
              <a:rect l="l" t="t" r="r" b="b"/>
              <a:pathLst>
                <a:path w="1805600" h="1816309">
                  <a:moveTo>
                    <a:pt x="0" y="0"/>
                  </a:moveTo>
                  <a:lnTo>
                    <a:pt x="1805600" y="0"/>
                  </a:lnTo>
                  <a:lnTo>
                    <a:pt x="1805600" y="1816309"/>
                  </a:lnTo>
                  <a:lnTo>
                    <a:pt x="0" y="1816309"/>
                  </a:lnTo>
                  <a:close/>
                </a:path>
              </a:pathLst>
            </a:custGeom>
            <a:solidFill>
              <a:srgbClr val="138274">
                <a:alpha val="0"/>
              </a:srgbClr>
            </a:solidFill>
          </p:spPr>
          <p:txBody>
            <a:bodyPr/>
            <a:lstStyle/>
            <a:p>
              <a:endParaRPr lang="en-IL"/>
            </a:p>
          </p:txBody>
        </p:sp>
        <p:sp>
          <p:nvSpPr>
            <p:cNvPr id="35" name="TextBox 35"/>
            <p:cNvSpPr txBox="1"/>
            <p:nvPr/>
          </p:nvSpPr>
          <p:spPr>
            <a:xfrm>
              <a:off x="0" y="0"/>
              <a:ext cx="1805600" cy="1816309"/>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מעטפת לכל האזורים</a:t>
              </a:r>
            </a:p>
          </p:txBody>
        </p:sp>
      </p:grpSp>
      <p:grpSp>
        <p:nvGrpSpPr>
          <p:cNvPr id="36" name="Group 36"/>
          <p:cNvGrpSpPr/>
          <p:nvPr/>
        </p:nvGrpSpPr>
        <p:grpSpPr>
          <a:xfrm>
            <a:off x="2194632" y="3295142"/>
            <a:ext cx="2126020" cy="500543"/>
            <a:chOff x="0" y="0"/>
            <a:chExt cx="2652045" cy="624388"/>
          </a:xfrm>
        </p:grpSpPr>
        <p:sp>
          <p:nvSpPr>
            <p:cNvPr id="37" name="Freeform 3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38" name="Group 38"/>
          <p:cNvGrpSpPr/>
          <p:nvPr/>
        </p:nvGrpSpPr>
        <p:grpSpPr>
          <a:xfrm>
            <a:off x="2194632" y="3286558"/>
            <a:ext cx="2126045" cy="509123"/>
            <a:chOff x="0" y="0"/>
            <a:chExt cx="2652076" cy="635091"/>
          </a:xfrm>
        </p:grpSpPr>
        <p:sp>
          <p:nvSpPr>
            <p:cNvPr id="39" name="Freeform 3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40" name="TextBox 4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סמנב"ל פעילות</a:t>
              </a:r>
            </a:p>
          </p:txBody>
        </p:sp>
      </p:grpSp>
      <p:grpSp>
        <p:nvGrpSpPr>
          <p:cNvPr id="41" name="Group 41"/>
          <p:cNvGrpSpPr/>
          <p:nvPr/>
        </p:nvGrpSpPr>
        <p:grpSpPr>
          <a:xfrm>
            <a:off x="2235771" y="5830091"/>
            <a:ext cx="2126020" cy="500543"/>
            <a:chOff x="0" y="0"/>
            <a:chExt cx="2652045" cy="624388"/>
          </a:xfrm>
        </p:grpSpPr>
        <p:sp>
          <p:nvSpPr>
            <p:cNvPr id="42" name="Freeform 42"/>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43" name="Group 43"/>
          <p:cNvGrpSpPr/>
          <p:nvPr/>
        </p:nvGrpSpPr>
        <p:grpSpPr>
          <a:xfrm>
            <a:off x="2250152" y="5830091"/>
            <a:ext cx="2126045" cy="509123"/>
            <a:chOff x="0" y="0"/>
            <a:chExt cx="2652076" cy="635091"/>
          </a:xfrm>
        </p:grpSpPr>
        <p:sp>
          <p:nvSpPr>
            <p:cNvPr id="44" name="Freeform 44"/>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45" name="TextBox 45"/>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מנהל מחלקת בטיחות</a:t>
              </a:r>
            </a:p>
          </p:txBody>
        </p:sp>
      </p:grpSp>
      <p:grpSp>
        <p:nvGrpSpPr>
          <p:cNvPr id="46" name="Group 46"/>
          <p:cNvGrpSpPr/>
          <p:nvPr/>
        </p:nvGrpSpPr>
        <p:grpSpPr>
          <a:xfrm>
            <a:off x="2250152" y="4083058"/>
            <a:ext cx="2126020" cy="500543"/>
            <a:chOff x="0" y="0"/>
            <a:chExt cx="2652045" cy="624388"/>
          </a:xfrm>
        </p:grpSpPr>
        <p:sp>
          <p:nvSpPr>
            <p:cNvPr id="47" name="Freeform 4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48" name="Group 48"/>
          <p:cNvGrpSpPr/>
          <p:nvPr/>
        </p:nvGrpSpPr>
        <p:grpSpPr>
          <a:xfrm>
            <a:off x="2250152" y="4074474"/>
            <a:ext cx="2126045" cy="509123"/>
            <a:chOff x="0" y="0"/>
            <a:chExt cx="2652076" cy="635091"/>
          </a:xfrm>
        </p:grpSpPr>
        <p:sp>
          <p:nvSpPr>
            <p:cNvPr id="49" name="Freeform 4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50" name="TextBox 5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סמנכ"ל תפעול ורכש</a:t>
              </a:r>
            </a:p>
          </p:txBody>
        </p:sp>
      </p:grpSp>
      <p:grpSp>
        <p:nvGrpSpPr>
          <p:cNvPr id="51" name="Group 51"/>
          <p:cNvGrpSpPr/>
          <p:nvPr/>
        </p:nvGrpSpPr>
        <p:grpSpPr>
          <a:xfrm>
            <a:off x="2250152" y="4875834"/>
            <a:ext cx="2126020" cy="800445"/>
            <a:chOff x="0" y="0"/>
            <a:chExt cx="2652045" cy="998492"/>
          </a:xfrm>
        </p:grpSpPr>
        <p:sp>
          <p:nvSpPr>
            <p:cNvPr id="52" name="Freeform 52"/>
            <p:cNvSpPr/>
            <p:nvPr/>
          </p:nvSpPr>
          <p:spPr>
            <a:xfrm>
              <a:off x="0" y="0"/>
              <a:ext cx="2652014" cy="998601"/>
            </a:xfrm>
            <a:custGeom>
              <a:avLst/>
              <a:gdLst/>
              <a:ahLst/>
              <a:cxnLst/>
              <a:rect l="l" t="t" r="r" b="b"/>
              <a:pathLst>
                <a:path w="2652014" h="998601">
                  <a:moveTo>
                    <a:pt x="10160" y="0"/>
                  </a:moveTo>
                  <a:lnTo>
                    <a:pt x="2641854" y="0"/>
                  </a:lnTo>
                  <a:cubicBezTo>
                    <a:pt x="2647442" y="0"/>
                    <a:pt x="2652014" y="7366"/>
                    <a:pt x="2652014" y="16256"/>
                  </a:cubicBezTo>
                  <a:lnTo>
                    <a:pt x="2652014" y="982345"/>
                  </a:lnTo>
                  <a:cubicBezTo>
                    <a:pt x="2652014" y="991235"/>
                    <a:pt x="2647442" y="998601"/>
                    <a:pt x="2641854" y="998601"/>
                  </a:cubicBezTo>
                  <a:lnTo>
                    <a:pt x="10160" y="998601"/>
                  </a:lnTo>
                  <a:cubicBezTo>
                    <a:pt x="4572" y="998601"/>
                    <a:pt x="0" y="991235"/>
                    <a:pt x="0" y="982345"/>
                  </a:cubicBezTo>
                  <a:lnTo>
                    <a:pt x="0" y="16256"/>
                  </a:lnTo>
                  <a:cubicBezTo>
                    <a:pt x="0" y="7366"/>
                    <a:pt x="4572" y="0"/>
                    <a:pt x="10160" y="0"/>
                  </a:cubicBezTo>
                  <a:moveTo>
                    <a:pt x="10160" y="32385"/>
                  </a:moveTo>
                  <a:lnTo>
                    <a:pt x="10160" y="16256"/>
                  </a:lnTo>
                  <a:lnTo>
                    <a:pt x="20320" y="16256"/>
                  </a:lnTo>
                  <a:lnTo>
                    <a:pt x="20320" y="982345"/>
                  </a:lnTo>
                  <a:lnTo>
                    <a:pt x="10160" y="982345"/>
                  </a:lnTo>
                  <a:lnTo>
                    <a:pt x="10160" y="966089"/>
                  </a:lnTo>
                  <a:lnTo>
                    <a:pt x="2641854" y="966089"/>
                  </a:lnTo>
                  <a:lnTo>
                    <a:pt x="2641854" y="982345"/>
                  </a:lnTo>
                  <a:lnTo>
                    <a:pt x="2631694" y="982345"/>
                  </a:lnTo>
                  <a:lnTo>
                    <a:pt x="2631694" y="16256"/>
                  </a:lnTo>
                  <a:lnTo>
                    <a:pt x="2641854" y="16256"/>
                  </a:lnTo>
                  <a:lnTo>
                    <a:pt x="2641854" y="32385"/>
                  </a:lnTo>
                  <a:lnTo>
                    <a:pt x="10160" y="32385"/>
                  </a:lnTo>
                  <a:close/>
                </a:path>
              </a:pathLst>
            </a:custGeom>
            <a:solidFill>
              <a:srgbClr val="00B050"/>
            </a:solidFill>
          </p:spPr>
          <p:txBody>
            <a:bodyPr/>
            <a:lstStyle/>
            <a:p>
              <a:endParaRPr lang="en-IL"/>
            </a:p>
          </p:txBody>
        </p:sp>
      </p:grpSp>
      <p:grpSp>
        <p:nvGrpSpPr>
          <p:cNvPr id="53" name="Group 53"/>
          <p:cNvGrpSpPr/>
          <p:nvPr/>
        </p:nvGrpSpPr>
        <p:grpSpPr>
          <a:xfrm>
            <a:off x="2250152" y="4867250"/>
            <a:ext cx="2126045" cy="809026"/>
            <a:chOff x="0" y="0"/>
            <a:chExt cx="2652076" cy="1009197"/>
          </a:xfrm>
        </p:grpSpPr>
        <p:sp>
          <p:nvSpPr>
            <p:cNvPr id="54" name="Freeform 54"/>
            <p:cNvSpPr/>
            <p:nvPr/>
          </p:nvSpPr>
          <p:spPr>
            <a:xfrm>
              <a:off x="0" y="0"/>
              <a:ext cx="2652076" cy="1009197"/>
            </a:xfrm>
            <a:custGeom>
              <a:avLst/>
              <a:gdLst/>
              <a:ahLst/>
              <a:cxnLst/>
              <a:rect l="l" t="t" r="r" b="b"/>
              <a:pathLst>
                <a:path w="2652076" h="1009197">
                  <a:moveTo>
                    <a:pt x="0" y="0"/>
                  </a:moveTo>
                  <a:lnTo>
                    <a:pt x="2652076" y="0"/>
                  </a:lnTo>
                  <a:lnTo>
                    <a:pt x="2652076" y="1009197"/>
                  </a:lnTo>
                  <a:lnTo>
                    <a:pt x="0" y="1009197"/>
                  </a:lnTo>
                  <a:close/>
                </a:path>
              </a:pathLst>
            </a:custGeom>
            <a:solidFill>
              <a:srgbClr val="000000">
                <a:alpha val="0"/>
              </a:srgbClr>
            </a:solidFill>
          </p:spPr>
          <p:txBody>
            <a:bodyPr/>
            <a:lstStyle/>
            <a:p>
              <a:endParaRPr lang="en-IL"/>
            </a:p>
          </p:txBody>
        </p:sp>
        <p:sp>
          <p:nvSpPr>
            <p:cNvPr id="55" name="TextBox 55"/>
            <p:cNvSpPr txBox="1"/>
            <p:nvPr/>
          </p:nvSpPr>
          <p:spPr>
            <a:xfrm>
              <a:off x="0" y="0"/>
              <a:ext cx="2652076" cy="1009197"/>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חפ"ק מנהל מחלקת מפעלים וארגון</a:t>
              </a:r>
            </a:p>
          </p:txBody>
        </p:sp>
      </p:grpSp>
      <p:grpSp>
        <p:nvGrpSpPr>
          <p:cNvPr id="56" name="Group 56"/>
          <p:cNvGrpSpPr/>
          <p:nvPr/>
        </p:nvGrpSpPr>
        <p:grpSpPr>
          <a:xfrm>
            <a:off x="2250152" y="6493030"/>
            <a:ext cx="2126020" cy="500543"/>
            <a:chOff x="0" y="0"/>
            <a:chExt cx="2652045" cy="624388"/>
          </a:xfrm>
        </p:grpSpPr>
        <p:sp>
          <p:nvSpPr>
            <p:cNvPr id="57" name="Freeform 57"/>
            <p:cNvSpPr/>
            <p:nvPr/>
          </p:nvSpPr>
          <p:spPr>
            <a:xfrm>
              <a:off x="0" y="0"/>
              <a:ext cx="2652014" cy="624459"/>
            </a:xfrm>
            <a:custGeom>
              <a:avLst/>
              <a:gdLst/>
              <a:ahLst/>
              <a:cxnLst/>
              <a:rect l="l" t="t" r="r" b="b"/>
              <a:pathLst>
                <a:path w="2652014" h="624459">
                  <a:moveTo>
                    <a:pt x="10160" y="0"/>
                  </a:moveTo>
                  <a:lnTo>
                    <a:pt x="2641854" y="0"/>
                  </a:lnTo>
                  <a:cubicBezTo>
                    <a:pt x="2647442" y="0"/>
                    <a:pt x="2652014" y="4572"/>
                    <a:pt x="2652014" y="10160"/>
                  </a:cubicBezTo>
                  <a:lnTo>
                    <a:pt x="2652014" y="614299"/>
                  </a:lnTo>
                  <a:cubicBezTo>
                    <a:pt x="2652014" y="619887"/>
                    <a:pt x="2647442" y="624459"/>
                    <a:pt x="2641854" y="624459"/>
                  </a:cubicBezTo>
                  <a:lnTo>
                    <a:pt x="10160" y="624459"/>
                  </a:lnTo>
                  <a:cubicBezTo>
                    <a:pt x="4572" y="624459"/>
                    <a:pt x="0" y="619887"/>
                    <a:pt x="0" y="614299"/>
                  </a:cubicBezTo>
                  <a:lnTo>
                    <a:pt x="0" y="10160"/>
                  </a:lnTo>
                  <a:cubicBezTo>
                    <a:pt x="0" y="4572"/>
                    <a:pt x="4572" y="0"/>
                    <a:pt x="10160" y="0"/>
                  </a:cubicBezTo>
                  <a:moveTo>
                    <a:pt x="10160" y="20320"/>
                  </a:moveTo>
                  <a:lnTo>
                    <a:pt x="10160" y="10160"/>
                  </a:lnTo>
                  <a:lnTo>
                    <a:pt x="20320" y="10160"/>
                  </a:lnTo>
                  <a:lnTo>
                    <a:pt x="20320" y="614299"/>
                  </a:lnTo>
                  <a:lnTo>
                    <a:pt x="10160" y="614299"/>
                  </a:lnTo>
                  <a:lnTo>
                    <a:pt x="10160" y="604139"/>
                  </a:lnTo>
                  <a:lnTo>
                    <a:pt x="2641854" y="604139"/>
                  </a:lnTo>
                  <a:lnTo>
                    <a:pt x="2641854" y="614299"/>
                  </a:lnTo>
                  <a:lnTo>
                    <a:pt x="2631694" y="614299"/>
                  </a:lnTo>
                  <a:lnTo>
                    <a:pt x="2631694" y="10160"/>
                  </a:lnTo>
                  <a:lnTo>
                    <a:pt x="2641854" y="10160"/>
                  </a:lnTo>
                  <a:lnTo>
                    <a:pt x="2641854" y="20320"/>
                  </a:lnTo>
                  <a:lnTo>
                    <a:pt x="10160" y="20320"/>
                  </a:lnTo>
                  <a:close/>
                </a:path>
              </a:pathLst>
            </a:custGeom>
            <a:solidFill>
              <a:srgbClr val="00B050"/>
            </a:solidFill>
          </p:spPr>
          <p:txBody>
            <a:bodyPr/>
            <a:lstStyle/>
            <a:p>
              <a:endParaRPr lang="en-IL"/>
            </a:p>
          </p:txBody>
        </p:sp>
      </p:grpSp>
      <p:grpSp>
        <p:nvGrpSpPr>
          <p:cNvPr id="58" name="Group 58"/>
          <p:cNvGrpSpPr/>
          <p:nvPr/>
        </p:nvGrpSpPr>
        <p:grpSpPr>
          <a:xfrm>
            <a:off x="2250152" y="6484446"/>
            <a:ext cx="2126045" cy="509123"/>
            <a:chOff x="0" y="0"/>
            <a:chExt cx="2652076" cy="635091"/>
          </a:xfrm>
        </p:grpSpPr>
        <p:sp>
          <p:nvSpPr>
            <p:cNvPr id="59" name="Freeform 59"/>
            <p:cNvSpPr/>
            <p:nvPr/>
          </p:nvSpPr>
          <p:spPr>
            <a:xfrm>
              <a:off x="0" y="0"/>
              <a:ext cx="2652076" cy="635091"/>
            </a:xfrm>
            <a:custGeom>
              <a:avLst/>
              <a:gdLst/>
              <a:ahLst/>
              <a:cxnLst/>
              <a:rect l="l" t="t" r="r" b="b"/>
              <a:pathLst>
                <a:path w="2652076" h="635091">
                  <a:moveTo>
                    <a:pt x="0" y="0"/>
                  </a:moveTo>
                  <a:lnTo>
                    <a:pt x="2652076" y="0"/>
                  </a:lnTo>
                  <a:lnTo>
                    <a:pt x="2652076" y="635091"/>
                  </a:lnTo>
                  <a:lnTo>
                    <a:pt x="0" y="635091"/>
                  </a:lnTo>
                  <a:close/>
                </a:path>
              </a:pathLst>
            </a:custGeom>
            <a:solidFill>
              <a:srgbClr val="000000">
                <a:alpha val="0"/>
              </a:srgbClr>
            </a:solidFill>
          </p:spPr>
          <p:txBody>
            <a:bodyPr/>
            <a:lstStyle/>
            <a:p>
              <a:endParaRPr lang="en-IL"/>
            </a:p>
          </p:txBody>
        </p:sp>
        <p:sp>
          <p:nvSpPr>
            <p:cNvPr id="60" name="TextBox 60"/>
            <p:cNvSpPr txBox="1"/>
            <p:nvPr/>
          </p:nvSpPr>
          <p:spPr>
            <a:xfrm>
              <a:off x="0" y="0"/>
              <a:ext cx="2652076" cy="635091"/>
            </a:xfrm>
            <a:prstGeom prst="rect">
              <a:avLst/>
            </a:prstGeom>
          </p:spPr>
          <p:txBody>
            <a:bodyPr lIns="0" tIns="0" rIns="0" bIns="0" rtlCol="0" anchor="ctr"/>
            <a:lstStyle/>
            <a:p>
              <a:pPr algn="ctr">
                <a:lnSpc>
                  <a:spcPts val="2805"/>
                </a:lnSpc>
              </a:pPr>
              <a:r>
                <a:rPr lang="he-IL" sz="2338">
                  <a:solidFill>
                    <a:srgbClr val="000000"/>
                  </a:solidFill>
                  <a:latin typeface="October Compressed"/>
                  <a:ea typeface="October Compressed"/>
                  <a:cs typeface="October Compressed"/>
                  <a:sym typeface="October Compressed"/>
                  <a:rtl/>
                </a:rPr>
                <a:t>מוקד תנועתי</a:t>
              </a:r>
            </a:p>
          </p:txBody>
        </p:sp>
      </p:grpSp>
      <p:sp>
        <p:nvSpPr>
          <p:cNvPr id="61" name="TextBox 61"/>
          <p:cNvSpPr txBox="1"/>
          <p:nvPr/>
        </p:nvSpPr>
        <p:spPr>
          <a:xfrm>
            <a:off x="578943" y="421913"/>
            <a:ext cx="8954113" cy="60968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המעטפת התנועתית</a:t>
            </a:r>
          </a:p>
        </p:txBody>
      </p:sp>
      <p:sp>
        <p:nvSpPr>
          <p:cNvPr id="62" name="Freeform 62"/>
          <p:cNvSpPr/>
          <p:nvPr/>
        </p:nvSpPr>
        <p:spPr>
          <a:xfrm rot="5400000">
            <a:off x="-6211511" y="1511730"/>
            <a:ext cx="10672717" cy="5643199"/>
          </a:xfrm>
          <a:custGeom>
            <a:avLst/>
            <a:gdLst/>
            <a:ahLst/>
            <a:cxnLst/>
            <a:rect l="l" t="t" r="r" b="b"/>
            <a:pathLst>
              <a:path w="10672717" h="5643199">
                <a:moveTo>
                  <a:pt x="0" y="0"/>
                </a:moveTo>
                <a:lnTo>
                  <a:pt x="10672717" y="0"/>
                </a:lnTo>
                <a:lnTo>
                  <a:pt x="10672717" y="5643199"/>
                </a:lnTo>
                <a:lnTo>
                  <a:pt x="0" y="5643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63" name="Freeform 63"/>
          <p:cNvSpPr/>
          <p:nvPr/>
        </p:nvSpPr>
        <p:spPr>
          <a:xfrm>
            <a:off x="3313175" y="0"/>
            <a:ext cx="4592957" cy="7768215"/>
          </a:xfrm>
          <a:custGeom>
            <a:avLst/>
            <a:gdLst/>
            <a:ahLst/>
            <a:cxnLst/>
            <a:rect l="l" t="t" r="r" b="b"/>
            <a:pathLst>
              <a:path w="4592957" h="7768215">
                <a:moveTo>
                  <a:pt x="0" y="0"/>
                </a:moveTo>
                <a:lnTo>
                  <a:pt x="4592957" y="0"/>
                </a:lnTo>
                <a:lnTo>
                  <a:pt x="4592957" y="7768215"/>
                </a:lnTo>
                <a:lnTo>
                  <a:pt x="0" y="7768215"/>
                </a:lnTo>
                <a:lnTo>
                  <a:pt x="0" y="0"/>
                </a:lnTo>
                <a:close/>
              </a:path>
            </a:pathLst>
          </a:custGeom>
          <a:blipFill>
            <a:blip r:embed="rId9"/>
            <a:stretch>
              <a:fillRect/>
            </a:stretch>
          </a:blipFill>
        </p:spPr>
        <p:txBody>
          <a:bodyPr/>
          <a:lstStyle/>
          <a:p>
            <a:endParaRPr lang="en-I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2795752" y="1799960"/>
            <a:ext cx="6552499" cy="5459159"/>
          </a:xfrm>
          <a:prstGeom prst="rect">
            <a:avLst/>
          </a:prstGeom>
        </p:spPr>
        <p:txBody>
          <a:bodyPr lIns="0" tIns="0" rIns="0" bIns="0" rtlCol="0" anchor="t">
            <a:spAutoFit/>
          </a:bodyPr>
          <a:lstStyle/>
          <a:p>
            <a:pPr algn="r" rtl="1">
              <a:lnSpc>
                <a:spcPts val="4819"/>
              </a:lnSpc>
            </a:pPr>
            <a:r>
              <a:rPr lang="he-IL" sz="3150" u="sng">
                <a:solidFill>
                  <a:srgbClr val="000000"/>
                </a:solidFill>
                <a:latin typeface="October Compressed"/>
                <a:ea typeface="October Compressed"/>
                <a:cs typeface="October Compressed"/>
                <a:sym typeface="October Compressed"/>
                <a:rtl/>
              </a:rPr>
              <a:t>תפקידי המוקד:</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בקרה ושליטה על המסלולים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דיורר והפצה להורים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מוקד פנויות ומודיעין הורים</a:t>
            </a:r>
          </a:p>
          <a:p>
            <a:pPr marL="680085" lvl="1" indent="-340042" algn="r" rtl="1">
              <a:lnSpc>
                <a:spcPts val="4819"/>
              </a:lnSpc>
              <a:buAutoNum type="arabicPeriod"/>
            </a:pPr>
            <a:r>
              <a:rPr lang="he-IL" sz="3150">
                <a:solidFill>
                  <a:srgbClr val="000000"/>
                </a:solidFill>
                <a:latin typeface="October Compressed"/>
                <a:ea typeface="October Compressed"/>
                <a:cs typeface="October Compressed"/>
                <a:sym typeface="October Compressed"/>
                <a:rtl/>
              </a:rPr>
              <a:t>משרד זמין לטובת כלל המטיילים/ות</a:t>
            </a: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a:p>
            <a:pPr algn="r" rtl="1">
              <a:lnSpc>
                <a:spcPts val="4819"/>
              </a:lnSpc>
            </a:pPr>
            <a:endParaRPr lang="he-IL" sz="3150">
              <a:solidFill>
                <a:srgbClr val="000000"/>
              </a:solidFill>
              <a:latin typeface="October Compressed"/>
              <a:ea typeface="October Compressed"/>
              <a:cs typeface="October Compressed"/>
              <a:sym typeface="October Compressed"/>
              <a:rtl/>
            </a:endParaRPr>
          </a:p>
        </p:txBody>
      </p:sp>
      <p:sp>
        <p:nvSpPr>
          <p:cNvPr id="4" name="Freeform 4"/>
          <p:cNvSpPr/>
          <p:nvPr/>
        </p:nvSpPr>
        <p:spPr>
          <a:xfrm>
            <a:off x="141434" y="2661281"/>
            <a:ext cx="4472566" cy="3818453"/>
          </a:xfrm>
          <a:custGeom>
            <a:avLst/>
            <a:gdLst/>
            <a:ahLst/>
            <a:cxnLst/>
            <a:rect l="l" t="t" r="r" b="b"/>
            <a:pathLst>
              <a:path w="4472566" h="3818453">
                <a:moveTo>
                  <a:pt x="0" y="0"/>
                </a:moveTo>
                <a:lnTo>
                  <a:pt x="4472566" y="0"/>
                </a:lnTo>
                <a:lnTo>
                  <a:pt x="4472566" y="3818453"/>
                </a:lnTo>
                <a:lnTo>
                  <a:pt x="0" y="3818453"/>
                </a:lnTo>
                <a:lnTo>
                  <a:pt x="0" y="0"/>
                </a:lnTo>
                <a:close/>
              </a:path>
            </a:pathLst>
          </a:custGeom>
          <a:blipFill>
            <a:blip r:embed="rId3">
              <a:extLst>
                <a:ext uri="{96DAC541-7B7A-43D3-8B79-37D633B846F1}">
                  <asvg:svgBlip xmlns:asvg="http://schemas.microsoft.com/office/drawing/2016/SVG/main" r:embed="rId4"/>
                </a:ext>
              </a:extLst>
            </a:blip>
            <a:stretch>
              <a:fillRect l="-32" r="-32"/>
            </a:stretch>
          </a:blipFill>
        </p:spPr>
        <p:txBody>
          <a:bodyPr/>
          <a:lstStyle/>
          <a:p>
            <a:endParaRPr lang="en-IL"/>
          </a:p>
        </p:txBody>
      </p:sp>
      <p:sp>
        <p:nvSpPr>
          <p:cNvPr id="5" name="TextBox 5"/>
          <p:cNvSpPr txBox="1"/>
          <p:nvPr/>
        </p:nvSpPr>
        <p:spPr>
          <a:xfrm>
            <a:off x="394138" y="966711"/>
            <a:ext cx="8954113" cy="60968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תפקיד המוקד התנועתי</a:t>
            </a:r>
          </a:p>
        </p:txBody>
      </p:sp>
      <p:sp>
        <p:nvSpPr>
          <p:cNvPr id="6" name="Freeform 6"/>
          <p:cNvSpPr/>
          <p:nvPr/>
        </p:nvSpPr>
        <p:spPr>
          <a:xfrm>
            <a:off x="7583868" y="4274961"/>
            <a:ext cx="3528767" cy="5968316"/>
          </a:xfrm>
          <a:custGeom>
            <a:avLst/>
            <a:gdLst/>
            <a:ahLst/>
            <a:cxnLst/>
            <a:rect l="l" t="t" r="r" b="b"/>
            <a:pathLst>
              <a:path w="3528767" h="5968316">
                <a:moveTo>
                  <a:pt x="0" y="0"/>
                </a:moveTo>
                <a:lnTo>
                  <a:pt x="3528766" y="0"/>
                </a:lnTo>
                <a:lnTo>
                  <a:pt x="3528766" y="5968315"/>
                </a:lnTo>
                <a:lnTo>
                  <a:pt x="0" y="5968315"/>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294" t="-50437" r="-8211" b="-59703"/>
            </a:stretch>
          </a:blipFill>
        </p:spPr>
        <p:txBody>
          <a:bodyPr/>
          <a:lstStyle/>
          <a:p>
            <a:endParaRPr lang="en-IL"/>
          </a:p>
        </p:txBody>
      </p:sp>
      <p:sp>
        <p:nvSpPr>
          <p:cNvPr id="3" name="TextBox 3"/>
          <p:cNvSpPr txBox="1"/>
          <p:nvPr/>
        </p:nvSpPr>
        <p:spPr>
          <a:xfrm>
            <a:off x="2411169" y="301439"/>
            <a:ext cx="493126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שעות גג ותכנון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853504" y="1392091"/>
            <a:ext cx="8279064" cy="2971610"/>
          </a:xfrm>
          <a:prstGeom prst="rect">
            <a:avLst/>
          </a:prstGeom>
        </p:spPr>
        <p:txBody>
          <a:bodyPr lIns="0" tIns="0" rIns="0" bIns="0" rtlCol="0" anchor="t">
            <a:spAutoFit/>
          </a:bodyPr>
          <a:lstStyle/>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שעות גג הן הכלי היעיל ביותר שיש לנו להעריך את מצב הטור.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יש לדעת להעריך את משך הזמן שלוקח לטור לעבור בנקודה מסוימת.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יש לתכנן שעות גג גם לחניך ראשון ולא רק שעות גג לאחרון. </a:t>
            </a:r>
          </a:p>
          <a:p>
            <a:pPr marL="680085" lvl="1" indent="-340042" algn="r" rtl="1">
              <a:lnSpc>
                <a:spcPts val="4756"/>
              </a:lnSpc>
              <a:buAutoNum type="arabicPeriod"/>
            </a:pPr>
            <a:r>
              <a:rPr lang="he-IL" sz="3150">
                <a:solidFill>
                  <a:srgbClr val="000000"/>
                </a:solidFill>
                <a:latin typeface="October Compressed"/>
                <a:ea typeface="October Compressed"/>
                <a:cs typeface="October Compressed"/>
                <a:sym typeface="October Compressed"/>
                <a:rtl/>
              </a:rPr>
              <a:t>כל מדריך/ה צריך/ה לדעת את מיקומו/ה בטור ולהבין בהתאם את הזמנים הנדרשים ממנו/ה לפי חלוקת המסלול למקטעים. </a:t>
            </a:r>
          </a:p>
        </p:txBody>
      </p:sp>
      <p:sp>
        <p:nvSpPr>
          <p:cNvPr id="5" name="Freeform 5"/>
          <p:cNvSpPr/>
          <p:nvPr/>
        </p:nvSpPr>
        <p:spPr>
          <a:xfrm>
            <a:off x="173830" y="5433481"/>
            <a:ext cx="3642065" cy="2167029"/>
          </a:xfrm>
          <a:custGeom>
            <a:avLst/>
            <a:gdLst/>
            <a:ahLst/>
            <a:cxnLst/>
            <a:rect l="l" t="t" r="r" b="b"/>
            <a:pathLst>
              <a:path w="3642065" h="2167029">
                <a:moveTo>
                  <a:pt x="0" y="0"/>
                </a:moveTo>
                <a:lnTo>
                  <a:pt x="3642066" y="0"/>
                </a:lnTo>
                <a:lnTo>
                  <a:pt x="3642066" y="2167029"/>
                </a:lnTo>
                <a:lnTo>
                  <a:pt x="0" y="2167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8488011" y="-69043"/>
            <a:ext cx="1289115" cy="2180321"/>
          </a:xfrm>
          <a:custGeom>
            <a:avLst/>
            <a:gdLst/>
            <a:ahLst/>
            <a:cxnLst/>
            <a:rect l="l" t="t" r="r" b="b"/>
            <a:pathLst>
              <a:path w="1289115" h="2180321">
                <a:moveTo>
                  <a:pt x="0" y="0"/>
                </a:moveTo>
                <a:lnTo>
                  <a:pt x="1289115" y="0"/>
                </a:lnTo>
                <a:lnTo>
                  <a:pt x="1289115" y="2180321"/>
                </a:lnTo>
                <a:lnTo>
                  <a:pt x="0" y="2180321"/>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64" t="-74261" r="-4282" b="-29172"/>
            </a:stretch>
          </a:blipFill>
        </p:spPr>
        <p:txBody>
          <a:bodyPr/>
          <a:lstStyle/>
          <a:p>
            <a:endParaRPr lang="en-IL"/>
          </a:p>
        </p:txBody>
      </p:sp>
      <p:sp>
        <p:nvSpPr>
          <p:cNvPr id="3" name="TextBox 3"/>
          <p:cNvSpPr txBox="1"/>
          <p:nvPr/>
        </p:nvSpPr>
        <p:spPr>
          <a:xfrm>
            <a:off x="399744" y="598417"/>
            <a:ext cx="8954113" cy="1809839"/>
          </a:xfrm>
          <a:prstGeom prst="rect">
            <a:avLst/>
          </a:prstGeom>
        </p:spPr>
        <p:txBody>
          <a:bodyPr lIns="0" tIns="0" rIns="0" bIns="0" rtlCol="0" anchor="t">
            <a:spAutoFit/>
          </a:bodyPr>
          <a:lstStyle/>
          <a:p>
            <a:pPr algn="ctr" rtl="1">
              <a:lnSpc>
                <a:spcPts val="4799"/>
              </a:lnSpc>
            </a:pPr>
            <a:r>
              <a:rPr lang="he-IL" sz="3999">
                <a:solidFill>
                  <a:srgbClr val="000000"/>
                </a:solidFill>
                <a:latin typeface="Trabelsi"/>
                <a:ea typeface="Trabelsi"/>
                <a:cs typeface="Trabelsi"/>
                <a:sym typeface="Trabelsi"/>
                <a:rtl/>
              </a:rPr>
              <a:t>ניהול הטור</a:t>
            </a:r>
          </a:p>
          <a:p>
            <a:pPr algn="r" rtl="1">
              <a:lnSpc>
                <a:spcPts val="4799"/>
              </a:lnSpc>
            </a:pPr>
            <a:endParaRPr lang="he-IL" sz="3999">
              <a:solidFill>
                <a:srgbClr val="000000"/>
              </a:solidFill>
              <a:latin typeface="Trabelsi"/>
              <a:ea typeface="Trabelsi"/>
              <a:cs typeface="Trabelsi"/>
              <a:sym typeface="Trabelsi"/>
              <a:rtl/>
            </a:endParaRPr>
          </a:p>
          <a:p>
            <a:pPr algn="r" rtl="1">
              <a:lnSpc>
                <a:spcPts val="4799"/>
              </a:lnSpc>
            </a:pPr>
            <a:endParaRPr lang="he-IL" sz="3999">
              <a:solidFill>
                <a:srgbClr val="000000"/>
              </a:solidFill>
              <a:latin typeface="Trabelsi"/>
              <a:ea typeface="Trabelsi"/>
              <a:cs typeface="Trabelsi"/>
              <a:sym typeface="Trabelsi"/>
              <a:rtl/>
            </a:endParaRPr>
          </a:p>
        </p:txBody>
      </p:sp>
      <p:sp>
        <p:nvSpPr>
          <p:cNvPr id="4" name="TextBox 4"/>
          <p:cNvSpPr txBox="1"/>
          <p:nvPr/>
        </p:nvSpPr>
        <p:spPr>
          <a:xfrm>
            <a:off x="565476" y="1412849"/>
            <a:ext cx="8954113" cy="4175760"/>
          </a:xfrm>
          <a:prstGeom prst="rect">
            <a:avLst/>
          </a:prstGeom>
        </p:spPr>
        <p:txBody>
          <a:bodyPr lIns="0" tIns="0" rIns="0" bIns="0" rtlCol="0" anchor="t">
            <a:spAutoFit/>
          </a:bodyPr>
          <a:lstStyle/>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בחירת שיטת ניהול הטור המתאימה לכם/ן (הזנקת השבטים, מיקום בטור, נקודות בעייתיות, דיווחי זמנים, וכו').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על ראש הטור לתכנן מראש את מיקומו/ה בטור ואת מיקום הבוגרים/ות הנוספים/ות בהתאם לניהול.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תכנון הליכות בשפת מצוק וצווארי בקבוק.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טבלאות שליטה- שמות השבטים, נקודות בקרה, אירועים חריגים. </a:t>
            </a:r>
          </a:p>
          <a:p>
            <a:pPr marL="680085" lvl="1" indent="-340042" algn="r" rtl="1">
              <a:lnSpc>
                <a:spcPts val="4725"/>
              </a:lnSpc>
              <a:buFont typeface="Arial"/>
              <a:buChar char="•"/>
            </a:pPr>
            <a:r>
              <a:rPr lang="he-IL" sz="3150">
                <a:solidFill>
                  <a:srgbClr val="000000"/>
                </a:solidFill>
                <a:latin typeface="October Compressed"/>
                <a:ea typeface="October Compressed"/>
                <a:cs typeface="October Compressed"/>
                <a:sym typeface="October Compressed"/>
                <a:rtl/>
              </a:rPr>
              <a:t>הגדרת נקודות בקרה על מצב המים והתקדמות הטור בכל שעות היום. </a:t>
            </a:r>
          </a:p>
        </p:txBody>
      </p:sp>
      <p:sp>
        <p:nvSpPr>
          <p:cNvPr id="5" name="Freeform 5"/>
          <p:cNvSpPr/>
          <p:nvPr/>
        </p:nvSpPr>
        <p:spPr>
          <a:xfrm>
            <a:off x="0" y="3509167"/>
            <a:ext cx="2532598" cy="3806033"/>
          </a:xfrm>
          <a:custGeom>
            <a:avLst/>
            <a:gdLst/>
            <a:ahLst/>
            <a:cxnLst/>
            <a:rect l="l" t="t" r="r" b="b"/>
            <a:pathLst>
              <a:path w="2532598" h="3806033">
                <a:moveTo>
                  <a:pt x="0" y="0"/>
                </a:moveTo>
                <a:lnTo>
                  <a:pt x="2532598" y="0"/>
                </a:lnTo>
                <a:lnTo>
                  <a:pt x="2532598" y="3806033"/>
                </a:lnTo>
                <a:lnTo>
                  <a:pt x="0" y="380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L"/>
          </a:p>
        </p:txBody>
      </p:sp>
      <p:sp>
        <p:nvSpPr>
          <p:cNvPr id="6" name="Freeform 6"/>
          <p:cNvSpPr/>
          <p:nvPr/>
        </p:nvSpPr>
        <p:spPr>
          <a:xfrm>
            <a:off x="-1884220" y="72672"/>
            <a:ext cx="3768441" cy="6872990"/>
          </a:xfrm>
          <a:custGeom>
            <a:avLst/>
            <a:gdLst/>
            <a:ahLst/>
            <a:cxnLst/>
            <a:rect l="l" t="t" r="r" b="b"/>
            <a:pathLst>
              <a:path w="3768441" h="6872990">
                <a:moveTo>
                  <a:pt x="0" y="0"/>
                </a:moveTo>
                <a:lnTo>
                  <a:pt x="3768440" y="0"/>
                </a:lnTo>
                <a:lnTo>
                  <a:pt x="3768440" y="6872990"/>
                </a:lnTo>
                <a:lnTo>
                  <a:pt x="0" y="6872990"/>
                </a:lnTo>
                <a:lnTo>
                  <a:pt x="0" y="0"/>
                </a:lnTo>
                <a:close/>
              </a:path>
            </a:pathLst>
          </a:custGeom>
          <a:blipFill>
            <a:blip r:embed="rId5"/>
            <a:stretch>
              <a:fillRect t="-58" r="-7959" b="-58"/>
            </a:stretch>
          </a:blipFill>
        </p:spPr>
        <p:txBody>
          <a:bodyPr/>
          <a:lstStyle/>
          <a:p>
            <a:endParaRPr lang="en-I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1760</Words>
  <Application>Microsoft Office PowerPoint</Application>
  <PresentationFormat>Custom</PresentationFormat>
  <Paragraphs>191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תדריך אזור פארן</dc:title>
  <cp:lastModifiedBy>רכז/ת אשכול הנהגת החורש - ורד איסקוב</cp:lastModifiedBy>
  <cp:revision>3</cp:revision>
  <dcterms:created xsi:type="dcterms:W3CDTF">2006-08-16T00:00:00Z</dcterms:created>
  <dcterms:modified xsi:type="dcterms:W3CDTF">2025-10-30T11:55:09Z</dcterms:modified>
  <dc:identifier>DAG3D3YB7Go</dc:identifier>
</cp:coreProperties>
</file>