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753600" cy="7315200"/>
  <p:notesSz cx="6858000" cy="9144000"/>
  <p:embeddedFontLst>
    <p:embeddedFont>
      <p:font typeface="Habibi" panose="020B0604020202020204" charset="-79"/>
      <p:regular r:id="rId40"/>
    </p:embeddedFont>
    <p:embeddedFont>
      <p:font typeface="October Bold" panose="020B0604020202020204" charset="-79"/>
      <p:regular r:id="rId41"/>
      <p:bold r:id="rId42"/>
    </p:embeddedFont>
    <p:embeddedFont>
      <p:font typeface="October Compressed" panose="020B0604020202020204" charset="-79"/>
      <p:regular r:id="rId43"/>
    </p:embeddedFont>
    <p:embeddedFont>
      <p:font typeface="October Compressed Bold" panose="020B0604020202020204" charset="-79"/>
      <p:regular r:id="rId44"/>
      <p:bold r:id="rId45"/>
    </p:embeddedFont>
    <p:embeddedFont>
      <p:font typeface="Trabelsi" panose="020B0604020202020204" charset="-79"/>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588" autoAdjust="0"/>
  </p:normalViewPr>
  <p:slideViewPr>
    <p:cSldViewPr>
      <p:cViewPr varScale="1">
        <p:scale>
          <a:sx n="100" d="100"/>
          <a:sy n="100" d="100"/>
        </p:scale>
        <p:origin x="1768"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42.sv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4.sv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4.svg"/></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4.sv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1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7.svg"/><Relationship Id="rId2" Type="http://schemas.openxmlformats.org/officeDocument/2006/relationships/image" Target="../media/image12.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6.sv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8.sv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24296" r="-5059" b="-62475"/>
            </a:stretch>
          </a:blipFill>
        </p:spPr>
        <p:txBody>
          <a:bodyPr/>
          <a:lstStyle/>
          <a:p>
            <a:endParaRPr lang="en-IL"/>
          </a:p>
        </p:txBody>
      </p:sp>
      <p:sp>
        <p:nvSpPr>
          <p:cNvPr id="3" name="Freeform 3"/>
          <p:cNvSpPr/>
          <p:nvPr/>
        </p:nvSpPr>
        <p:spPr>
          <a:xfrm>
            <a:off x="224779" y="4134586"/>
            <a:ext cx="2839895" cy="2847012"/>
          </a:xfrm>
          <a:custGeom>
            <a:avLst/>
            <a:gdLst/>
            <a:ahLst/>
            <a:cxnLst/>
            <a:rect l="l" t="t" r="r" b="b"/>
            <a:pathLst>
              <a:path w="2839895" h="2847012">
                <a:moveTo>
                  <a:pt x="0" y="0"/>
                </a:moveTo>
                <a:lnTo>
                  <a:pt x="2839894" y="0"/>
                </a:lnTo>
                <a:lnTo>
                  <a:pt x="2839894" y="2847012"/>
                </a:lnTo>
                <a:lnTo>
                  <a:pt x="0" y="2847012"/>
                </a:lnTo>
                <a:lnTo>
                  <a:pt x="0" y="0"/>
                </a:lnTo>
                <a:close/>
              </a:path>
            </a:pathLst>
          </a:custGeom>
          <a:blipFill>
            <a:blip r:embed="rId3"/>
            <a:stretch>
              <a:fillRect/>
            </a:stretch>
          </a:blipFill>
        </p:spPr>
        <p:txBody>
          <a:bodyPr/>
          <a:lstStyle/>
          <a:p>
            <a:endParaRPr lang="en-IL"/>
          </a:p>
        </p:txBody>
      </p:sp>
      <p:sp>
        <p:nvSpPr>
          <p:cNvPr id="4" name="TextBox 4"/>
          <p:cNvSpPr txBox="1"/>
          <p:nvPr/>
        </p:nvSpPr>
        <p:spPr>
          <a:xfrm>
            <a:off x="906514" y="810068"/>
            <a:ext cx="9022080" cy="2658381"/>
          </a:xfrm>
          <a:prstGeom prst="rect">
            <a:avLst/>
          </a:prstGeom>
        </p:spPr>
        <p:txBody>
          <a:bodyPr lIns="0" tIns="0" rIns="0" bIns="0" rtlCol="0" anchor="t">
            <a:spAutoFit/>
          </a:bodyPr>
          <a:lstStyle/>
          <a:p>
            <a:pPr algn="ctr" rtl="1">
              <a:lnSpc>
                <a:spcPts val="10647"/>
              </a:lnSpc>
            </a:pPr>
            <a:r>
              <a:rPr lang="he-IL" sz="7605">
                <a:solidFill>
                  <a:srgbClr val="000000"/>
                </a:solidFill>
                <a:latin typeface="Habibi"/>
                <a:ea typeface="Habibi"/>
                <a:cs typeface="Habibi"/>
                <a:sym typeface="Habibi"/>
                <a:rtl/>
              </a:rPr>
              <a:t>טיול חנוכה תשפ״ו </a:t>
            </a:r>
            <a:r>
              <a:rPr lang="en-US" sz="7605">
                <a:solidFill>
                  <a:srgbClr val="000000"/>
                </a:solidFill>
                <a:latin typeface="Habibi"/>
                <a:ea typeface="Habibi"/>
                <a:cs typeface="Habibi"/>
                <a:sym typeface="Habibi"/>
              </a:rPr>
              <a:t>2025</a:t>
            </a:r>
          </a:p>
        </p:txBody>
      </p:sp>
      <p:sp>
        <p:nvSpPr>
          <p:cNvPr id="5" name="TextBox 5"/>
          <p:cNvSpPr txBox="1"/>
          <p:nvPr/>
        </p:nvSpPr>
        <p:spPr>
          <a:xfrm>
            <a:off x="1644726" y="5672795"/>
            <a:ext cx="9022080" cy="1308803"/>
          </a:xfrm>
          <a:prstGeom prst="rect">
            <a:avLst/>
          </a:prstGeom>
        </p:spPr>
        <p:txBody>
          <a:bodyPr lIns="0" tIns="0" rIns="0" bIns="0" rtlCol="0" anchor="t">
            <a:spAutoFit/>
          </a:bodyPr>
          <a:lstStyle/>
          <a:p>
            <a:pPr algn="ctr" rtl="1">
              <a:lnSpc>
                <a:spcPts val="10647"/>
              </a:lnSpc>
            </a:pPr>
            <a:r>
              <a:rPr lang="he-IL" sz="7605">
                <a:solidFill>
                  <a:srgbClr val="000000"/>
                </a:solidFill>
                <a:latin typeface="Habibi"/>
                <a:ea typeface="Habibi"/>
                <a:cs typeface="Habibi"/>
                <a:sym typeface="Habibi"/>
                <a:rtl/>
              </a:rPr>
              <a:t>מכתש רמון</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664" t="-74261" r="-4282" b="-29172"/>
            </a:stretch>
          </a:blipFill>
        </p:spPr>
        <p:txBody>
          <a:bodyPr/>
          <a:lstStyle/>
          <a:p>
            <a:endParaRPr lang="en-IL"/>
          </a:p>
        </p:txBody>
      </p:sp>
      <p:sp>
        <p:nvSpPr>
          <p:cNvPr id="3" name="TextBox 3"/>
          <p:cNvSpPr txBox="1"/>
          <p:nvPr/>
        </p:nvSpPr>
        <p:spPr>
          <a:xfrm>
            <a:off x="399744" y="432685"/>
            <a:ext cx="8954113" cy="1809839"/>
          </a:xfrm>
          <a:prstGeom prst="rect">
            <a:avLst/>
          </a:prstGeom>
        </p:spPr>
        <p:txBody>
          <a:bodyPr lIns="0" tIns="0" rIns="0" bIns="0" rtlCol="0" anchor="t">
            <a:spAutoFit/>
          </a:bodyPr>
          <a:lstStyle/>
          <a:p>
            <a:pPr algn="ctr" rtl="1">
              <a:lnSpc>
                <a:spcPts val="4799"/>
              </a:lnSpc>
            </a:pPr>
            <a:r>
              <a:rPr lang="he-IL" sz="3999">
                <a:solidFill>
                  <a:srgbClr val="000000"/>
                </a:solidFill>
                <a:latin typeface="Trabelsi"/>
                <a:ea typeface="Trabelsi"/>
                <a:cs typeface="Trabelsi"/>
                <a:sym typeface="Trabelsi"/>
                <a:rtl/>
              </a:rPr>
              <a:t>ניהול הטור</a:t>
            </a:r>
          </a:p>
          <a:p>
            <a:pPr algn="r" rtl="1">
              <a:lnSpc>
                <a:spcPts val="4799"/>
              </a:lnSpc>
            </a:pPr>
            <a:endParaRPr lang="he-IL" sz="3999">
              <a:solidFill>
                <a:srgbClr val="000000"/>
              </a:solidFill>
              <a:latin typeface="Trabelsi"/>
              <a:ea typeface="Trabelsi"/>
              <a:cs typeface="Trabelsi"/>
              <a:sym typeface="Trabelsi"/>
              <a:rtl/>
            </a:endParaRPr>
          </a:p>
          <a:p>
            <a:pPr algn="r" rtl="1">
              <a:lnSpc>
                <a:spcPts val="4799"/>
              </a:lnSpc>
            </a:pPr>
            <a:endParaRPr lang="he-IL" sz="3999">
              <a:solidFill>
                <a:srgbClr val="000000"/>
              </a:solidFill>
              <a:latin typeface="Trabelsi"/>
              <a:ea typeface="Trabelsi"/>
              <a:cs typeface="Trabelsi"/>
              <a:sym typeface="Trabelsi"/>
              <a:rtl/>
            </a:endParaRPr>
          </a:p>
        </p:txBody>
      </p:sp>
      <p:sp>
        <p:nvSpPr>
          <p:cNvPr id="4" name="TextBox 4"/>
          <p:cNvSpPr txBox="1"/>
          <p:nvPr/>
        </p:nvSpPr>
        <p:spPr>
          <a:xfrm>
            <a:off x="-399744" y="1247117"/>
            <a:ext cx="9753600" cy="4171760"/>
          </a:xfrm>
          <a:prstGeom prst="rect">
            <a:avLst/>
          </a:prstGeom>
        </p:spPr>
        <p:txBody>
          <a:bodyPr lIns="0" tIns="0" rIns="0" bIns="0" rtlCol="0" anchor="t">
            <a:spAutoFit/>
          </a:bodyPr>
          <a:lstStyle/>
          <a:p>
            <a:pPr marL="680085" lvl="1" indent="-340042" algn="r" rtl="1">
              <a:lnSpc>
                <a:spcPts val="4756"/>
              </a:lnSpc>
              <a:buFont typeface="Arial"/>
              <a:buChar char="•"/>
            </a:pPr>
            <a:r>
              <a:rPr lang="he-IL" sz="3150">
                <a:solidFill>
                  <a:srgbClr val="000000"/>
                </a:solidFill>
                <a:latin typeface="October Compressed"/>
                <a:ea typeface="October Compressed"/>
                <a:cs typeface="October Compressed"/>
                <a:sym typeface="October Compressed"/>
                <a:rtl/>
              </a:rPr>
              <a:t>הגדרת מאסף/ת בכל חלק של הטור ומאסף/ת כללי/ת. </a:t>
            </a:r>
          </a:p>
          <a:p>
            <a:pPr marL="680085" lvl="1" indent="-340042" algn="r" rtl="1">
              <a:lnSpc>
                <a:spcPts val="4756"/>
              </a:lnSpc>
              <a:buFont typeface="Arial"/>
              <a:buChar char="•"/>
            </a:pPr>
            <a:r>
              <a:rPr lang="he-IL" sz="3150">
                <a:solidFill>
                  <a:srgbClr val="000000"/>
                </a:solidFill>
                <a:latin typeface="October Compressed"/>
                <a:ea typeface="October Compressed"/>
                <a:cs typeface="October Compressed"/>
                <a:sym typeface="October Compressed"/>
                <a:rtl/>
              </a:rPr>
              <a:t>מוכנות לכניסה לחושך כבר בשעה </a:t>
            </a:r>
            <a:r>
              <a:rPr lang="en-US" sz="3150">
                <a:solidFill>
                  <a:srgbClr val="000000"/>
                </a:solidFill>
                <a:latin typeface="October Compressed"/>
                <a:ea typeface="October Compressed"/>
                <a:cs typeface="October Compressed"/>
                <a:sym typeface="October Compressed"/>
              </a:rPr>
              <a:t>13:00</a:t>
            </a:r>
            <a:r>
              <a:rPr lang="ar-EG" sz="3150">
                <a:solidFill>
                  <a:srgbClr val="000000"/>
                </a:solidFill>
                <a:latin typeface="October Compressed"/>
                <a:ea typeface="October Compressed"/>
                <a:cs typeface="October Compressed"/>
                <a:sym typeface="October Compressed"/>
                <a:rtl/>
              </a:rPr>
              <a:t>. </a:t>
            </a:r>
          </a:p>
          <a:p>
            <a:pPr marL="680085" lvl="1" indent="-340042" algn="r" rtl="1">
              <a:lnSpc>
                <a:spcPts val="4756"/>
              </a:lnSpc>
              <a:buFont typeface="Arial"/>
              <a:buChar char="•"/>
            </a:pPr>
            <a:r>
              <a:rPr lang="he-IL" sz="3150">
                <a:solidFill>
                  <a:srgbClr val="000000"/>
                </a:solidFill>
                <a:latin typeface="October Compressed"/>
                <a:ea typeface="October Compressed"/>
                <a:cs typeface="October Compressed"/>
                <a:sym typeface="October Compressed"/>
                <a:rtl/>
              </a:rPr>
              <a:t>שמירת לילה בחניון החל משעת ההתמקמות. </a:t>
            </a:r>
          </a:p>
          <a:p>
            <a:pPr marL="680085" lvl="1" indent="-340042" algn="r" rtl="1">
              <a:lnSpc>
                <a:spcPts val="4756"/>
              </a:lnSpc>
              <a:buFont typeface="Arial"/>
              <a:buChar char="•"/>
            </a:pPr>
            <a:r>
              <a:rPr lang="he-IL" sz="3150">
                <a:solidFill>
                  <a:srgbClr val="000000"/>
                </a:solidFill>
                <a:latin typeface="October Compressed"/>
                <a:ea typeface="October Compressed"/>
                <a:cs typeface="October Compressed"/>
                <a:sym typeface="October Compressed"/>
                <a:rtl/>
              </a:rPr>
              <a:t>זמינות טלפון לווייני באזורים ללא קליטה. בחניונים ללא קליטה- קביעת מועד לשיחה עם מנהל/ת האזור. </a:t>
            </a:r>
          </a:p>
          <a:p>
            <a:pPr marL="680085" lvl="1" indent="-340042" algn="r" rtl="1">
              <a:lnSpc>
                <a:spcPts val="4756"/>
              </a:lnSpc>
              <a:buFont typeface="Arial"/>
              <a:buChar char="•"/>
            </a:pPr>
            <a:r>
              <a:rPr lang="he-IL" sz="3150">
                <a:solidFill>
                  <a:srgbClr val="000000"/>
                </a:solidFill>
                <a:latin typeface="October Compressed"/>
                <a:ea typeface="October Compressed"/>
                <a:cs typeface="October Compressed"/>
                <a:sym typeface="October Compressed"/>
                <a:rtl/>
              </a:rPr>
              <a:t>חלוקת שבטים שהמלווים/ות שלהם/ן (או מרכז/ת השבט) בטיול שמיניות.</a:t>
            </a:r>
          </a:p>
          <a:p>
            <a:pPr marL="680085" lvl="1" indent="-340042" algn="r" rtl="1">
              <a:lnSpc>
                <a:spcPts val="4756"/>
              </a:lnSpc>
              <a:buFont typeface="Arial"/>
              <a:buChar char="•"/>
            </a:pPr>
            <a:r>
              <a:rPr lang="he-IL" sz="3150">
                <a:solidFill>
                  <a:srgbClr val="000000"/>
                </a:solidFill>
                <a:latin typeface="October Compressed"/>
                <a:ea typeface="October Compressed"/>
                <a:cs typeface="October Compressed"/>
                <a:sym typeface="October Compressed"/>
                <a:rtl/>
              </a:rPr>
              <a:t>ניקיון!</a:t>
            </a:r>
          </a:p>
        </p:txBody>
      </p:sp>
      <p:sp>
        <p:nvSpPr>
          <p:cNvPr id="5" name="Freeform 5"/>
          <p:cNvSpPr/>
          <p:nvPr/>
        </p:nvSpPr>
        <p:spPr>
          <a:xfrm>
            <a:off x="569000" y="5140361"/>
            <a:ext cx="3901440" cy="1822298"/>
          </a:xfrm>
          <a:custGeom>
            <a:avLst/>
            <a:gdLst/>
            <a:ahLst/>
            <a:cxnLst/>
            <a:rect l="l" t="t" r="r" b="b"/>
            <a:pathLst>
              <a:path w="3901440" h="1822298">
                <a:moveTo>
                  <a:pt x="0" y="0"/>
                </a:moveTo>
                <a:lnTo>
                  <a:pt x="3901440" y="0"/>
                </a:lnTo>
                <a:lnTo>
                  <a:pt x="3901440" y="1822298"/>
                </a:lnTo>
                <a:lnTo>
                  <a:pt x="0" y="18222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L"/>
          </a:p>
        </p:txBody>
      </p:sp>
      <p:sp>
        <p:nvSpPr>
          <p:cNvPr id="6" name="Freeform 6"/>
          <p:cNvSpPr/>
          <p:nvPr/>
        </p:nvSpPr>
        <p:spPr>
          <a:xfrm>
            <a:off x="7717847" y="442210"/>
            <a:ext cx="3372126" cy="6872990"/>
          </a:xfrm>
          <a:custGeom>
            <a:avLst/>
            <a:gdLst/>
            <a:ahLst/>
            <a:cxnLst/>
            <a:rect l="l" t="t" r="r" b="b"/>
            <a:pathLst>
              <a:path w="3372126" h="6872990">
                <a:moveTo>
                  <a:pt x="0" y="0"/>
                </a:moveTo>
                <a:lnTo>
                  <a:pt x="3372127" y="0"/>
                </a:lnTo>
                <a:lnTo>
                  <a:pt x="3372127" y="6872990"/>
                </a:lnTo>
                <a:lnTo>
                  <a:pt x="0" y="6872990"/>
                </a:lnTo>
                <a:lnTo>
                  <a:pt x="0" y="0"/>
                </a:lnTo>
                <a:close/>
              </a:path>
            </a:pathLst>
          </a:custGeom>
          <a:blipFill>
            <a:blip r:embed="rId5"/>
            <a:stretch>
              <a:fillRect t="-58" r="-20647" b="-58"/>
            </a:stretch>
          </a:blipFill>
        </p:spPr>
        <p:txBody>
          <a:bodyPr/>
          <a:lstStyle/>
          <a:p>
            <a:endParaRPr lang="en-IL"/>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31520" y="215156"/>
            <a:ext cx="8762617" cy="2409825"/>
          </a:xfrm>
          <a:prstGeom prst="rect">
            <a:avLst/>
          </a:prstGeom>
        </p:spPr>
        <p:txBody>
          <a:bodyPr lIns="0" tIns="0" rIns="0" bIns="0" rtlCol="0" anchor="t">
            <a:spAutoFit/>
          </a:bodyPr>
          <a:lstStyle/>
          <a:p>
            <a:pPr algn="ctr" rtl="1">
              <a:lnSpc>
                <a:spcPts val="4799"/>
              </a:lnSpc>
            </a:pPr>
            <a:r>
              <a:rPr lang="he-IL" sz="3999">
                <a:solidFill>
                  <a:srgbClr val="000000"/>
                </a:solidFill>
                <a:latin typeface="Trabelsi"/>
                <a:ea typeface="Trabelsi"/>
                <a:cs typeface="Trabelsi"/>
                <a:sym typeface="Trabelsi"/>
                <a:rtl/>
              </a:rPr>
              <a:t>תחקיר ״כניסה לחושך״</a:t>
            </a:r>
          </a:p>
          <a:p>
            <a:pPr algn="ctr" rtl="1">
              <a:lnSpc>
                <a:spcPts val="4799"/>
              </a:lnSpc>
            </a:pPr>
            <a:r>
              <a:rPr lang="he-IL" sz="3999">
                <a:solidFill>
                  <a:srgbClr val="000000"/>
                </a:solidFill>
                <a:latin typeface="Trabelsi"/>
                <a:ea typeface="Trabelsi"/>
                <a:cs typeface="Trabelsi"/>
                <a:sym typeface="Trabelsi"/>
                <a:rtl/>
              </a:rPr>
              <a:t>טיול חנוכה דרום| דצמבר </a:t>
            </a:r>
            <a:r>
              <a:rPr lang="en-US" sz="3999">
                <a:solidFill>
                  <a:srgbClr val="000000"/>
                </a:solidFill>
                <a:latin typeface="Trabelsi"/>
                <a:ea typeface="Trabelsi"/>
                <a:cs typeface="Trabelsi"/>
                <a:sym typeface="Trabelsi"/>
              </a:rPr>
              <a:t>24</a:t>
            </a:r>
          </a:p>
          <a:p>
            <a:pPr algn="r" rtl="1">
              <a:lnSpc>
                <a:spcPts val="4799"/>
              </a:lnSpc>
            </a:pPr>
            <a:endParaRPr lang="en-US" sz="3999">
              <a:solidFill>
                <a:srgbClr val="000000"/>
              </a:solidFill>
              <a:latin typeface="Trabelsi"/>
              <a:ea typeface="Trabelsi"/>
              <a:cs typeface="Trabelsi"/>
              <a:sym typeface="Trabelsi"/>
            </a:endParaRPr>
          </a:p>
          <a:p>
            <a:pPr algn="r" rtl="1">
              <a:lnSpc>
                <a:spcPts val="4799"/>
              </a:lnSpc>
            </a:pPr>
            <a:endParaRPr lang="en-US" sz="3999">
              <a:solidFill>
                <a:srgbClr val="000000"/>
              </a:solidFill>
              <a:latin typeface="Trabelsi"/>
              <a:ea typeface="Trabelsi"/>
              <a:cs typeface="Trabelsi"/>
              <a:sym typeface="Trabelsi"/>
            </a:endParaRPr>
          </a:p>
        </p:txBody>
      </p:sp>
      <p:sp>
        <p:nvSpPr>
          <p:cNvPr id="3" name="TextBox 3"/>
          <p:cNvSpPr txBox="1"/>
          <p:nvPr/>
        </p:nvSpPr>
        <p:spPr>
          <a:xfrm>
            <a:off x="441811" y="1348631"/>
            <a:ext cx="9161583" cy="4693348"/>
          </a:xfrm>
          <a:prstGeom prst="rect">
            <a:avLst/>
          </a:prstGeom>
        </p:spPr>
        <p:txBody>
          <a:bodyPr lIns="0" tIns="0" rIns="0" bIns="0" rtlCol="0" anchor="t">
            <a:spAutoFit/>
          </a:bodyPr>
          <a:lstStyle/>
          <a:p>
            <a:pPr algn="r" rtl="1">
              <a:lnSpc>
                <a:spcPts val="4189"/>
              </a:lnSpc>
            </a:pPr>
            <a:r>
              <a:rPr lang="he-IL" sz="2850" b="1" u="sng">
                <a:solidFill>
                  <a:srgbClr val="000000"/>
                </a:solidFill>
                <a:latin typeface="October Compressed Bold"/>
                <a:ea typeface="October Compressed Bold"/>
                <a:cs typeface="October Compressed Bold"/>
                <a:sym typeface="October Compressed Bold"/>
                <a:rtl/>
              </a:rPr>
              <a:t>תיאור האירוע:</a:t>
            </a:r>
          </a:p>
          <a:p>
            <a:pPr algn="r" rtl="1">
              <a:lnSpc>
                <a:spcPts val="4189"/>
              </a:lnSpc>
            </a:pPr>
            <a:r>
              <a:rPr lang="he-IL" sz="2850">
                <a:solidFill>
                  <a:srgbClr val="000000"/>
                </a:solidFill>
                <a:latin typeface="October Compressed"/>
                <a:ea typeface="October Compressed"/>
                <a:cs typeface="October Compressed"/>
                <a:sym typeface="October Compressed"/>
                <a:rtl/>
              </a:rPr>
              <a:t>במהלך טיול חנוכה דרום, טור של כ-</a:t>
            </a:r>
            <a:r>
              <a:rPr lang="en-US" sz="2850">
                <a:solidFill>
                  <a:srgbClr val="000000"/>
                </a:solidFill>
                <a:latin typeface="October Compressed"/>
                <a:ea typeface="October Compressed"/>
                <a:cs typeface="October Compressed"/>
                <a:sym typeface="October Compressed"/>
              </a:rPr>
              <a:t>500</a:t>
            </a:r>
            <a:r>
              <a:rPr lang="he-IL" sz="2850">
                <a:solidFill>
                  <a:srgbClr val="000000"/>
                </a:solidFill>
                <a:latin typeface="October Compressed"/>
                <a:ea typeface="October Compressed"/>
                <a:cs typeface="October Compressed"/>
                <a:sym typeface="October Compressed"/>
                <a:rtl/>
              </a:rPr>
              <a:t> חניכים מהנהגת הבקעה יצא למסלול פרסת נקרות.</a:t>
            </a:r>
          </a:p>
          <a:p>
            <a:pPr algn="r" rtl="1">
              <a:lnSpc>
                <a:spcPts val="4189"/>
              </a:lnSpc>
            </a:pPr>
            <a:r>
              <a:rPr lang="he-IL" sz="2850">
                <a:solidFill>
                  <a:srgbClr val="000000"/>
                </a:solidFill>
                <a:latin typeface="October Compressed"/>
                <a:ea typeface="October Compressed"/>
                <a:cs typeface="October Compressed"/>
                <a:sym typeface="October Compressed"/>
                <a:rtl/>
              </a:rPr>
              <a:t>הכניסה למסלול התבצעה כשעה מאוחר מהמתוכנן, בעקבות עיכובים ביציאה מהחניון.</a:t>
            </a:r>
          </a:p>
          <a:p>
            <a:pPr algn="r" rtl="1">
              <a:lnSpc>
                <a:spcPts val="4189"/>
              </a:lnSpc>
            </a:pPr>
            <a:r>
              <a:rPr lang="he-IL" sz="2850">
                <a:solidFill>
                  <a:srgbClr val="000000"/>
                </a:solidFill>
                <a:latin typeface="October Compressed"/>
                <a:ea typeface="October Compressed"/>
                <a:cs typeface="October Compressed"/>
                <a:sym typeface="October Compressed"/>
                <a:rtl/>
              </a:rPr>
              <a:t>לאורך היום הצטברו עיכובים נוספים: פינויים רפואיים מהמסלול, טיפול בבעיות משמעת באחד השבטים, וקושי בתיאום ובזרימת המידע מהשטח.</a:t>
            </a:r>
          </a:p>
          <a:p>
            <a:pPr algn="r" rtl="1">
              <a:lnSpc>
                <a:spcPts val="4189"/>
              </a:lnSpc>
            </a:pPr>
            <a:r>
              <a:rPr lang="he-IL" sz="2850">
                <a:solidFill>
                  <a:srgbClr val="000000"/>
                </a:solidFill>
                <a:latin typeface="October Compressed"/>
                <a:ea typeface="October Compressed"/>
                <a:cs typeface="October Compressed"/>
                <a:sym typeface="October Compressed"/>
                <a:rtl/>
              </a:rPr>
              <a:t>ראש הטור לא התריע על החריגה מזמני הגג, והובן רק בשעות אחר הצהריים שהטור לא צפוי לסיים באור את המסלול.</a:t>
            </a:r>
          </a:p>
          <a:p>
            <a:pPr algn="r" rtl="1">
              <a:lnSpc>
                <a:spcPts val="4189"/>
              </a:lnSpc>
            </a:pPr>
            <a:r>
              <a:rPr lang="he-IL" sz="2850">
                <a:solidFill>
                  <a:srgbClr val="000000"/>
                </a:solidFill>
                <a:latin typeface="October Compressed"/>
                <a:ea typeface="October Compressed"/>
                <a:cs typeface="October Compressed"/>
                <a:sym typeface="October Compressed"/>
                <a:rtl/>
              </a:rPr>
              <a:t> עם ההבנה, גויסו כוחות נוספים מההנהגה ומהמטה שנכנסו לשטח עם תאורה וסיוע לוגיסטי. החניכים האחרונים סיימו את המסלול בשעה </a:t>
            </a:r>
            <a:r>
              <a:rPr lang="en-US" sz="2850">
                <a:solidFill>
                  <a:srgbClr val="000000"/>
                </a:solidFill>
                <a:latin typeface="October Compressed"/>
                <a:ea typeface="October Compressed"/>
                <a:cs typeface="October Compressed"/>
                <a:sym typeface="October Compressed"/>
              </a:rPr>
              <a:t>17:30</a:t>
            </a:r>
            <a:r>
              <a:rPr lang="he-IL" sz="2850">
                <a:solidFill>
                  <a:srgbClr val="000000"/>
                </a:solidFill>
                <a:latin typeface="October Compressed"/>
                <a:ea typeface="October Compressed"/>
                <a:cs typeface="October Compressed"/>
                <a:sym typeface="October Compressed"/>
                <a:rtl/>
              </a:rPr>
              <a:t>, לאחר כניסה לחושך.</a:t>
            </a:r>
          </a:p>
        </p:txBody>
      </p:sp>
      <p:sp>
        <p:nvSpPr>
          <p:cNvPr id="4" name="Freeform 4"/>
          <p:cNvSpPr/>
          <p:nvPr/>
        </p:nvSpPr>
        <p:spPr>
          <a:xfrm>
            <a:off x="0" y="5301445"/>
            <a:ext cx="1289115" cy="2180321"/>
          </a:xfrm>
          <a:custGeom>
            <a:avLst/>
            <a:gdLst/>
            <a:ahLst/>
            <a:cxnLst/>
            <a:rect l="l" t="t" r="r" b="b"/>
            <a:pathLst>
              <a:path w="1289115" h="2180321">
                <a:moveTo>
                  <a:pt x="0" y="0"/>
                </a:moveTo>
                <a:lnTo>
                  <a:pt x="1289115" y="0"/>
                </a:lnTo>
                <a:lnTo>
                  <a:pt x="1289115" y="2180321"/>
                </a:lnTo>
                <a:lnTo>
                  <a:pt x="0" y="2180321"/>
                </a:lnTo>
                <a:lnTo>
                  <a:pt x="0" y="0"/>
                </a:lnTo>
                <a:close/>
              </a:path>
            </a:pathLst>
          </a:custGeom>
          <a:blipFill>
            <a:blip r:embed="rId2"/>
            <a:stretch>
              <a:fillRect/>
            </a:stretch>
          </a:blipFill>
        </p:spPr>
        <p:txBody>
          <a:bodyPr/>
          <a:lstStyle/>
          <a:p>
            <a:endParaRPr lang="en-IL"/>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409067"/>
            <a:ext cx="9500481" cy="6420866"/>
          </a:xfrm>
          <a:prstGeom prst="rect">
            <a:avLst/>
          </a:prstGeom>
        </p:spPr>
        <p:txBody>
          <a:bodyPr lIns="0" tIns="0" rIns="0" bIns="0" rtlCol="0" anchor="t">
            <a:spAutoFit/>
          </a:bodyPr>
          <a:lstStyle/>
          <a:p>
            <a:pPr algn="just" rtl="1">
              <a:lnSpc>
                <a:spcPts val="3426"/>
              </a:lnSpc>
            </a:pPr>
            <a:r>
              <a:rPr lang="he-IL" sz="2299" b="1" u="sng">
                <a:solidFill>
                  <a:srgbClr val="000000"/>
                </a:solidFill>
                <a:latin typeface="October Compressed Bold"/>
                <a:ea typeface="October Compressed Bold"/>
                <a:cs typeface="October Compressed Bold"/>
                <a:sym typeface="October Compressed Bold"/>
                <a:rtl/>
              </a:rPr>
              <a:t>ממצאים עיקריים:</a:t>
            </a:r>
          </a:p>
          <a:p>
            <a:pPr marL="496569" lvl="1" indent="-248284" algn="just" rtl="1">
              <a:lnSpc>
                <a:spcPts val="3426"/>
              </a:lnSpc>
              <a:buFont typeface="Arial"/>
              <a:buChar char="•"/>
            </a:pPr>
            <a:r>
              <a:rPr lang="he-IL" sz="2299">
                <a:solidFill>
                  <a:srgbClr val="000000"/>
                </a:solidFill>
                <a:latin typeface="October Compressed"/>
                <a:ea typeface="October Compressed"/>
                <a:cs typeface="October Compressed"/>
                <a:sym typeface="October Compressed"/>
                <a:rtl/>
              </a:rPr>
              <a:t>ניהול זמן לא מדויק ועיכוב ביציאה למסלול.</a:t>
            </a:r>
          </a:p>
          <a:p>
            <a:pPr marL="496569" lvl="1" indent="-248284" algn="just" rtl="1">
              <a:lnSpc>
                <a:spcPts val="3426"/>
              </a:lnSpc>
              <a:buFont typeface="Arial"/>
              <a:buChar char="•"/>
            </a:pPr>
            <a:r>
              <a:rPr lang="he-IL" sz="2299">
                <a:solidFill>
                  <a:srgbClr val="000000"/>
                </a:solidFill>
                <a:latin typeface="October Compressed"/>
                <a:ea typeface="October Compressed"/>
                <a:cs typeface="October Compressed"/>
                <a:sym typeface="October Compressed"/>
                <a:rtl/>
              </a:rPr>
              <a:t>קושי בתיאום ובזרימת המידע בין צוותי השטח והמטה.</a:t>
            </a:r>
          </a:p>
          <a:p>
            <a:pPr marL="496569" lvl="1" indent="-248284" algn="just" rtl="1">
              <a:lnSpc>
                <a:spcPts val="3426"/>
              </a:lnSpc>
              <a:buFont typeface="Arial"/>
              <a:buChar char="•"/>
            </a:pPr>
            <a:r>
              <a:rPr lang="he-IL" sz="2299">
                <a:solidFill>
                  <a:srgbClr val="000000"/>
                </a:solidFill>
                <a:latin typeface="October Compressed"/>
                <a:ea typeface="October Compressed"/>
                <a:cs typeface="October Compressed"/>
                <a:sym typeface="October Compressed"/>
                <a:rtl/>
              </a:rPr>
              <a:t>אי דיווח בזמן על חריגה מזמני הגג.</a:t>
            </a:r>
          </a:p>
          <a:p>
            <a:pPr marL="496569" lvl="1" indent="-248284" algn="just" rtl="1">
              <a:lnSpc>
                <a:spcPts val="3426"/>
              </a:lnSpc>
              <a:buFont typeface="Arial"/>
              <a:buChar char="•"/>
            </a:pPr>
            <a:r>
              <a:rPr lang="he-IL" sz="2299">
                <a:solidFill>
                  <a:srgbClr val="000000"/>
                </a:solidFill>
                <a:latin typeface="October Compressed"/>
                <a:ea typeface="October Compressed"/>
                <a:cs typeface="October Compressed"/>
                <a:sym typeface="October Compressed"/>
                <a:rtl/>
              </a:rPr>
              <a:t> לא בוצעה בקרה מצד המוקד התנועתי ומנהל האזור על נקודת הבקרה.</a:t>
            </a:r>
          </a:p>
          <a:p>
            <a:pPr marL="496569" lvl="1" indent="-248284" algn="just" rtl="1">
              <a:lnSpc>
                <a:spcPts val="3426"/>
              </a:lnSpc>
              <a:buFont typeface="Arial"/>
              <a:buChar char="•"/>
            </a:pPr>
            <a:r>
              <a:rPr lang="he-IL" sz="2299">
                <a:solidFill>
                  <a:srgbClr val="000000"/>
                </a:solidFill>
                <a:latin typeface="October Compressed"/>
                <a:ea typeface="October Compressed"/>
                <a:cs typeface="October Compressed"/>
                <a:sym typeface="October Compressed"/>
                <a:rtl/>
              </a:rPr>
              <a:t> פערי היכרות עם המסלול -חלק מהצוות לא השתתף בטיול ההכנה.</a:t>
            </a:r>
          </a:p>
          <a:p>
            <a:pPr marL="496569" lvl="1" indent="-248284" algn="just" rtl="1">
              <a:lnSpc>
                <a:spcPts val="3426"/>
              </a:lnSpc>
              <a:buFont typeface="Arial"/>
              <a:buChar char="•"/>
            </a:pPr>
            <a:r>
              <a:rPr lang="he-IL" sz="2299">
                <a:solidFill>
                  <a:srgbClr val="000000"/>
                </a:solidFill>
                <a:latin typeface="October Compressed"/>
                <a:ea typeface="October Compressed"/>
                <a:cs typeface="October Compressed"/>
                <a:sym typeface="October Compressed"/>
                <a:rtl/>
              </a:rPr>
              <a:t>בכל שבט התחלף הבוגר באזור היתדות, דבר שעיכב את ההתקדמות מאחר שלא תמיד היה בוגר שסייע לחניכים.</a:t>
            </a:r>
          </a:p>
          <a:p>
            <a:pPr marL="496569" lvl="1" indent="-248284" algn="just" rtl="1">
              <a:lnSpc>
                <a:spcPts val="3426"/>
              </a:lnSpc>
              <a:buFont typeface="Arial"/>
              <a:buChar char="•"/>
            </a:pPr>
            <a:r>
              <a:rPr lang="he-IL" sz="2299">
                <a:solidFill>
                  <a:srgbClr val="000000"/>
                </a:solidFill>
                <a:latin typeface="October Compressed"/>
                <a:ea typeface="October Compressed"/>
                <a:cs typeface="October Compressed"/>
                <a:sym typeface="October Compressed"/>
                <a:rtl/>
              </a:rPr>
              <a:t>עומס ניהולי וקשיי משמעת בשטח שהאטו את קצב ההתקדמות.</a:t>
            </a:r>
          </a:p>
          <a:p>
            <a:pPr algn="just" rtl="1">
              <a:lnSpc>
                <a:spcPts val="3426"/>
              </a:lnSpc>
            </a:pPr>
            <a:r>
              <a:rPr lang="he-IL" sz="2299" b="1" u="sng">
                <a:solidFill>
                  <a:srgbClr val="000000"/>
                </a:solidFill>
                <a:latin typeface="October Compressed Bold"/>
                <a:ea typeface="October Compressed Bold"/>
                <a:cs typeface="October Compressed Bold"/>
                <a:sym typeface="October Compressed Bold"/>
                <a:rtl/>
              </a:rPr>
              <a:t>לקחים עיקריים ללמידה והטמעה:</a:t>
            </a:r>
          </a:p>
          <a:p>
            <a:pPr marL="496569" lvl="1" indent="-248284" algn="just" rtl="1">
              <a:lnSpc>
                <a:spcPts val="3426"/>
              </a:lnSpc>
              <a:buFont typeface="Arial"/>
              <a:buChar char="•"/>
            </a:pPr>
            <a:r>
              <a:rPr lang="he-IL" sz="2299">
                <a:solidFill>
                  <a:srgbClr val="000000"/>
                </a:solidFill>
                <a:latin typeface="October Compressed"/>
                <a:ea typeface="October Compressed"/>
                <a:cs typeface="October Compressed"/>
                <a:sym typeface="October Compressed"/>
                <a:rtl/>
              </a:rPr>
              <a:t>הטור של ההנהגה היה גדול משאר הטורים בתנועה, ולא קיבל זמני גג מותאמים לגודלו.</a:t>
            </a:r>
          </a:p>
          <a:p>
            <a:pPr marL="496569" lvl="1" indent="-248284" algn="just" rtl="1">
              <a:lnSpc>
                <a:spcPts val="3426"/>
              </a:lnSpc>
              <a:buFont typeface="Arial"/>
              <a:buChar char="•"/>
            </a:pPr>
            <a:r>
              <a:rPr lang="he-IL" sz="2299">
                <a:solidFill>
                  <a:srgbClr val="000000"/>
                </a:solidFill>
                <a:latin typeface="October Compressed"/>
                <a:ea typeface="October Compressed"/>
                <a:cs typeface="October Compressed"/>
                <a:sym typeface="October Compressed"/>
                <a:rtl/>
              </a:rPr>
              <a:t>ראש טור לא יכול לצאת למסלול מבלי שהוא יודע ומבין את זמני הגג, ומוודא שכל המאספים והבוגרים בטיול מכירים אותם.</a:t>
            </a:r>
          </a:p>
          <a:p>
            <a:pPr marL="496569" lvl="1" indent="-248284" algn="just" rtl="1">
              <a:lnSpc>
                <a:spcPts val="3426"/>
              </a:lnSpc>
              <a:buFont typeface="Arial"/>
              <a:buChar char="•"/>
            </a:pPr>
            <a:r>
              <a:rPr lang="he-IL" sz="2299">
                <a:solidFill>
                  <a:srgbClr val="000000"/>
                </a:solidFill>
                <a:latin typeface="October Compressed"/>
                <a:ea typeface="October Compressed"/>
                <a:cs typeface="October Compressed"/>
                <a:sym typeface="October Compressed"/>
                <a:rtl/>
              </a:rPr>
              <a:t>חידוד נהלי הדיווח בזמן אמת, כולל מעקב שוטף מצד המוקד התנועתי.</a:t>
            </a:r>
          </a:p>
          <a:p>
            <a:pPr marL="496569" lvl="1" indent="-248284" algn="just" rtl="1">
              <a:lnSpc>
                <a:spcPts val="3426"/>
              </a:lnSpc>
              <a:buFont typeface="Arial"/>
              <a:buChar char="•"/>
            </a:pPr>
            <a:r>
              <a:rPr lang="he-IL" sz="2299">
                <a:solidFill>
                  <a:srgbClr val="000000"/>
                </a:solidFill>
                <a:latin typeface="October Compressed"/>
                <a:ea typeface="October Compressed"/>
                <a:cs typeface="October Compressed"/>
                <a:sym typeface="October Compressed"/>
                <a:rtl/>
              </a:rPr>
              <a:t>הצבת בקר הנהגתי או תנועתי באזורים מועדים לעומס או לעיכוב.</a:t>
            </a:r>
          </a:p>
          <a:p>
            <a:pPr marL="496569" lvl="1" indent="-248284" algn="just" rtl="1">
              <a:lnSpc>
                <a:spcPts val="3426"/>
              </a:lnSpc>
              <a:buFont typeface="Arial"/>
              <a:buChar char="•"/>
            </a:pPr>
            <a:r>
              <a:rPr lang="he-IL" sz="2299">
                <a:solidFill>
                  <a:srgbClr val="000000"/>
                </a:solidFill>
                <a:latin typeface="October Compressed"/>
                <a:ea typeface="October Compressed"/>
                <a:cs typeface="October Compressed"/>
                <a:sym typeface="October Compressed"/>
                <a:rtl/>
              </a:rPr>
              <a:t>תגבור מיידי של צוותים במקרה של עיכוב משמעותי או חשש לכניסה לחושך.</a:t>
            </a:r>
          </a:p>
        </p:txBody>
      </p:sp>
      <p:sp>
        <p:nvSpPr>
          <p:cNvPr id="3" name="Freeform 3"/>
          <p:cNvSpPr/>
          <p:nvPr/>
        </p:nvSpPr>
        <p:spPr>
          <a:xfrm>
            <a:off x="0" y="-157811"/>
            <a:ext cx="1289115" cy="2180321"/>
          </a:xfrm>
          <a:custGeom>
            <a:avLst/>
            <a:gdLst/>
            <a:ahLst/>
            <a:cxnLst/>
            <a:rect l="l" t="t" r="r" b="b"/>
            <a:pathLst>
              <a:path w="1289115" h="2180321">
                <a:moveTo>
                  <a:pt x="0" y="0"/>
                </a:moveTo>
                <a:lnTo>
                  <a:pt x="1289115" y="0"/>
                </a:lnTo>
                <a:lnTo>
                  <a:pt x="1289115" y="2180321"/>
                </a:lnTo>
                <a:lnTo>
                  <a:pt x="0" y="2180321"/>
                </a:lnTo>
                <a:lnTo>
                  <a:pt x="0" y="0"/>
                </a:lnTo>
                <a:close/>
              </a:path>
            </a:pathLst>
          </a:custGeom>
          <a:blipFill>
            <a:blip r:embed="rId2"/>
            <a:stretch>
              <a:fillRect/>
            </a:stretch>
          </a:blipFill>
        </p:spPr>
        <p:txBody>
          <a:bodyPr/>
          <a:lstStyle/>
          <a:p>
            <a:endParaRPr lang="en-IL"/>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664" t="-74261" r="-4282" b="-29172"/>
            </a:stretch>
          </a:blipFill>
        </p:spPr>
        <p:txBody>
          <a:bodyPr/>
          <a:lstStyle/>
          <a:p>
            <a:endParaRPr lang="en-IL"/>
          </a:p>
        </p:txBody>
      </p:sp>
      <p:sp>
        <p:nvSpPr>
          <p:cNvPr id="3" name="TextBox 3"/>
          <p:cNvSpPr txBox="1"/>
          <p:nvPr/>
        </p:nvSpPr>
        <p:spPr>
          <a:xfrm>
            <a:off x="1906653" y="213260"/>
            <a:ext cx="5614629" cy="1209764"/>
          </a:xfrm>
          <a:prstGeom prst="rect">
            <a:avLst/>
          </a:prstGeom>
        </p:spPr>
        <p:txBody>
          <a:bodyPr lIns="0" tIns="0" rIns="0" bIns="0" rtlCol="0" anchor="t">
            <a:spAutoFit/>
          </a:bodyPr>
          <a:lstStyle/>
          <a:p>
            <a:pPr algn="ctr" rtl="1">
              <a:lnSpc>
                <a:spcPts val="4799"/>
              </a:lnSpc>
            </a:pPr>
            <a:r>
              <a:rPr lang="he-IL" sz="3999">
                <a:solidFill>
                  <a:srgbClr val="000000"/>
                </a:solidFill>
                <a:latin typeface="Trabelsi"/>
                <a:ea typeface="Trabelsi"/>
                <a:cs typeface="Trabelsi"/>
                <a:sym typeface="Trabelsi"/>
                <a:rtl/>
              </a:rPr>
              <a:t>ניהול סיכונים כללי למסלולים</a:t>
            </a:r>
          </a:p>
        </p:txBody>
      </p:sp>
      <p:sp>
        <p:nvSpPr>
          <p:cNvPr id="4" name="Freeform 4"/>
          <p:cNvSpPr/>
          <p:nvPr/>
        </p:nvSpPr>
        <p:spPr>
          <a:xfrm rot="5400000">
            <a:off x="5420379" y="443698"/>
            <a:ext cx="10672717" cy="5643199"/>
          </a:xfrm>
          <a:custGeom>
            <a:avLst/>
            <a:gdLst/>
            <a:ahLst/>
            <a:cxnLst/>
            <a:rect l="l" t="t" r="r" b="b"/>
            <a:pathLst>
              <a:path w="10672717" h="5643199">
                <a:moveTo>
                  <a:pt x="0" y="0"/>
                </a:moveTo>
                <a:lnTo>
                  <a:pt x="10672717" y="0"/>
                </a:lnTo>
                <a:lnTo>
                  <a:pt x="10672717" y="5643200"/>
                </a:lnTo>
                <a:lnTo>
                  <a:pt x="0" y="5643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L"/>
          </a:p>
        </p:txBody>
      </p:sp>
      <p:sp>
        <p:nvSpPr>
          <p:cNvPr id="5" name="Freeform 5"/>
          <p:cNvSpPr/>
          <p:nvPr/>
        </p:nvSpPr>
        <p:spPr>
          <a:xfrm>
            <a:off x="5594033" y="1876813"/>
            <a:ext cx="2341105" cy="1647791"/>
          </a:xfrm>
          <a:custGeom>
            <a:avLst/>
            <a:gdLst/>
            <a:ahLst/>
            <a:cxnLst/>
            <a:rect l="l" t="t" r="r" b="b"/>
            <a:pathLst>
              <a:path w="2341105" h="1647791">
                <a:moveTo>
                  <a:pt x="0" y="0"/>
                </a:moveTo>
                <a:lnTo>
                  <a:pt x="2341105" y="0"/>
                </a:lnTo>
                <a:lnTo>
                  <a:pt x="2341105" y="1647790"/>
                </a:lnTo>
                <a:lnTo>
                  <a:pt x="0" y="1647790"/>
                </a:lnTo>
                <a:lnTo>
                  <a:pt x="0" y="0"/>
                </a:lnTo>
                <a:close/>
              </a:path>
            </a:pathLst>
          </a:custGeom>
          <a:blipFill>
            <a:blip r:embed="rId5">
              <a:extLst>
                <a:ext uri="{96DAC541-7B7A-43D3-8B79-37D633B846F1}">
                  <asvg:svgBlip xmlns:asvg="http://schemas.microsoft.com/office/drawing/2016/SVG/main" r:embed="rId6"/>
                </a:ext>
              </a:extLst>
            </a:blip>
            <a:stretch>
              <a:fillRect t="-33842" b="-33842"/>
            </a:stretch>
          </a:blipFill>
        </p:spPr>
        <p:txBody>
          <a:bodyPr/>
          <a:lstStyle/>
          <a:p>
            <a:endParaRPr lang="en-IL"/>
          </a:p>
        </p:txBody>
      </p:sp>
      <p:sp>
        <p:nvSpPr>
          <p:cNvPr id="6" name="TextBox 6"/>
          <p:cNvSpPr txBox="1"/>
          <p:nvPr/>
        </p:nvSpPr>
        <p:spPr>
          <a:xfrm>
            <a:off x="7335626" y="1727824"/>
            <a:ext cx="1341945" cy="288452"/>
          </a:xfrm>
          <a:prstGeom prst="rect">
            <a:avLst/>
          </a:prstGeom>
        </p:spPr>
        <p:txBody>
          <a:bodyPr lIns="0" tIns="0" rIns="0" bIns="0" rtlCol="0" anchor="t">
            <a:spAutoFit/>
          </a:bodyPr>
          <a:lstStyle/>
          <a:p>
            <a:pPr algn="ctr" rtl="1">
              <a:lnSpc>
                <a:spcPts val="2263"/>
              </a:lnSpc>
              <a:spcBef>
                <a:spcPct val="0"/>
              </a:spcBef>
            </a:pPr>
            <a:endParaRPr/>
          </a:p>
        </p:txBody>
      </p:sp>
      <p:sp>
        <p:nvSpPr>
          <p:cNvPr id="7" name="TextBox 7"/>
          <p:cNvSpPr txBox="1"/>
          <p:nvPr/>
        </p:nvSpPr>
        <p:spPr>
          <a:xfrm>
            <a:off x="6179309" y="2086314"/>
            <a:ext cx="1170553" cy="1114482"/>
          </a:xfrm>
          <a:prstGeom prst="rect">
            <a:avLst/>
          </a:prstGeom>
        </p:spPr>
        <p:txBody>
          <a:bodyPr lIns="0" tIns="0" rIns="0" bIns="0" rtlCol="0" anchor="t">
            <a:spAutoFit/>
          </a:bodyPr>
          <a:lstStyle/>
          <a:p>
            <a:pPr algn="ctr" rtl="1">
              <a:lnSpc>
                <a:spcPts val="2999"/>
              </a:lnSpc>
              <a:spcBef>
                <a:spcPct val="0"/>
              </a:spcBef>
            </a:pPr>
            <a:r>
              <a:rPr lang="he-IL" sz="2499">
                <a:solidFill>
                  <a:srgbClr val="000000"/>
                </a:solidFill>
                <a:latin typeface="October Compressed"/>
                <a:ea typeface="October Compressed"/>
                <a:cs typeface="October Compressed"/>
                <a:sym typeface="October Compressed"/>
                <a:rtl/>
              </a:rPr>
              <a:t>התייבשות &gt; שתייה, כיסוי ראש</a:t>
            </a:r>
          </a:p>
        </p:txBody>
      </p:sp>
      <p:sp>
        <p:nvSpPr>
          <p:cNvPr id="8" name="Freeform 8"/>
          <p:cNvSpPr/>
          <p:nvPr/>
        </p:nvSpPr>
        <p:spPr>
          <a:xfrm>
            <a:off x="5594033" y="3772299"/>
            <a:ext cx="2341105" cy="1647791"/>
          </a:xfrm>
          <a:custGeom>
            <a:avLst/>
            <a:gdLst/>
            <a:ahLst/>
            <a:cxnLst/>
            <a:rect l="l" t="t" r="r" b="b"/>
            <a:pathLst>
              <a:path w="2341105" h="1647791">
                <a:moveTo>
                  <a:pt x="0" y="0"/>
                </a:moveTo>
                <a:lnTo>
                  <a:pt x="2341105" y="0"/>
                </a:lnTo>
                <a:lnTo>
                  <a:pt x="2341105" y="1647790"/>
                </a:lnTo>
                <a:lnTo>
                  <a:pt x="0" y="1647790"/>
                </a:lnTo>
                <a:lnTo>
                  <a:pt x="0" y="0"/>
                </a:lnTo>
                <a:close/>
              </a:path>
            </a:pathLst>
          </a:custGeom>
          <a:blipFill>
            <a:blip r:embed="rId5">
              <a:extLst>
                <a:ext uri="{96DAC541-7B7A-43D3-8B79-37D633B846F1}">
                  <asvg:svgBlip xmlns:asvg="http://schemas.microsoft.com/office/drawing/2016/SVG/main" r:embed="rId6"/>
                </a:ext>
              </a:extLst>
            </a:blip>
            <a:stretch>
              <a:fillRect t="-33842" b="-33842"/>
            </a:stretch>
          </a:blipFill>
        </p:spPr>
        <p:txBody>
          <a:bodyPr/>
          <a:lstStyle/>
          <a:p>
            <a:endParaRPr lang="en-IL"/>
          </a:p>
        </p:txBody>
      </p:sp>
      <p:sp>
        <p:nvSpPr>
          <p:cNvPr id="9" name="TextBox 9"/>
          <p:cNvSpPr txBox="1"/>
          <p:nvPr/>
        </p:nvSpPr>
        <p:spPr>
          <a:xfrm>
            <a:off x="6067356" y="4038953"/>
            <a:ext cx="1458570" cy="1114482"/>
          </a:xfrm>
          <a:prstGeom prst="rect">
            <a:avLst/>
          </a:prstGeom>
        </p:spPr>
        <p:txBody>
          <a:bodyPr lIns="0" tIns="0" rIns="0" bIns="0" rtlCol="0" anchor="t">
            <a:spAutoFit/>
          </a:bodyPr>
          <a:lstStyle/>
          <a:p>
            <a:pPr algn="ctr" rtl="1">
              <a:lnSpc>
                <a:spcPts val="2999"/>
              </a:lnSpc>
              <a:spcBef>
                <a:spcPct val="0"/>
              </a:spcBef>
            </a:pPr>
            <a:r>
              <a:rPr lang="he-IL" sz="2499">
                <a:solidFill>
                  <a:srgbClr val="000000"/>
                </a:solidFill>
                <a:latin typeface="October Compressed"/>
                <a:ea typeface="October Compressed"/>
                <a:cs typeface="October Compressed"/>
                <a:sym typeface="October Compressed"/>
                <a:rtl/>
              </a:rPr>
              <a:t>החלקה/נפילה &gt; תשומת לב, זהירות רבה</a:t>
            </a:r>
          </a:p>
        </p:txBody>
      </p:sp>
      <p:sp>
        <p:nvSpPr>
          <p:cNvPr id="10" name="Freeform 10"/>
          <p:cNvSpPr/>
          <p:nvPr/>
        </p:nvSpPr>
        <p:spPr>
          <a:xfrm>
            <a:off x="3752507" y="2903119"/>
            <a:ext cx="2341105" cy="1647791"/>
          </a:xfrm>
          <a:custGeom>
            <a:avLst/>
            <a:gdLst/>
            <a:ahLst/>
            <a:cxnLst/>
            <a:rect l="l" t="t" r="r" b="b"/>
            <a:pathLst>
              <a:path w="2341105" h="1647791">
                <a:moveTo>
                  <a:pt x="0" y="0"/>
                </a:moveTo>
                <a:lnTo>
                  <a:pt x="2341106" y="0"/>
                </a:lnTo>
                <a:lnTo>
                  <a:pt x="2341106" y="1647791"/>
                </a:lnTo>
                <a:lnTo>
                  <a:pt x="0" y="1647791"/>
                </a:lnTo>
                <a:lnTo>
                  <a:pt x="0" y="0"/>
                </a:lnTo>
                <a:close/>
              </a:path>
            </a:pathLst>
          </a:custGeom>
          <a:blipFill>
            <a:blip r:embed="rId5">
              <a:extLst>
                <a:ext uri="{96DAC541-7B7A-43D3-8B79-37D633B846F1}">
                  <asvg:svgBlip xmlns:asvg="http://schemas.microsoft.com/office/drawing/2016/SVG/main" r:embed="rId6"/>
                </a:ext>
              </a:extLst>
            </a:blip>
            <a:stretch>
              <a:fillRect t="-33842" b="-33842"/>
            </a:stretch>
          </a:blipFill>
        </p:spPr>
        <p:txBody>
          <a:bodyPr/>
          <a:lstStyle/>
          <a:p>
            <a:endParaRPr lang="en-IL"/>
          </a:p>
        </p:txBody>
      </p:sp>
      <p:sp>
        <p:nvSpPr>
          <p:cNvPr id="11" name="TextBox 11"/>
          <p:cNvSpPr txBox="1"/>
          <p:nvPr/>
        </p:nvSpPr>
        <p:spPr>
          <a:xfrm>
            <a:off x="4187975" y="3141197"/>
            <a:ext cx="1470170" cy="1114482"/>
          </a:xfrm>
          <a:prstGeom prst="rect">
            <a:avLst/>
          </a:prstGeom>
        </p:spPr>
        <p:txBody>
          <a:bodyPr lIns="0" tIns="0" rIns="0" bIns="0" rtlCol="0" anchor="t">
            <a:spAutoFit/>
          </a:bodyPr>
          <a:lstStyle/>
          <a:p>
            <a:pPr algn="ctr" rtl="1">
              <a:lnSpc>
                <a:spcPts val="2999"/>
              </a:lnSpc>
              <a:spcBef>
                <a:spcPct val="0"/>
              </a:spcBef>
            </a:pPr>
            <a:r>
              <a:rPr lang="he-IL" sz="2499">
                <a:solidFill>
                  <a:srgbClr val="000000"/>
                </a:solidFill>
                <a:latin typeface="October Compressed"/>
                <a:ea typeface="October Compressed"/>
                <a:cs typeface="October Compressed"/>
                <a:sym typeface="October Compressed"/>
                <a:rtl/>
              </a:rPr>
              <a:t>עקיצה-זוחל, עקרב, יתוש &gt; לא להרים סלעים</a:t>
            </a:r>
          </a:p>
        </p:txBody>
      </p:sp>
      <p:sp>
        <p:nvSpPr>
          <p:cNvPr id="12" name="Freeform 12"/>
          <p:cNvSpPr/>
          <p:nvPr/>
        </p:nvSpPr>
        <p:spPr>
          <a:xfrm>
            <a:off x="3610698" y="4775759"/>
            <a:ext cx="2568611" cy="1807921"/>
          </a:xfrm>
          <a:custGeom>
            <a:avLst/>
            <a:gdLst/>
            <a:ahLst/>
            <a:cxnLst/>
            <a:rect l="l" t="t" r="r" b="b"/>
            <a:pathLst>
              <a:path w="2568611" h="1807921">
                <a:moveTo>
                  <a:pt x="0" y="0"/>
                </a:moveTo>
                <a:lnTo>
                  <a:pt x="2568611" y="0"/>
                </a:lnTo>
                <a:lnTo>
                  <a:pt x="2568611" y="1807921"/>
                </a:lnTo>
                <a:lnTo>
                  <a:pt x="0" y="1807921"/>
                </a:lnTo>
                <a:lnTo>
                  <a:pt x="0" y="0"/>
                </a:lnTo>
                <a:close/>
              </a:path>
            </a:pathLst>
          </a:custGeom>
          <a:blipFill>
            <a:blip r:embed="rId5">
              <a:extLst>
                <a:ext uri="{96DAC541-7B7A-43D3-8B79-37D633B846F1}">
                  <asvg:svgBlip xmlns:asvg="http://schemas.microsoft.com/office/drawing/2016/SVG/main" r:embed="rId6"/>
                </a:ext>
              </a:extLst>
            </a:blip>
            <a:stretch>
              <a:fillRect t="-33842" b="-33842"/>
            </a:stretch>
          </a:blipFill>
        </p:spPr>
        <p:txBody>
          <a:bodyPr/>
          <a:lstStyle/>
          <a:p>
            <a:endParaRPr lang="en-IL"/>
          </a:p>
        </p:txBody>
      </p:sp>
      <p:sp>
        <p:nvSpPr>
          <p:cNvPr id="13" name="TextBox 13"/>
          <p:cNvSpPr txBox="1"/>
          <p:nvPr/>
        </p:nvSpPr>
        <p:spPr>
          <a:xfrm>
            <a:off x="4187975" y="4907229"/>
            <a:ext cx="1406057" cy="1676451"/>
          </a:xfrm>
          <a:prstGeom prst="rect">
            <a:avLst/>
          </a:prstGeom>
        </p:spPr>
        <p:txBody>
          <a:bodyPr lIns="0" tIns="0" rIns="0" bIns="0" rtlCol="0" anchor="t">
            <a:spAutoFit/>
          </a:bodyPr>
          <a:lstStyle/>
          <a:p>
            <a:pPr algn="ctr" rtl="1">
              <a:lnSpc>
                <a:spcPts val="2653"/>
              </a:lnSpc>
              <a:spcBef>
                <a:spcPct val="0"/>
              </a:spcBef>
            </a:pPr>
            <a:r>
              <a:rPr lang="he-IL" sz="2211">
                <a:solidFill>
                  <a:srgbClr val="000000"/>
                </a:solidFill>
                <a:latin typeface="October Compressed"/>
                <a:ea typeface="October Compressed"/>
                <a:cs typeface="October Compressed"/>
                <a:sym typeface="October Compressed"/>
                <a:rtl/>
              </a:rPr>
              <a:t>בירבור &gt; מיקום ראש טור, שימוש במפה, בוגרים בטיול ההכנה, הצמדה</a:t>
            </a:r>
          </a:p>
        </p:txBody>
      </p:sp>
      <p:sp>
        <p:nvSpPr>
          <p:cNvPr id="14" name="Freeform 14"/>
          <p:cNvSpPr/>
          <p:nvPr/>
        </p:nvSpPr>
        <p:spPr>
          <a:xfrm>
            <a:off x="1854256" y="1876813"/>
            <a:ext cx="2539249" cy="1787254"/>
          </a:xfrm>
          <a:custGeom>
            <a:avLst/>
            <a:gdLst/>
            <a:ahLst/>
            <a:cxnLst/>
            <a:rect l="l" t="t" r="r" b="b"/>
            <a:pathLst>
              <a:path w="2539249" h="1787254">
                <a:moveTo>
                  <a:pt x="0" y="0"/>
                </a:moveTo>
                <a:lnTo>
                  <a:pt x="2539249" y="0"/>
                </a:lnTo>
                <a:lnTo>
                  <a:pt x="2539249" y="1787254"/>
                </a:lnTo>
                <a:lnTo>
                  <a:pt x="0" y="1787254"/>
                </a:lnTo>
                <a:lnTo>
                  <a:pt x="0" y="0"/>
                </a:lnTo>
                <a:close/>
              </a:path>
            </a:pathLst>
          </a:custGeom>
          <a:blipFill>
            <a:blip r:embed="rId5">
              <a:extLst>
                <a:ext uri="{96DAC541-7B7A-43D3-8B79-37D633B846F1}">
                  <asvg:svgBlip xmlns:asvg="http://schemas.microsoft.com/office/drawing/2016/SVG/main" r:embed="rId6"/>
                </a:ext>
              </a:extLst>
            </a:blip>
            <a:stretch>
              <a:fillRect t="-33842" b="-33842"/>
            </a:stretch>
          </a:blipFill>
        </p:spPr>
        <p:txBody>
          <a:bodyPr/>
          <a:lstStyle/>
          <a:p>
            <a:endParaRPr lang="en-IL"/>
          </a:p>
        </p:txBody>
      </p:sp>
      <p:sp>
        <p:nvSpPr>
          <p:cNvPr id="15" name="TextBox 15"/>
          <p:cNvSpPr txBox="1"/>
          <p:nvPr/>
        </p:nvSpPr>
        <p:spPr>
          <a:xfrm>
            <a:off x="2234125" y="2148727"/>
            <a:ext cx="1779510" cy="1243425"/>
          </a:xfrm>
          <a:prstGeom prst="rect">
            <a:avLst/>
          </a:prstGeom>
        </p:spPr>
        <p:txBody>
          <a:bodyPr lIns="0" tIns="0" rIns="0" bIns="0" rtlCol="0" anchor="t">
            <a:spAutoFit/>
          </a:bodyPr>
          <a:lstStyle/>
          <a:p>
            <a:pPr algn="ctr" rtl="1">
              <a:lnSpc>
                <a:spcPts val="2458"/>
              </a:lnSpc>
              <a:spcBef>
                <a:spcPct val="0"/>
              </a:spcBef>
            </a:pPr>
            <a:r>
              <a:rPr lang="he-IL" sz="2049">
                <a:solidFill>
                  <a:srgbClr val="000000"/>
                </a:solidFill>
                <a:latin typeface="October Compressed"/>
                <a:ea typeface="October Compressed"/>
                <a:cs typeface="October Compressed"/>
                <a:sym typeface="October Compressed"/>
                <a:rtl/>
              </a:rPr>
              <a:t>נוכחות חניכים/ות &gt; נקודות מוגדרות לבדיקה שמית, הכרות נוהל נתק, זוגות ברזל</a:t>
            </a:r>
          </a:p>
        </p:txBody>
      </p:sp>
      <p:sp>
        <p:nvSpPr>
          <p:cNvPr id="16" name="Freeform 16"/>
          <p:cNvSpPr/>
          <p:nvPr/>
        </p:nvSpPr>
        <p:spPr>
          <a:xfrm>
            <a:off x="1953328" y="3838639"/>
            <a:ext cx="2341105" cy="1647791"/>
          </a:xfrm>
          <a:custGeom>
            <a:avLst/>
            <a:gdLst/>
            <a:ahLst/>
            <a:cxnLst/>
            <a:rect l="l" t="t" r="r" b="b"/>
            <a:pathLst>
              <a:path w="2341105" h="1647791">
                <a:moveTo>
                  <a:pt x="0" y="0"/>
                </a:moveTo>
                <a:lnTo>
                  <a:pt x="2341105" y="0"/>
                </a:lnTo>
                <a:lnTo>
                  <a:pt x="2341105" y="1647790"/>
                </a:lnTo>
                <a:lnTo>
                  <a:pt x="0" y="1647790"/>
                </a:lnTo>
                <a:lnTo>
                  <a:pt x="0" y="0"/>
                </a:lnTo>
                <a:close/>
              </a:path>
            </a:pathLst>
          </a:custGeom>
          <a:blipFill>
            <a:blip r:embed="rId5">
              <a:extLst>
                <a:ext uri="{96DAC541-7B7A-43D3-8B79-37D633B846F1}">
                  <asvg:svgBlip xmlns:asvg="http://schemas.microsoft.com/office/drawing/2016/SVG/main" r:embed="rId6"/>
                </a:ext>
              </a:extLst>
            </a:blip>
            <a:stretch>
              <a:fillRect t="-33842" b="-33842"/>
            </a:stretch>
          </a:blipFill>
        </p:spPr>
        <p:txBody>
          <a:bodyPr/>
          <a:lstStyle/>
          <a:p>
            <a:endParaRPr lang="en-IL"/>
          </a:p>
        </p:txBody>
      </p:sp>
      <p:sp>
        <p:nvSpPr>
          <p:cNvPr id="17" name="TextBox 17"/>
          <p:cNvSpPr txBox="1"/>
          <p:nvPr/>
        </p:nvSpPr>
        <p:spPr>
          <a:xfrm>
            <a:off x="2341105" y="4105293"/>
            <a:ext cx="1352634" cy="1114482"/>
          </a:xfrm>
          <a:prstGeom prst="rect">
            <a:avLst/>
          </a:prstGeom>
        </p:spPr>
        <p:txBody>
          <a:bodyPr lIns="0" tIns="0" rIns="0" bIns="0" rtlCol="0" anchor="t">
            <a:spAutoFit/>
          </a:bodyPr>
          <a:lstStyle/>
          <a:p>
            <a:pPr algn="ctr" rtl="1">
              <a:lnSpc>
                <a:spcPts val="2999"/>
              </a:lnSpc>
              <a:spcBef>
                <a:spcPct val="0"/>
              </a:spcBef>
            </a:pPr>
            <a:r>
              <a:rPr lang="he-IL" sz="2499">
                <a:solidFill>
                  <a:srgbClr val="000000"/>
                </a:solidFill>
                <a:latin typeface="October Compressed"/>
                <a:ea typeface="October Compressed"/>
                <a:cs typeface="October Compressed"/>
                <a:sym typeface="October Compressed"/>
                <a:rtl/>
              </a:rPr>
              <a:t>פחד גבהים &gt; להצמיד חבר/ה לחניך/ה</a:t>
            </a:r>
          </a:p>
        </p:txBody>
      </p:sp>
      <p:sp>
        <p:nvSpPr>
          <p:cNvPr id="18" name="Freeform 18"/>
          <p:cNvSpPr/>
          <p:nvPr/>
        </p:nvSpPr>
        <p:spPr>
          <a:xfrm>
            <a:off x="0" y="3014743"/>
            <a:ext cx="2341105" cy="1647791"/>
          </a:xfrm>
          <a:custGeom>
            <a:avLst/>
            <a:gdLst/>
            <a:ahLst/>
            <a:cxnLst/>
            <a:rect l="l" t="t" r="r" b="b"/>
            <a:pathLst>
              <a:path w="2341105" h="1647791">
                <a:moveTo>
                  <a:pt x="0" y="0"/>
                </a:moveTo>
                <a:lnTo>
                  <a:pt x="2341105" y="0"/>
                </a:lnTo>
                <a:lnTo>
                  <a:pt x="2341105" y="1647791"/>
                </a:lnTo>
                <a:lnTo>
                  <a:pt x="0" y="1647791"/>
                </a:lnTo>
                <a:lnTo>
                  <a:pt x="0" y="0"/>
                </a:lnTo>
                <a:close/>
              </a:path>
            </a:pathLst>
          </a:custGeom>
          <a:blipFill>
            <a:blip r:embed="rId5">
              <a:extLst>
                <a:ext uri="{96DAC541-7B7A-43D3-8B79-37D633B846F1}">
                  <asvg:svgBlip xmlns:asvg="http://schemas.microsoft.com/office/drawing/2016/SVG/main" r:embed="rId6"/>
                </a:ext>
              </a:extLst>
            </a:blip>
            <a:stretch>
              <a:fillRect t="-33842" b="-33842"/>
            </a:stretch>
          </a:blipFill>
        </p:spPr>
        <p:txBody>
          <a:bodyPr/>
          <a:lstStyle/>
          <a:p>
            <a:endParaRPr lang="en-IL"/>
          </a:p>
        </p:txBody>
      </p:sp>
      <p:sp>
        <p:nvSpPr>
          <p:cNvPr id="19" name="TextBox 19"/>
          <p:cNvSpPr txBox="1"/>
          <p:nvPr/>
        </p:nvSpPr>
        <p:spPr>
          <a:xfrm>
            <a:off x="436280" y="3216926"/>
            <a:ext cx="1397747" cy="1243425"/>
          </a:xfrm>
          <a:prstGeom prst="rect">
            <a:avLst/>
          </a:prstGeom>
        </p:spPr>
        <p:txBody>
          <a:bodyPr lIns="0" tIns="0" rIns="0" bIns="0" rtlCol="0" anchor="t">
            <a:spAutoFit/>
          </a:bodyPr>
          <a:lstStyle/>
          <a:p>
            <a:pPr algn="ctr" rtl="1">
              <a:lnSpc>
                <a:spcPts val="2458"/>
              </a:lnSpc>
              <a:spcBef>
                <a:spcPct val="0"/>
              </a:spcBef>
            </a:pPr>
            <a:r>
              <a:rPr lang="he-IL" sz="2049">
                <a:solidFill>
                  <a:srgbClr val="000000"/>
                </a:solidFill>
                <a:latin typeface="October Compressed"/>
                <a:ea typeface="October Compressed"/>
                <a:cs typeface="October Compressed"/>
                <a:sym typeface="October Compressed"/>
                <a:rtl/>
              </a:rPr>
              <a:t>נקודות רלוונטיות לכל מסלול &gt; ניהול סיכונים ספציפי בהמשך המצגת</a:t>
            </a:r>
          </a:p>
        </p:txBody>
      </p:sp>
      <p:sp>
        <p:nvSpPr>
          <p:cNvPr id="20" name="TextBox 20"/>
          <p:cNvSpPr txBox="1"/>
          <p:nvPr/>
        </p:nvSpPr>
        <p:spPr>
          <a:xfrm>
            <a:off x="1349464" y="6638620"/>
            <a:ext cx="1357833" cy="371532"/>
          </a:xfrm>
          <a:prstGeom prst="rect">
            <a:avLst/>
          </a:prstGeom>
        </p:spPr>
        <p:txBody>
          <a:bodyPr lIns="0" tIns="0" rIns="0" bIns="0" rtlCol="0" anchor="t">
            <a:spAutoFit/>
          </a:bodyPr>
          <a:lstStyle/>
          <a:p>
            <a:pPr algn="ctr" rtl="1">
              <a:lnSpc>
                <a:spcPts val="2999"/>
              </a:lnSpc>
              <a:spcBef>
                <a:spcPct val="0"/>
              </a:spcBef>
            </a:pPr>
            <a:r>
              <a:rPr lang="he-IL" sz="2499">
                <a:solidFill>
                  <a:srgbClr val="000000"/>
                </a:solidFill>
                <a:latin typeface="October Compressed"/>
                <a:ea typeface="October Compressed"/>
                <a:cs typeface="October Compressed"/>
                <a:sym typeface="October Compressed"/>
                <a:rtl/>
              </a:rPr>
              <a:t>מתי מתדרכים??</a:t>
            </a:r>
          </a:p>
        </p:txBody>
      </p:sp>
      <p:sp>
        <p:nvSpPr>
          <p:cNvPr id="21" name="Freeform 21"/>
          <p:cNvSpPr/>
          <p:nvPr/>
        </p:nvSpPr>
        <p:spPr>
          <a:xfrm>
            <a:off x="7954188" y="1423024"/>
            <a:ext cx="2751011" cy="4272770"/>
          </a:xfrm>
          <a:custGeom>
            <a:avLst/>
            <a:gdLst/>
            <a:ahLst/>
            <a:cxnLst/>
            <a:rect l="l" t="t" r="r" b="b"/>
            <a:pathLst>
              <a:path w="2751011" h="4272770">
                <a:moveTo>
                  <a:pt x="0" y="0"/>
                </a:moveTo>
                <a:lnTo>
                  <a:pt x="2751011" y="0"/>
                </a:lnTo>
                <a:lnTo>
                  <a:pt x="2751011" y="4272770"/>
                </a:lnTo>
                <a:lnTo>
                  <a:pt x="0" y="4272770"/>
                </a:lnTo>
                <a:lnTo>
                  <a:pt x="0" y="0"/>
                </a:lnTo>
                <a:close/>
              </a:path>
            </a:pathLst>
          </a:custGeom>
          <a:blipFill>
            <a:blip r:embed="rId7"/>
            <a:stretch>
              <a:fillRect l="-14243" r="-16661" b="-42550"/>
            </a:stretch>
          </a:blipFill>
        </p:spPr>
        <p:txBody>
          <a:bodyPr/>
          <a:lstStyle/>
          <a:p>
            <a:endParaRPr lang="en-IL"/>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294" t="-50437" r="-8211" b="-59703"/>
            </a:stretch>
          </a:blipFill>
        </p:spPr>
        <p:txBody>
          <a:bodyPr/>
          <a:lstStyle/>
          <a:p>
            <a:endParaRPr lang="en-IL"/>
          </a:p>
        </p:txBody>
      </p:sp>
      <p:sp>
        <p:nvSpPr>
          <p:cNvPr id="3" name="TextBox 3"/>
          <p:cNvSpPr txBox="1"/>
          <p:nvPr/>
        </p:nvSpPr>
        <p:spPr>
          <a:xfrm>
            <a:off x="799487" y="126291"/>
            <a:ext cx="8954113" cy="1552651"/>
          </a:xfrm>
          <a:prstGeom prst="rect">
            <a:avLst/>
          </a:prstGeom>
        </p:spPr>
        <p:txBody>
          <a:bodyPr lIns="0" tIns="0" rIns="0" bIns="0" rtlCol="0" anchor="t">
            <a:spAutoFit/>
          </a:bodyPr>
          <a:lstStyle/>
          <a:p>
            <a:pPr algn="ctr" rtl="1">
              <a:lnSpc>
                <a:spcPts val="4094"/>
              </a:lnSpc>
            </a:pPr>
            <a:r>
              <a:rPr lang="he-IL" sz="3413">
                <a:solidFill>
                  <a:srgbClr val="000000"/>
                </a:solidFill>
                <a:latin typeface="Trabelsi"/>
                <a:ea typeface="Trabelsi"/>
                <a:cs typeface="Trabelsi"/>
                <a:sym typeface="Trabelsi"/>
                <a:rtl/>
              </a:rPr>
              <a:t>רצוי מול מצוי</a:t>
            </a:r>
          </a:p>
          <a:p>
            <a:pPr algn="r" rtl="1">
              <a:lnSpc>
                <a:spcPts val="4094"/>
              </a:lnSpc>
            </a:pPr>
            <a:endParaRPr lang="he-IL" sz="3413">
              <a:solidFill>
                <a:srgbClr val="000000"/>
              </a:solidFill>
              <a:latin typeface="Trabelsi"/>
              <a:ea typeface="Trabelsi"/>
              <a:cs typeface="Trabelsi"/>
              <a:sym typeface="Trabelsi"/>
              <a:rtl/>
            </a:endParaRPr>
          </a:p>
          <a:p>
            <a:pPr algn="r" rtl="1">
              <a:lnSpc>
                <a:spcPts val="4094"/>
              </a:lnSpc>
            </a:pPr>
            <a:endParaRPr lang="he-IL" sz="3413">
              <a:solidFill>
                <a:srgbClr val="000000"/>
              </a:solidFill>
              <a:latin typeface="Trabelsi"/>
              <a:ea typeface="Trabelsi"/>
              <a:cs typeface="Trabelsi"/>
              <a:sym typeface="Trabelsi"/>
              <a:rtl/>
            </a:endParaRPr>
          </a:p>
        </p:txBody>
      </p:sp>
      <p:sp>
        <p:nvSpPr>
          <p:cNvPr id="4" name="TextBox 4"/>
          <p:cNvSpPr txBox="1"/>
          <p:nvPr/>
        </p:nvSpPr>
        <p:spPr>
          <a:xfrm>
            <a:off x="399743" y="907379"/>
            <a:ext cx="8954113" cy="485848"/>
          </a:xfrm>
          <a:prstGeom prst="rect">
            <a:avLst/>
          </a:prstGeom>
        </p:spPr>
        <p:txBody>
          <a:bodyPr lIns="0" tIns="0" rIns="0" bIns="0" rtlCol="0" anchor="t">
            <a:spAutoFit/>
          </a:bodyPr>
          <a:lstStyle/>
          <a:p>
            <a:pPr algn="ctr" rtl="1">
              <a:lnSpc>
                <a:spcPts val="3855"/>
              </a:lnSpc>
              <a:spcBef>
                <a:spcPct val="0"/>
              </a:spcBef>
            </a:pPr>
            <a:r>
              <a:rPr lang="he-IL" sz="3213" b="1">
                <a:solidFill>
                  <a:srgbClr val="000000"/>
                </a:solidFill>
                <a:latin typeface="October Compressed Bold"/>
                <a:ea typeface="October Compressed Bold"/>
                <a:cs typeface="October Compressed Bold"/>
                <a:sym typeface="October Compressed Bold"/>
                <a:rtl/>
              </a:rPr>
              <a:t>פערים בין רצוי למצוי- לא מתפשרים/ות על הסטנדרט שקבענו!</a:t>
            </a:r>
          </a:p>
        </p:txBody>
      </p:sp>
      <p:sp>
        <p:nvSpPr>
          <p:cNvPr id="5" name="TextBox 5"/>
          <p:cNvSpPr txBox="1"/>
          <p:nvPr/>
        </p:nvSpPr>
        <p:spPr>
          <a:xfrm>
            <a:off x="952453" y="1332568"/>
            <a:ext cx="8648179" cy="2095564"/>
          </a:xfrm>
          <a:prstGeom prst="rect">
            <a:avLst/>
          </a:prstGeom>
        </p:spPr>
        <p:txBody>
          <a:bodyPr lIns="0" tIns="0" rIns="0" bIns="0" rtlCol="0" anchor="t">
            <a:spAutoFit/>
          </a:bodyPr>
          <a:lstStyle/>
          <a:p>
            <a:pPr algn="r" rtl="1">
              <a:lnSpc>
                <a:spcPts val="3359"/>
              </a:lnSpc>
            </a:pPr>
            <a:r>
              <a:rPr lang="he-IL" sz="2800" b="1" u="sng" dirty="0">
                <a:solidFill>
                  <a:srgbClr val="000000"/>
                </a:solidFill>
                <a:latin typeface="October Compressed Bold"/>
                <a:ea typeface="October Compressed Bold"/>
                <a:cs typeface="October Compressed Bold"/>
                <a:sym typeface="October Compressed Bold"/>
                <a:rtl/>
              </a:rPr>
              <a:t>לפני הטיול: </a:t>
            </a:r>
          </a:p>
          <a:p>
            <a:pPr marL="604521" lvl="1" indent="-302261" algn="r" rtl="1">
              <a:lnSpc>
                <a:spcPts val="3359"/>
              </a:lnSpc>
              <a:buFont typeface="Arial"/>
              <a:buChar char="•"/>
            </a:pPr>
            <a:r>
              <a:rPr lang="he-IL" sz="2800" dirty="0">
                <a:solidFill>
                  <a:srgbClr val="000000"/>
                </a:solidFill>
                <a:latin typeface="October Compressed"/>
                <a:ea typeface="October Compressed"/>
                <a:cs typeface="October Compressed"/>
                <a:sym typeface="October Compressed"/>
                <a:rtl/>
              </a:rPr>
              <a:t>כמות בוגרים/</a:t>
            </a:r>
            <a:r>
              <a:rPr lang="he-IL" sz="2800" dirty="0" err="1">
                <a:solidFill>
                  <a:srgbClr val="000000"/>
                </a:solidFill>
                <a:latin typeface="October Compressed"/>
                <a:ea typeface="October Compressed"/>
                <a:cs typeface="October Compressed"/>
                <a:sym typeface="October Compressed"/>
                <a:rtl/>
              </a:rPr>
              <a:t>ות</a:t>
            </a:r>
            <a:r>
              <a:rPr lang="he-IL" sz="2800" dirty="0">
                <a:solidFill>
                  <a:srgbClr val="000000"/>
                </a:solidFill>
                <a:latin typeface="October Compressed"/>
                <a:ea typeface="October Compressed"/>
                <a:cs typeface="October Compressed"/>
                <a:sym typeface="October Compressed"/>
                <a:rtl/>
              </a:rPr>
              <a:t> ומוכנותם/</a:t>
            </a:r>
            <a:r>
              <a:rPr lang="he-IL" sz="2800" dirty="0" err="1">
                <a:solidFill>
                  <a:srgbClr val="000000"/>
                </a:solidFill>
                <a:latin typeface="October Compressed"/>
                <a:ea typeface="October Compressed"/>
                <a:cs typeface="October Compressed"/>
                <a:sym typeface="October Compressed"/>
                <a:rtl/>
              </a:rPr>
              <a:t>ן</a:t>
            </a:r>
            <a:r>
              <a:rPr lang="he-IL" sz="2800" dirty="0">
                <a:solidFill>
                  <a:srgbClr val="000000"/>
                </a:solidFill>
                <a:latin typeface="October Compressed"/>
                <a:ea typeface="October Compressed"/>
                <a:cs typeface="October Compressed"/>
                <a:sym typeface="October Compressed"/>
                <a:rtl/>
              </a:rPr>
              <a:t> בהתאם למה שנקבע. </a:t>
            </a:r>
          </a:p>
          <a:p>
            <a:pPr marL="604521" lvl="1" indent="-302261" algn="r" rtl="1">
              <a:lnSpc>
                <a:spcPts val="3359"/>
              </a:lnSpc>
              <a:buFont typeface="Arial"/>
              <a:buChar char="•"/>
            </a:pPr>
            <a:r>
              <a:rPr lang="he-IL" sz="2800" dirty="0">
                <a:solidFill>
                  <a:srgbClr val="000000"/>
                </a:solidFill>
                <a:latin typeface="October Compressed"/>
                <a:ea typeface="October Compressed"/>
                <a:cs typeface="October Compressed"/>
                <a:sym typeface="October Compressed"/>
                <a:rtl/>
              </a:rPr>
              <a:t>וידוא הציוד ההכרחי- אישי, שבטי, הנהגתי. </a:t>
            </a:r>
          </a:p>
          <a:p>
            <a:pPr marL="604521" lvl="1" indent="-302261" algn="r" rtl="1">
              <a:lnSpc>
                <a:spcPts val="3359"/>
              </a:lnSpc>
              <a:buFont typeface="Arial"/>
              <a:buChar char="•"/>
            </a:pPr>
            <a:r>
              <a:rPr lang="he-IL" sz="2800" dirty="0">
                <a:solidFill>
                  <a:srgbClr val="000000"/>
                </a:solidFill>
                <a:latin typeface="October Compressed"/>
                <a:ea typeface="October Compressed"/>
                <a:cs typeface="October Compressed"/>
                <a:sym typeface="October Compressed"/>
                <a:rtl/>
              </a:rPr>
              <a:t>תחקירים לתדריכים לכלל חברי/</a:t>
            </a:r>
            <a:r>
              <a:rPr lang="he-IL" sz="2800" dirty="0" err="1">
                <a:solidFill>
                  <a:srgbClr val="000000"/>
                </a:solidFill>
                <a:latin typeface="October Compressed"/>
                <a:ea typeface="October Compressed"/>
                <a:cs typeface="October Compressed"/>
                <a:sym typeface="October Compressed"/>
                <a:rtl/>
              </a:rPr>
              <a:t>ות</a:t>
            </a:r>
            <a:r>
              <a:rPr lang="he-IL" sz="2800" dirty="0">
                <a:solidFill>
                  <a:srgbClr val="000000"/>
                </a:solidFill>
                <a:latin typeface="October Compressed"/>
                <a:ea typeface="October Compressed"/>
                <a:cs typeface="October Compressed"/>
                <a:sym typeface="October Compressed"/>
                <a:rtl/>
              </a:rPr>
              <a:t> הצוות הבוגר. </a:t>
            </a:r>
          </a:p>
          <a:p>
            <a:pPr marL="604521" lvl="1" indent="-302261" algn="r" rtl="1">
              <a:lnSpc>
                <a:spcPts val="3359"/>
              </a:lnSpc>
              <a:buFont typeface="Arial"/>
              <a:buChar char="•"/>
            </a:pPr>
            <a:r>
              <a:rPr lang="he-IL" sz="2800" dirty="0">
                <a:solidFill>
                  <a:srgbClr val="000000"/>
                </a:solidFill>
                <a:latin typeface="October Compressed"/>
                <a:ea typeface="October Compressed"/>
                <a:cs typeface="October Compressed"/>
                <a:sym typeface="October Compressed"/>
                <a:rtl/>
              </a:rPr>
              <a:t>הכנת החניכים לטיול- פיזית, לוגיסטית (ציוד), מנטלית, מפגש בין מדריך/ה לחניכים/</a:t>
            </a:r>
            <a:r>
              <a:rPr lang="he-IL" sz="2800" dirty="0" err="1">
                <a:solidFill>
                  <a:srgbClr val="000000"/>
                </a:solidFill>
                <a:latin typeface="October Compressed"/>
                <a:ea typeface="October Compressed"/>
                <a:cs typeface="October Compressed"/>
                <a:sym typeface="October Compressed"/>
                <a:rtl/>
              </a:rPr>
              <a:t>ות</a:t>
            </a:r>
            <a:r>
              <a:rPr lang="he-IL" sz="2800" dirty="0">
                <a:solidFill>
                  <a:srgbClr val="000000"/>
                </a:solidFill>
                <a:latin typeface="October Compressed"/>
                <a:ea typeface="October Compressed"/>
                <a:cs typeface="October Compressed"/>
                <a:sym typeface="October Compressed"/>
                <a:rtl/>
              </a:rPr>
              <a:t>.</a:t>
            </a:r>
          </a:p>
        </p:txBody>
      </p:sp>
      <p:sp>
        <p:nvSpPr>
          <p:cNvPr id="6" name="TextBox 6"/>
          <p:cNvSpPr txBox="1"/>
          <p:nvPr/>
        </p:nvSpPr>
        <p:spPr>
          <a:xfrm>
            <a:off x="820666" y="3655819"/>
            <a:ext cx="8833013" cy="3352864"/>
          </a:xfrm>
          <a:prstGeom prst="rect">
            <a:avLst/>
          </a:prstGeom>
        </p:spPr>
        <p:txBody>
          <a:bodyPr lIns="0" tIns="0" rIns="0" bIns="0" rtlCol="0" anchor="t">
            <a:spAutoFit/>
          </a:bodyPr>
          <a:lstStyle/>
          <a:p>
            <a:pPr algn="r" rtl="1">
              <a:lnSpc>
                <a:spcPts val="3359"/>
              </a:lnSpc>
            </a:pPr>
            <a:r>
              <a:rPr lang="he-IL" sz="2800" b="1" u="sng" dirty="0">
                <a:solidFill>
                  <a:srgbClr val="000000"/>
                </a:solidFill>
                <a:latin typeface="October Compressed Bold"/>
                <a:ea typeface="October Compressed Bold"/>
                <a:cs typeface="October Compressed Bold"/>
                <a:sym typeface="October Compressed Bold"/>
                <a:rtl/>
              </a:rPr>
              <a:t>בטיול עצמו:</a:t>
            </a:r>
          </a:p>
          <a:p>
            <a:pPr marL="604521" lvl="1" indent="-302261" algn="r" rtl="1">
              <a:lnSpc>
                <a:spcPts val="3357"/>
              </a:lnSpc>
              <a:buFont typeface="Arial"/>
              <a:buChar char="•"/>
            </a:pPr>
            <a:r>
              <a:rPr lang="he-IL" sz="2800" dirty="0">
                <a:solidFill>
                  <a:srgbClr val="000000"/>
                </a:solidFill>
                <a:latin typeface="October Compressed"/>
                <a:ea typeface="October Compressed"/>
                <a:cs typeface="October Compressed"/>
                <a:sym typeface="October Compressed"/>
                <a:rtl/>
              </a:rPr>
              <a:t>אפס סובלנות לחריגה מזמנים ("יהיה בסדר, נשלים את הזמנים עד הצהריים" האמנם?)</a:t>
            </a:r>
          </a:p>
          <a:p>
            <a:pPr marL="604521" lvl="1" indent="-302261" algn="r" rtl="1">
              <a:lnSpc>
                <a:spcPts val="3359"/>
              </a:lnSpc>
              <a:buFont typeface="Arial"/>
              <a:buChar char="•"/>
            </a:pPr>
            <a:r>
              <a:rPr lang="he-IL" sz="2800" dirty="0">
                <a:solidFill>
                  <a:srgbClr val="000000"/>
                </a:solidFill>
                <a:latin typeface="October Compressed"/>
                <a:ea typeface="October Compressed"/>
                <a:cs typeface="October Compressed"/>
                <a:sym typeface="October Compressed"/>
                <a:rtl/>
              </a:rPr>
              <a:t>נהלי התנהגות ובטיחות בהליכה, שפת מצוק, הליכת סכין, </a:t>
            </a:r>
            <a:r>
              <a:rPr lang="he-IL" sz="2800" dirty="0" err="1">
                <a:solidFill>
                  <a:srgbClr val="000000"/>
                </a:solidFill>
                <a:latin typeface="October Compressed"/>
                <a:ea typeface="October Compressed"/>
                <a:cs typeface="October Compressed"/>
                <a:sym typeface="October Compressed"/>
                <a:rtl/>
              </a:rPr>
              <a:t>וכו</a:t>
            </a:r>
            <a:r>
              <a:rPr lang="he-IL" sz="2800" dirty="0">
                <a:solidFill>
                  <a:srgbClr val="000000"/>
                </a:solidFill>
                <a:latin typeface="October Compressed"/>
                <a:ea typeface="October Compressed"/>
                <a:cs typeface="October Compressed"/>
                <a:sym typeface="October Compressed"/>
                <a:rtl/>
              </a:rPr>
              <a:t>'. </a:t>
            </a:r>
          </a:p>
          <a:p>
            <a:pPr marL="604521" lvl="1" indent="-302261" algn="r" rtl="1">
              <a:lnSpc>
                <a:spcPts val="3359"/>
              </a:lnSpc>
              <a:buFont typeface="Arial"/>
              <a:buChar char="•"/>
            </a:pPr>
            <a:r>
              <a:rPr lang="he-IL" sz="2800" dirty="0">
                <a:solidFill>
                  <a:srgbClr val="000000"/>
                </a:solidFill>
                <a:latin typeface="October Compressed"/>
                <a:ea typeface="October Compressed"/>
                <a:cs typeface="October Compressed"/>
                <a:sym typeface="October Compressed"/>
                <a:rtl/>
              </a:rPr>
              <a:t>קיום תדריכי בטיחות במלואם ולפי התכנון, הקפדה על נוכחות והשלמה במידת הצורך.</a:t>
            </a:r>
          </a:p>
          <a:p>
            <a:pPr marL="604521" lvl="1" indent="-302261" algn="r" rtl="1">
              <a:lnSpc>
                <a:spcPts val="3357"/>
              </a:lnSpc>
              <a:buFont typeface="Arial"/>
              <a:buChar char="•"/>
            </a:pPr>
            <a:r>
              <a:rPr lang="he-IL" sz="2800" dirty="0">
                <a:solidFill>
                  <a:srgbClr val="000000"/>
                </a:solidFill>
                <a:latin typeface="October Compressed"/>
                <a:ea typeface="October Compressed"/>
                <a:cs typeface="October Compressed"/>
                <a:sym typeface="October Compressed"/>
                <a:rtl/>
              </a:rPr>
              <a:t>ניהול החניון: שטחי בישול, מיקום הדברים, הימצאות צוות בוגר בשטח. </a:t>
            </a:r>
          </a:p>
          <a:p>
            <a:pPr marL="604521" lvl="1" indent="-302261" algn="r" rtl="1">
              <a:lnSpc>
                <a:spcPts val="3357"/>
              </a:lnSpc>
              <a:buFont typeface="Arial"/>
              <a:buChar char="•"/>
            </a:pPr>
            <a:r>
              <a:rPr lang="he-IL" sz="2800" dirty="0">
                <a:solidFill>
                  <a:srgbClr val="000000"/>
                </a:solidFill>
                <a:latin typeface="October Compressed"/>
                <a:ea typeface="October Compressed"/>
                <a:cs typeface="October Compressed"/>
                <a:sym typeface="October Compressed"/>
                <a:rtl/>
              </a:rPr>
              <a:t>נהיגה לפי גבולות מוגדרים- מי, מתי, איך, לאן. </a:t>
            </a:r>
          </a:p>
          <a:p>
            <a:pPr marL="604521" lvl="1" indent="-302261" algn="r" rtl="1">
              <a:lnSpc>
                <a:spcPts val="3357"/>
              </a:lnSpc>
              <a:buFont typeface="Arial"/>
              <a:buChar char="•"/>
            </a:pPr>
            <a:r>
              <a:rPr lang="he-IL" sz="2800" dirty="0">
                <a:solidFill>
                  <a:srgbClr val="000000"/>
                </a:solidFill>
                <a:latin typeface="October Compressed"/>
                <a:ea typeface="October Compressed"/>
                <a:cs typeface="October Compressed"/>
                <a:sym typeface="October Compressed"/>
                <a:rtl/>
              </a:rPr>
              <a:t>ניהול צוות אבטחה ורפואה</a:t>
            </a:r>
          </a:p>
          <a:p>
            <a:pPr algn="r" rtl="1">
              <a:lnSpc>
                <a:spcPts val="3359"/>
              </a:lnSpc>
            </a:pPr>
            <a:endParaRPr lang="he-IL" sz="2800" dirty="0">
              <a:solidFill>
                <a:srgbClr val="000000"/>
              </a:solidFill>
              <a:latin typeface="October Compressed"/>
              <a:ea typeface="October Compressed"/>
              <a:cs typeface="October Compressed"/>
              <a:sym typeface="October Compressed"/>
              <a:rtl/>
            </a:endParaRPr>
          </a:p>
        </p:txBody>
      </p:sp>
      <p:sp>
        <p:nvSpPr>
          <p:cNvPr id="7" name="TextBox 7"/>
          <p:cNvSpPr txBox="1"/>
          <p:nvPr/>
        </p:nvSpPr>
        <p:spPr>
          <a:xfrm>
            <a:off x="777736" y="6610989"/>
            <a:ext cx="8155198" cy="790635"/>
          </a:xfrm>
          <a:prstGeom prst="rect">
            <a:avLst/>
          </a:prstGeom>
        </p:spPr>
        <p:txBody>
          <a:bodyPr lIns="0" tIns="0" rIns="0" bIns="0" rtlCol="0" anchor="t">
            <a:spAutoFit/>
          </a:bodyPr>
          <a:lstStyle/>
          <a:p>
            <a:pPr algn="ctr" rtl="1">
              <a:lnSpc>
                <a:spcPts val="3135"/>
              </a:lnSpc>
              <a:spcBef>
                <a:spcPct val="0"/>
              </a:spcBef>
            </a:pPr>
            <a:r>
              <a:rPr lang="he-IL" sz="2613" b="1" dirty="0">
                <a:solidFill>
                  <a:srgbClr val="000000"/>
                </a:solidFill>
                <a:latin typeface="October Compressed Bold"/>
                <a:ea typeface="October Compressed Bold"/>
                <a:cs typeface="October Compressed Bold"/>
                <a:sym typeface="October Compressed Bold"/>
                <a:rtl/>
              </a:rPr>
              <a:t>שמירה על גבולות המשמעת בקרב החניכים/</a:t>
            </a:r>
            <a:r>
              <a:rPr lang="he-IL" sz="2613" b="1" dirty="0" err="1">
                <a:solidFill>
                  <a:srgbClr val="000000"/>
                </a:solidFill>
                <a:latin typeface="October Compressed Bold"/>
                <a:ea typeface="October Compressed Bold"/>
                <a:cs typeface="October Compressed Bold"/>
                <a:sym typeface="October Compressed Bold"/>
                <a:rtl/>
              </a:rPr>
              <a:t>ות</a:t>
            </a:r>
            <a:r>
              <a:rPr lang="he-IL" sz="2613" b="1" dirty="0">
                <a:solidFill>
                  <a:srgbClr val="000000"/>
                </a:solidFill>
                <a:latin typeface="October Compressed Bold"/>
                <a:ea typeface="October Compressed Bold"/>
                <a:cs typeface="October Compressed Bold"/>
                <a:sym typeface="October Compressed Bold"/>
                <a:rtl/>
              </a:rPr>
              <a:t> והאחריות בקרב הצוות הבוגר תוך כדי הטיול.</a:t>
            </a:r>
          </a:p>
        </p:txBody>
      </p:sp>
      <p:sp>
        <p:nvSpPr>
          <p:cNvPr id="8" name="Freeform 8"/>
          <p:cNvSpPr/>
          <p:nvPr/>
        </p:nvSpPr>
        <p:spPr>
          <a:xfrm>
            <a:off x="-1269881" y="1856479"/>
            <a:ext cx="4937080" cy="8350241"/>
          </a:xfrm>
          <a:custGeom>
            <a:avLst/>
            <a:gdLst/>
            <a:ahLst/>
            <a:cxnLst/>
            <a:rect l="l" t="t" r="r" b="b"/>
            <a:pathLst>
              <a:path w="4937080" h="8350241">
                <a:moveTo>
                  <a:pt x="0" y="0"/>
                </a:moveTo>
                <a:lnTo>
                  <a:pt x="4937080" y="0"/>
                </a:lnTo>
                <a:lnTo>
                  <a:pt x="4937080" y="8350241"/>
                </a:lnTo>
                <a:lnTo>
                  <a:pt x="0" y="8350241"/>
                </a:lnTo>
                <a:lnTo>
                  <a:pt x="0" y="0"/>
                </a:lnTo>
                <a:close/>
              </a:path>
            </a:pathLst>
          </a:custGeom>
          <a:blipFill>
            <a:blip r:embed="rId3"/>
            <a:stretch>
              <a:fillRect/>
            </a:stretch>
          </a:blipFill>
        </p:spPr>
        <p:txBody>
          <a:bodyPr/>
          <a:lstStyle/>
          <a:p>
            <a:endParaRPr lang="en-IL"/>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24296" r="-5059" b="-62475"/>
            </a:stretch>
          </a:blipFill>
        </p:spPr>
        <p:txBody>
          <a:bodyPr/>
          <a:lstStyle/>
          <a:p>
            <a:endParaRPr lang="en-IL"/>
          </a:p>
        </p:txBody>
      </p:sp>
      <p:sp>
        <p:nvSpPr>
          <p:cNvPr id="3" name="Freeform 3"/>
          <p:cNvSpPr/>
          <p:nvPr/>
        </p:nvSpPr>
        <p:spPr>
          <a:xfrm>
            <a:off x="-832906" y="-333701"/>
            <a:ext cx="12329287" cy="8359867"/>
          </a:xfrm>
          <a:custGeom>
            <a:avLst/>
            <a:gdLst/>
            <a:ahLst/>
            <a:cxnLst/>
            <a:rect l="l" t="t" r="r" b="b"/>
            <a:pathLst>
              <a:path w="12329287" h="8359867">
                <a:moveTo>
                  <a:pt x="0" y="0"/>
                </a:moveTo>
                <a:lnTo>
                  <a:pt x="12329287" y="0"/>
                </a:lnTo>
                <a:lnTo>
                  <a:pt x="12329287" y="8359867"/>
                </a:lnTo>
                <a:lnTo>
                  <a:pt x="0" y="8359867"/>
                </a:lnTo>
                <a:lnTo>
                  <a:pt x="0" y="0"/>
                </a:lnTo>
                <a:close/>
              </a:path>
            </a:pathLst>
          </a:custGeom>
          <a:blipFill>
            <a:blip r:embed="rId3">
              <a:alphaModFix amt="15000"/>
            </a:blip>
            <a:stretch>
              <a:fillRect t="-56749" b="-51705"/>
            </a:stretch>
          </a:blipFill>
        </p:spPr>
        <p:txBody>
          <a:bodyPr/>
          <a:lstStyle/>
          <a:p>
            <a:endParaRPr lang="en-IL"/>
          </a:p>
        </p:txBody>
      </p:sp>
      <p:sp>
        <p:nvSpPr>
          <p:cNvPr id="4" name="TextBox 4"/>
          <p:cNvSpPr txBox="1"/>
          <p:nvPr/>
        </p:nvSpPr>
        <p:spPr>
          <a:xfrm>
            <a:off x="731520" y="527475"/>
            <a:ext cx="8954113" cy="1809839"/>
          </a:xfrm>
          <a:prstGeom prst="rect">
            <a:avLst/>
          </a:prstGeom>
        </p:spPr>
        <p:txBody>
          <a:bodyPr lIns="0" tIns="0" rIns="0" bIns="0" rtlCol="0" anchor="t">
            <a:spAutoFit/>
          </a:bodyPr>
          <a:lstStyle/>
          <a:p>
            <a:pPr algn="ctr" rtl="1">
              <a:lnSpc>
                <a:spcPts val="4799"/>
              </a:lnSpc>
            </a:pPr>
            <a:r>
              <a:rPr lang="he-IL" sz="3999">
                <a:solidFill>
                  <a:srgbClr val="000000"/>
                </a:solidFill>
                <a:latin typeface="Trabelsi"/>
                <a:ea typeface="Trabelsi"/>
                <a:cs typeface="Trabelsi"/>
                <a:sym typeface="Trabelsi"/>
                <a:rtl/>
              </a:rPr>
              <a:t>טיול צופי הוא טיול נקי</a:t>
            </a:r>
          </a:p>
          <a:p>
            <a:pPr algn="r" rtl="1">
              <a:lnSpc>
                <a:spcPts val="4799"/>
              </a:lnSpc>
            </a:pPr>
            <a:endParaRPr lang="he-IL" sz="3999">
              <a:solidFill>
                <a:srgbClr val="000000"/>
              </a:solidFill>
              <a:latin typeface="Trabelsi"/>
              <a:ea typeface="Trabelsi"/>
              <a:cs typeface="Trabelsi"/>
              <a:sym typeface="Trabelsi"/>
              <a:rtl/>
            </a:endParaRPr>
          </a:p>
          <a:p>
            <a:pPr algn="r" rtl="1">
              <a:lnSpc>
                <a:spcPts val="4799"/>
              </a:lnSpc>
            </a:pPr>
            <a:endParaRPr lang="he-IL" sz="3999">
              <a:solidFill>
                <a:srgbClr val="000000"/>
              </a:solidFill>
              <a:latin typeface="Trabelsi"/>
              <a:ea typeface="Trabelsi"/>
              <a:cs typeface="Trabelsi"/>
              <a:sym typeface="Trabelsi"/>
              <a:rtl/>
            </a:endParaRPr>
          </a:p>
        </p:txBody>
      </p:sp>
      <p:sp>
        <p:nvSpPr>
          <p:cNvPr id="5" name="TextBox 5"/>
          <p:cNvSpPr txBox="1"/>
          <p:nvPr/>
        </p:nvSpPr>
        <p:spPr>
          <a:xfrm>
            <a:off x="318750" y="2350770"/>
            <a:ext cx="9116100" cy="2981400"/>
          </a:xfrm>
          <a:prstGeom prst="rect">
            <a:avLst/>
          </a:prstGeom>
        </p:spPr>
        <p:txBody>
          <a:bodyPr lIns="0" tIns="0" rIns="0" bIns="0" rtlCol="0" anchor="t">
            <a:spAutoFit/>
          </a:bodyPr>
          <a:lstStyle/>
          <a:p>
            <a:pPr marL="706113" lvl="1" indent="-353056" algn="r" rtl="1">
              <a:lnSpc>
                <a:spcPts val="3924"/>
              </a:lnSpc>
              <a:buFont typeface="Arial"/>
              <a:buChar char="•"/>
            </a:pPr>
            <a:r>
              <a:rPr lang="he-IL" sz="3270">
                <a:solidFill>
                  <a:srgbClr val="000000"/>
                </a:solidFill>
                <a:latin typeface="October Compressed"/>
                <a:ea typeface="October Compressed"/>
                <a:cs typeface="October Compressed"/>
                <a:sym typeface="October Compressed"/>
                <a:rtl/>
              </a:rPr>
              <a:t>דגש על ניקיון המסלולים- תוך כדי!</a:t>
            </a:r>
          </a:p>
          <a:p>
            <a:pPr marL="706113" lvl="1" indent="-353056" algn="r" rtl="1">
              <a:lnSpc>
                <a:spcPts val="3924"/>
              </a:lnSpc>
              <a:buFont typeface="Arial"/>
              <a:buChar char="•"/>
            </a:pPr>
            <a:r>
              <a:rPr lang="he-IL" sz="3270">
                <a:solidFill>
                  <a:srgbClr val="000000"/>
                </a:solidFill>
                <a:latin typeface="October Compressed"/>
                <a:ea typeface="October Compressed"/>
                <a:cs typeface="October Compressed"/>
                <a:sym typeface="October Compressed"/>
                <a:rtl/>
              </a:rPr>
              <a:t>ניקיון החניון- לא במקום יציאה מאוחרת למסלול, אבל לא לוותר על זה!</a:t>
            </a:r>
          </a:p>
          <a:p>
            <a:pPr marL="706113" lvl="1" indent="-353056" algn="r" rtl="1">
              <a:lnSpc>
                <a:spcPts val="3924"/>
              </a:lnSpc>
              <a:buFont typeface="Arial"/>
              <a:buChar char="•"/>
            </a:pPr>
            <a:r>
              <a:rPr lang="he-IL" sz="3270">
                <a:solidFill>
                  <a:srgbClr val="000000"/>
                </a:solidFill>
                <a:latin typeface="October Compressed"/>
                <a:ea typeface="October Compressed"/>
                <a:cs typeface="October Compressed"/>
                <a:sym typeface="October Compressed"/>
                <a:rtl/>
              </a:rPr>
              <a:t>צילום החניון בכל בוקר בעת זיכוי- מנהלן/ית מצלם/ת ושולח/ת למנהל/ת האזור.</a:t>
            </a:r>
          </a:p>
          <a:p>
            <a:pPr marL="706113" lvl="1" indent="-353056" algn="r" rtl="1">
              <a:lnSpc>
                <a:spcPts val="3924"/>
              </a:lnSpc>
              <a:buFont typeface="Arial"/>
              <a:buChar char="•"/>
            </a:pPr>
            <a:r>
              <a:rPr lang="he-IL" sz="3270">
                <a:solidFill>
                  <a:srgbClr val="000000"/>
                </a:solidFill>
                <a:latin typeface="October Compressed"/>
                <a:ea typeface="October Compressed"/>
                <a:cs typeface="October Compressed"/>
                <a:sym typeface="October Compressed"/>
                <a:rtl/>
              </a:rPr>
              <a:t>ניקיון אחרי פינוי "מתקני ספקים"</a:t>
            </a:r>
          </a:p>
          <a:p>
            <a:pPr marL="706113" lvl="1" indent="-353056" algn="r" rtl="1">
              <a:lnSpc>
                <a:spcPts val="3924"/>
              </a:lnSpc>
              <a:buFont typeface="Arial"/>
              <a:buChar char="•"/>
            </a:pPr>
            <a:r>
              <a:rPr lang="he-IL" sz="3270">
                <a:solidFill>
                  <a:srgbClr val="000000"/>
                </a:solidFill>
                <a:latin typeface="October Compressed"/>
                <a:ea typeface="October Compressed"/>
                <a:cs typeface="October Compressed"/>
                <a:sym typeface="October Compressed"/>
                <a:rtl/>
              </a:rPr>
              <a:t>אנחנו מטיילים/ות באזור חדש שנרצה להתארח בו שוב!</a:t>
            </a:r>
          </a:p>
        </p:txBody>
      </p:sp>
      <p:sp>
        <p:nvSpPr>
          <p:cNvPr id="6" name="Freeform 6"/>
          <p:cNvSpPr/>
          <p:nvPr/>
        </p:nvSpPr>
        <p:spPr>
          <a:xfrm>
            <a:off x="318750" y="4577753"/>
            <a:ext cx="1618516" cy="2737447"/>
          </a:xfrm>
          <a:custGeom>
            <a:avLst/>
            <a:gdLst/>
            <a:ahLst/>
            <a:cxnLst/>
            <a:rect l="l" t="t" r="r" b="b"/>
            <a:pathLst>
              <a:path w="1618516" h="2737447">
                <a:moveTo>
                  <a:pt x="0" y="0"/>
                </a:moveTo>
                <a:lnTo>
                  <a:pt x="1618516" y="0"/>
                </a:lnTo>
                <a:lnTo>
                  <a:pt x="1618516" y="2737447"/>
                </a:lnTo>
                <a:lnTo>
                  <a:pt x="0" y="2737447"/>
                </a:lnTo>
                <a:lnTo>
                  <a:pt x="0" y="0"/>
                </a:lnTo>
                <a:close/>
              </a:path>
            </a:pathLst>
          </a:custGeom>
          <a:blipFill>
            <a:blip r:embed="rId4"/>
            <a:stretch>
              <a:fillRect/>
            </a:stretch>
          </a:blipFill>
        </p:spPr>
        <p:txBody>
          <a:bodyPr/>
          <a:lstStyle/>
          <a:p>
            <a:endParaRPr lang="en-IL"/>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664" t="-74261" r="-4282" b="-29172"/>
            </a:stretch>
          </a:blipFill>
        </p:spPr>
        <p:txBody>
          <a:bodyPr/>
          <a:lstStyle/>
          <a:p>
            <a:endParaRPr lang="en-IL"/>
          </a:p>
        </p:txBody>
      </p:sp>
      <p:sp>
        <p:nvSpPr>
          <p:cNvPr id="3" name="Freeform 3"/>
          <p:cNvSpPr/>
          <p:nvPr/>
        </p:nvSpPr>
        <p:spPr>
          <a:xfrm rot="5400000">
            <a:off x="-4969224" y="514208"/>
            <a:ext cx="10672717" cy="5643199"/>
          </a:xfrm>
          <a:custGeom>
            <a:avLst/>
            <a:gdLst/>
            <a:ahLst/>
            <a:cxnLst/>
            <a:rect l="l" t="t" r="r" b="b"/>
            <a:pathLst>
              <a:path w="10672717" h="5643199">
                <a:moveTo>
                  <a:pt x="0" y="0"/>
                </a:moveTo>
                <a:lnTo>
                  <a:pt x="10672717" y="0"/>
                </a:lnTo>
                <a:lnTo>
                  <a:pt x="10672717" y="5643199"/>
                </a:lnTo>
                <a:lnTo>
                  <a:pt x="0" y="56431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L"/>
          </a:p>
        </p:txBody>
      </p:sp>
      <p:sp>
        <p:nvSpPr>
          <p:cNvPr id="4" name="TextBox 4"/>
          <p:cNvSpPr txBox="1"/>
          <p:nvPr/>
        </p:nvSpPr>
        <p:spPr>
          <a:xfrm>
            <a:off x="731520" y="379134"/>
            <a:ext cx="8954113" cy="1809839"/>
          </a:xfrm>
          <a:prstGeom prst="rect">
            <a:avLst/>
          </a:prstGeom>
        </p:spPr>
        <p:txBody>
          <a:bodyPr lIns="0" tIns="0" rIns="0" bIns="0" rtlCol="0" anchor="t">
            <a:spAutoFit/>
          </a:bodyPr>
          <a:lstStyle/>
          <a:p>
            <a:pPr algn="ctr" rtl="1">
              <a:lnSpc>
                <a:spcPts val="4799"/>
              </a:lnSpc>
            </a:pPr>
            <a:r>
              <a:rPr lang="he-IL" sz="3999">
                <a:solidFill>
                  <a:srgbClr val="000000"/>
                </a:solidFill>
                <a:latin typeface="Trabelsi"/>
                <a:ea typeface="Trabelsi"/>
                <a:cs typeface="Trabelsi"/>
                <a:sym typeface="Trabelsi"/>
                <a:rtl/>
              </a:rPr>
              <a:t>ניהול הבוקר</a:t>
            </a:r>
          </a:p>
          <a:p>
            <a:pPr algn="r" rtl="1">
              <a:lnSpc>
                <a:spcPts val="4799"/>
              </a:lnSpc>
            </a:pPr>
            <a:endParaRPr lang="he-IL" sz="3999">
              <a:solidFill>
                <a:srgbClr val="000000"/>
              </a:solidFill>
              <a:latin typeface="Trabelsi"/>
              <a:ea typeface="Trabelsi"/>
              <a:cs typeface="Trabelsi"/>
              <a:sym typeface="Trabelsi"/>
              <a:rtl/>
            </a:endParaRPr>
          </a:p>
          <a:p>
            <a:pPr algn="r" rtl="1">
              <a:lnSpc>
                <a:spcPts val="4799"/>
              </a:lnSpc>
            </a:pPr>
            <a:endParaRPr lang="he-IL" sz="3999">
              <a:solidFill>
                <a:srgbClr val="000000"/>
              </a:solidFill>
              <a:latin typeface="Trabelsi"/>
              <a:ea typeface="Trabelsi"/>
              <a:cs typeface="Trabelsi"/>
              <a:sym typeface="Trabelsi"/>
              <a:rtl/>
            </a:endParaRPr>
          </a:p>
        </p:txBody>
      </p:sp>
      <p:sp>
        <p:nvSpPr>
          <p:cNvPr id="5" name="TextBox 5"/>
          <p:cNvSpPr txBox="1"/>
          <p:nvPr/>
        </p:nvSpPr>
        <p:spPr>
          <a:xfrm>
            <a:off x="731520" y="1726075"/>
            <a:ext cx="8428434" cy="3777326"/>
          </a:xfrm>
          <a:prstGeom prst="rect">
            <a:avLst/>
          </a:prstGeom>
        </p:spPr>
        <p:txBody>
          <a:bodyPr lIns="0" tIns="0" rIns="0" bIns="0" rtlCol="0" anchor="t">
            <a:spAutoFit/>
          </a:bodyPr>
          <a:lstStyle/>
          <a:p>
            <a:pPr marL="616954" lvl="1" indent="-308477" algn="r" rtl="1">
              <a:lnSpc>
                <a:spcPts val="4286"/>
              </a:lnSpc>
              <a:buFont typeface="Arial"/>
              <a:buChar char="•"/>
            </a:pPr>
            <a:r>
              <a:rPr lang="he-IL" sz="2857">
                <a:solidFill>
                  <a:srgbClr val="000000"/>
                </a:solidFill>
                <a:latin typeface="October Compressed"/>
                <a:ea typeface="October Compressed"/>
                <a:cs typeface="October Compressed"/>
                <a:sym typeface="October Compressed"/>
                <a:rtl/>
              </a:rPr>
              <a:t>מסדר מוקפד על כמויות המים לפני היציאה למסלול (דגש על תכולת שקיות שתיה). </a:t>
            </a:r>
          </a:p>
          <a:p>
            <a:pPr marL="616954" lvl="1" indent="-308477" algn="r" rtl="1">
              <a:lnSpc>
                <a:spcPts val="4286"/>
              </a:lnSpc>
              <a:buFont typeface="Arial"/>
              <a:buChar char="•"/>
            </a:pPr>
            <a:r>
              <a:rPr lang="he-IL" sz="2857">
                <a:solidFill>
                  <a:srgbClr val="000000"/>
                </a:solidFill>
                <a:latin typeface="October Compressed"/>
                <a:ea typeface="October Compressed"/>
                <a:cs typeface="October Compressed"/>
                <a:sym typeface="October Compressed"/>
                <a:rtl/>
              </a:rPr>
              <a:t>אי עמידה בזמן הגג שהוגדר בתחקיר מחייב שיחה למנהל/ת האזור.</a:t>
            </a:r>
          </a:p>
          <a:p>
            <a:pPr marL="616954" lvl="1" indent="-308477" algn="r" rtl="1">
              <a:lnSpc>
                <a:spcPts val="4286"/>
              </a:lnSpc>
              <a:buFont typeface="Arial"/>
              <a:buChar char="•"/>
            </a:pPr>
            <a:r>
              <a:rPr lang="he-IL" sz="2857">
                <a:solidFill>
                  <a:srgbClr val="000000"/>
                </a:solidFill>
                <a:latin typeface="October Compressed"/>
                <a:ea typeface="October Compressed"/>
                <a:cs typeface="October Compressed"/>
                <a:sym typeface="October Compressed"/>
                <a:rtl/>
              </a:rPr>
              <a:t>ניקיון החניון- באחריות כולם/ן, אך בפועל בעיקר על אחרוני השבטים</a:t>
            </a:r>
          </a:p>
          <a:p>
            <a:pPr marL="616954" lvl="1" indent="-308477" algn="r" rtl="1">
              <a:lnSpc>
                <a:spcPts val="4286"/>
              </a:lnSpc>
              <a:buFont typeface="Arial"/>
              <a:buChar char="•"/>
            </a:pPr>
            <a:r>
              <a:rPr lang="he-IL" sz="2857">
                <a:solidFill>
                  <a:srgbClr val="000000"/>
                </a:solidFill>
                <a:latin typeface="October Compressed"/>
                <a:ea typeface="October Compressed"/>
                <a:cs typeface="October Compressed"/>
                <a:sym typeface="October Compressed"/>
                <a:rtl/>
              </a:rPr>
              <a:t>בוקר טוב = הכנה טובה בלילה הקודם. </a:t>
            </a:r>
          </a:p>
          <a:p>
            <a:pPr marL="616954" lvl="1" indent="-308477" algn="r" rtl="1">
              <a:lnSpc>
                <a:spcPts val="4286"/>
              </a:lnSpc>
              <a:buFont typeface="Arial"/>
              <a:buChar char="•"/>
            </a:pPr>
            <a:r>
              <a:rPr lang="he-IL" sz="2857">
                <a:solidFill>
                  <a:srgbClr val="000000"/>
                </a:solidFill>
                <a:latin typeface="October Compressed"/>
                <a:ea typeface="October Compressed"/>
                <a:cs typeface="October Compressed"/>
                <a:sym typeface="October Compressed"/>
                <a:rtl/>
              </a:rPr>
              <a:t>תיאום ציפיות לגבי השכמה בחשיכה.</a:t>
            </a:r>
          </a:p>
          <a:p>
            <a:pPr marL="616954" lvl="1" indent="-308477" algn="r" rtl="1">
              <a:lnSpc>
                <a:spcPts val="4286"/>
              </a:lnSpc>
              <a:buFont typeface="Arial"/>
              <a:buChar char="•"/>
            </a:pPr>
            <a:r>
              <a:rPr lang="he-IL" sz="2857">
                <a:solidFill>
                  <a:srgbClr val="000000"/>
                </a:solidFill>
                <a:latin typeface="October Compressed"/>
                <a:ea typeface="October Compressed"/>
                <a:cs typeface="October Compressed"/>
                <a:sym typeface="October Compressed"/>
                <a:rtl/>
              </a:rPr>
              <a:t>שבט שמוכן- יוצא למסלול. </a:t>
            </a:r>
          </a:p>
          <a:p>
            <a:pPr marL="616954" lvl="1" indent="-308477" algn="r" rtl="1">
              <a:lnSpc>
                <a:spcPts val="4286"/>
              </a:lnSpc>
              <a:buFont typeface="Arial"/>
              <a:buChar char="•"/>
            </a:pPr>
            <a:r>
              <a:rPr lang="he-IL" sz="2857">
                <a:solidFill>
                  <a:srgbClr val="000000"/>
                </a:solidFill>
                <a:latin typeface="October Compressed"/>
                <a:ea typeface="October Compressed"/>
                <a:cs typeface="October Compressed"/>
                <a:sym typeface="October Compressed"/>
                <a:rtl/>
              </a:rPr>
              <a:t>צבירת שבטים בנקודת ההזנקה. </a:t>
            </a:r>
          </a:p>
        </p:txBody>
      </p:sp>
      <p:sp>
        <p:nvSpPr>
          <p:cNvPr id="6" name="Freeform 6"/>
          <p:cNvSpPr/>
          <p:nvPr/>
        </p:nvSpPr>
        <p:spPr>
          <a:xfrm>
            <a:off x="-1176408" y="3335807"/>
            <a:ext cx="2792421" cy="4722911"/>
          </a:xfrm>
          <a:custGeom>
            <a:avLst/>
            <a:gdLst/>
            <a:ahLst/>
            <a:cxnLst/>
            <a:rect l="l" t="t" r="r" b="b"/>
            <a:pathLst>
              <a:path w="2792421" h="4722911">
                <a:moveTo>
                  <a:pt x="0" y="0"/>
                </a:moveTo>
                <a:lnTo>
                  <a:pt x="2792421" y="0"/>
                </a:lnTo>
                <a:lnTo>
                  <a:pt x="2792421" y="4722912"/>
                </a:lnTo>
                <a:lnTo>
                  <a:pt x="0" y="4722912"/>
                </a:lnTo>
                <a:lnTo>
                  <a:pt x="0" y="0"/>
                </a:lnTo>
                <a:close/>
              </a:path>
            </a:pathLst>
          </a:custGeom>
          <a:blipFill>
            <a:blip r:embed="rId5"/>
            <a:stretch>
              <a:fillRect/>
            </a:stretch>
          </a:blipFill>
        </p:spPr>
        <p:txBody>
          <a:bodyPr/>
          <a:lstStyle/>
          <a:p>
            <a:endParaRPr lang="en-IL"/>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664" t="-74261" r="-4282" b="-29172"/>
            </a:stretch>
          </a:blipFill>
        </p:spPr>
        <p:txBody>
          <a:bodyPr/>
          <a:lstStyle/>
          <a:p>
            <a:endParaRPr lang="en-IL"/>
          </a:p>
        </p:txBody>
      </p:sp>
      <p:sp>
        <p:nvSpPr>
          <p:cNvPr id="3" name="TextBox 3"/>
          <p:cNvSpPr txBox="1"/>
          <p:nvPr/>
        </p:nvSpPr>
        <p:spPr>
          <a:xfrm>
            <a:off x="621428" y="419696"/>
            <a:ext cx="8954113" cy="1809839"/>
          </a:xfrm>
          <a:prstGeom prst="rect">
            <a:avLst/>
          </a:prstGeom>
        </p:spPr>
        <p:txBody>
          <a:bodyPr lIns="0" tIns="0" rIns="0" bIns="0" rtlCol="0" anchor="t">
            <a:spAutoFit/>
          </a:bodyPr>
          <a:lstStyle/>
          <a:p>
            <a:pPr algn="ctr" rtl="1">
              <a:lnSpc>
                <a:spcPts val="4799"/>
              </a:lnSpc>
            </a:pPr>
            <a:r>
              <a:rPr lang="he-IL" sz="3999">
                <a:solidFill>
                  <a:srgbClr val="000000"/>
                </a:solidFill>
                <a:latin typeface="Trabelsi"/>
                <a:ea typeface="Trabelsi"/>
                <a:cs typeface="Trabelsi"/>
                <a:sym typeface="Trabelsi"/>
                <a:rtl/>
              </a:rPr>
              <a:t>שרשרת דיווחים בחירום</a:t>
            </a:r>
          </a:p>
          <a:p>
            <a:pPr algn="r" rtl="1">
              <a:lnSpc>
                <a:spcPts val="4799"/>
              </a:lnSpc>
            </a:pPr>
            <a:endParaRPr lang="he-IL" sz="3999">
              <a:solidFill>
                <a:srgbClr val="000000"/>
              </a:solidFill>
              <a:latin typeface="Trabelsi"/>
              <a:ea typeface="Trabelsi"/>
              <a:cs typeface="Trabelsi"/>
              <a:sym typeface="Trabelsi"/>
              <a:rtl/>
            </a:endParaRPr>
          </a:p>
          <a:p>
            <a:pPr algn="r" rtl="1">
              <a:lnSpc>
                <a:spcPts val="4799"/>
              </a:lnSpc>
            </a:pPr>
            <a:endParaRPr lang="he-IL" sz="3999">
              <a:solidFill>
                <a:srgbClr val="000000"/>
              </a:solidFill>
              <a:latin typeface="Trabelsi"/>
              <a:ea typeface="Trabelsi"/>
              <a:cs typeface="Trabelsi"/>
              <a:sym typeface="Trabelsi"/>
              <a:rtl/>
            </a:endParaRPr>
          </a:p>
        </p:txBody>
      </p:sp>
      <p:grpSp>
        <p:nvGrpSpPr>
          <p:cNvPr id="4" name="Group 4"/>
          <p:cNvGrpSpPr/>
          <p:nvPr/>
        </p:nvGrpSpPr>
        <p:grpSpPr>
          <a:xfrm>
            <a:off x="5604083" y="2188220"/>
            <a:ext cx="3853434" cy="794480"/>
            <a:chOff x="0" y="0"/>
            <a:chExt cx="5137912" cy="1059306"/>
          </a:xfrm>
        </p:grpSpPr>
        <p:sp>
          <p:nvSpPr>
            <p:cNvPr id="5" name="Freeform 5"/>
            <p:cNvSpPr/>
            <p:nvPr/>
          </p:nvSpPr>
          <p:spPr>
            <a:xfrm>
              <a:off x="0" y="0"/>
              <a:ext cx="5137912" cy="1059307"/>
            </a:xfrm>
            <a:custGeom>
              <a:avLst/>
              <a:gdLst/>
              <a:ahLst/>
              <a:cxnLst/>
              <a:rect l="l" t="t" r="r" b="b"/>
              <a:pathLst>
                <a:path w="5137912" h="1059307">
                  <a:moveTo>
                    <a:pt x="0" y="105918"/>
                  </a:moveTo>
                  <a:cubicBezTo>
                    <a:pt x="0" y="47371"/>
                    <a:pt x="47371" y="0"/>
                    <a:pt x="105918" y="0"/>
                  </a:cubicBezTo>
                  <a:lnTo>
                    <a:pt x="5031994" y="0"/>
                  </a:lnTo>
                  <a:cubicBezTo>
                    <a:pt x="5090541" y="0"/>
                    <a:pt x="5137912" y="47371"/>
                    <a:pt x="5137912" y="105918"/>
                  </a:cubicBezTo>
                  <a:lnTo>
                    <a:pt x="5137912" y="953389"/>
                  </a:lnTo>
                  <a:cubicBezTo>
                    <a:pt x="5137912" y="1011936"/>
                    <a:pt x="5090541" y="1059307"/>
                    <a:pt x="5031994" y="1059307"/>
                  </a:cubicBezTo>
                  <a:lnTo>
                    <a:pt x="105918" y="1059307"/>
                  </a:lnTo>
                  <a:cubicBezTo>
                    <a:pt x="47371" y="1059307"/>
                    <a:pt x="0" y="1011936"/>
                    <a:pt x="0" y="953389"/>
                  </a:cubicBezTo>
                  <a:close/>
                </a:path>
              </a:pathLst>
            </a:custGeom>
            <a:solidFill>
              <a:srgbClr val="4472C4"/>
            </a:solidFill>
          </p:spPr>
          <p:txBody>
            <a:bodyPr/>
            <a:lstStyle/>
            <a:p>
              <a:endParaRPr lang="en-IL"/>
            </a:p>
          </p:txBody>
        </p:sp>
      </p:grpSp>
      <p:grpSp>
        <p:nvGrpSpPr>
          <p:cNvPr id="6" name="Group 6"/>
          <p:cNvGrpSpPr/>
          <p:nvPr/>
        </p:nvGrpSpPr>
        <p:grpSpPr>
          <a:xfrm>
            <a:off x="5623967" y="2229535"/>
            <a:ext cx="3813636" cy="733320"/>
            <a:chOff x="0" y="0"/>
            <a:chExt cx="5084848" cy="977760"/>
          </a:xfrm>
        </p:grpSpPr>
        <p:sp>
          <p:nvSpPr>
            <p:cNvPr id="7" name="Freeform 7"/>
            <p:cNvSpPr/>
            <p:nvPr/>
          </p:nvSpPr>
          <p:spPr>
            <a:xfrm>
              <a:off x="0" y="0"/>
              <a:ext cx="5084848" cy="977760"/>
            </a:xfrm>
            <a:custGeom>
              <a:avLst/>
              <a:gdLst/>
              <a:ahLst/>
              <a:cxnLst/>
              <a:rect l="l" t="t" r="r" b="b"/>
              <a:pathLst>
                <a:path w="5084848" h="977760">
                  <a:moveTo>
                    <a:pt x="0" y="0"/>
                  </a:moveTo>
                  <a:lnTo>
                    <a:pt x="5084848" y="0"/>
                  </a:lnTo>
                  <a:lnTo>
                    <a:pt x="5084848" y="977760"/>
                  </a:lnTo>
                  <a:lnTo>
                    <a:pt x="0" y="977760"/>
                  </a:lnTo>
                  <a:close/>
                </a:path>
              </a:pathLst>
            </a:custGeom>
            <a:solidFill>
              <a:srgbClr val="000000">
                <a:alpha val="0"/>
              </a:srgbClr>
            </a:solidFill>
          </p:spPr>
          <p:txBody>
            <a:bodyPr/>
            <a:lstStyle/>
            <a:p>
              <a:endParaRPr lang="en-IL"/>
            </a:p>
          </p:txBody>
        </p:sp>
        <p:sp>
          <p:nvSpPr>
            <p:cNvPr id="8" name="TextBox 8"/>
            <p:cNvSpPr txBox="1"/>
            <p:nvPr/>
          </p:nvSpPr>
          <p:spPr>
            <a:xfrm>
              <a:off x="0" y="28575"/>
              <a:ext cx="5084848" cy="949185"/>
            </a:xfrm>
            <a:prstGeom prst="rect">
              <a:avLst/>
            </a:prstGeom>
          </p:spPr>
          <p:txBody>
            <a:bodyPr lIns="0" tIns="0" rIns="0" bIns="0" rtlCol="0" anchor="ctr"/>
            <a:lstStyle/>
            <a:p>
              <a:pPr algn="ctr" rtl="1">
                <a:lnSpc>
                  <a:spcPts val="2872"/>
                </a:lnSpc>
              </a:pPr>
              <a:r>
                <a:rPr lang="he-IL" sz="2658">
                  <a:solidFill>
                    <a:srgbClr val="FFFFFF"/>
                  </a:solidFill>
                  <a:latin typeface="October Compressed"/>
                  <a:ea typeface="October Compressed"/>
                  <a:cs typeface="October Compressed"/>
                  <a:sym typeface="October Compressed"/>
                  <a:rtl/>
                </a:rPr>
                <a:t>ראש הטור</a:t>
              </a:r>
            </a:p>
          </p:txBody>
        </p:sp>
      </p:grpSp>
      <p:grpSp>
        <p:nvGrpSpPr>
          <p:cNvPr id="9" name="Group 9"/>
          <p:cNvGrpSpPr/>
          <p:nvPr/>
        </p:nvGrpSpPr>
        <p:grpSpPr>
          <a:xfrm rot="5400000">
            <a:off x="7381795" y="3002584"/>
            <a:ext cx="297943" cy="357569"/>
            <a:chOff x="0" y="0"/>
            <a:chExt cx="397257" cy="476759"/>
          </a:xfrm>
        </p:grpSpPr>
        <p:sp>
          <p:nvSpPr>
            <p:cNvPr id="10" name="Freeform 10"/>
            <p:cNvSpPr/>
            <p:nvPr/>
          </p:nvSpPr>
          <p:spPr>
            <a:xfrm>
              <a:off x="0" y="0"/>
              <a:ext cx="397256" cy="476758"/>
            </a:xfrm>
            <a:custGeom>
              <a:avLst/>
              <a:gdLst/>
              <a:ahLst/>
              <a:cxnLst/>
              <a:rect l="l" t="t" r="r" b="b"/>
              <a:pathLst>
                <a:path w="397256" h="476758">
                  <a:moveTo>
                    <a:pt x="0" y="95377"/>
                  </a:moveTo>
                  <a:lnTo>
                    <a:pt x="198628" y="95377"/>
                  </a:lnTo>
                  <a:lnTo>
                    <a:pt x="198628" y="0"/>
                  </a:lnTo>
                  <a:lnTo>
                    <a:pt x="397256" y="238379"/>
                  </a:lnTo>
                  <a:lnTo>
                    <a:pt x="198628" y="476758"/>
                  </a:lnTo>
                  <a:lnTo>
                    <a:pt x="198628" y="381381"/>
                  </a:lnTo>
                  <a:lnTo>
                    <a:pt x="0" y="381381"/>
                  </a:lnTo>
                  <a:close/>
                </a:path>
              </a:pathLst>
            </a:custGeom>
            <a:solidFill>
              <a:srgbClr val="B0BCDE"/>
            </a:solidFill>
          </p:spPr>
          <p:txBody>
            <a:bodyPr/>
            <a:lstStyle/>
            <a:p>
              <a:endParaRPr lang="en-IL"/>
            </a:p>
          </p:txBody>
        </p:sp>
      </p:grpSp>
      <p:grpSp>
        <p:nvGrpSpPr>
          <p:cNvPr id="11" name="Group 11"/>
          <p:cNvGrpSpPr/>
          <p:nvPr/>
        </p:nvGrpSpPr>
        <p:grpSpPr>
          <a:xfrm>
            <a:off x="5604083" y="3379999"/>
            <a:ext cx="3853434" cy="794480"/>
            <a:chOff x="0" y="0"/>
            <a:chExt cx="5137912" cy="1059306"/>
          </a:xfrm>
        </p:grpSpPr>
        <p:sp>
          <p:nvSpPr>
            <p:cNvPr id="12" name="Freeform 12"/>
            <p:cNvSpPr/>
            <p:nvPr/>
          </p:nvSpPr>
          <p:spPr>
            <a:xfrm>
              <a:off x="0" y="0"/>
              <a:ext cx="5137912" cy="1059307"/>
            </a:xfrm>
            <a:custGeom>
              <a:avLst/>
              <a:gdLst/>
              <a:ahLst/>
              <a:cxnLst/>
              <a:rect l="l" t="t" r="r" b="b"/>
              <a:pathLst>
                <a:path w="5137912" h="1059307">
                  <a:moveTo>
                    <a:pt x="0" y="105918"/>
                  </a:moveTo>
                  <a:cubicBezTo>
                    <a:pt x="0" y="47371"/>
                    <a:pt x="47371" y="0"/>
                    <a:pt x="105918" y="0"/>
                  </a:cubicBezTo>
                  <a:lnTo>
                    <a:pt x="5031994" y="0"/>
                  </a:lnTo>
                  <a:cubicBezTo>
                    <a:pt x="5090541" y="0"/>
                    <a:pt x="5137912" y="47371"/>
                    <a:pt x="5137912" y="105918"/>
                  </a:cubicBezTo>
                  <a:lnTo>
                    <a:pt x="5137912" y="953389"/>
                  </a:lnTo>
                  <a:cubicBezTo>
                    <a:pt x="5137912" y="1011936"/>
                    <a:pt x="5090541" y="1059307"/>
                    <a:pt x="5031994" y="1059307"/>
                  </a:cubicBezTo>
                  <a:lnTo>
                    <a:pt x="105918" y="1059307"/>
                  </a:lnTo>
                  <a:cubicBezTo>
                    <a:pt x="47371" y="1059307"/>
                    <a:pt x="0" y="1011936"/>
                    <a:pt x="0" y="953389"/>
                  </a:cubicBezTo>
                  <a:close/>
                </a:path>
              </a:pathLst>
            </a:custGeom>
            <a:solidFill>
              <a:srgbClr val="4472C4"/>
            </a:solidFill>
          </p:spPr>
          <p:txBody>
            <a:bodyPr/>
            <a:lstStyle/>
            <a:p>
              <a:endParaRPr lang="en-IL"/>
            </a:p>
          </p:txBody>
        </p:sp>
      </p:grpSp>
      <p:grpSp>
        <p:nvGrpSpPr>
          <p:cNvPr id="13" name="Group 13"/>
          <p:cNvGrpSpPr/>
          <p:nvPr/>
        </p:nvGrpSpPr>
        <p:grpSpPr>
          <a:xfrm>
            <a:off x="5623967" y="3421314"/>
            <a:ext cx="3813636" cy="733320"/>
            <a:chOff x="0" y="0"/>
            <a:chExt cx="5084848" cy="977760"/>
          </a:xfrm>
        </p:grpSpPr>
        <p:sp>
          <p:nvSpPr>
            <p:cNvPr id="14" name="Freeform 14"/>
            <p:cNvSpPr/>
            <p:nvPr/>
          </p:nvSpPr>
          <p:spPr>
            <a:xfrm>
              <a:off x="0" y="0"/>
              <a:ext cx="5084848" cy="977760"/>
            </a:xfrm>
            <a:custGeom>
              <a:avLst/>
              <a:gdLst/>
              <a:ahLst/>
              <a:cxnLst/>
              <a:rect l="l" t="t" r="r" b="b"/>
              <a:pathLst>
                <a:path w="5084848" h="977760">
                  <a:moveTo>
                    <a:pt x="0" y="0"/>
                  </a:moveTo>
                  <a:lnTo>
                    <a:pt x="5084848" y="0"/>
                  </a:lnTo>
                  <a:lnTo>
                    <a:pt x="5084848" y="977760"/>
                  </a:lnTo>
                  <a:lnTo>
                    <a:pt x="0" y="977760"/>
                  </a:lnTo>
                  <a:close/>
                </a:path>
              </a:pathLst>
            </a:custGeom>
            <a:solidFill>
              <a:srgbClr val="000000">
                <a:alpha val="0"/>
              </a:srgbClr>
            </a:solidFill>
          </p:spPr>
          <p:txBody>
            <a:bodyPr/>
            <a:lstStyle/>
            <a:p>
              <a:endParaRPr lang="en-IL"/>
            </a:p>
          </p:txBody>
        </p:sp>
        <p:sp>
          <p:nvSpPr>
            <p:cNvPr id="15" name="TextBox 15"/>
            <p:cNvSpPr txBox="1"/>
            <p:nvPr/>
          </p:nvSpPr>
          <p:spPr>
            <a:xfrm>
              <a:off x="0" y="28575"/>
              <a:ext cx="5084848" cy="949185"/>
            </a:xfrm>
            <a:prstGeom prst="rect">
              <a:avLst/>
            </a:prstGeom>
          </p:spPr>
          <p:txBody>
            <a:bodyPr lIns="0" tIns="0" rIns="0" bIns="0" rtlCol="0" anchor="ctr"/>
            <a:lstStyle/>
            <a:p>
              <a:pPr algn="ctr" rtl="1">
                <a:lnSpc>
                  <a:spcPts val="3332"/>
                </a:lnSpc>
              </a:pPr>
              <a:r>
                <a:rPr lang="he-IL" sz="3085">
                  <a:solidFill>
                    <a:srgbClr val="FFFFFF"/>
                  </a:solidFill>
                  <a:latin typeface="October Compressed"/>
                  <a:ea typeface="October Compressed"/>
                  <a:cs typeface="October Compressed"/>
                  <a:sym typeface="October Compressed"/>
                  <a:rtl/>
                </a:rPr>
                <a:t>מנהל האזור</a:t>
              </a:r>
            </a:p>
          </p:txBody>
        </p:sp>
      </p:grpSp>
      <p:grpSp>
        <p:nvGrpSpPr>
          <p:cNvPr id="16" name="Group 16"/>
          <p:cNvGrpSpPr/>
          <p:nvPr/>
        </p:nvGrpSpPr>
        <p:grpSpPr>
          <a:xfrm rot="5400000">
            <a:off x="7381795" y="4194363"/>
            <a:ext cx="297943" cy="357569"/>
            <a:chOff x="0" y="0"/>
            <a:chExt cx="397257" cy="476759"/>
          </a:xfrm>
        </p:grpSpPr>
        <p:sp>
          <p:nvSpPr>
            <p:cNvPr id="17" name="Freeform 17"/>
            <p:cNvSpPr/>
            <p:nvPr/>
          </p:nvSpPr>
          <p:spPr>
            <a:xfrm>
              <a:off x="0" y="0"/>
              <a:ext cx="397256" cy="476758"/>
            </a:xfrm>
            <a:custGeom>
              <a:avLst/>
              <a:gdLst/>
              <a:ahLst/>
              <a:cxnLst/>
              <a:rect l="l" t="t" r="r" b="b"/>
              <a:pathLst>
                <a:path w="397256" h="476758">
                  <a:moveTo>
                    <a:pt x="0" y="95377"/>
                  </a:moveTo>
                  <a:lnTo>
                    <a:pt x="198628" y="95377"/>
                  </a:lnTo>
                  <a:lnTo>
                    <a:pt x="198628" y="0"/>
                  </a:lnTo>
                  <a:lnTo>
                    <a:pt x="397256" y="238379"/>
                  </a:lnTo>
                  <a:lnTo>
                    <a:pt x="198628" y="476758"/>
                  </a:lnTo>
                  <a:lnTo>
                    <a:pt x="198628" y="381381"/>
                  </a:lnTo>
                  <a:lnTo>
                    <a:pt x="0" y="381381"/>
                  </a:lnTo>
                  <a:close/>
                </a:path>
              </a:pathLst>
            </a:custGeom>
            <a:solidFill>
              <a:srgbClr val="B0BCDE"/>
            </a:solidFill>
          </p:spPr>
          <p:txBody>
            <a:bodyPr/>
            <a:lstStyle/>
            <a:p>
              <a:endParaRPr lang="en-IL"/>
            </a:p>
          </p:txBody>
        </p:sp>
      </p:grpSp>
      <p:grpSp>
        <p:nvGrpSpPr>
          <p:cNvPr id="18" name="Group 18"/>
          <p:cNvGrpSpPr/>
          <p:nvPr/>
        </p:nvGrpSpPr>
        <p:grpSpPr>
          <a:xfrm>
            <a:off x="5604083" y="4571779"/>
            <a:ext cx="3853434" cy="794480"/>
            <a:chOff x="0" y="0"/>
            <a:chExt cx="5137912" cy="1059306"/>
          </a:xfrm>
        </p:grpSpPr>
        <p:sp>
          <p:nvSpPr>
            <p:cNvPr id="19" name="Freeform 19"/>
            <p:cNvSpPr/>
            <p:nvPr/>
          </p:nvSpPr>
          <p:spPr>
            <a:xfrm>
              <a:off x="0" y="0"/>
              <a:ext cx="5137912" cy="1059307"/>
            </a:xfrm>
            <a:custGeom>
              <a:avLst/>
              <a:gdLst/>
              <a:ahLst/>
              <a:cxnLst/>
              <a:rect l="l" t="t" r="r" b="b"/>
              <a:pathLst>
                <a:path w="5137912" h="1059307">
                  <a:moveTo>
                    <a:pt x="0" y="105918"/>
                  </a:moveTo>
                  <a:cubicBezTo>
                    <a:pt x="0" y="47371"/>
                    <a:pt x="47371" y="0"/>
                    <a:pt x="105918" y="0"/>
                  </a:cubicBezTo>
                  <a:lnTo>
                    <a:pt x="5031994" y="0"/>
                  </a:lnTo>
                  <a:cubicBezTo>
                    <a:pt x="5090541" y="0"/>
                    <a:pt x="5137912" y="47371"/>
                    <a:pt x="5137912" y="105918"/>
                  </a:cubicBezTo>
                  <a:lnTo>
                    <a:pt x="5137912" y="953389"/>
                  </a:lnTo>
                  <a:cubicBezTo>
                    <a:pt x="5137912" y="1011936"/>
                    <a:pt x="5090541" y="1059307"/>
                    <a:pt x="5031994" y="1059307"/>
                  </a:cubicBezTo>
                  <a:lnTo>
                    <a:pt x="105918" y="1059307"/>
                  </a:lnTo>
                  <a:cubicBezTo>
                    <a:pt x="47371" y="1059307"/>
                    <a:pt x="0" y="1011936"/>
                    <a:pt x="0" y="953389"/>
                  </a:cubicBezTo>
                  <a:close/>
                </a:path>
              </a:pathLst>
            </a:custGeom>
            <a:solidFill>
              <a:srgbClr val="4472C4"/>
            </a:solidFill>
          </p:spPr>
          <p:txBody>
            <a:bodyPr/>
            <a:lstStyle/>
            <a:p>
              <a:endParaRPr lang="en-IL"/>
            </a:p>
          </p:txBody>
        </p:sp>
      </p:grpSp>
      <p:grpSp>
        <p:nvGrpSpPr>
          <p:cNvPr id="20" name="Group 20"/>
          <p:cNvGrpSpPr/>
          <p:nvPr/>
        </p:nvGrpSpPr>
        <p:grpSpPr>
          <a:xfrm>
            <a:off x="5623967" y="4613093"/>
            <a:ext cx="3813636" cy="733320"/>
            <a:chOff x="0" y="0"/>
            <a:chExt cx="5084848" cy="977760"/>
          </a:xfrm>
        </p:grpSpPr>
        <p:sp>
          <p:nvSpPr>
            <p:cNvPr id="21" name="Freeform 21"/>
            <p:cNvSpPr/>
            <p:nvPr/>
          </p:nvSpPr>
          <p:spPr>
            <a:xfrm>
              <a:off x="0" y="0"/>
              <a:ext cx="5084848" cy="977760"/>
            </a:xfrm>
            <a:custGeom>
              <a:avLst/>
              <a:gdLst/>
              <a:ahLst/>
              <a:cxnLst/>
              <a:rect l="l" t="t" r="r" b="b"/>
              <a:pathLst>
                <a:path w="5084848" h="977760">
                  <a:moveTo>
                    <a:pt x="0" y="0"/>
                  </a:moveTo>
                  <a:lnTo>
                    <a:pt x="5084848" y="0"/>
                  </a:lnTo>
                  <a:lnTo>
                    <a:pt x="5084848" y="977760"/>
                  </a:lnTo>
                  <a:lnTo>
                    <a:pt x="0" y="977760"/>
                  </a:lnTo>
                  <a:close/>
                </a:path>
              </a:pathLst>
            </a:custGeom>
            <a:solidFill>
              <a:srgbClr val="000000">
                <a:alpha val="0"/>
              </a:srgbClr>
            </a:solidFill>
          </p:spPr>
          <p:txBody>
            <a:bodyPr/>
            <a:lstStyle/>
            <a:p>
              <a:endParaRPr lang="en-IL"/>
            </a:p>
          </p:txBody>
        </p:sp>
        <p:sp>
          <p:nvSpPr>
            <p:cNvPr id="22" name="TextBox 22"/>
            <p:cNvSpPr txBox="1"/>
            <p:nvPr/>
          </p:nvSpPr>
          <p:spPr>
            <a:xfrm>
              <a:off x="0" y="28575"/>
              <a:ext cx="5084848" cy="949185"/>
            </a:xfrm>
            <a:prstGeom prst="rect">
              <a:avLst/>
            </a:prstGeom>
          </p:spPr>
          <p:txBody>
            <a:bodyPr lIns="0" tIns="0" rIns="0" bIns="0" rtlCol="0" anchor="ctr"/>
            <a:lstStyle/>
            <a:p>
              <a:pPr algn="ctr" rtl="1">
                <a:lnSpc>
                  <a:spcPts val="2872"/>
                </a:lnSpc>
              </a:pPr>
              <a:r>
                <a:rPr lang="he-IL" sz="2658">
                  <a:solidFill>
                    <a:srgbClr val="FFFFFF"/>
                  </a:solidFill>
                  <a:latin typeface="October Compressed"/>
                  <a:ea typeface="October Compressed"/>
                  <a:cs typeface="October Compressed"/>
                  <a:sym typeface="October Compressed"/>
                  <a:rtl/>
                </a:rPr>
                <a:t>סמנכ"ל פעילות</a:t>
              </a:r>
            </a:p>
          </p:txBody>
        </p:sp>
      </p:grpSp>
      <p:grpSp>
        <p:nvGrpSpPr>
          <p:cNvPr id="23" name="Group 23"/>
          <p:cNvGrpSpPr/>
          <p:nvPr/>
        </p:nvGrpSpPr>
        <p:grpSpPr>
          <a:xfrm rot="5400000">
            <a:off x="7381795" y="5386143"/>
            <a:ext cx="297943" cy="357569"/>
            <a:chOff x="0" y="0"/>
            <a:chExt cx="397257" cy="476759"/>
          </a:xfrm>
        </p:grpSpPr>
        <p:sp>
          <p:nvSpPr>
            <p:cNvPr id="24" name="Freeform 24"/>
            <p:cNvSpPr/>
            <p:nvPr/>
          </p:nvSpPr>
          <p:spPr>
            <a:xfrm>
              <a:off x="0" y="0"/>
              <a:ext cx="397256" cy="476758"/>
            </a:xfrm>
            <a:custGeom>
              <a:avLst/>
              <a:gdLst/>
              <a:ahLst/>
              <a:cxnLst/>
              <a:rect l="l" t="t" r="r" b="b"/>
              <a:pathLst>
                <a:path w="397256" h="476758">
                  <a:moveTo>
                    <a:pt x="0" y="95377"/>
                  </a:moveTo>
                  <a:lnTo>
                    <a:pt x="198628" y="95377"/>
                  </a:lnTo>
                  <a:lnTo>
                    <a:pt x="198628" y="0"/>
                  </a:lnTo>
                  <a:lnTo>
                    <a:pt x="397256" y="238379"/>
                  </a:lnTo>
                  <a:lnTo>
                    <a:pt x="198628" y="476758"/>
                  </a:lnTo>
                  <a:lnTo>
                    <a:pt x="198628" y="381381"/>
                  </a:lnTo>
                  <a:lnTo>
                    <a:pt x="0" y="381381"/>
                  </a:lnTo>
                  <a:close/>
                </a:path>
              </a:pathLst>
            </a:custGeom>
            <a:solidFill>
              <a:srgbClr val="B0BCDE"/>
            </a:solidFill>
          </p:spPr>
          <p:txBody>
            <a:bodyPr/>
            <a:lstStyle/>
            <a:p>
              <a:endParaRPr lang="en-IL"/>
            </a:p>
          </p:txBody>
        </p:sp>
      </p:grpSp>
      <p:grpSp>
        <p:nvGrpSpPr>
          <p:cNvPr id="25" name="Group 25"/>
          <p:cNvGrpSpPr/>
          <p:nvPr/>
        </p:nvGrpSpPr>
        <p:grpSpPr>
          <a:xfrm>
            <a:off x="5604083" y="5763558"/>
            <a:ext cx="3853434" cy="794480"/>
            <a:chOff x="0" y="0"/>
            <a:chExt cx="5137912" cy="1059306"/>
          </a:xfrm>
        </p:grpSpPr>
        <p:sp>
          <p:nvSpPr>
            <p:cNvPr id="26" name="Freeform 26"/>
            <p:cNvSpPr/>
            <p:nvPr/>
          </p:nvSpPr>
          <p:spPr>
            <a:xfrm>
              <a:off x="0" y="0"/>
              <a:ext cx="5137912" cy="1059307"/>
            </a:xfrm>
            <a:custGeom>
              <a:avLst/>
              <a:gdLst/>
              <a:ahLst/>
              <a:cxnLst/>
              <a:rect l="l" t="t" r="r" b="b"/>
              <a:pathLst>
                <a:path w="5137912" h="1059307">
                  <a:moveTo>
                    <a:pt x="0" y="105918"/>
                  </a:moveTo>
                  <a:cubicBezTo>
                    <a:pt x="0" y="47371"/>
                    <a:pt x="47371" y="0"/>
                    <a:pt x="105918" y="0"/>
                  </a:cubicBezTo>
                  <a:lnTo>
                    <a:pt x="5031994" y="0"/>
                  </a:lnTo>
                  <a:cubicBezTo>
                    <a:pt x="5090541" y="0"/>
                    <a:pt x="5137912" y="47371"/>
                    <a:pt x="5137912" y="105918"/>
                  </a:cubicBezTo>
                  <a:lnTo>
                    <a:pt x="5137912" y="953389"/>
                  </a:lnTo>
                  <a:cubicBezTo>
                    <a:pt x="5137912" y="1011936"/>
                    <a:pt x="5090541" y="1059307"/>
                    <a:pt x="5031994" y="1059307"/>
                  </a:cubicBezTo>
                  <a:lnTo>
                    <a:pt x="105918" y="1059307"/>
                  </a:lnTo>
                  <a:cubicBezTo>
                    <a:pt x="47371" y="1059307"/>
                    <a:pt x="0" y="1011936"/>
                    <a:pt x="0" y="953389"/>
                  </a:cubicBezTo>
                  <a:close/>
                </a:path>
              </a:pathLst>
            </a:custGeom>
            <a:solidFill>
              <a:srgbClr val="4472C4"/>
            </a:solidFill>
          </p:spPr>
          <p:txBody>
            <a:bodyPr/>
            <a:lstStyle/>
            <a:p>
              <a:endParaRPr lang="en-IL"/>
            </a:p>
          </p:txBody>
        </p:sp>
      </p:grpSp>
      <p:grpSp>
        <p:nvGrpSpPr>
          <p:cNvPr id="27" name="Group 27"/>
          <p:cNvGrpSpPr/>
          <p:nvPr/>
        </p:nvGrpSpPr>
        <p:grpSpPr>
          <a:xfrm>
            <a:off x="5623967" y="5804873"/>
            <a:ext cx="3813636" cy="733320"/>
            <a:chOff x="0" y="0"/>
            <a:chExt cx="5084848" cy="977760"/>
          </a:xfrm>
        </p:grpSpPr>
        <p:sp>
          <p:nvSpPr>
            <p:cNvPr id="28" name="Freeform 28"/>
            <p:cNvSpPr/>
            <p:nvPr/>
          </p:nvSpPr>
          <p:spPr>
            <a:xfrm>
              <a:off x="0" y="0"/>
              <a:ext cx="5084848" cy="977760"/>
            </a:xfrm>
            <a:custGeom>
              <a:avLst/>
              <a:gdLst/>
              <a:ahLst/>
              <a:cxnLst/>
              <a:rect l="l" t="t" r="r" b="b"/>
              <a:pathLst>
                <a:path w="5084848" h="977760">
                  <a:moveTo>
                    <a:pt x="0" y="0"/>
                  </a:moveTo>
                  <a:lnTo>
                    <a:pt x="5084848" y="0"/>
                  </a:lnTo>
                  <a:lnTo>
                    <a:pt x="5084848" y="977760"/>
                  </a:lnTo>
                  <a:lnTo>
                    <a:pt x="0" y="977760"/>
                  </a:lnTo>
                  <a:close/>
                </a:path>
              </a:pathLst>
            </a:custGeom>
            <a:solidFill>
              <a:srgbClr val="000000">
                <a:alpha val="0"/>
              </a:srgbClr>
            </a:solidFill>
          </p:spPr>
          <p:txBody>
            <a:bodyPr/>
            <a:lstStyle/>
            <a:p>
              <a:endParaRPr lang="en-IL"/>
            </a:p>
          </p:txBody>
        </p:sp>
        <p:sp>
          <p:nvSpPr>
            <p:cNvPr id="29" name="TextBox 29"/>
            <p:cNvSpPr txBox="1"/>
            <p:nvPr/>
          </p:nvSpPr>
          <p:spPr>
            <a:xfrm>
              <a:off x="0" y="28575"/>
              <a:ext cx="5084848" cy="949185"/>
            </a:xfrm>
            <a:prstGeom prst="rect">
              <a:avLst/>
            </a:prstGeom>
          </p:spPr>
          <p:txBody>
            <a:bodyPr lIns="0" tIns="0" rIns="0" bIns="0" rtlCol="0" anchor="ctr"/>
            <a:lstStyle/>
            <a:p>
              <a:pPr algn="ctr" rtl="1">
                <a:lnSpc>
                  <a:spcPts val="2872"/>
                </a:lnSpc>
              </a:pPr>
              <a:r>
                <a:rPr lang="he-IL" sz="2658">
                  <a:solidFill>
                    <a:srgbClr val="FFFFFF"/>
                  </a:solidFill>
                  <a:latin typeface="October Compressed"/>
                  <a:ea typeface="October Compressed"/>
                  <a:cs typeface="October Compressed"/>
                  <a:sym typeface="October Compressed"/>
                  <a:rtl/>
                </a:rPr>
                <a:t>מזכ"ל התנועה ומנהל הבטיחות</a:t>
              </a:r>
            </a:p>
          </p:txBody>
        </p:sp>
      </p:grpSp>
      <p:sp>
        <p:nvSpPr>
          <p:cNvPr id="30" name="Freeform 30"/>
          <p:cNvSpPr/>
          <p:nvPr/>
        </p:nvSpPr>
        <p:spPr>
          <a:xfrm>
            <a:off x="731520" y="4617865"/>
            <a:ext cx="3901440" cy="1544320"/>
          </a:xfrm>
          <a:custGeom>
            <a:avLst/>
            <a:gdLst/>
            <a:ahLst/>
            <a:cxnLst/>
            <a:rect l="l" t="t" r="r" b="b"/>
            <a:pathLst>
              <a:path w="3901440" h="1544320">
                <a:moveTo>
                  <a:pt x="0" y="0"/>
                </a:moveTo>
                <a:lnTo>
                  <a:pt x="3901440" y="0"/>
                </a:lnTo>
                <a:lnTo>
                  <a:pt x="3901440" y="1544320"/>
                </a:lnTo>
                <a:lnTo>
                  <a:pt x="0" y="1544320"/>
                </a:lnTo>
                <a:lnTo>
                  <a:pt x="0" y="0"/>
                </a:lnTo>
                <a:close/>
              </a:path>
            </a:pathLst>
          </a:custGeom>
          <a:blipFill>
            <a:blip r:embed="rId3">
              <a:extLst>
                <a:ext uri="{96DAC541-7B7A-43D3-8B79-37D633B846F1}">
                  <asvg:svgBlip xmlns:asvg="http://schemas.microsoft.com/office/drawing/2016/SVG/main" r:embed="rId4"/>
                </a:ext>
              </a:extLst>
            </a:blip>
            <a:stretch>
              <a:fillRect t="-218" b="-218"/>
            </a:stretch>
          </a:blipFill>
        </p:spPr>
        <p:txBody>
          <a:bodyPr/>
          <a:lstStyle/>
          <a:p>
            <a:endParaRPr lang="en-IL"/>
          </a:p>
        </p:txBody>
      </p:sp>
      <p:sp>
        <p:nvSpPr>
          <p:cNvPr id="31" name="Freeform 31"/>
          <p:cNvSpPr/>
          <p:nvPr/>
        </p:nvSpPr>
        <p:spPr>
          <a:xfrm>
            <a:off x="621428" y="1837190"/>
            <a:ext cx="3901440" cy="2740762"/>
          </a:xfrm>
          <a:custGeom>
            <a:avLst/>
            <a:gdLst/>
            <a:ahLst/>
            <a:cxnLst/>
            <a:rect l="l" t="t" r="r" b="b"/>
            <a:pathLst>
              <a:path w="3901440" h="2740762">
                <a:moveTo>
                  <a:pt x="0" y="0"/>
                </a:moveTo>
                <a:lnTo>
                  <a:pt x="3901440" y="0"/>
                </a:lnTo>
                <a:lnTo>
                  <a:pt x="3901440" y="2740762"/>
                </a:lnTo>
                <a:lnTo>
                  <a:pt x="0" y="2740762"/>
                </a:lnTo>
                <a:lnTo>
                  <a:pt x="0" y="0"/>
                </a:lnTo>
                <a:close/>
              </a:path>
            </a:pathLst>
          </a:custGeom>
          <a:blipFill>
            <a:blip r:embed="rId5">
              <a:extLst>
                <a:ext uri="{96DAC541-7B7A-43D3-8B79-37D633B846F1}">
                  <asvg:svgBlip xmlns:asvg="http://schemas.microsoft.com/office/drawing/2016/SVG/main" r:embed="rId6"/>
                </a:ext>
              </a:extLst>
            </a:blip>
            <a:stretch>
              <a:fillRect l="-4" r="-4"/>
            </a:stretch>
          </a:blipFill>
        </p:spPr>
        <p:txBody>
          <a:bodyPr/>
          <a:lstStyle/>
          <a:p>
            <a:endParaRPr lang="en-IL"/>
          </a:p>
        </p:txBody>
      </p:sp>
      <p:sp>
        <p:nvSpPr>
          <p:cNvPr id="32" name="TextBox 32"/>
          <p:cNvSpPr txBox="1"/>
          <p:nvPr/>
        </p:nvSpPr>
        <p:spPr>
          <a:xfrm>
            <a:off x="1201930" y="4747088"/>
            <a:ext cx="2960621" cy="1314397"/>
          </a:xfrm>
          <a:prstGeom prst="rect">
            <a:avLst/>
          </a:prstGeom>
        </p:spPr>
        <p:txBody>
          <a:bodyPr lIns="0" tIns="0" rIns="0" bIns="0" rtlCol="0" anchor="t">
            <a:spAutoFit/>
          </a:bodyPr>
          <a:lstStyle/>
          <a:p>
            <a:pPr algn="ctr" rtl="1">
              <a:lnSpc>
                <a:spcPts val="3496"/>
              </a:lnSpc>
            </a:pPr>
            <a:r>
              <a:rPr lang="he-IL" sz="2912">
                <a:solidFill>
                  <a:srgbClr val="FFFFFF"/>
                </a:solidFill>
                <a:latin typeface="October Compressed"/>
                <a:ea typeface="October Compressed"/>
                <a:cs typeface="October Compressed"/>
                <a:sym typeface="October Compressed"/>
                <a:rtl/>
              </a:rPr>
              <a:t>באירוע חירום חמור, </a:t>
            </a:r>
          </a:p>
          <a:p>
            <a:pPr algn="ctr" rtl="1">
              <a:lnSpc>
                <a:spcPts val="3496"/>
              </a:lnSpc>
            </a:pPr>
            <a:r>
              <a:rPr lang="he-IL" sz="2912">
                <a:solidFill>
                  <a:srgbClr val="FFFFFF"/>
                </a:solidFill>
                <a:latin typeface="October Compressed"/>
                <a:ea typeface="October Compressed"/>
                <a:cs typeface="October Compressed"/>
                <a:sym typeface="October Compressed"/>
                <a:rtl/>
              </a:rPr>
              <a:t>יש ליצור קשר ישירות</a:t>
            </a:r>
          </a:p>
          <a:p>
            <a:pPr algn="ctr" rtl="1">
              <a:lnSpc>
                <a:spcPts val="3496"/>
              </a:lnSpc>
            </a:pPr>
            <a:r>
              <a:rPr lang="he-IL" sz="2912">
                <a:solidFill>
                  <a:srgbClr val="FFFFFF"/>
                </a:solidFill>
                <a:latin typeface="October Compressed"/>
                <a:ea typeface="October Compressed"/>
                <a:cs typeface="October Compressed"/>
                <a:sym typeface="October Compressed"/>
                <a:rtl/>
              </a:rPr>
              <a:t> עם חדר מצב</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664" t="-74261" r="-4282" b="-29172"/>
            </a:stretch>
          </a:blipFill>
        </p:spPr>
        <p:txBody>
          <a:bodyPr/>
          <a:lstStyle/>
          <a:p>
            <a:endParaRPr lang="en-IL"/>
          </a:p>
        </p:txBody>
      </p:sp>
      <p:sp>
        <p:nvSpPr>
          <p:cNvPr id="3" name="TextBox 3"/>
          <p:cNvSpPr txBox="1"/>
          <p:nvPr/>
        </p:nvSpPr>
        <p:spPr>
          <a:xfrm>
            <a:off x="394138" y="316132"/>
            <a:ext cx="8954113" cy="1809839"/>
          </a:xfrm>
          <a:prstGeom prst="rect">
            <a:avLst/>
          </a:prstGeom>
        </p:spPr>
        <p:txBody>
          <a:bodyPr lIns="0" tIns="0" rIns="0" bIns="0" rtlCol="0" anchor="t">
            <a:spAutoFit/>
          </a:bodyPr>
          <a:lstStyle/>
          <a:p>
            <a:pPr algn="ctr" rtl="1">
              <a:lnSpc>
                <a:spcPts val="4799"/>
              </a:lnSpc>
            </a:pPr>
            <a:r>
              <a:rPr lang="he-IL" sz="3999">
                <a:solidFill>
                  <a:srgbClr val="000000"/>
                </a:solidFill>
                <a:latin typeface="Trabelsi"/>
                <a:ea typeface="Trabelsi"/>
                <a:cs typeface="Trabelsi"/>
                <a:sym typeface="Trabelsi"/>
                <a:rtl/>
              </a:rPr>
              <a:t>דגשים לחניון</a:t>
            </a:r>
          </a:p>
          <a:p>
            <a:pPr algn="r" rtl="1">
              <a:lnSpc>
                <a:spcPts val="4799"/>
              </a:lnSpc>
            </a:pPr>
            <a:endParaRPr lang="he-IL" sz="3999">
              <a:solidFill>
                <a:srgbClr val="000000"/>
              </a:solidFill>
              <a:latin typeface="Trabelsi"/>
              <a:ea typeface="Trabelsi"/>
              <a:cs typeface="Trabelsi"/>
              <a:sym typeface="Trabelsi"/>
              <a:rtl/>
            </a:endParaRPr>
          </a:p>
          <a:p>
            <a:pPr algn="r" rtl="1">
              <a:lnSpc>
                <a:spcPts val="4799"/>
              </a:lnSpc>
            </a:pPr>
            <a:endParaRPr lang="he-IL" sz="3999">
              <a:solidFill>
                <a:srgbClr val="000000"/>
              </a:solidFill>
              <a:latin typeface="Trabelsi"/>
              <a:ea typeface="Trabelsi"/>
              <a:cs typeface="Trabelsi"/>
              <a:sym typeface="Trabelsi"/>
              <a:rtl/>
            </a:endParaRPr>
          </a:p>
        </p:txBody>
      </p:sp>
      <p:grpSp>
        <p:nvGrpSpPr>
          <p:cNvPr id="4" name="Group 4"/>
          <p:cNvGrpSpPr/>
          <p:nvPr/>
        </p:nvGrpSpPr>
        <p:grpSpPr>
          <a:xfrm>
            <a:off x="0" y="4572000"/>
            <a:ext cx="4191000" cy="2743200"/>
            <a:chOff x="0" y="0"/>
            <a:chExt cx="6741815" cy="4035992"/>
          </a:xfrm>
        </p:grpSpPr>
        <p:sp>
          <p:nvSpPr>
            <p:cNvPr id="5" name="Freeform 5"/>
            <p:cNvSpPr/>
            <p:nvPr/>
          </p:nvSpPr>
          <p:spPr>
            <a:xfrm>
              <a:off x="0" y="0"/>
              <a:ext cx="6741795" cy="4035933"/>
            </a:xfrm>
            <a:custGeom>
              <a:avLst/>
              <a:gdLst/>
              <a:ahLst/>
              <a:cxnLst/>
              <a:rect l="l" t="t" r="r" b="b"/>
              <a:pathLst>
                <a:path w="6741795" h="4035933">
                  <a:moveTo>
                    <a:pt x="927100" y="0"/>
                  </a:moveTo>
                  <a:lnTo>
                    <a:pt x="5814695" y="0"/>
                  </a:lnTo>
                  <a:cubicBezTo>
                    <a:pt x="6060577" y="0"/>
                    <a:pt x="6296389" y="97676"/>
                    <a:pt x="6470254" y="271541"/>
                  </a:cubicBezTo>
                  <a:cubicBezTo>
                    <a:pt x="6644118" y="445406"/>
                    <a:pt x="6741795" y="681218"/>
                    <a:pt x="6741795" y="927100"/>
                  </a:cubicBezTo>
                  <a:lnTo>
                    <a:pt x="6741795" y="3108833"/>
                  </a:lnTo>
                  <a:cubicBezTo>
                    <a:pt x="6741795" y="3620856"/>
                    <a:pt x="6326718" y="4035933"/>
                    <a:pt x="5814695" y="4035933"/>
                  </a:cubicBezTo>
                  <a:lnTo>
                    <a:pt x="927100" y="4035933"/>
                  </a:lnTo>
                  <a:cubicBezTo>
                    <a:pt x="681218" y="4035933"/>
                    <a:pt x="445406" y="3938257"/>
                    <a:pt x="271541" y="3764392"/>
                  </a:cubicBezTo>
                  <a:cubicBezTo>
                    <a:pt x="97676" y="3590527"/>
                    <a:pt x="0" y="3354715"/>
                    <a:pt x="0" y="3108833"/>
                  </a:cubicBezTo>
                  <a:lnTo>
                    <a:pt x="0" y="927100"/>
                  </a:lnTo>
                  <a:cubicBezTo>
                    <a:pt x="0" y="415077"/>
                    <a:pt x="415077" y="0"/>
                    <a:pt x="927100" y="0"/>
                  </a:cubicBezTo>
                  <a:close/>
                </a:path>
              </a:pathLst>
            </a:custGeom>
            <a:blipFill>
              <a:blip r:embed="rId3"/>
              <a:stretch>
                <a:fillRect t="-3780"/>
              </a:stretch>
            </a:blipFill>
            <a:ln w="38100" cap="rnd">
              <a:solidFill>
                <a:srgbClr val="000000"/>
              </a:solidFill>
              <a:prstDash val="dash"/>
              <a:round/>
            </a:ln>
          </p:spPr>
          <p:txBody>
            <a:bodyPr/>
            <a:lstStyle/>
            <a:p>
              <a:endParaRPr lang="en-IL"/>
            </a:p>
          </p:txBody>
        </p:sp>
      </p:grpSp>
      <p:sp>
        <p:nvSpPr>
          <p:cNvPr id="6" name="TextBox 6"/>
          <p:cNvSpPr txBox="1"/>
          <p:nvPr/>
        </p:nvSpPr>
        <p:spPr>
          <a:xfrm>
            <a:off x="1103103" y="1121039"/>
            <a:ext cx="8347174" cy="5538723"/>
          </a:xfrm>
          <a:prstGeom prst="rect">
            <a:avLst/>
          </a:prstGeom>
        </p:spPr>
        <p:txBody>
          <a:bodyPr lIns="0" tIns="0" rIns="0" bIns="0" rtlCol="0" anchor="t">
            <a:spAutoFit/>
          </a:bodyPr>
          <a:lstStyle/>
          <a:p>
            <a:pPr marL="690884" lvl="1" indent="-345442" algn="r" rtl="1">
              <a:lnSpc>
                <a:spcPts val="4928"/>
              </a:lnSpc>
              <a:buFont typeface="Arial"/>
              <a:buChar char="•"/>
            </a:pPr>
            <a:r>
              <a:rPr lang="he-IL" sz="3200" dirty="0">
                <a:solidFill>
                  <a:srgbClr val="000000"/>
                </a:solidFill>
                <a:latin typeface="October Compressed"/>
                <a:ea typeface="October Compressed"/>
                <a:cs typeface="October Compressed"/>
                <a:sym typeface="October Compressed"/>
                <a:rtl/>
              </a:rPr>
              <a:t>סדר וארגון בחניון</a:t>
            </a:r>
          </a:p>
          <a:p>
            <a:pPr marL="690884" lvl="1" indent="-345442" algn="r" rtl="1">
              <a:lnSpc>
                <a:spcPts val="4928"/>
              </a:lnSpc>
              <a:buFont typeface="Arial"/>
              <a:buChar char="•"/>
            </a:pPr>
            <a:r>
              <a:rPr lang="he-IL" sz="3200" dirty="0">
                <a:solidFill>
                  <a:srgbClr val="000000"/>
                </a:solidFill>
                <a:latin typeface="October Compressed"/>
                <a:ea typeface="October Compressed"/>
                <a:cs typeface="October Compressed"/>
                <a:sym typeface="October Compressed"/>
                <a:rtl/>
              </a:rPr>
              <a:t>ניצול זמן האור להכנות</a:t>
            </a:r>
          </a:p>
          <a:p>
            <a:pPr marL="690884" lvl="1" indent="-345442" algn="r" rtl="1">
              <a:lnSpc>
                <a:spcPts val="4928"/>
              </a:lnSpc>
              <a:buFont typeface="Arial"/>
              <a:buChar char="•"/>
            </a:pPr>
            <a:r>
              <a:rPr lang="he-IL" sz="3200" dirty="0">
                <a:solidFill>
                  <a:srgbClr val="000000"/>
                </a:solidFill>
                <a:latin typeface="October Compressed"/>
                <a:ea typeface="October Compressed"/>
                <a:cs typeface="October Compressed"/>
                <a:sym typeface="October Compressed"/>
                <a:rtl/>
              </a:rPr>
              <a:t>הכנת ארוחות מראש לקראת המסלולים הארוכים- אישור התפריט מראש.</a:t>
            </a:r>
          </a:p>
          <a:p>
            <a:pPr marL="690884" lvl="1" indent="-345442" algn="r" rtl="1">
              <a:lnSpc>
                <a:spcPts val="4928"/>
              </a:lnSpc>
              <a:buFont typeface="Arial"/>
              <a:buChar char="•"/>
            </a:pPr>
            <a:r>
              <a:rPr lang="he-IL" sz="3200" dirty="0">
                <a:solidFill>
                  <a:srgbClr val="000000"/>
                </a:solidFill>
                <a:latin typeface="October Compressed"/>
                <a:ea typeface="October Compressed"/>
                <a:cs typeface="October Compressed"/>
                <a:sym typeface="October Compressed"/>
                <a:rtl/>
              </a:rPr>
              <a:t>נוכחות בוגרים/</a:t>
            </a:r>
            <a:r>
              <a:rPr lang="he-IL" sz="3200" dirty="0" err="1">
                <a:solidFill>
                  <a:srgbClr val="000000"/>
                </a:solidFill>
                <a:latin typeface="October Compressed"/>
                <a:ea typeface="October Compressed"/>
                <a:cs typeface="October Compressed"/>
                <a:sym typeface="October Compressed"/>
                <a:rtl/>
              </a:rPr>
              <a:t>ות</a:t>
            </a:r>
            <a:r>
              <a:rPr lang="he-IL" sz="3200" dirty="0">
                <a:solidFill>
                  <a:srgbClr val="000000"/>
                </a:solidFill>
                <a:latin typeface="October Compressed"/>
                <a:ea typeface="October Compressed"/>
                <a:cs typeface="October Compressed"/>
                <a:sym typeface="October Compressed"/>
                <a:rtl/>
              </a:rPr>
              <a:t> באזור הבישול.</a:t>
            </a:r>
          </a:p>
          <a:p>
            <a:pPr marL="690884" lvl="1" indent="-345442" algn="r" rtl="1">
              <a:lnSpc>
                <a:spcPts val="4928"/>
              </a:lnSpc>
              <a:buFont typeface="Arial"/>
              <a:buChar char="•"/>
            </a:pPr>
            <a:r>
              <a:rPr lang="he-IL" sz="3200" dirty="0">
                <a:solidFill>
                  <a:srgbClr val="000000"/>
                </a:solidFill>
                <a:latin typeface="October Compressed"/>
                <a:ea typeface="October Compressed"/>
                <a:cs typeface="October Compressed"/>
                <a:sym typeface="October Compressed"/>
                <a:rtl/>
              </a:rPr>
              <a:t>תכנון משימות מנהלה לקראת יום המחרת. </a:t>
            </a:r>
          </a:p>
          <a:p>
            <a:pPr marL="690884" lvl="1" indent="-345442" algn="r" rtl="1">
              <a:lnSpc>
                <a:spcPts val="4928"/>
              </a:lnSpc>
              <a:buFont typeface="Arial"/>
              <a:buChar char="•"/>
            </a:pPr>
            <a:r>
              <a:rPr lang="he-IL" sz="3200" dirty="0">
                <a:solidFill>
                  <a:srgbClr val="000000"/>
                </a:solidFill>
                <a:latin typeface="October Compressed"/>
                <a:ea typeface="October Compressed"/>
                <a:cs typeface="October Compressed"/>
                <a:sym typeface="October Compressed"/>
                <a:rtl/>
              </a:rPr>
              <a:t>דוגמא אישית. </a:t>
            </a:r>
          </a:p>
          <a:p>
            <a:pPr marL="690884" lvl="1" indent="-345442" algn="r" rtl="1">
              <a:lnSpc>
                <a:spcPts val="4928"/>
              </a:lnSpc>
              <a:buFont typeface="Arial"/>
              <a:buChar char="•"/>
            </a:pPr>
            <a:r>
              <a:rPr lang="he-IL" sz="3200" dirty="0">
                <a:solidFill>
                  <a:srgbClr val="000000"/>
                </a:solidFill>
                <a:latin typeface="October Compressed"/>
                <a:ea typeface="October Compressed"/>
                <a:cs typeface="October Compressed"/>
                <a:sym typeface="October Compressed"/>
                <a:rtl/>
              </a:rPr>
              <a:t>פטרול חינוכי. </a:t>
            </a:r>
          </a:p>
          <a:p>
            <a:pPr marL="690884" lvl="1" indent="-345442" algn="r" rtl="1">
              <a:lnSpc>
                <a:spcPts val="4928"/>
              </a:lnSpc>
              <a:buFont typeface="Arial"/>
              <a:buChar char="•"/>
            </a:pPr>
            <a:r>
              <a:rPr lang="he-IL" sz="3200" dirty="0">
                <a:solidFill>
                  <a:srgbClr val="000000"/>
                </a:solidFill>
                <a:latin typeface="October Compressed"/>
                <a:ea typeface="October Compressed"/>
                <a:cs typeface="October Compressed"/>
                <a:sym typeface="October Compressed"/>
                <a:rtl/>
              </a:rPr>
              <a:t>שיחה עם מנהל/ת האזור טרם </a:t>
            </a:r>
          </a:p>
          <a:p>
            <a:pPr marL="690884" lvl="1" indent="-345442" algn="r" rtl="1">
              <a:lnSpc>
                <a:spcPts val="4928"/>
              </a:lnSpc>
              <a:buFont typeface="Arial"/>
              <a:buChar char="•"/>
            </a:pPr>
            <a:r>
              <a:rPr lang="he-IL" sz="3200" dirty="0">
                <a:solidFill>
                  <a:srgbClr val="000000"/>
                </a:solidFill>
                <a:latin typeface="October Compressed"/>
                <a:ea typeface="October Compressed"/>
                <a:cs typeface="October Compressed"/>
                <a:sym typeface="October Compressed"/>
                <a:rtl/>
              </a:rPr>
              <a:t>ישיבת ערב לצוות הבוגר.</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294" t="-50437" r="-8211" b="-59703"/>
            </a:stretch>
          </a:blipFill>
        </p:spPr>
        <p:txBody>
          <a:bodyPr/>
          <a:lstStyle/>
          <a:p>
            <a:endParaRPr lang="en-IL"/>
          </a:p>
        </p:txBody>
      </p:sp>
      <p:sp>
        <p:nvSpPr>
          <p:cNvPr id="3" name="Freeform 3"/>
          <p:cNvSpPr/>
          <p:nvPr/>
        </p:nvSpPr>
        <p:spPr>
          <a:xfrm>
            <a:off x="0" y="5478171"/>
            <a:ext cx="1086143" cy="1837029"/>
          </a:xfrm>
          <a:custGeom>
            <a:avLst/>
            <a:gdLst/>
            <a:ahLst/>
            <a:cxnLst/>
            <a:rect l="l" t="t" r="r" b="b"/>
            <a:pathLst>
              <a:path w="1086143" h="1837029">
                <a:moveTo>
                  <a:pt x="0" y="0"/>
                </a:moveTo>
                <a:lnTo>
                  <a:pt x="1086143" y="0"/>
                </a:lnTo>
                <a:lnTo>
                  <a:pt x="1086143" y="1837029"/>
                </a:lnTo>
                <a:lnTo>
                  <a:pt x="0" y="1837029"/>
                </a:lnTo>
                <a:lnTo>
                  <a:pt x="0" y="0"/>
                </a:lnTo>
                <a:close/>
              </a:path>
            </a:pathLst>
          </a:custGeom>
          <a:blipFill>
            <a:blip r:embed="rId3"/>
            <a:stretch>
              <a:fillRect/>
            </a:stretch>
          </a:blipFill>
        </p:spPr>
        <p:txBody>
          <a:bodyPr/>
          <a:lstStyle/>
          <a:p>
            <a:endParaRPr lang="en-IL"/>
          </a:p>
        </p:txBody>
      </p:sp>
      <p:sp>
        <p:nvSpPr>
          <p:cNvPr id="4" name="TextBox 4"/>
          <p:cNvSpPr txBox="1"/>
          <p:nvPr/>
        </p:nvSpPr>
        <p:spPr>
          <a:xfrm>
            <a:off x="394138" y="316132"/>
            <a:ext cx="8954113" cy="1809839"/>
          </a:xfrm>
          <a:prstGeom prst="rect">
            <a:avLst/>
          </a:prstGeom>
        </p:spPr>
        <p:txBody>
          <a:bodyPr lIns="0" tIns="0" rIns="0" bIns="0" rtlCol="0" anchor="t">
            <a:spAutoFit/>
          </a:bodyPr>
          <a:lstStyle/>
          <a:p>
            <a:pPr algn="ctr" rtl="1">
              <a:lnSpc>
                <a:spcPts val="4799"/>
              </a:lnSpc>
            </a:pPr>
            <a:r>
              <a:rPr lang="he-IL" sz="3999">
                <a:solidFill>
                  <a:srgbClr val="000000"/>
                </a:solidFill>
                <a:latin typeface="Trabelsi"/>
                <a:ea typeface="Trabelsi"/>
                <a:cs typeface="Trabelsi"/>
                <a:sym typeface="Trabelsi"/>
                <a:rtl/>
              </a:rPr>
              <a:t>עד היציאה לטיול</a:t>
            </a:r>
          </a:p>
          <a:p>
            <a:pPr algn="r" rtl="1">
              <a:lnSpc>
                <a:spcPts val="4799"/>
              </a:lnSpc>
            </a:pPr>
            <a:endParaRPr lang="he-IL" sz="3999">
              <a:solidFill>
                <a:srgbClr val="000000"/>
              </a:solidFill>
              <a:latin typeface="Trabelsi"/>
              <a:ea typeface="Trabelsi"/>
              <a:cs typeface="Trabelsi"/>
              <a:sym typeface="Trabelsi"/>
              <a:rtl/>
            </a:endParaRPr>
          </a:p>
          <a:p>
            <a:pPr algn="r" rtl="1">
              <a:lnSpc>
                <a:spcPts val="4799"/>
              </a:lnSpc>
            </a:pPr>
            <a:endParaRPr lang="he-IL" sz="3999">
              <a:solidFill>
                <a:srgbClr val="000000"/>
              </a:solidFill>
              <a:latin typeface="Trabelsi"/>
              <a:ea typeface="Trabelsi"/>
              <a:cs typeface="Trabelsi"/>
              <a:sym typeface="Trabelsi"/>
              <a:rtl/>
            </a:endParaRPr>
          </a:p>
        </p:txBody>
      </p:sp>
      <p:sp>
        <p:nvSpPr>
          <p:cNvPr id="5" name="TextBox 5"/>
          <p:cNvSpPr txBox="1"/>
          <p:nvPr/>
        </p:nvSpPr>
        <p:spPr>
          <a:xfrm>
            <a:off x="731520" y="791028"/>
            <a:ext cx="9022080" cy="5969126"/>
          </a:xfrm>
          <a:prstGeom prst="rect">
            <a:avLst/>
          </a:prstGeom>
        </p:spPr>
        <p:txBody>
          <a:bodyPr lIns="0" tIns="0" rIns="0" bIns="0" rtlCol="0" anchor="t">
            <a:spAutoFit/>
          </a:bodyPr>
          <a:lstStyle/>
          <a:p>
            <a:pPr marL="734063" lvl="1" indent="-367031" algn="r" rtl="1">
              <a:lnSpc>
                <a:spcPts val="5304"/>
              </a:lnSpc>
              <a:buFont typeface="Arial"/>
              <a:buChar char="•"/>
            </a:pPr>
            <a:r>
              <a:rPr lang="he-IL" sz="3400">
                <a:solidFill>
                  <a:srgbClr val="000000"/>
                </a:solidFill>
                <a:latin typeface="October Compressed"/>
                <a:ea typeface="October Compressed"/>
                <a:cs typeface="October Compressed"/>
                <a:sym typeface="October Compressed"/>
                <a:rtl/>
              </a:rPr>
              <a:t>השלמות מהתחקיר + דיווח למתחקר/ת.</a:t>
            </a:r>
          </a:p>
          <a:p>
            <a:pPr marL="734063" lvl="1" indent="-367031" algn="r" rtl="1">
              <a:lnSpc>
                <a:spcPts val="5304"/>
              </a:lnSpc>
              <a:buFont typeface="Arial"/>
              <a:buChar char="•"/>
            </a:pPr>
            <a:r>
              <a:rPr lang="he-IL" sz="3400">
                <a:solidFill>
                  <a:srgbClr val="000000"/>
                </a:solidFill>
                <a:latin typeface="October Compressed"/>
                <a:ea typeface="October Compressed"/>
                <a:cs typeface="October Compressed"/>
                <a:sym typeface="October Compressed"/>
                <a:rtl/>
              </a:rPr>
              <a:t>תדריכי בטיחות למרכזים/ות ומדריכי/ות השכבה הכוללים בדיקת נוכחות. </a:t>
            </a:r>
          </a:p>
          <a:p>
            <a:pPr marL="734063" lvl="1" indent="-367031" algn="r" rtl="1">
              <a:lnSpc>
                <a:spcPts val="5304"/>
              </a:lnSpc>
              <a:buFont typeface="Arial"/>
              <a:buChar char="•"/>
            </a:pPr>
            <a:r>
              <a:rPr lang="he-IL" sz="3400">
                <a:solidFill>
                  <a:srgbClr val="000000"/>
                </a:solidFill>
                <a:latin typeface="October Compressed"/>
                <a:ea typeface="October Compressed"/>
                <a:cs typeface="October Compressed"/>
                <a:sym typeface="October Compressed"/>
                <a:rtl/>
              </a:rPr>
              <a:t>העברת ההנחיות הספציפיות לכלל קהלי היעד (ראשי שבטים, מנהלן/ית וכד'). </a:t>
            </a:r>
          </a:p>
          <a:p>
            <a:pPr marL="734063" lvl="1" indent="-367031" algn="r" rtl="1">
              <a:lnSpc>
                <a:spcPts val="5304"/>
              </a:lnSpc>
              <a:buFont typeface="Arial"/>
              <a:buChar char="•"/>
            </a:pPr>
            <a:r>
              <a:rPr lang="he-IL" sz="3400">
                <a:solidFill>
                  <a:srgbClr val="000000"/>
                </a:solidFill>
                <a:latin typeface="October Compressed"/>
                <a:ea typeface="October Compressed"/>
                <a:cs typeface="October Compressed"/>
                <a:sym typeface="October Compressed"/>
                <a:rtl/>
              </a:rPr>
              <a:t>בדיקת ציוד וגיבויים: גז, הג"ס, ערכות ראש טור, אוהלים, מפות סמ"ש, טופס שינוי משימה וכו'. </a:t>
            </a:r>
          </a:p>
          <a:p>
            <a:pPr marL="734063" lvl="1" indent="-367031" algn="r" rtl="1">
              <a:lnSpc>
                <a:spcPts val="5304"/>
              </a:lnSpc>
              <a:buFont typeface="Arial"/>
              <a:buChar char="•"/>
            </a:pPr>
            <a:r>
              <a:rPr lang="he-IL" sz="3400">
                <a:solidFill>
                  <a:srgbClr val="000000"/>
                </a:solidFill>
                <a:latin typeface="October Compressed"/>
                <a:ea typeface="October Compressed"/>
                <a:cs typeface="October Compressed"/>
                <a:sym typeface="October Compressed"/>
                <a:rtl/>
              </a:rPr>
              <a:t>וידוא ציוד אישי (ביגוד חם) וציוד שבטי תקין. </a:t>
            </a:r>
          </a:p>
          <a:p>
            <a:pPr marL="734063" lvl="1" indent="-367031" algn="r" rtl="1">
              <a:lnSpc>
                <a:spcPts val="5304"/>
              </a:lnSpc>
              <a:buFont typeface="Arial"/>
              <a:buChar char="•"/>
            </a:pPr>
            <a:r>
              <a:rPr lang="he-IL" sz="3400">
                <a:solidFill>
                  <a:srgbClr val="000000"/>
                </a:solidFill>
                <a:latin typeface="October Compressed"/>
                <a:ea typeface="October Compressed"/>
                <a:cs typeface="October Compressed"/>
                <a:sym typeface="October Compressed"/>
                <a:rtl/>
              </a:rPr>
              <a:t>סגירת הרשמה ותשלום לתנועה.</a:t>
            </a:r>
          </a:p>
          <a:p>
            <a:pPr marL="734063" lvl="1" indent="-367031" algn="r" rtl="1">
              <a:lnSpc>
                <a:spcPts val="5304"/>
              </a:lnSpc>
              <a:buFont typeface="Arial"/>
              <a:buChar char="•"/>
            </a:pPr>
            <a:r>
              <a:rPr lang="he-IL" sz="3400">
                <a:solidFill>
                  <a:srgbClr val="000000"/>
                </a:solidFill>
                <a:latin typeface="October Compressed"/>
                <a:ea typeface="October Compressed"/>
                <a:cs typeface="October Compressed"/>
                <a:sym typeface="October Compressed"/>
                <a:rtl/>
              </a:rPr>
              <a:t>בדיקת הטלפון הלווייני ותרגול ההפעלה שלו. </a:t>
            </a:r>
          </a:p>
        </p:txBody>
      </p:sp>
      <p:sp>
        <p:nvSpPr>
          <p:cNvPr id="6" name="Freeform 6"/>
          <p:cNvSpPr/>
          <p:nvPr/>
        </p:nvSpPr>
        <p:spPr>
          <a:xfrm rot="-2043131">
            <a:off x="899958" y="4600369"/>
            <a:ext cx="1898495" cy="2388044"/>
          </a:xfrm>
          <a:custGeom>
            <a:avLst/>
            <a:gdLst/>
            <a:ahLst/>
            <a:cxnLst/>
            <a:rect l="l" t="t" r="r" b="b"/>
            <a:pathLst>
              <a:path w="1898495" h="2388044">
                <a:moveTo>
                  <a:pt x="0" y="0"/>
                </a:moveTo>
                <a:lnTo>
                  <a:pt x="1898495" y="0"/>
                </a:lnTo>
                <a:lnTo>
                  <a:pt x="1898495" y="2388043"/>
                </a:lnTo>
                <a:lnTo>
                  <a:pt x="0" y="23880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L"/>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16750" b="-16750"/>
            </a:stretch>
          </a:blipFill>
        </p:spPr>
        <p:txBody>
          <a:bodyPr/>
          <a:lstStyle/>
          <a:p>
            <a:endParaRPr lang="en-IL"/>
          </a:p>
        </p:txBody>
      </p:sp>
      <p:sp>
        <p:nvSpPr>
          <p:cNvPr id="3" name="Freeform 3"/>
          <p:cNvSpPr/>
          <p:nvPr/>
        </p:nvSpPr>
        <p:spPr>
          <a:xfrm>
            <a:off x="-660243" y="-877576"/>
            <a:ext cx="4368734" cy="7140843"/>
          </a:xfrm>
          <a:custGeom>
            <a:avLst/>
            <a:gdLst/>
            <a:ahLst/>
            <a:cxnLst/>
            <a:rect l="l" t="t" r="r" b="b"/>
            <a:pathLst>
              <a:path w="4368734" h="7140843">
                <a:moveTo>
                  <a:pt x="0" y="0"/>
                </a:moveTo>
                <a:lnTo>
                  <a:pt x="4368734" y="0"/>
                </a:lnTo>
                <a:lnTo>
                  <a:pt x="4368734" y="7140844"/>
                </a:lnTo>
                <a:lnTo>
                  <a:pt x="0" y="7140844"/>
                </a:lnTo>
                <a:lnTo>
                  <a:pt x="0" y="0"/>
                </a:lnTo>
                <a:close/>
              </a:path>
            </a:pathLst>
          </a:custGeom>
          <a:blipFill>
            <a:blip r:embed="rId3"/>
            <a:stretch>
              <a:fillRect b="-3474"/>
            </a:stretch>
          </a:blipFill>
        </p:spPr>
        <p:txBody>
          <a:bodyPr/>
          <a:lstStyle/>
          <a:p>
            <a:endParaRPr lang="en-IL"/>
          </a:p>
        </p:txBody>
      </p:sp>
      <p:sp>
        <p:nvSpPr>
          <p:cNvPr id="4" name="TextBox 4"/>
          <p:cNvSpPr txBox="1"/>
          <p:nvPr/>
        </p:nvSpPr>
        <p:spPr>
          <a:xfrm>
            <a:off x="3946793" y="1976320"/>
            <a:ext cx="5768708" cy="3362561"/>
          </a:xfrm>
          <a:prstGeom prst="rect">
            <a:avLst/>
          </a:prstGeom>
        </p:spPr>
        <p:txBody>
          <a:bodyPr lIns="0" tIns="0" rIns="0" bIns="0" rtlCol="0" anchor="t">
            <a:spAutoFit/>
          </a:bodyPr>
          <a:lstStyle/>
          <a:p>
            <a:pPr algn="ctr" rtl="1">
              <a:lnSpc>
                <a:spcPts val="3783"/>
              </a:lnSpc>
              <a:spcBef>
                <a:spcPct val="0"/>
              </a:spcBef>
            </a:pPr>
            <a:endParaRPr/>
          </a:p>
          <a:p>
            <a:pPr algn="ctr" rtl="1">
              <a:lnSpc>
                <a:spcPts val="3783"/>
              </a:lnSpc>
              <a:spcBef>
                <a:spcPct val="0"/>
              </a:spcBef>
            </a:pPr>
            <a:r>
              <a:rPr lang="he-IL" sz="3154">
                <a:solidFill>
                  <a:srgbClr val="000000"/>
                </a:solidFill>
                <a:latin typeface="October Compressed"/>
                <a:ea typeface="October Compressed"/>
                <a:cs typeface="October Compressed"/>
                <a:sym typeface="October Compressed"/>
                <a:rtl/>
              </a:rPr>
              <a:t>יָפֶה הוּא הַמִּדְבָּר, אָמַר הַנָּסִיךְ הַקָּטָן.</a:t>
            </a:r>
          </a:p>
          <a:p>
            <a:pPr algn="ctr" rtl="1">
              <a:lnSpc>
                <a:spcPts val="3783"/>
              </a:lnSpc>
              <a:spcBef>
                <a:spcPct val="0"/>
              </a:spcBef>
            </a:pPr>
            <a:r>
              <a:rPr lang="he-IL" sz="3154">
                <a:solidFill>
                  <a:srgbClr val="000000"/>
                </a:solidFill>
                <a:latin typeface="October Compressed"/>
                <a:ea typeface="October Compressed"/>
                <a:cs typeface="October Compressed"/>
                <a:sym typeface="October Compressed"/>
                <a:rtl/>
              </a:rPr>
              <a:t> צָדַק הַנָּסִיךְ. תָּמִיד אָהַבְתִּי אֶת הַמִּדְבָּר.</a:t>
            </a:r>
          </a:p>
          <a:p>
            <a:pPr algn="ctr" rtl="1">
              <a:lnSpc>
                <a:spcPts val="3783"/>
              </a:lnSpc>
              <a:spcBef>
                <a:spcPct val="0"/>
              </a:spcBef>
            </a:pPr>
            <a:r>
              <a:rPr lang="he-IL" sz="3154">
                <a:solidFill>
                  <a:srgbClr val="000000"/>
                </a:solidFill>
                <a:latin typeface="October Compressed"/>
                <a:ea typeface="October Compressed"/>
                <a:cs typeface="October Compressed"/>
                <a:sym typeface="October Compressed"/>
                <a:rtl/>
              </a:rPr>
              <a:t> אַתָּה יוֹשֵׁב לְךָ עַל גִּבְעַת חוֹל אֵינְךָ רוֹאֶה דָבָר, וְאֵינְךָ שׁוֹמֵעַ.</a:t>
            </a:r>
          </a:p>
          <a:p>
            <a:pPr algn="ctr" rtl="1">
              <a:lnSpc>
                <a:spcPts val="3783"/>
              </a:lnSpc>
              <a:spcBef>
                <a:spcPct val="0"/>
              </a:spcBef>
            </a:pPr>
            <a:r>
              <a:rPr lang="he-IL" sz="3154">
                <a:solidFill>
                  <a:srgbClr val="000000"/>
                </a:solidFill>
                <a:latin typeface="October Compressed"/>
                <a:ea typeface="October Compressed"/>
                <a:cs typeface="October Compressed"/>
                <a:sym typeface="October Compressed"/>
                <a:rtl/>
              </a:rPr>
              <a:t> וְאַף עַל פִּי כֵן מַשֶּׁהוּ טָמִיר קוֹרֵן וּמֵאִיר בַּדִּמְמָה.</a:t>
            </a:r>
          </a:p>
          <a:p>
            <a:pPr algn="ctr" rtl="1">
              <a:lnSpc>
                <a:spcPts val="3783"/>
              </a:lnSpc>
              <a:spcBef>
                <a:spcPct val="0"/>
              </a:spcBef>
            </a:pPr>
            <a:r>
              <a:rPr lang="he-IL" sz="3154">
                <a:solidFill>
                  <a:srgbClr val="000000"/>
                </a:solidFill>
                <a:latin typeface="October Compressed"/>
                <a:ea typeface="October Compressed"/>
                <a:cs typeface="October Compressed"/>
                <a:sym typeface="October Compressed"/>
                <a:rtl/>
              </a:rPr>
              <a:t> סוֹד יוֹפְיוֹ שֶׁל הַמִּדְבָּר –</a:t>
            </a:r>
          </a:p>
          <a:p>
            <a:pPr algn="ctr" rtl="1">
              <a:lnSpc>
                <a:spcPts val="3783"/>
              </a:lnSpc>
              <a:spcBef>
                <a:spcPct val="0"/>
              </a:spcBef>
            </a:pPr>
            <a:r>
              <a:rPr lang="he-IL" sz="3154">
                <a:solidFill>
                  <a:srgbClr val="000000"/>
                </a:solidFill>
                <a:latin typeface="October Compressed"/>
                <a:ea typeface="October Compressed"/>
                <a:cs typeface="October Compressed"/>
                <a:sym typeface="October Compressed"/>
                <a:rtl/>
              </a:rPr>
              <a:t> שֶׁהוּא צוֹפֵן אֵי שֶׁבְּתוֹכוֹ מָקוֹר מַיִם חַיִּים.</a:t>
            </a:r>
          </a:p>
        </p:txBody>
      </p:sp>
      <p:sp>
        <p:nvSpPr>
          <p:cNvPr id="5" name="TextBox 5"/>
          <p:cNvSpPr txBox="1"/>
          <p:nvPr/>
        </p:nvSpPr>
        <p:spPr>
          <a:xfrm>
            <a:off x="4580308" y="535194"/>
            <a:ext cx="4501679" cy="1210033"/>
          </a:xfrm>
          <a:prstGeom prst="rect">
            <a:avLst/>
          </a:prstGeom>
        </p:spPr>
        <p:txBody>
          <a:bodyPr lIns="0" tIns="0" rIns="0" bIns="0" rtlCol="0" anchor="t">
            <a:spAutoFit/>
          </a:bodyPr>
          <a:lstStyle/>
          <a:p>
            <a:pPr algn="ctr" rtl="1">
              <a:lnSpc>
                <a:spcPts val="4795"/>
              </a:lnSpc>
              <a:spcBef>
                <a:spcPct val="0"/>
              </a:spcBef>
            </a:pPr>
            <a:r>
              <a:rPr lang="he-IL" sz="3999">
                <a:solidFill>
                  <a:srgbClr val="000000"/>
                </a:solidFill>
                <a:latin typeface="Trabelsi"/>
                <a:ea typeface="Trabelsi"/>
                <a:cs typeface="Trabelsi"/>
                <a:sym typeface="Trabelsi"/>
                <a:rtl/>
              </a:rPr>
              <a:t>יָפֶה הוּא הַמִּדְבָּר </a:t>
            </a:r>
          </a:p>
          <a:p>
            <a:pPr algn="ctr" rtl="1">
              <a:lnSpc>
                <a:spcPts val="4798"/>
              </a:lnSpc>
              <a:spcBef>
                <a:spcPct val="0"/>
              </a:spcBef>
            </a:pPr>
            <a:r>
              <a:rPr lang="he-IL" sz="3999">
                <a:solidFill>
                  <a:srgbClr val="000000"/>
                </a:solidFill>
                <a:latin typeface="Trabelsi"/>
                <a:ea typeface="Trabelsi"/>
                <a:cs typeface="Trabelsi"/>
                <a:sym typeface="Trabelsi"/>
                <a:rtl/>
              </a:rPr>
              <a:t> מִתּוֹךְ “הַנָּסִיךְ הַקָּטָן”</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481" y="-649000"/>
            <a:ext cx="10570562" cy="7964200"/>
            <a:chOff x="0" y="0"/>
            <a:chExt cx="13004800" cy="9798232"/>
          </a:xfrm>
        </p:grpSpPr>
        <p:sp>
          <p:nvSpPr>
            <p:cNvPr id="3" name="Freeform 3" descr="תמונה שמכילה הר, חוץ, שמים, יונק  התיאור נוצר באופן אוטומטי"/>
            <p:cNvSpPr/>
            <p:nvPr/>
          </p:nvSpPr>
          <p:spPr>
            <a:xfrm>
              <a:off x="0" y="0"/>
              <a:ext cx="13004800" cy="9798233"/>
            </a:xfrm>
            <a:custGeom>
              <a:avLst/>
              <a:gdLst/>
              <a:ahLst/>
              <a:cxnLst/>
              <a:rect l="l" t="t" r="r" b="b"/>
              <a:pathLst>
                <a:path w="13004800" h="9798233">
                  <a:moveTo>
                    <a:pt x="0" y="0"/>
                  </a:moveTo>
                  <a:lnTo>
                    <a:pt x="13004800" y="0"/>
                  </a:lnTo>
                  <a:lnTo>
                    <a:pt x="13004800" y="9798233"/>
                  </a:lnTo>
                  <a:lnTo>
                    <a:pt x="0" y="9798233"/>
                  </a:lnTo>
                  <a:lnTo>
                    <a:pt x="0" y="0"/>
                  </a:lnTo>
                  <a:close/>
                </a:path>
              </a:pathLst>
            </a:custGeom>
            <a:blipFill>
              <a:blip r:embed="rId2">
                <a:alphaModFix amt="73000"/>
              </a:blip>
              <a:stretch>
                <a:fillRect l="-6479" r="-6479"/>
              </a:stretch>
            </a:blipFill>
          </p:spPr>
          <p:txBody>
            <a:bodyPr/>
            <a:lstStyle/>
            <a:p>
              <a:endParaRPr lang="en-IL"/>
            </a:p>
          </p:txBody>
        </p:sp>
      </p:grpSp>
      <p:sp>
        <p:nvSpPr>
          <p:cNvPr id="4" name="Freeform 4"/>
          <p:cNvSpPr/>
          <p:nvPr/>
        </p:nvSpPr>
        <p:spPr>
          <a:xfrm>
            <a:off x="-2293380" y="949031"/>
            <a:ext cx="4586760" cy="7741366"/>
          </a:xfrm>
          <a:custGeom>
            <a:avLst/>
            <a:gdLst/>
            <a:ahLst/>
            <a:cxnLst/>
            <a:rect l="l" t="t" r="r" b="b"/>
            <a:pathLst>
              <a:path w="4586760" h="7741366">
                <a:moveTo>
                  <a:pt x="0" y="0"/>
                </a:moveTo>
                <a:lnTo>
                  <a:pt x="4586760" y="0"/>
                </a:lnTo>
                <a:lnTo>
                  <a:pt x="4586760" y="7741367"/>
                </a:lnTo>
                <a:lnTo>
                  <a:pt x="0" y="7741367"/>
                </a:lnTo>
                <a:lnTo>
                  <a:pt x="0" y="0"/>
                </a:lnTo>
                <a:close/>
              </a:path>
            </a:pathLst>
          </a:custGeom>
          <a:blipFill>
            <a:blip r:embed="rId3"/>
            <a:stretch>
              <a:fillRect/>
            </a:stretch>
          </a:blipFill>
        </p:spPr>
        <p:txBody>
          <a:bodyPr/>
          <a:lstStyle/>
          <a:p>
            <a:endParaRPr lang="en-IL"/>
          </a:p>
        </p:txBody>
      </p:sp>
      <p:sp>
        <p:nvSpPr>
          <p:cNvPr id="5" name="Freeform 5"/>
          <p:cNvSpPr/>
          <p:nvPr/>
        </p:nvSpPr>
        <p:spPr>
          <a:xfrm>
            <a:off x="-1627218" y="-649000"/>
            <a:ext cx="11618889" cy="8712769"/>
          </a:xfrm>
          <a:custGeom>
            <a:avLst/>
            <a:gdLst/>
            <a:ahLst/>
            <a:cxnLst/>
            <a:rect l="l" t="t" r="r" b="b"/>
            <a:pathLst>
              <a:path w="11618889" h="8712769">
                <a:moveTo>
                  <a:pt x="0" y="0"/>
                </a:moveTo>
                <a:lnTo>
                  <a:pt x="11618889" y="0"/>
                </a:lnTo>
                <a:lnTo>
                  <a:pt x="11618889" y="8712769"/>
                </a:lnTo>
                <a:lnTo>
                  <a:pt x="0" y="8712769"/>
                </a:lnTo>
                <a:lnTo>
                  <a:pt x="0" y="0"/>
                </a:lnTo>
                <a:close/>
              </a:path>
            </a:pathLst>
          </a:custGeom>
          <a:blipFill>
            <a:blip r:embed="rId4">
              <a:alphaModFix amt="29000"/>
            </a:blip>
            <a:stretch>
              <a:fillRect t="-37748" b="-50738"/>
            </a:stretch>
          </a:blipFill>
        </p:spPr>
        <p:txBody>
          <a:bodyPr/>
          <a:lstStyle/>
          <a:p>
            <a:endParaRPr lang="en-IL"/>
          </a:p>
        </p:txBody>
      </p:sp>
      <p:sp>
        <p:nvSpPr>
          <p:cNvPr id="6" name="TextBox 6"/>
          <p:cNvSpPr txBox="1"/>
          <p:nvPr/>
        </p:nvSpPr>
        <p:spPr>
          <a:xfrm>
            <a:off x="365760" y="122469"/>
            <a:ext cx="9022080" cy="2658381"/>
          </a:xfrm>
          <a:prstGeom prst="rect">
            <a:avLst/>
          </a:prstGeom>
        </p:spPr>
        <p:txBody>
          <a:bodyPr lIns="0" tIns="0" rIns="0" bIns="0" rtlCol="0" anchor="t">
            <a:spAutoFit/>
          </a:bodyPr>
          <a:lstStyle/>
          <a:p>
            <a:pPr algn="ctr" rtl="1">
              <a:lnSpc>
                <a:spcPts val="10647"/>
              </a:lnSpc>
            </a:pPr>
            <a:r>
              <a:rPr lang="he-IL" sz="7605">
                <a:solidFill>
                  <a:srgbClr val="000000"/>
                </a:solidFill>
                <a:latin typeface="Habibi"/>
                <a:ea typeface="Habibi"/>
                <a:cs typeface="Habibi"/>
                <a:sym typeface="Habibi"/>
                <a:rtl/>
              </a:rPr>
              <a:t>דגשים לאזור </a:t>
            </a:r>
          </a:p>
          <a:p>
            <a:pPr algn="ctr" rtl="1">
              <a:lnSpc>
                <a:spcPts val="10647"/>
              </a:lnSpc>
            </a:pPr>
            <a:r>
              <a:rPr lang="he-IL" sz="7605">
                <a:solidFill>
                  <a:srgbClr val="000000"/>
                </a:solidFill>
                <a:latin typeface="Habibi"/>
                <a:ea typeface="Habibi"/>
                <a:cs typeface="Habibi"/>
                <a:sym typeface="Habibi"/>
                <a:rtl/>
              </a:rPr>
              <a:t>מכתש רמון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664" t="-74261" r="-4282" b="-29172"/>
            </a:stretch>
          </a:blipFill>
        </p:spPr>
        <p:txBody>
          <a:bodyPr/>
          <a:lstStyle/>
          <a:p>
            <a:endParaRPr lang="en-IL"/>
          </a:p>
        </p:txBody>
      </p:sp>
      <p:grpSp>
        <p:nvGrpSpPr>
          <p:cNvPr id="3" name="Group 3"/>
          <p:cNvGrpSpPr/>
          <p:nvPr/>
        </p:nvGrpSpPr>
        <p:grpSpPr>
          <a:xfrm>
            <a:off x="312750" y="1517214"/>
            <a:ext cx="8994108" cy="3417761"/>
            <a:chOff x="0" y="0"/>
            <a:chExt cx="11509872" cy="4373752"/>
          </a:xfrm>
        </p:grpSpPr>
        <p:sp>
          <p:nvSpPr>
            <p:cNvPr id="4" name="Freeform 4"/>
            <p:cNvSpPr/>
            <p:nvPr/>
          </p:nvSpPr>
          <p:spPr>
            <a:xfrm>
              <a:off x="0" y="0"/>
              <a:ext cx="11509883" cy="4373753"/>
            </a:xfrm>
            <a:custGeom>
              <a:avLst/>
              <a:gdLst/>
              <a:ahLst/>
              <a:cxnLst/>
              <a:rect l="l" t="t" r="r" b="b"/>
              <a:pathLst>
                <a:path w="11509883" h="4373753">
                  <a:moveTo>
                    <a:pt x="0" y="0"/>
                  </a:moveTo>
                  <a:lnTo>
                    <a:pt x="11509883" y="0"/>
                  </a:lnTo>
                  <a:lnTo>
                    <a:pt x="11509883" y="4373753"/>
                  </a:lnTo>
                  <a:lnTo>
                    <a:pt x="0" y="4373753"/>
                  </a:lnTo>
                  <a:lnTo>
                    <a:pt x="0" y="0"/>
                  </a:lnTo>
                  <a:close/>
                </a:path>
              </a:pathLst>
            </a:custGeom>
            <a:blipFill>
              <a:blip r:embed="rId3"/>
              <a:stretch>
                <a:fillRect t="-99" b="-99"/>
              </a:stretch>
            </a:blipFill>
          </p:spPr>
          <p:txBody>
            <a:bodyPr/>
            <a:lstStyle/>
            <a:p>
              <a:endParaRPr lang="en-IL"/>
            </a:p>
          </p:txBody>
        </p:sp>
      </p:grpSp>
      <p:sp>
        <p:nvSpPr>
          <p:cNvPr id="5" name="TextBox 5"/>
          <p:cNvSpPr txBox="1"/>
          <p:nvPr/>
        </p:nvSpPr>
        <p:spPr>
          <a:xfrm>
            <a:off x="332747" y="474296"/>
            <a:ext cx="8954113" cy="1809839"/>
          </a:xfrm>
          <a:prstGeom prst="rect">
            <a:avLst/>
          </a:prstGeom>
        </p:spPr>
        <p:txBody>
          <a:bodyPr lIns="0" tIns="0" rIns="0" bIns="0" rtlCol="0" anchor="t">
            <a:spAutoFit/>
          </a:bodyPr>
          <a:lstStyle/>
          <a:p>
            <a:pPr algn="ctr" rtl="1">
              <a:lnSpc>
                <a:spcPts val="4799"/>
              </a:lnSpc>
            </a:pPr>
            <a:r>
              <a:rPr lang="he-IL" sz="3999">
                <a:solidFill>
                  <a:srgbClr val="000000"/>
                </a:solidFill>
                <a:latin typeface="Trabelsi"/>
                <a:ea typeface="Trabelsi"/>
                <a:cs typeface="Trabelsi"/>
                <a:sym typeface="Trabelsi"/>
                <a:rtl/>
              </a:rPr>
              <a:t>מסלולים במכתש רמון</a:t>
            </a:r>
          </a:p>
          <a:p>
            <a:pPr algn="r" rtl="1">
              <a:lnSpc>
                <a:spcPts val="4799"/>
              </a:lnSpc>
            </a:pPr>
            <a:endParaRPr lang="he-IL" sz="3999">
              <a:solidFill>
                <a:srgbClr val="000000"/>
              </a:solidFill>
              <a:latin typeface="Trabelsi"/>
              <a:ea typeface="Trabelsi"/>
              <a:cs typeface="Trabelsi"/>
              <a:sym typeface="Trabelsi"/>
              <a:rtl/>
            </a:endParaRPr>
          </a:p>
          <a:p>
            <a:pPr algn="r" rtl="1">
              <a:lnSpc>
                <a:spcPts val="4799"/>
              </a:lnSpc>
            </a:pPr>
            <a:endParaRPr lang="he-IL" sz="3999">
              <a:solidFill>
                <a:srgbClr val="000000"/>
              </a:solidFill>
              <a:latin typeface="Trabelsi"/>
              <a:ea typeface="Trabelsi"/>
              <a:cs typeface="Trabelsi"/>
              <a:sym typeface="Trabelsi"/>
              <a:rtl/>
            </a:endParaRPr>
          </a:p>
        </p:txBody>
      </p:sp>
      <p:sp>
        <p:nvSpPr>
          <p:cNvPr id="6" name="Freeform 6"/>
          <p:cNvSpPr/>
          <p:nvPr/>
        </p:nvSpPr>
        <p:spPr>
          <a:xfrm>
            <a:off x="-1752748" y="3788974"/>
            <a:ext cx="3814182" cy="6451047"/>
          </a:xfrm>
          <a:custGeom>
            <a:avLst/>
            <a:gdLst/>
            <a:ahLst/>
            <a:cxnLst/>
            <a:rect l="l" t="t" r="r" b="b"/>
            <a:pathLst>
              <a:path w="3814182" h="6451047">
                <a:moveTo>
                  <a:pt x="0" y="0"/>
                </a:moveTo>
                <a:lnTo>
                  <a:pt x="3814182" y="0"/>
                </a:lnTo>
                <a:lnTo>
                  <a:pt x="3814182" y="6451047"/>
                </a:lnTo>
                <a:lnTo>
                  <a:pt x="0" y="6451047"/>
                </a:lnTo>
                <a:lnTo>
                  <a:pt x="0" y="0"/>
                </a:lnTo>
                <a:close/>
              </a:path>
            </a:pathLst>
          </a:custGeom>
          <a:blipFill>
            <a:blip r:embed="rId4"/>
            <a:stretch>
              <a:fillRect/>
            </a:stretch>
          </a:blipFill>
        </p:spPr>
        <p:txBody>
          <a:bodyPr/>
          <a:lstStyle/>
          <a:p>
            <a:endParaRPr lang="en-IL"/>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022" y="349510"/>
            <a:ext cx="8659101" cy="6588058"/>
          </a:xfrm>
          <a:custGeom>
            <a:avLst/>
            <a:gdLst/>
            <a:ahLst/>
            <a:cxnLst/>
            <a:rect l="l" t="t" r="r" b="b"/>
            <a:pathLst>
              <a:path w="8659101" h="6588058">
                <a:moveTo>
                  <a:pt x="0" y="0"/>
                </a:moveTo>
                <a:lnTo>
                  <a:pt x="8659101" y="0"/>
                </a:lnTo>
                <a:lnTo>
                  <a:pt x="8659101" y="6588058"/>
                </a:lnTo>
                <a:lnTo>
                  <a:pt x="0" y="6588058"/>
                </a:lnTo>
                <a:lnTo>
                  <a:pt x="0" y="0"/>
                </a:lnTo>
                <a:close/>
              </a:path>
            </a:pathLst>
          </a:custGeom>
          <a:blipFill>
            <a:blip r:embed="rId2"/>
            <a:stretch>
              <a:fillRect/>
            </a:stretch>
          </a:blipFill>
        </p:spPr>
        <p:txBody>
          <a:bodyPr/>
          <a:lstStyle/>
          <a:p>
            <a:endParaRPr lang="en-IL"/>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77682" y="401460"/>
            <a:ext cx="8372555" cy="6599449"/>
          </a:xfrm>
          <a:custGeom>
            <a:avLst/>
            <a:gdLst/>
            <a:ahLst/>
            <a:cxnLst/>
            <a:rect l="l" t="t" r="r" b="b"/>
            <a:pathLst>
              <a:path w="8372555" h="6599449">
                <a:moveTo>
                  <a:pt x="0" y="0"/>
                </a:moveTo>
                <a:lnTo>
                  <a:pt x="8372554" y="0"/>
                </a:lnTo>
                <a:lnTo>
                  <a:pt x="8372554" y="6599449"/>
                </a:lnTo>
                <a:lnTo>
                  <a:pt x="0" y="6599449"/>
                </a:lnTo>
                <a:lnTo>
                  <a:pt x="0" y="0"/>
                </a:lnTo>
                <a:close/>
              </a:path>
            </a:pathLst>
          </a:custGeom>
          <a:blipFill>
            <a:blip r:embed="rId2"/>
            <a:stretch>
              <a:fillRect/>
            </a:stretch>
          </a:blipFill>
        </p:spPr>
        <p:txBody>
          <a:bodyPr/>
          <a:lstStyle/>
          <a:p>
            <a:endParaRPr lang="en-IL"/>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5760" y="678021"/>
            <a:ext cx="9022080" cy="5905659"/>
          </a:xfrm>
          <a:custGeom>
            <a:avLst/>
            <a:gdLst/>
            <a:ahLst/>
            <a:cxnLst/>
            <a:rect l="l" t="t" r="r" b="b"/>
            <a:pathLst>
              <a:path w="9022080" h="5905659">
                <a:moveTo>
                  <a:pt x="0" y="0"/>
                </a:moveTo>
                <a:lnTo>
                  <a:pt x="9022080" y="0"/>
                </a:lnTo>
                <a:lnTo>
                  <a:pt x="9022080" y="5905659"/>
                </a:lnTo>
                <a:lnTo>
                  <a:pt x="0" y="5905659"/>
                </a:lnTo>
                <a:lnTo>
                  <a:pt x="0" y="0"/>
                </a:lnTo>
                <a:close/>
              </a:path>
            </a:pathLst>
          </a:custGeom>
          <a:blipFill>
            <a:blip r:embed="rId2"/>
            <a:stretch>
              <a:fillRect/>
            </a:stretch>
          </a:blipFill>
        </p:spPr>
        <p:txBody>
          <a:bodyPr/>
          <a:lstStyle/>
          <a:p>
            <a:endParaRPr lang="en-IL"/>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1520" y="828102"/>
            <a:ext cx="8727354" cy="5755578"/>
          </a:xfrm>
          <a:custGeom>
            <a:avLst/>
            <a:gdLst/>
            <a:ahLst/>
            <a:cxnLst/>
            <a:rect l="l" t="t" r="r" b="b"/>
            <a:pathLst>
              <a:path w="8727354" h="5755578">
                <a:moveTo>
                  <a:pt x="0" y="0"/>
                </a:moveTo>
                <a:lnTo>
                  <a:pt x="8727354" y="0"/>
                </a:lnTo>
                <a:lnTo>
                  <a:pt x="8727354" y="5755578"/>
                </a:lnTo>
                <a:lnTo>
                  <a:pt x="0" y="5755578"/>
                </a:lnTo>
                <a:lnTo>
                  <a:pt x="0" y="0"/>
                </a:lnTo>
                <a:close/>
              </a:path>
            </a:pathLst>
          </a:custGeom>
          <a:blipFill>
            <a:blip r:embed="rId2"/>
            <a:stretch>
              <a:fillRect/>
            </a:stretch>
          </a:blipFill>
        </p:spPr>
        <p:txBody>
          <a:bodyPr/>
          <a:lstStyle/>
          <a:p>
            <a:endParaRPr lang="en-IL"/>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61813" y="552223"/>
            <a:ext cx="7527182" cy="6512648"/>
          </a:xfrm>
          <a:custGeom>
            <a:avLst/>
            <a:gdLst/>
            <a:ahLst/>
            <a:cxnLst/>
            <a:rect l="l" t="t" r="r" b="b"/>
            <a:pathLst>
              <a:path w="7527182" h="6512648">
                <a:moveTo>
                  <a:pt x="0" y="0"/>
                </a:moveTo>
                <a:lnTo>
                  <a:pt x="7527181" y="0"/>
                </a:lnTo>
                <a:lnTo>
                  <a:pt x="7527181" y="6512649"/>
                </a:lnTo>
                <a:lnTo>
                  <a:pt x="0" y="6512649"/>
                </a:lnTo>
                <a:lnTo>
                  <a:pt x="0" y="0"/>
                </a:lnTo>
                <a:close/>
              </a:path>
            </a:pathLst>
          </a:custGeom>
          <a:blipFill>
            <a:blip r:embed="rId2"/>
            <a:stretch>
              <a:fillRect/>
            </a:stretch>
          </a:blipFill>
        </p:spPr>
        <p:txBody>
          <a:bodyPr/>
          <a:lstStyle/>
          <a:p>
            <a:endParaRPr lang="en-IL"/>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85876" y="107578"/>
            <a:ext cx="6903246" cy="6753582"/>
          </a:xfrm>
          <a:custGeom>
            <a:avLst/>
            <a:gdLst/>
            <a:ahLst/>
            <a:cxnLst/>
            <a:rect l="l" t="t" r="r" b="b"/>
            <a:pathLst>
              <a:path w="6903246" h="6753582">
                <a:moveTo>
                  <a:pt x="0" y="0"/>
                </a:moveTo>
                <a:lnTo>
                  <a:pt x="6903246" y="0"/>
                </a:lnTo>
                <a:lnTo>
                  <a:pt x="6903246" y="6753582"/>
                </a:lnTo>
                <a:lnTo>
                  <a:pt x="0" y="6753582"/>
                </a:lnTo>
                <a:lnTo>
                  <a:pt x="0" y="0"/>
                </a:lnTo>
                <a:close/>
              </a:path>
            </a:pathLst>
          </a:custGeom>
          <a:blipFill>
            <a:blip r:embed="rId2"/>
            <a:stretch>
              <a:fillRect/>
            </a:stretch>
          </a:blipFill>
        </p:spPr>
        <p:txBody>
          <a:bodyPr/>
          <a:lstStyle/>
          <a:p>
            <a:endParaRPr lang="en-IL"/>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68650" y="365760"/>
            <a:ext cx="6583680" cy="6583680"/>
          </a:xfrm>
          <a:custGeom>
            <a:avLst/>
            <a:gdLst/>
            <a:ahLst/>
            <a:cxnLst/>
            <a:rect l="l" t="t" r="r" b="b"/>
            <a:pathLst>
              <a:path w="6583680" h="6583680">
                <a:moveTo>
                  <a:pt x="0" y="0"/>
                </a:moveTo>
                <a:lnTo>
                  <a:pt x="6583680" y="0"/>
                </a:lnTo>
                <a:lnTo>
                  <a:pt x="6583680" y="6583680"/>
                </a:lnTo>
                <a:lnTo>
                  <a:pt x="0" y="6583680"/>
                </a:lnTo>
                <a:lnTo>
                  <a:pt x="0" y="0"/>
                </a:lnTo>
                <a:close/>
              </a:path>
            </a:pathLst>
          </a:custGeom>
          <a:blipFill>
            <a:blip r:embed="rId2"/>
            <a:stretch>
              <a:fillRect/>
            </a:stretch>
          </a:blipFill>
        </p:spPr>
        <p:txBody>
          <a:bodyPr/>
          <a:lstStyle/>
          <a:p>
            <a:endParaRPr lang="en-IL"/>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80724" y="0"/>
            <a:ext cx="7241356" cy="7050337"/>
          </a:xfrm>
          <a:custGeom>
            <a:avLst/>
            <a:gdLst/>
            <a:ahLst/>
            <a:cxnLst/>
            <a:rect l="l" t="t" r="r" b="b"/>
            <a:pathLst>
              <a:path w="7241356" h="7050337">
                <a:moveTo>
                  <a:pt x="0" y="0"/>
                </a:moveTo>
                <a:lnTo>
                  <a:pt x="7241356" y="0"/>
                </a:lnTo>
                <a:lnTo>
                  <a:pt x="7241356" y="7050337"/>
                </a:lnTo>
                <a:lnTo>
                  <a:pt x="0" y="7050337"/>
                </a:lnTo>
                <a:lnTo>
                  <a:pt x="0" y="0"/>
                </a:lnTo>
                <a:close/>
              </a:path>
            </a:pathLst>
          </a:custGeom>
          <a:blipFill>
            <a:blip r:embed="rId2"/>
            <a:stretch>
              <a:fillRect/>
            </a:stretch>
          </a:blipFill>
        </p:spPr>
        <p:txBody>
          <a:bodyPr/>
          <a:lstStyle/>
          <a:p>
            <a:endParaRPr lang="en-IL"/>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664" t="-74261" r="-4282" b="-29172"/>
            </a:stretch>
          </a:blipFill>
        </p:spPr>
        <p:txBody>
          <a:bodyPr/>
          <a:lstStyle/>
          <a:p>
            <a:endParaRPr lang="en-IL"/>
          </a:p>
        </p:txBody>
      </p:sp>
      <p:sp>
        <p:nvSpPr>
          <p:cNvPr id="4" name="Freeform 4"/>
          <p:cNvSpPr/>
          <p:nvPr/>
        </p:nvSpPr>
        <p:spPr>
          <a:xfrm rot="6000">
            <a:off x="-157462" y="-128514"/>
            <a:ext cx="4034458" cy="7326525"/>
          </a:xfrm>
          <a:custGeom>
            <a:avLst/>
            <a:gdLst/>
            <a:ahLst/>
            <a:cxnLst/>
            <a:rect l="l" t="t" r="r" b="b"/>
            <a:pathLst>
              <a:path w="4034458" h="7326525">
                <a:moveTo>
                  <a:pt x="0" y="7019"/>
                </a:moveTo>
                <a:lnTo>
                  <a:pt x="4021684" y="0"/>
                </a:lnTo>
                <a:lnTo>
                  <a:pt x="4034459" y="7319506"/>
                </a:lnTo>
                <a:lnTo>
                  <a:pt x="12775" y="7326525"/>
                </a:lnTo>
                <a:lnTo>
                  <a:pt x="0" y="7019"/>
                </a:lnTo>
                <a:close/>
              </a:path>
            </a:pathLst>
          </a:custGeom>
          <a:blipFill>
            <a:blip r:embed="rId3"/>
            <a:stretch>
              <a:fillRect l="-2039" t="-33487" r="-37101" b="-32625"/>
            </a:stretch>
          </a:blipFill>
          <a:ln w="38100" cap="rnd">
            <a:solidFill>
              <a:srgbClr val="000000"/>
            </a:solidFill>
            <a:prstDash val="sysDot"/>
            <a:round/>
          </a:ln>
        </p:spPr>
        <p:txBody>
          <a:bodyPr/>
          <a:lstStyle/>
          <a:p>
            <a:endParaRPr lang="en-IL"/>
          </a:p>
        </p:txBody>
      </p:sp>
      <p:sp>
        <p:nvSpPr>
          <p:cNvPr id="5" name="TextBox 5"/>
          <p:cNvSpPr txBox="1"/>
          <p:nvPr/>
        </p:nvSpPr>
        <p:spPr>
          <a:xfrm>
            <a:off x="3901720" y="1807469"/>
            <a:ext cx="5650126" cy="2724150"/>
          </a:xfrm>
          <a:prstGeom prst="rect">
            <a:avLst/>
          </a:prstGeom>
        </p:spPr>
        <p:txBody>
          <a:bodyPr lIns="0" tIns="0" rIns="0" bIns="0" rtlCol="0" anchor="t">
            <a:spAutoFit/>
          </a:bodyPr>
          <a:lstStyle/>
          <a:p>
            <a:pPr algn="r" rtl="1">
              <a:lnSpc>
                <a:spcPts val="4326"/>
              </a:lnSpc>
            </a:pPr>
            <a:r>
              <a:rPr lang="he-IL" sz="3605">
                <a:solidFill>
                  <a:srgbClr val="000000"/>
                </a:solidFill>
                <a:latin typeface="October Compressed"/>
                <a:ea typeface="October Compressed"/>
                <a:cs typeface="October Compressed"/>
                <a:sym typeface="October Compressed"/>
                <a:rtl/>
              </a:rPr>
              <a:t>למעלה מ-</a:t>
            </a:r>
            <a:r>
              <a:rPr lang="en-US" sz="3605">
                <a:solidFill>
                  <a:srgbClr val="000000"/>
                </a:solidFill>
                <a:latin typeface="October Compressed"/>
                <a:ea typeface="October Compressed"/>
                <a:cs typeface="October Compressed"/>
                <a:sym typeface="October Compressed"/>
              </a:rPr>
              <a:t>13,000</a:t>
            </a:r>
            <a:r>
              <a:rPr lang="he-IL" sz="3605">
                <a:solidFill>
                  <a:srgbClr val="000000"/>
                </a:solidFill>
                <a:latin typeface="October Compressed"/>
                <a:ea typeface="October Compressed"/>
                <a:cs typeface="October Compressed"/>
                <a:sym typeface="October Compressed"/>
                <a:rtl/>
              </a:rPr>
              <a:t> חניכים וחניכות יטיילו בארבעה אזורי טיול.</a:t>
            </a:r>
          </a:p>
          <a:p>
            <a:pPr algn="r" rtl="1">
              <a:lnSpc>
                <a:spcPts val="4326"/>
              </a:lnSpc>
            </a:pPr>
            <a:r>
              <a:rPr lang="he-IL" sz="3605">
                <a:solidFill>
                  <a:srgbClr val="000000"/>
                </a:solidFill>
                <a:latin typeface="October Compressed"/>
                <a:ea typeface="October Compressed"/>
                <a:cs typeface="October Compressed"/>
                <a:sym typeface="October Compressed"/>
                <a:rtl/>
              </a:rPr>
              <a:t>הטיולים יחלו ביום שני, </a:t>
            </a:r>
            <a:r>
              <a:rPr lang="en-US" sz="3605">
                <a:solidFill>
                  <a:srgbClr val="000000"/>
                </a:solidFill>
                <a:latin typeface="October Compressed"/>
                <a:ea typeface="October Compressed"/>
                <a:cs typeface="October Compressed"/>
                <a:sym typeface="October Compressed"/>
              </a:rPr>
              <a:t>16/12/2025</a:t>
            </a:r>
            <a:r>
              <a:rPr lang="he-IL" sz="3605">
                <a:solidFill>
                  <a:srgbClr val="000000"/>
                </a:solidFill>
                <a:latin typeface="October Compressed"/>
                <a:ea typeface="October Compressed"/>
                <a:cs typeface="October Compressed"/>
                <a:sym typeface="October Compressed"/>
                <a:rtl/>
              </a:rPr>
              <a:t>, ויסתיימו ביום ראשון, </a:t>
            </a:r>
            <a:r>
              <a:rPr lang="en-US" sz="3605">
                <a:solidFill>
                  <a:srgbClr val="000000"/>
                </a:solidFill>
                <a:latin typeface="October Compressed"/>
                <a:ea typeface="October Compressed"/>
                <a:cs typeface="October Compressed"/>
                <a:sym typeface="October Compressed"/>
              </a:rPr>
              <a:t>21/12/25</a:t>
            </a:r>
            <a:r>
              <a:rPr lang="ar-EG" sz="3605">
                <a:solidFill>
                  <a:srgbClr val="000000"/>
                </a:solidFill>
                <a:latin typeface="October Compressed"/>
                <a:ea typeface="October Compressed"/>
                <a:cs typeface="October Compressed"/>
                <a:sym typeface="October Compressed"/>
                <a:rtl/>
              </a:rPr>
              <a:t>. </a:t>
            </a:r>
          </a:p>
          <a:p>
            <a:pPr algn="r" rtl="1">
              <a:lnSpc>
                <a:spcPts val="4326"/>
              </a:lnSpc>
            </a:pPr>
            <a:r>
              <a:rPr lang="en-US" sz="3605">
                <a:solidFill>
                  <a:srgbClr val="000000"/>
                </a:solidFill>
                <a:latin typeface="October Compressed"/>
                <a:ea typeface="October Compressed"/>
                <a:cs typeface="October Compressed"/>
                <a:sym typeface="October Compressed"/>
              </a:rPr>
              <a:t>27</a:t>
            </a:r>
            <a:r>
              <a:rPr lang="he-IL" sz="3605">
                <a:solidFill>
                  <a:srgbClr val="000000"/>
                </a:solidFill>
                <a:latin typeface="October Compressed"/>
                <a:ea typeface="October Compressed"/>
                <a:cs typeface="October Compressed"/>
                <a:sym typeface="October Compressed"/>
                <a:rtl/>
              </a:rPr>
              <a:t> טורים לטיולי </a:t>
            </a:r>
            <a:r>
              <a:rPr lang="en-US" sz="3605">
                <a:solidFill>
                  <a:srgbClr val="000000"/>
                </a:solidFill>
                <a:latin typeface="October Compressed"/>
                <a:ea typeface="October Compressed"/>
                <a:cs typeface="October Compressed"/>
                <a:sym typeface="October Compressed"/>
              </a:rPr>
              <a:t>1/6-1/7</a:t>
            </a:r>
            <a:r>
              <a:rPr lang="ar-EG" sz="3605">
                <a:solidFill>
                  <a:srgbClr val="000000"/>
                </a:solidFill>
                <a:latin typeface="October Compressed"/>
                <a:ea typeface="October Compressed"/>
                <a:cs typeface="October Compressed"/>
                <a:sym typeface="October Compressed"/>
                <a:rtl/>
              </a:rPr>
              <a:t>, </a:t>
            </a:r>
            <a:r>
              <a:rPr lang="en-US" sz="3605">
                <a:solidFill>
                  <a:srgbClr val="000000"/>
                </a:solidFill>
                <a:latin typeface="October Compressed"/>
                <a:ea typeface="October Compressed"/>
                <a:cs typeface="October Compressed"/>
                <a:sym typeface="October Compressed"/>
              </a:rPr>
              <a:t>8</a:t>
            </a:r>
            <a:r>
              <a:rPr lang="he-IL" sz="3605">
                <a:solidFill>
                  <a:srgbClr val="000000"/>
                </a:solidFill>
                <a:latin typeface="October Compressed"/>
                <a:ea typeface="October Compressed"/>
                <a:cs typeface="October Compressed"/>
                <a:sym typeface="October Compressed"/>
                <a:rtl/>
              </a:rPr>
              <a:t> טורים לטיול </a:t>
            </a:r>
            <a:r>
              <a:rPr lang="en-US" sz="3605">
                <a:solidFill>
                  <a:srgbClr val="000000"/>
                </a:solidFill>
                <a:latin typeface="October Compressed"/>
                <a:ea typeface="October Compressed"/>
                <a:cs typeface="October Compressed"/>
                <a:sym typeface="October Compressed"/>
              </a:rPr>
              <a:t>1/8</a:t>
            </a:r>
            <a:r>
              <a:rPr lang="ar-EG" sz="3605">
                <a:solidFill>
                  <a:srgbClr val="000000"/>
                </a:solidFill>
                <a:latin typeface="October Compressed"/>
                <a:ea typeface="October Compressed"/>
                <a:cs typeface="October Compressed"/>
                <a:sym typeface="October Compressed"/>
                <a:rtl/>
              </a:rPr>
              <a:t>. </a:t>
            </a:r>
          </a:p>
        </p:txBody>
      </p:sp>
      <p:sp>
        <p:nvSpPr>
          <p:cNvPr id="6" name="TextBox 6"/>
          <p:cNvSpPr txBox="1"/>
          <p:nvPr/>
        </p:nvSpPr>
        <p:spPr>
          <a:xfrm>
            <a:off x="3219090" y="285428"/>
            <a:ext cx="5249055" cy="628627"/>
          </a:xfrm>
          <a:prstGeom prst="rect">
            <a:avLst/>
          </a:prstGeom>
        </p:spPr>
        <p:txBody>
          <a:bodyPr lIns="0" tIns="0" rIns="0" bIns="0" rtlCol="0" anchor="t">
            <a:spAutoFit/>
          </a:bodyPr>
          <a:lstStyle/>
          <a:p>
            <a:pPr algn="ctr" rtl="1">
              <a:lnSpc>
                <a:spcPts val="4800"/>
              </a:lnSpc>
            </a:pPr>
            <a:r>
              <a:rPr lang="he-IL" sz="3999">
                <a:solidFill>
                  <a:srgbClr val="000000"/>
                </a:solidFill>
                <a:latin typeface="Trabelsi"/>
                <a:ea typeface="Trabelsi"/>
                <a:cs typeface="Trabelsi"/>
                <a:sym typeface="Trabelsi"/>
                <a:rtl/>
              </a:rPr>
              <a:t>חנוכה תשפ"ו </a:t>
            </a:r>
            <a:r>
              <a:rPr lang="en-US" sz="3999">
                <a:solidFill>
                  <a:srgbClr val="000000"/>
                </a:solidFill>
                <a:latin typeface="Trabelsi"/>
                <a:ea typeface="Trabelsi"/>
                <a:cs typeface="Trabelsi"/>
                <a:sym typeface="Trabelsi"/>
              </a:rPr>
              <a:t>2025</a:t>
            </a:r>
          </a:p>
        </p:txBody>
      </p:sp>
      <p:sp>
        <p:nvSpPr>
          <p:cNvPr id="7" name="Freeform 7"/>
          <p:cNvSpPr/>
          <p:nvPr/>
        </p:nvSpPr>
        <p:spPr>
          <a:xfrm>
            <a:off x="8884272" y="6415488"/>
            <a:ext cx="636466" cy="636466"/>
          </a:xfrm>
          <a:custGeom>
            <a:avLst/>
            <a:gdLst/>
            <a:ahLst/>
            <a:cxnLst/>
            <a:rect l="l" t="t" r="r" b="b"/>
            <a:pathLst>
              <a:path w="636466" h="636466">
                <a:moveTo>
                  <a:pt x="0" y="0"/>
                </a:moveTo>
                <a:lnTo>
                  <a:pt x="636466" y="0"/>
                </a:lnTo>
                <a:lnTo>
                  <a:pt x="636466" y="636466"/>
                </a:lnTo>
                <a:lnTo>
                  <a:pt x="0" y="636466"/>
                </a:lnTo>
                <a:lnTo>
                  <a:pt x="0" y="0"/>
                </a:lnTo>
                <a:close/>
              </a:path>
            </a:pathLst>
          </a:custGeom>
          <a:blipFill>
            <a:blip r:embed="rId4"/>
            <a:stretch>
              <a:fillRect/>
            </a:stretch>
          </a:blipFill>
        </p:spPr>
        <p:txBody>
          <a:bodyPr/>
          <a:lstStyle/>
          <a:p>
            <a:endParaRPr lang="en-IL"/>
          </a:p>
        </p:txBody>
      </p:sp>
      <p:sp>
        <p:nvSpPr>
          <p:cNvPr id="8" name="Freeform 8"/>
          <p:cNvSpPr/>
          <p:nvPr/>
        </p:nvSpPr>
        <p:spPr>
          <a:xfrm>
            <a:off x="8765116" y="6319729"/>
            <a:ext cx="874778" cy="874778"/>
          </a:xfrm>
          <a:custGeom>
            <a:avLst/>
            <a:gdLst/>
            <a:ahLst/>
            <a:cxnLst/>
            <a:rect l="l" t="t" r="r" b="b"/>
            <a:pathLst>
              <a:path w="874778" h="874778">
                <a:moveTo>
                  <a:pt x="0" y="0"/>
                </a:moveTo>
                <a:lnTo>
                  <a:pt x="874778" y="0"/>
                </a:lnTo>
                <a:lnTo>
                  <a:pt x="874778" y="874778"/>
                </a:lnTo>
                <a:lnTo>
                  <a:pt x="0" y="874778"/>
                </a:lnTo>
                <a:lnTo>
                  <a:pt x="0" y="0"/>
                </a:lnTo>
                <a:close/>
              </a:path>
            </a:pathLst>
          </a:custGeom>
          <a:blipFill>
            <a:blip r:embed="rId5"/>
            <a:stretch>
              <a:fillRect/>
            </a:stretch>
          </a:blipFill>
        </p:spPr>
        <p:txBody>
          <a:bodyPr/>
          <a:lstStyle/>
          <a:p>
            <a:endParaRPr lang="en-IL"/>
          </a:p>
        </p:txBody>
      </p:sp>
      <p:sp>
        <p:nvSpPr>
          <p:cNvPr id="9" name="Freeform 9"/>
          <p:cNvSpPr/>
          <p:nvPr/>
        </p:nvSpPr>
        <p:spPr>
          <a:xfrm>
            <a:off x="8651411" y="6194719"/>
            <a:ext cx="1102189" cy="1124798"/>
          </a:xfrm>
          <a:custGeom>
            <a:avLst/>
            <a:gdLst/>
            <a:ahLst/>
            <a:cxnLst/>
            <a:rect l="l" t="t" r="r" b="b"/>
            <a:pathLst>
              <a:path w="1102189" h="1124798">
                <a:moveTo>
                  <a:pt x="0" y="0"/>
                </a:moveTo>
                <a:lnTo>
                  <a:pt x="1102189" y="0"/>
                </a:lnTo>
                <a:lnTo>
                  <a:pt x="1102189" y="1124798"/>
                </a:lnTo>
                <a:lnTo>
                  <a:pt x="0" y="1124798"/>
                </a:lnTo>
                <a:lnTo>
                  <a:pt x="0" y="0"/>
                </a:lnTo>
                <a:close/>
              </a:path>
            </a:pathLst>
          </a:custGeom>
          <a:blipFill>
            <a:blip r:embed="rId6"/>
            <a:stretch>
              <a:fillRect/>
            </a:stretch>
          </a:blipFill>
        </p:spPr>
        <p:txBody>
          <a:bodyPr/>
          <a:lstStyle/>
          <a:p>
            <a:endParaRPr lang="en-IL"/>
          </a:p>
        </p:txBody>
      </p:sp>
      <p:sp>
        <p:nvSpPr>
          <p:cNvPr id="10" name="TextBox 10"/>
          <p:cNvSpPr txBox="1"/>
          <p:nvPr/>
        </p:nvSpPr>
        <p:spPr>
          <a:xfrm>
            <a:off x="8884272" y="6878643"/>
            <a:ext cx="667574" cy="263479"/>
          </a:xfrm>
          <a:prstGeom prst="rect">
            <a:avLst/>
          </a:prstGeom>
        </p:spPr>
        <p:txBody>
          <a:bodyPr lIns="0" tIns="0" rIns="0" bIns="0" rtlCol="0" anchor="t">
            <a:spAutoFit/>
          </a:bodyPr>
          <a:lstStyle/>
          <a:p>
            <a:pPr algn="ctr" rtl="1">
              <a:lnSpc>
                <a:spcPts val="1195"/>
              </a:lnSpc>
              <a:spcBef>
                <a:spcPct val="0"/>
              </a:spcBef>
            </a:pPr>
            <a:r>
              <a:rPr lang="he-IL" sz="996">
                <a:solidFill>
                  <a:srgbClr val="FFB346"/>
                </a:solidFill>
                <a:latin typeface="Trabelsi"/>
                <a:ea typeface="Trabelsi"/>
                <a:cs typeface="Trabelsi"/>
                <a:sym typeface="Trabelsi"/>
                <a:rtl/>
              </a:rPr>
              <a:t>פשוט צופים</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294" t="-50437" r="-8211" b="-59703"/>
            </a:stretch>
          </a:blipFill>
        </p:spPr>
        <p:txBody>
          <a:bodyPr/>
          <a:lstStyle/>
          <a:p>
            <a:endParaRPr lang="en-IL"/>
          </a:p>
        </p:txBody>
      </p:sp>
      <p:grpSp>
        <p:nvGrpSpPr>
          <p:cNvPr id="3" name="Group 3"/>
          <p:cNvGrpSpPr/>
          <p:nvPr/>
        </p:nvGrpSpPr>
        <p:grpSpPr>
          <a:xfrm>
            <a:off x="1135759" y="0"/>
            <a:ext cx="7757662" cy="1075319"/>
            <a:chOff x="0" y="0"/>
            <a:chExt cx="10343549" cy="1433759"/>
          </a:xfrm>
        </p:grpSpPr>
        <p:sp>
          <p:nvSpPr>
            <p:cNvPr id="4" name="Freeform 4"/>
            <p:cNvSpPr/>
            <p:nvPr/>
          </p:nvSpPr>
          <p:spPr>
            <a:xfrm>
              <a:off x="0" y="0"/>
              <a:ext cx="10343549" cy="1433759"/>
            </a:xfrm>
            <a:custGeom>
              <a:avLst/>
              <a:gdLst/>
              <a:ahLst/>
              <a:cxnLst/>
              <a:rect l="l" t="t" r="r" b="b"/>
              <a:pathLst>
                <a:path w="10343549" h="1433759">
                  <a:moveTo>
                    <a:pt x="0" y="0"/>
                  </a:moveTo>
                  <a:lnTo>
                    <a:pt x="10343549" y="0"/>
                  </a:lnTo>
                  <a:lnTo>
                    <a:pt x="10343549" y="1433759"/>
                  </a:lnTo>
                  <a:lnTo>
                    <a:pt x="0" y="1433759"/>
                  </a:lnTo>
                  <a:close/>
                </a:path>
              </a:pathLst>
            </a:custGeom>
            <a:solidFill>
              <a:srgbClr val="000000">
                <a:alpha val="0"/>
              </a:srgbClr>
            </a:solidFill>
          </p:spPr>
          <p:txBody>
            <a:bodyPr/>
            <a:lstStyle/>
            <a:p>
              <a:endParaRPr lang="en-IL"/>
            </a:p>
          </p:txBody>
        </p:sp>
        <p:sp>
          <p:nvSpPr>
            <p:cNvPr id="5" name="TextBox 5"/>
            <p:cNvSpPr txBox="1"/>
            <p:nvPr/>
          </p:nvSpPr>
          <p:spPr>
            <a:xfrm>
              <a:off x="0" y="-19050"/>
              <a:ext cx="10343549" cy="1452809"/>
            </a:xfrm>
            <a:prstGeom prst="rect">
              <a:avLst/>
            </a:prstGeom>
          </p:spPr>
          <p:txBody>
            <a:bodyPr lIns="0" tIns="0" rIns="0" bIns="0" rtlCol="0" anchor="b"/>
            <a:lstStyle/>
            <a:p>
              <a:pPr algn="ctr">
                <a:lnSpc>
                  <a:spcPts val="4800"/>
                </a:lnSpc>
              </a:pPr>
              <a:r>
                <a:rPr lang="he-IL" sz="3999">
                  <a:solidFill>
                    <a:srgbClr val="000000"/>
                  </a:solidFill>
                  <a:latin typeface="Trabelsi"/>
                  <a:ea typeface="Trabelsi"/>
                  <a:cs typeface="Trabelsi"/>
                  <a:sym typeface="Trabelsi"/>
                  <a:rtl/>
                </a:rPr>
                <a:t>ניהול סיכונים</a:t>
              </a:r>
            </a:p>
          </p:txBody>
        </p:sp>
      </p:grpSp>
      <p:sp>
        <p:nvSpPr>
          <p:cNvPr id="6" name="TextBox 6"/>
          <p:cNvSpPr txBox="1"/>
          <p:nvPr/>
        </p:nvSpPr>
        <p:spPr>
          <a:xfrm>
            <a:off x="431914" y="915860"/>
            <a:ext cx="9321686" cy="5893439"/>
          </a:xfrm>
          <a:prstGeom prst="rect">
            <a:avLst/>
          </a:prstGeom>
        </p:spPr>
        <p:txBody>
          <a:bodyPr lIns="0" tIns="0" rIns="0" bIns="0" rtlCol="0" anchor="t">
            <a:spAutoFit/>
          </a:bodyPr>
          <a:lstStyle/>
          <a:p>
            <a:pPr marL="529476" lvl="1" indent="-264738" algn="r" rtl="1">
              <a:lnSpc>
                <a:spcPts val="3654"/>
              </a:lnSpc>
              <a:buFont typeface="Arial"/>
              <a:buChar char="•"/>
            </a:pPr>
            <a:r>
              <a:rPr lang="he-IL" sz="2452">
                <a:solidFill>
                  <a:srgbClr val="000000"/>
                </a:solidFill>
                <a:latin typeface="October Compressed"/>
                <a:ea typeface="October Compressed"/>
                <a:cs typeface="October Compressed"/>
                <a:sym typeface="October Compressed"/>
                <a:rtl/>
              </a:rPr>
              <a:t>שטח אש – הליכה בקרבת שטח אש. יש לתאם את הכניסה לשטח האש עם הלשכה לתיאום טיולים והגורמים הנדרשים. יש לתדרך את הבוגרים/ות והחניכים/ות בנוגע לתחמושת ונפלים.</a:t>
            </a:r>
          </a:p>
          <a:p>
            <a:pPr marL="529476" lvl="1" indent="-264738" algn="r" rtl="1">
              <a:lnSpc>
                <a:spcPts val="3654"/>
              </a:lnSpc>
              <a:buFont typeface="Arial"/>
              <a:buChar char="•"/>
            </a:pPr>
            <a:r>
              <a:rPr lang="he-IL" sz="2452">
                <a:solidFill>
                  <a:srgbClr val="000000"/>
                </a:solidFill>
                <a:latin typeface="October Compressed"/>
                <a:ea typeface="October Compressed"/>
                <a:cs typeface="October Compressed"/>
                <a:sym typeface="October Compressed"/>
                <a:rtl/>
              </a:rPr>
              <a:t>תחילת מסלול בחניוני הלילה והליכה על שבילי ג'יפים - סכנת דריסה. יש לתדרך את החניכים/ות על תשומת לב לסביבה, ישיבה בצידי השביל ולא במרכזו.</a:t>
            </a:r>
          </a:p>
          <a:p>
            <a:pPr marL="529476" lvl="1" indent="-264738" algn="r" rtl="1">
              <a:lnSpc>
                <a:spcPts val="3654"/>
              </a:lnSpc>
              <a:buFont typeface="Arial"/>
              <a:buChar char="•"/>
            </a:pPr>
            <a:r>
              <a:rPr lang="he-IL" sz="2452">
                <a:solidFill>
                  <a:srgbClr val="000000"/>
                </a:solidFill>
                <a:latin typeface="October Compressed"/>
                <a:ea typeface="October Compressed"/>
                <a:cs typeface="October Compressed"/>
                <a:sym typeface="October Compressed"/>
                <a:rtl/>
              </a:rPr>
              <a:t>ריבוי פיצולי שבילים – נתק בקבוצה/אובדן הדרך. יש להגדיר מאסף לטור ולכל מסגרת, יש לתדרך את הבוגרים/ות והחניכים/ות בנוהל נתק. </a:t>
            </a:r>
          </a:p>
          <a:p>
            <a:pPr marL="529476" lvl="1" indent="-264738" algn="r" rtl="1">
              <a:lnSpc>
                <a:spcPts val="3654"/>
              </a:lnSpc>
              <a:buFont typeface="Arial"/>
              <a:buChar char="•"/>
            </a:pPr>
            <a:r>
              <a:rPr lang="he-IL" sz="2452">
                <a:solidFill>
                  <a:srgbClr val="000000"/>
                </a:solidFill>
                <a:latin typeface="October Compressed"/>
                <a:ea typeface="October Compressed"/>
                <a:cs typeface="October Compressed"/>
                <a:sym typeface="October Compressed"/>
                <a:rtl/>
              </a:rPr>
              <a:t>הליכה במדרונות תלולים, ירידה במדרגות סלע והליכה בקרבת מצוקים – יש לתדרך את החניכים/ות והבוגרים/ות בהתאם על הליכה זהירה, תשומת לב לדרדור אבנים, עזרה וסיוע בנקודות הנדרשות ועל קו תיקים בעצריה בקרבת מצוק.</a:t>
            </a:r>
          </a:p>
          <a:p>
            <a:pPr marL="529476" lvl="1" indent="-264738" algn="r" rtl="1">
              <a:lnSpc>
                <a:spcPts val="3654"/>
              </a:lnSpc>
              <a:buFont typeface="Arial"/>
              <a:buChar char="•"/>
            </a:pPr>
            <a:r>
              <a:rPr lang="he-IL" sz="2452">
                <a:solidFill>
                  <a:srgbClr val="000000"/>
                </a:solidFill>
                <a:latin typeface="October Compressed"/>
                <a:ea typeface="October Compressed"/>
                <a:cs typeface="October Compressed"/>
                <a:sym typeface="October Compressed"/>
                <a:rtl/>
              </a:rPr>
              <a:t>הליכה במסלולים ללא צל – מסלולים ללא צל אשר חשופים לשמש. יש לתדרך את החניכים/ות והבוגרים/ות על חבישת כובעים לאורך המסלול, יציאה למסלול עם חולצות עם שרוולים ולא גופיות, יש להקפיד לוודא כי החניכים/ות יוצאים למסלול עם מים על פי מפתח המים.</a:t>
            </a:r>
          </a:p>
          <a:p>
            <a:pPr marL="529476" lvl="1" indent="-264738" algn="r" rtl="1">
              <a:lnSpc>
                <a:spcPts val="3654"/>
              </a:lnSpc>
              <a:buFont typeface="Arial"/>
              <a:buChar char="•"/>
            </a:pPr>
            <a:r>
              <a:rPr lang="he-IL" sz="2452">
                <a:solidFill>
                  <a:srgbClr val="000000"/>
                </a:solidFill>
                <a:latin typeface="October Compressed"/>
                <a:ea typeface="October Compressed"/>
                <a:cs typeface="October Compressed"/>
                <a:sym typeface="October Compressed"/>
                <a:rtl/>
              </a:rPr>
              <a:t>מקווה מים עמוקים – הליכה בקרבת מקווי מים עמוקים. אסורה הכניסה למקורות המים. </a:t>
            </a:r>
          </a:p>
        </p:txBody>
      </p:sp>
      <p:sp>
        <p:nvSpPr>
          <p:cNvPr id="7" name="Freeform 7"/>
          <p:cNvSpPr/>
          <p:nvPr/>
        </p:nvSpPr>
        <p:spPr>
          <a:xfrm>
            <a:off x="-1520896" y="1856479"/>
            <a:ext cx="4937080" cy="8350241"/>
          </a:xfrm>
          <a:custGeom>
            <a:avLst/>
            <a:gdLst/>
            <a:ahLst/>
            <a:cxnLst/>
            <a:rect l="l" t="t" r="r" b="b"/>
            <a:pathLst>
              <a:path w="4937080" h="8350241">
                <a:moveTo>
                  <a:pt x="0" y="0"/>
                </a:moveTo>
                <a:lnTo>
                  <a:pt x="4937080" y="0"/>
                </a:lnTo>
                <a:lnTo>
                  <a:pt x="4937080" y="8350241"/>
                </a:lnTo>
                <a:lnTo>
                  <a:pt x="0" y="8350241"/>
                </a:lnTo>
                <a:lnTo>
                  <a:pt x="0" y="0"/>
                </a:lnTo>
                <a:close/>
              </a:path>
            </a:pathLst>
          </a:custGeom>
          <a:blipFill>
            <a:blip r:embed="rId3"/>
            <a:stretch>
              <a:fillRect/>
            </a:stretch>
          </a:blipFill>
        </p:spPr>
        <p:txBody>
          <a:bodyPr/>
          <a:lstStyle/>
          <a:p>
            <a:endParaRPr lang="en-IL"/>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294" t="-50437" r="-8211" b="-59703"/>
            </a:stretch>
          </a:blipFill>
        </p:spPr>
        <p:txBody>
          <a:bodyPr/>
          <a:lstStyle/>
          <a:p>
            <a:endParaRPr lang="en-IL"/>
          </a:p>
        </p:txBody>
      </p:sp>
      <p:grpSp>
        <p:nvGrpSpPr>
          <p:cNvPr id="3" name="Group 3"/>
          <p:cNvGrpSpPr>
            <a:grpSpLocks noChangeAspect="1"/>
          </p:cNvGrpSpPr>
          <p:nvPr/>
        </p:nvGrpSpPr>
        <p:grpSpPr>
          <a:xfrm>
            <a:off x="934716" y="1075319"/>
            <a:ext cx="8410763" cy="5013574"/>
            <a:chOff x="0" y="0"/>
            <a:chExt cx="11214351" cy="6684765"/>
          </a:xfrm>
        </p:grpSpPr>
        <p:sp>
          <p:nvSpPr>
            <p:cNvPr id="4" name="Freeform 4" descr="תמונה שמכילה טקסט, צילום מסך, גופן, מספר  ייתכן שתוכן בינה מלאכותית גנרטיבית. שגוי."/>
            <p:cNvSpPr/>
            <p:nvPr/>
          </p:nvSpPr>
          <p:spPr>
            <a:xfrm>
              <a:off x="0" y="0"/>
              <a:ext cx="11214354" cy="6684772"/>
            </a:xfrm>
            <a:custGeom>
              <a:avLst/>
              <a:gdLst/>
              <a:ahLst/>
              <a:cxnLst/>
              <a:rect l="l" t="t" r="r" b="b"/>
              <a:pathLst>
                <a:path w="11214354" h="6684772">
                  <a:moveTo>
                    <a:pt x="0" y="0"/>
                  </a:moveTo>
                  <a:lnTo>
                    <a:pt x="11214354" y="0"/>
                  </a:lnTo>
                  <a:lnTo>
                    <a:pt x="11214354" y="6684772"/>
                  </a:lnTo>
                  <a:lnTo>
                    <a:pt x="0" y="6684772"/>
                  </a:lnTo>
                  <a:lnTo>
                    <a:pt x="0" y="0"/>
                  </a:lnTo>
                  <a:close/>
                </a:path>
              </a:pathLst>
            </a:custGeom>
            <a:blipFill>
              <a:blip r:embed="rId3"/>
              <a:stretch>
                <a:fillRect l="-645" r="-645"/>
              </a:stretch>
            </a:blipFill>
          </p:spPr>
          <p:txBody>
            <a:bodyPr/>
            <a:lstStyle/>
            <a:p>
              <a:endParaRPr lang="en-IL"/>
            </a:p>
          </p:txBody>
        </p:sp>
      </p:grpSp>
      <p:grpSp>
        <p:nvGrpSpPr>
          <p:cNvPr id="5" name="Group 5"/>
          <p:cNvGrpSpPr/>
          <p:nvPr/>
        </p:nvGrpSpPr>
        <p:grpSpPr>
          <a:xfrm>
            <a:off x="1135759" y="0"/>
            <a:ext cx="7757662" cy="1075319"/>
            <a:chOff x="0" y="0"/>
            <a:chExt cx="10343549" cy="1433759"/>
          </a:xfrm>
        </p:grpSpPr>
        <p:sp>
          <p:nvSpPr>
            <p:cNvPr id="6" name="Freeform 6"/>
            <p:cNvSpPr/>
            <p:nvPr/>
          </p:nvSpPr>
          <p:spPr>
            <a:xfrm>
              <a:off x="0" y="0"/>
              <a:ext cx="10343549" cy="1433759"/>
            </a:xfrm>
            <a:custGeom>
              <a:avLst/>
              <a:gdLst/>
              <a:ahLst/>
              <a:cxnLst/>
              <a:rect l="l" t="t" r="r" b="b"/>
              <a:pathLst>
                <a:path w="10343549" h="1433759">
                  <a:moveTo>
                    <a:pt x="0" y="0"/>
                  </a:moveTo>
                  <a:lnTo>
                    <a:pt x="10343549" y="0"/>
                  </a:lnTo>
                  <a:lnTo>
                    <a:pt x="10343549" y="1433759"/>
                  </a:lnTo>
                  <a:lnTo>
                    <a:pt x="0" y="1433759"/>
                  </a:lnTo>
                  <a:close/>
                </a:path>
              </a:pathLst>
            </a:custGeom>
            <a:solidFill>
              <a:srgbClr val="000000">
                <a:alpha val="0"/>
              </a:srgbClr>
            </a:solidFill>
          </p:spPr>
          <p:txBody>
            <a:bodyPr/>
            <a:lstStyle/>
            <a:p>
              <a:endParaRPr lang="en-IL"/>
            </a:p>
          </p:txBody>
        </p:sp>
        <p:sp>
          <p:nvSpPr>
            <p:cNvPr id="7" name="TextBox 7"/>
            <p:cNvSpPr txBox="1"/>
            <p:nvPr/>
          </p:nvSpPr>
          <p:spPr>
            <a:xfrm>
              <a:off x="0" y="-19050"/>
              <a:ext cx="10343549" cy="1452809"/>
            </a:xfrm>
            <a:prstGeom prst="rect">
              <a:avLst/>
            </a:prstGeom>
          </p:spPr>
          <p:txBody>
            <a:bodyPr lIns="0" tIns="0" rIns="0" bIns="0" rtlCol="0" anchor="b"/>
            <a:lstStyle/>
            <a:p>
              <a:pPr algn="ctr">
                <a:lnSpc>
                  <a:spcPts val="4800"/>
                </a:lnSpc>
              </a:pPr>
              <a:r>
                <a:rPr lang="he-IL" sz="3999">
                  <a:solidFill>
                    <a:srgbClr val="000000"/>
                  </a:solidFill>
                  <a:latin typeface="Trabelsi"/>
                  <a:ea typeface="Trabelsi"/>
                  <a:cs typeface="Trabelsi"/>
                  <a:sym typeface="Trabelsi"/>
                  <a:rtl/>
                </a:rPr>
                <a:t>ניהול סיכונים</a:t>
              </a:r>
            </a:p>
          </p:txBody>
        </p:sp>
      </p:grpSp>
      <p:sp>
        <p:nvSpPr>
          <p:cNvPr id="8" name="Freeform 8"/>
          <p:cNvSpPr/>
          <p:nvPr/>
        </p:nvSpPr>
        <p:spPr>
          <a:xfrm>
            <a:off x="-1520896" y="2744475"/>
            <a:ext cx="4412052" cy="7462245"/>
          </a:xfrm>
          <a:custGeom>
            <a:avLst/>
            <a:gdLst/>
            <a:ahLst/>
            <a:cxnLst/>
            <a:rect l="l" t="t" r="r" b="b"/>
            <a:pathLst>
              <a:path w="4412052" h="7462245">
                <a:moveTo>
                  <a:pt x="0" y="0"/>
                </a:moveTo>
                <a:lnTo>
                  <a:pt x="4412052" y="0"/>
                </a:lnTo>
                <a:lnTo>
                  <a:pt x="4412052" y="7462245"/>
                </a:lnTo>
                <a:lnTo>
                  <a:pt x="0" y="7462245"/>
                </a:lnTo>
                <a:lnTo>
                  <a:pt x="0" y="0"/>
                </a:lnTo>
                <a:close/>
              </a:path>
            </a:pathLst>
          </a:custGeom>
          <a:blipFill>
            <a:blip r:embed="rId4"/>
            <a:stretch>
              <a:fillRect/>
            </a:stretch>
          </a:blipFill>
        </p:spPr>
        <p:txBody>
          <a:bodyPr/>
          <a:lstStyle/>
          <a:p>
            <a:endParaRPr lang="en-IL"/>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664" t="-74261" r="-4282" b="-29172"/>
            </a:stretch>
          </a:blipFill>
        </p:spPr>
        <p:txBody>
          <a:bodyPr/>
          <a:lstStyle/>
          <a:p>
            <a:endParaRPr lang="en-IL"/>
          </a:p>
        </p:txBody>
      </p:sp>
      <p:grpSp>
        <p:nvGrpSpPr>
          <p:cNvPr id="3" name="Group 3"/>
          <p:cNvGrpSpPr/>
          <p:nvPr/>
        </p:nvGrpSpPr>
        <p:grpSpPr>
          <a:xfrm>
            <a:off x="997969" y="397260"/>
            <a:ext cx="7757662" cy="1075319"/>
            <a:chOff x="0" y="0"/>
            <a:chExt cx="10343549" cy="1433759"/>
          </a:xfrm>
        </p:grpSpPr>
        <p:sp>
          <p:nvSpPr>
            <p:cNvPr id="4" name="Freeform 4"/>
            <p:cNvSpPr/>
            <p:nvPr/>
          </p:nvSpPr>
          <p:spPr>
            <a:xfrm>
              <a:off x="0" y="0"/>
              <a:ext cx="10343549" cy="1433759"/>
            </a:xfrm>
            <a:custGeom>
              <a:avLst/>
              <a:gdLst/>
              <a:ahLst/>
              <a:cxnLst/>
              <a:rect l="l" t="t" r="r" b="b"/>
              <a:pathLst>
                <a:path w="10343549" h="1433759">
                  <a:moveTo>
                    <a:pt x="0" y="0"/>
                  </a:moveTo>
                  <a:lnTo>
                    <a:pt x="10343549" y="0"/>
                  </a:lnTo>
                  <a:lnTo>
                    <a:pt x="10343549" y="1433759"/>
                  </a:lnTo>
                  <a:lnTo>
                    <a:pt x="0" y="1433759"/>
                  </a:lnTo>
                  <a:close/>
                </a:path>
              </a:pathLst>
            </a:custGeom>
            <a:solidFill>
              <a:srgbClr val="000000">
                <a:alpha val="0"/>
              </a:srgbClr>
            </a:solidFill>
          </p:spPr>
          <p:txBody>
            <a:bodyPr/>
            <a:lstStyle/>
            <a:p>
              <a:endParaRPr lang="en-IL"/>
            </a:p>
          </p:txBody>
        </p:sp>
        <p:sp>
          <p:nvSpPr>
            <p:cNvPr id="5" name="TextBox 5"/>
            <p:cNvSpPr txBox="1"/>
            <p:nvPr/>
          </p:nvSpPr>
          <p:spPr>
            <a:xfrm>
              <a:off x="0" y="0"/>
              <a:ext cx="10343549" cy="1433759"/>
            </a:xfrm>
            <a:prstGeom prst="rect">
              <a:avLst/>
            </a:prstGeom>
          </p:spPr>
          <p:txBody>
            <a:bodyPr lIns="0" tIns="0" rIns="0" bIns="0" rtlCol="0" anchor="b"/>
            <a:lstStyle/>
            <a:p>
              <a:pPr algn="ctr">
                <a:lnSpc>
                  <a:spcPts val="4879"/>
                </a:lnSpc>
              </a:pPr>
              <a:r>
                <a:rPr lang="he-IL" sz="4066">
                  <a:solidFill>
                    <a:srgbClr val="000000"/>
                  </a:solidFill>
                  <a:latin typeface="Trabelsi"/>
                  <a:ea typeface="Trabelsi"/>
                  <a:cs typeface="Trabelsi"/>
                  <a:sym typeface="Trabelsi"/>
                  <a:rtl/>
                </a:rPr>
                <a:t>חניוני מכתש רמון- גבס פנימי</a:t>
              </a:r>
            </a:p>
          </p:txBody>
        </p:sp>
      </p:grpSp>
      <p:grpSp>
        <p:nvGrpSpPr>
          <p:cNvPr id="6" name="Group 6"/>
          <p:cNvGrpSpPr/>
          <p:nvPr/>
        </p:nvGrpSpPr>
        <p:grpSpPr>
          <a:xfrm>
            <a:off x="1441972" y="1824938"/>
            <a:ext cx="6882855" cy="4232956"/>
            <a:chOff x="0" y="0"/>
            <a:chExt cx="9177140" cy="5643941"/>
          </a:xfrm>
        </p:grpSpPr>
        <p:sp>
          <p:nvSpPr>
            <p:cNvPr id="7" name="Freeform 7"/>
            <p:cNvSpPr/>
            <p:nvPr/>
          </p:nvSpPr>
          <p:spPr>
            <a:xfrm>
              <a:off x="0" y="0"/>
              <a:ext cx="9177147" cy="5643880"/>
            </a:xfrm>
            <a:custGeom>
              <a:avLst/>
              <a:gdLst/>
              <a:ahLst/>
              <a:cxnLst/>
              <a:rect l="l" t="t" r="r" b="b"/>
              <a:pathLst>
                <a:path w="9177147" h="5643880">
                  <a:moveTo>
                    <a:pt x="0" y="0"/>
                  </a:moveTo>
                  <a:lnTo>
                    <a:pt x="9177147" y="0"/>
                  </a:lnTo>
                  <a:lnTo>
                    <a:pt x="9177147" y="5643880"/>
                  </a:lnTo>
                  <a:lnTo>
                    <a:pt x="0" y="5643880"/>
                  </a:lnTo>
                  <a:lnTo>
                    <a:pt x="0" y="0"/>
                  </a:lnTo>
                  <a:close/>
                </a:path>
              </a:pathLst>
            </a:custGeom>
            <a:blipFill>
              <a:blip r:embed="rId3"/>
              <a:stretch>
                <a:fillRect l="-26" r="-26" b="-1"/>
              </a:stretch>
            </a:blipFill>
          </p:spPr>
          <p:txBody>
            <a:bodyPr/>
            <a:lstStyle/>
            <a:p>
              <a:endParaRPr lang="en-IL"/>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664" t="-74261" r="-4282" b="-29172"/>
            </a:stretch>
          </a:blipFill>
        </p:spPr>
        <p:txBody>
          <a:bodyPr/>
          <a:lstStyle/>
          <a:p>
            <a:endParaRPr lang="en-IL"/>
          </a:p>
        </p:txBody>
      </p:sp>
      <p:grpSp>
        <p:nvGrpSpPr>
          <p:cNvPr id="3" name="Group 3"/>
          <p:cNvGrpSpPr/>
          <p:nvPr/>
        </p:nvGrpSpPr>
        <p:grpSpPr>
          <a:xfrm>
            <a:off x="1113182" y="173749"/>
            <a:ext cx="7757662" cy="1075319"/>
            <a:chOff x="0" y="0"/>
            <a:chExt cx="10343549" cy="1433759"/>
          </a:xfrm>
        </p:grpSpPr>
        <p:sp>
          <p:nvSpPr>
            <p:cNvPr id="4" name="Freeform 4"/>
            <p:cNvSpPr/>
            <p:nvPr/>
          </p:nvSpPr>
          <p:spPr>
            <a:xfrm>
              <a:off x="0" y="0"/>
              <a:ext cx="10343549" cy="1433759"/>
            </a:xfrm>
            <a:custGeom>
              <a:avLst/>
              <a:gdLst/>
              <a:ahLst/>
              <a:cxnLst/>
              <a:rect l="l" t="t" r="r" b="b"/>
              <a:pathLst>
                <a:path w="10343549" h="1433759">
                  <a:moveTo>
                    <a:pt x="0" y="0"/>
                  </a:moveTo>
                  <a:lnTo>
                    <a:pt x="10343549" y="0"/>
                  </a:lnTo>
                  <a:lnTo>
                    <a:pt x="10343549" y="1433759"/>
                  </a:lnTo>
                  <a:lnTo>
                    <a:pt x="0" y="1433759"/>
                  </a:lnTo>
                  <a:close/>
                </a:path>
              </a:pathLst>
            </a:custGeom>
            <a:solidFill>
              <a:srgbClr val="000000">
                <a:alpha val="0"/>
              </a:srgbClr>
            </a:solidFill>
          </p:spPr>
          <p:txBody>
            <a:bodyPr/>
            <a:lstStyle/>
            <a:p>
              <a:endParaRPr lang="en-IL"/>
            </a:p>
          </p:txBody>
        </p:sp>
        <p:sp>
          <p:nvSpPr>
            <p:cNvPr id="5" name="TextBox 5"/>
            <p:cNvSpPr txBox="1"/>
            <p:nvPr/>
          </p:nvSpPr>
          <p:spPr>
            <a:xfrm>
              <a:off x="0" y="-19050"/>
              <a:ext cx="10343549" cy="1452809"/>
            </a:xfrm>
            <a:prstGeom prst="rect">
              <a:avLst/>
            </a:prstGeom>
          </p:spPr>
          <p:txBody>
            <a:bodyPr lIns="0" tIns="0" rIns="0" bIns="0" rtlCol="0" anchor="b"/>
            <a:lstStyle/>
            <a:p>
              <a:pPr algn="ctr">
                <a:lnSpc>
                  <a:spcPts val="4800"/>
                </a:lnSpc>
              </a:pPr>
              <a:r>
                <a:rPr lang="he-IL" sz="3999" dirty="0">
                  <a:solidFill>
                    <a:srgbClr val="000000"/>
                  </a:solidFill>
                  <a:latin typeface="Trabelsi"/>
                  <a:ea typeface="Trabelsi"/>
                  <a:cs typeface="Trabelsi"/>
                  <a:sym typeface="Trabelsi"/>
                  <a:rtl/>
                </a:rPr>
                <a:t>חניוני מכתש רמון- גבס חיצוני</a:t>
              </a:r>
            </a:p>
          </p:txBody>
        </p:sp>
      </p:grpSp>
      <p:grpSp>
        <p:nvGrpSpPr>
          <p:cNvPr id="6" name="Group 6"/>
          <p:cNvGrpSpPr/>
          <p:nvPr/>
        </p:nvGrpSpPr>
        <p:grpSpPr>
          <a:xfrm>
            <a:off x="1309936" y="1249137"/>
            <a:ext cx="7560908" cy="5788047"/>
            <a:chOff x="0" y="0"/>
            <a:chExt cx="9796495" cy="7499439"/>
          </a:xfrm>
        </p:grpSpPr>
        <p:sp>
          <p:nvSpPr>
            <p:cNvPr id="7" name="Freeform 7"/>
            <p:cNvSpPr/>
            <p:nvPr/>
          </p:nvSpPr>
          <p:spPr>
            <a:xfrm>
              <a:off x="0" y="0"/>
              <a:ext cx="9796496" cy="7499394"/>
            </a:xfrm>
            <a:custGeom>
              <a:avLst/>
              <a:gdLst/>
              <a:ahLst/>
              <a:cxnLst/>
              <a:rect l="l" t="t" r="r" b="b"/>
              <a:pathLst>
                <a:path w="9796496" h="7499394">
                  <a:moveTo>
                    <a:pt x="0" y="0"/>
                  </a:moveTo>
                  <a:lnTo>
                    <a:pt x="9796496" y="0"/>
                  </a:lnTo>
                  <a:lnTo>
                    <a:pt x="9796496" y="7499394"/>
                  </a:lnTo>
                  <a:lnTo>
                    <a:pt x="0" y="7499394"/>
                  </a:lnTo>
                  <a:lnTo>
                    <a:pt x="0" y="0"/>
                  </a:lnTo>
                  <a:close/>
                </a:path>
              </a:pathLst>
            </a:custGeom>
            <a:blipFill>
              <a:blip r:embed="rId3"/>
              <a:stretch>
                <a:fillRect l="-363" r="-363"/>
              </a:stretch>
            </a:blipFill>
          </p:spPr>
          <p:txBody>
            <a:bodyPr/>
            <a:lstStyle/>
            <a:p>
              <a:endParaRPr lang="en-IL"/>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664" t="-74261" r="-4282" b="-29172"/>
            </a:stretch>
          </a:blipFill>
        </p:spPr>
        <p:txBody>
          <a:bodyPr/>
          <a:lstStyle/>
          <a:p>
            <a:endParaRPr lang="en-IL"/>
          </a:p>
        </p:txBody>
      </p:sp>
      <p:grpSp>
        <p:nvGrpSpPr>
          <p:cNvPr id="3" name="Group 3"/>
          <p:cNvGrpSpPr/>
          <p:nvPr/>
        </p:nvGrpSpPr>
        <p:grpSpPr>
          <a:xfrm>
            <a:off x="1085834" y="495106"/>
            <a:ext cx="7757662" cy="1532033"/>
            <a:chOff x="0" y="0"/>
            <a:chExt cx="10343549" cy="2042710"/>
          </a:xfrm>
        </p:grpSpPr>
        <p:sp>
          <p:nvSpPr>
            <p:cNvPr id="4" name="Freeform 4"/>
            <p:cNvSpPr/>
            <p:nvPr/>
          </p:nvSpPr>
          <p:spPr>
            <a:xfrm>
              <a:off x="0" y="0"/>
              <a:ext cx="10343549" cy="2042710"/>
            </a:xfrm>
            <a:custGeom>
              <a:avLst/>
              <a:gdLst/>
              <a:ahLst/>
              <a:cxnLst/>
              <a:rect l="l" t="t" r="r" b="b"/>
              <a:pathLst>
                <a:path w="10343549" h="2042710">
                  <a:moveTo>
                    <a:pt x="0" y="0"/>
                  </a:moveTo>
                  <a:lnTo>
                    <a:pt x="10343549" y="0"/>
                  </a:lnTo>
                  <a:lnTo>
                    <a:pt x="10343549" y="2042710"/>
                  </a:lnTo>
                  <a:lnTo>
                    <a:pt x="0" y="2042710"/>
                  </a:lnTo>
                  <a:close/>
                </a:path>
              </a:pathLst>
            </a:custGeom>
            <a:solidFill>
              <a:srgbClr val="000000">
                <a:alpha val="0"/>
              </a:srgbClr>
            </a:solidFill>
          </p:spPr>
          <p:txBody>
            <a:bodyPr/>
            <a:lstStyle/>
            <a:p>
              <a:endParaRPr lang="en-IL"/>
            </a:p>
          </p:txBody>
        </p:sp>
        <p:sp>
          <p:nvSpPr>
            <p:cNvPr id="5" name="TextBox 5"/>
            <p:cNvSpPr txBox="1"/>
            <p:nvPr/>
          </p:nvSpPr>
          <p:spPr>
            <a:xfrm>
              <a:off x="0" y="-19050"/>
              <a:ext cx="10343549" cy="2061760"/>
            </a:xfrm>
            <a:prstGeom prst="rect">
              <a:avLst/>
            </a:prstGeom>
          </p:spPr>
          <p:txBody>
            <a:bodyPr lIns="0" tIns="0" rIns="0" bIns="0" rtlCol="0" anchor="b"/>
            <a:lstStyle/>
            <a:p>
              <a:pPr algn="ctr">
                <a:lnSpc>
                  <a:spcPts val="4800"/>
                </a:lnSpc>
              </a:pPr>
              <a:r>
                <a:rPr lang="he-IL" sz="3999" dirty="0">
                  <a:solidFill>
                    <a:srgbClr val="000000"/>
                  </a:solidFill>
                  <a:latin typeface="Trabelsi"/>
                  <a:ea typeface="Trabelsi"/>
                  <a:cs typeface="Trabelsi"/>
                  <a:sym typeface="Trabelsi"/>
                  <a:rtl/>
                </a:rPr>
                <a:t>חניוני מכתש רמון- נקרות מערב</a:t>
              </a:r>
            </a:p>
            <a:p>
              <a:pPr algn="ctr">
                <a:lnSpc>
                  <a:spcPts val="4800"/>
                </a:lnSpc>
              </a:pPr>
              <a:endParaRPr lang="he-IL" sz="3999" dirty="0">
                <a:solidFill>
                  <a:srgbClr val="000000"/>
                </a:solidFill>
                <a:latin typeface="Trabelsi"/>
                <a:ea typeface="Trabelsi"/>
                <a:cs typeface="Trabelsi"/>
                <a:sym typeface="Trabelsi"/>
                <a:rtl/>
              </a:endParaRPr>
            </a:p>
          </p:txBody>
        </p:sp>
      </p:grpSp>
      <p:sp>
        <p:nvSpPr>
          <p:cNvPr id="6" name="Freeform 6"/>
          <p:cNvSpPr/>
          <p:nvPr/>
        </p:nvSpPr>
        <p:spPr>
          <a:xfrm>
            <a:off x="1304507" y="1639669"/>
            <a:ext cx="7320316" cy="5471936"/>
          </a:xfrm>
          <a:custGeom>
            <a:avLst/>
            <a:gdLst/>
            <a:ahLst/>
            <a:cxnLst/>
            <a:rect l="l" t="t" r="r" b="b"/>
            <a:pathLst>
              <a:path w="7320316" h="5471936">
                <a:moveTo>
                  <a:pt x="0" y="0"/>
                </a:moveTo>
                <a:lnTo>
                  <a:pt x="7320316" y="0"/>
                </a:lnTo>
                <a:lnTo>
                  <a:pt x="7320316" y="5471936"/>
                </a:lnTo>
                <a:lnTo>
                  <a:pt x="0" y="5471936"/>
                </a:lnTo>
                <a:lnTo>
                  <a:pt x="0" y="0"/>
                </a:lnTo>
                <a:close/>
              </a:path>
            </a:pathLst>
          </a:custGeom>
          <a:blipFill>
            <a:blip r:embed="rId3"/>
            <a:stretch>
              <a:fillRect/>
            </a:stretch>
          </a:blipFill>
        </p:spPr>
        <p:txBody>
          <a:bodyPr/>
          <a:lstStyle/>
          <a:p>
            <a:endParaRPr lang="en-IL"/>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52400"/>
            <a:ext cx="9753600" cy="7845279"/>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664" t="-74261" r="-4282" b="-29172"/>
            </a:stretch>
          </a:blipFill>
        </p:spPr>
        <p:txBody>
          <a:bodyPr/>
          <a:lstStyle/>
          <a:p>
            <a:pPr marL="0" algn="r" defTabSz="914400" rtl="1" eaLnBrk="1" latinLnBrk="0" hangingPunct="1"/>
            <a:endParaRPr lang="en-IL" dirty="0"/>
          </a:p>
        </p:txBody>
      </p:sp>
      <p:grpSp>
        <p:nvGrpSpPr>
          <p:cNvPr id="3" name="Group 3"/>
          <p:cNvGrpSpPr/>
          <p:nvPr/>
        </p:nvGrpSpPr>
        <p:grpSpPr>
          <a:xfrm>
            <a:off x="959869" y="187225"/>
            <a:ext cx="7795762" cy="1922185"/>
            <a:chOff x="-50800" y="-520202"/>
            <a:chExt cx="10394349" cy="2562912"/>
          </a:xfrm>
        </p:grpSpPr>
        <p:sp>
          <p:nvSpPr>
            <p:cNvPr id="4" name="Freeform 4"/>
            <p:cNvSpPr/>
            <p:nvPr/>
          </p:nvSpPr>
          <p:spPr>
            <a:xfrm>
              <a:off x="0" y="0"/>
              <a:ext cx="10343549" cy="2042710"/>
            </a:xfrm>
            <a:custGeom>
              <a:avLst/>
              <a:gdLst/>
              <a:ahLst/>
              <a:cxnLst/>
              <a:rect l="l" t="t" r="r" b="b"/>
              <a:pathLst>
                <a:path w="10343549" h="2042710">
                  <a:moveTo>
                    <a:pt x="0" y="0"/>
                  </a:moveTo>
                  <a:lnTo>
                    <a:pt x="10343549" y="0"/>
                  </a:lnTo>
                  <a:lnTo>
                    <a:pt x="10343549" y="2042710"/>
                  </a:lnTo>
                  <a:lnTo>
                    <a:pt x="0" y="2042710"/>
                  </a:lnTo>
                  <a:close/>
                </a:path>
              </a:pathLst>
            </a:custGeom>
            <a:solidFill>
              <a:srgbClr val="000000">
                <a:alpha val="0"/>
              </a:srgbClr>
            </a:solidFill>
          </p:spPr>
          <p:txBody>
            <a:bodyPr/>
            <a:lstStyle/>
            <a:p>
              <a:endParaRPr lang="en-IL"/>
            </a:p>
          </p:txBody>
        </p:sp>
        <p:sp>
          <p:nvSpPr>
            <p:cNvPr id="5" name="TextBox 5"/>
            <p:cNvSpPr txBox="1"/>
            <p:nvPr/>
          </p:nvSpPr>
          <p:spPr>
            <a:xfrm>
              <a:off x="-50800" y="-520202"/>
              <a:ext cx="10343549" cy="2061761"/>
            </a:xfrm>
            <a:prstGeom prst="rect">
              <a:avLst/>
            </a:prstGeom>
          </p:spPr>
          <p:txBody>
            <a:bodyPr lIns="0" tIns="0" rIns="0" bIns="0" rtlCol="0" anchor="b"/>
            <a:lstStyle/>
            <a:p>
              <a:pPr algn="ctr">
                <a:lnSpc>
                  <a:spcPts val="4800"/>
                </a:lnSpc>
              </a:pPr>
              <a:r>
                <a:rPr lang="he-IL" sz="3999" dirty="0">
                  <a:solidFill>
                    <a:srgbClr val="000000"/>
                  </a:solidFill>
                  <a:latin typeface="Trabelsi"/>
                  <a:ea typeface="Trabelsi"/>
                  <a:cs typeface="Trabelsi"/>
                  <a:sym typeface="Trabelsi"/>
                  <a:rtl/>
                </a:rPr>
                <a:t>חניוני מכתש- נחל גוונים</a:t>
              </a:r>
            </a:p>
            <a:p>
              <a:pPr algn="ctr">
                <a:lnSpc>
                  <a:spcPts val="4800"/>
                </a:lnSpc>
              </a:pPr>
              <a:endParaRPr lang="he-IL" sz="3999" dirty="0">
                <a:solidFill>
                  <a:srgbClr val="000000"/>
                </a:solidFill>
                <a:latin typeface="Trabelsi"/>
                <a:ea typeface="Trabelsi"/>
                <a:cs typeface="Trabelsi"/>
                <a:sym typeface="Trabelsi"/>
                <a:rtl/>
              </a:endParaRPr>
            </a:p>
          </p:txBody>
        </p:sp>
      </p:grpSp>
      <p:grpSp>
        <p:nvGrpSpPr>
          <p:cNvPr id="6" name="Group 6"/>
          <p:cNvGrpSpPr/>
          <p:nvPr/>
        </p:nvGrpSpPr>
        <p:grpSpPr>
          <a:xfrm>
            <a:off x="2841186" y="1343394"/>
            <a:ext cx="4222957" cy="5383724"/>
            <a:chOff x="0" y="0"/>
            <a:chExt cx="5450450" cy="6948619"/>
          </a:xfrm>
        </p:grpSpPr>
        <p:sp>
          <p:nvSpPr>
            <p:cNvPr id="7" name="Freeform 7"/>
            <p:cNvSpPr/>
            <p:nvPr/>
          </p:nvSpPr>
          <p:spPr>
            <a:xfrm>
              <a:off x="0" y="0"/>
              <a:ext cx="5450424" cy="6948678"/>
            </a:xfrm>
            <a:custGeom>
              <a:avLst/>
              <a:gdLst/>
              <a:ahLst/>
              <a:cxnLst/>
              <a:rect l="l" t="t" r="r" b="b"/>
              <a:pathLst>
                <a:path w="5450424" h="6948678">
                  <a:moveTo>
                    <a:pt x="0" y="0"/>
                  </a:moveTo>
                  <a:lnTo>
                    <a:pt x="5450424" y="0"/>
                  </a:lnTo>
                  <a:lnTo>
                    <a:pt x="5450424" y="6948678"/>
                  </a:lnTo>
                  <a:lnTo>
                    <a:pt x="0" y="6948678"/>
                  </a:lnTo>
                  <a:lnTo>
                    <a:pt x="0" y="0"/>
                  </a:lnTo>
                  <a:close/>
                </a:path>
              </a:pathLst>
            </a:custGeom>
            <a:blipFill>
              <a:blip r:embed="rId3"/>
              <a:stretch>
                <a:fillRect l="-85" r="-85"/>
              </a:stretch>
            </a:blipFill>
          </p:spPr>
          <p:txBody>
            <a:bodyPr/>
            <a:lstStyle/>
            <a:p>
              <a:endParaRPr lang="en-IL"/>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664" t="-74261" r="-4282" b="-29172"/>
            </a:stretch>
          </a:blipFill>
        </p:spPr>
        <p:txBody>
          <a:bodyPr/>
          <a:lstStyle/>
          <a:p>
            <a:endParaRPr lang="en-IL"/>
          </a:p>
        </p:txBody>
      </p:sp>
      <p:sp>
        <p:nvSpPr>
          <p:cNvPr id="3" name="Freeform 3"/>
          <p:cNvSpPr/>
          <p:nvPr/>
        </p:nvSpPr>
        <p:spPr>
          <a:xfrm rot="5400000">
            <a:off x="-4604839" y="621786"/>
            <a:ext cx="10672717" cy="5643199"/>
          </a:xfrm>
          <a:custGeom>
            <a:avLst/>
            <a:gdLst/>
            <a:ahLst/>
            <a:cxnLst/>
            <a:rect l="l" t="t" r="r" b="b"/>
            <a:pathLst>
              <a:path w="10672717" h="5643199">
                <a:moveTo>
                  <a:pt x="0" y="0"/>
                </a:moveTo>
                <a:lnTo>
                  <a:pt x="10672718" y="0"/>
                </a:lnTo>
                <a:lnTo>
                  <a:pt x="10672718" y="5643199"/>
                </a:lnTo>
                <a:lnTo>
                  <a:pt x="0" y="56431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L"/>
          </a:p>
        </p:txBody>
      </p:sp>
      <p:sp>
        <p:nvSpPr>
          <p:cNvPr id="4" name="TextBox 4"/>
          <p:cNvSpPr txBox="1"/>
          <p:nvPr/>
        </p:nvSpPr>
        <p:spPr>
          <a:xfrm>
            <a:off x="1402411" y="1871542"/>
            <a:ext cx="7798966" cy="4514912"/>
          </a:xfrm>
          <a:prstGeom prst="rect">
            <a:avLst/>
          </a:prstGeom>
        </p:spPr>
        <p:txBody>
          <a:bodyPr lIns="0" tIns="0" rIns="0" bIns="0" rtlCol="0" anchor="t">
            <a:spAutoFit/>
          </a:bodyPr>
          <a:lstStyle/>
          <a:p>
            <a:pPr marL="582936" lvl="1" indent="-291468" algn="r" rtl="1">
              <a:lnSpc>
                <a:spcPts val="3239"/>
              </a:lnSpc>
              <a:buFont typeface="Arial"/>
              <a:buChar char="•"/>
            </a:pPr>
            <a:r>
              <a:rPr lang="he-IL" sz="2700" dirty="0">
                <a:solidFill>
                  <a:srgbClr val="000000"/>
                </a:solidFill>
                <a:latin typeface="October Compressed"/>
                <a:ea typeface="October Compressed"/>
                <a:cs typeface="October Compressed"/>
                <a:sym typeface="October Compressed"/>
                <a:rtl/>
              </a:rPr>
              <a:t>התנהלות בתחומי שמורת טבע.</a:t>
            </a:r>
          </a:p>
          <a:p>
            <a:pPr marL="582936" lvl="1" indent="-291468" algn="r" rtl="1">
              <a:lnSpc>
                <a:spcPts val="3239"/>
              </a:lnSpc>
              <a:buFont typeface="Arial"/>
              <a:buChar char="•"/>
            </a:pPr>
            <a:r>
              <a:rPr lang="he-IL" sz="2700" dirty="0">
                <a:solidFill>
                  <a:srgbClr val="000000"/>
                </a:solidFill>
                <a:latin typeface="October Compressed"/>
                <a:ea typeface="October Compressed"/>
                <a:cs typeface="October Compressed"/>
                <a:sym typeface="October Compressed"/>
                <a:rtl/>
              </a:rPr>
              <a:t>אתם/</a:t>
            </a:r>
            <a:r>
              <a:rPr lang="he-IL" sz="2700" dirty="0" err="1">
                <a:solidFill>
                  <a:srgbClr val="000000"/>
                </a:solidFill>
                <a:latin typeface="October Compressed"/>
                <a:ea typeface="October Compressed"/>
                <a:cs typeface="October Compressed"/>
                <a:sym typeface="October Compressed"/>
                <a:rtl/>
              </a:rPr>
              <a:t>ן</a:t>
            </a:r>
            <a:r>
              <a:rPr lang="he-IL" sz="2700" dirty="0">
                <a:solidFill>
                  <a:srgbClr val="000000"/>
                </a:solidFill>
                <a:latin typeface="October Compressed"/>
                <a:ea typeface="October Compressed"/>
                <a:cs typeface="October Compressed"/>
                <a:sym typeface="October Compressed"/>
                <a:rtl/>
              </a:rPr>
              <a:t> לא לבד! פריסה רחבה של מטה התנועה, זמינות ונוכחות של צוות המרחב. </a:t>
            </a:r>
          </a:p>
          <a:p>
            <a:pPr marL="582936" lvl="1" indent="-291468" algn="r" rtl="1">
              <a:lnSpc>
                <a:spcPts val="3239"/>
              </a:lnSpc>
              <a:buFont typeface="Arial"/>
              <a:buChar char="•"/>
            </a:pPr>
            <a:r>
              <a:rPr lang="he-IL" sz="2700" dirty="0">
                <a:solidFill>
                  <a:srgbClr val="000000"/>
                </a:solidFill>
                <a:latin typeface="October Compressed"/>
                <a:ea typeface="October Compressed"/>
                <a:cs typeface="October Compressed"/>
                <a:sym typeface="October Compressed"/>
                <a:rtl/>
              </a:rPr>
              <a:t>תיאום ציפיות שלנו:</a:t>
            </a:r>
          </a:p>
          <a:p>
            <a:pPr marL="582936" lvl="1" indent="-291468" algn="r" rtl="1">
              <a:lnSpc>
                <a:spcPts val="3239"/>
              </a:lnSpc>
              <a:buFont typeface="Arial"/>
              <a:buChar char="•"/>
            </a:pPr>
            <a:r>
              <a:rPr lang="he-IL" sz="2700" dirty="0">
                <a:solidFill>
                  <a:srgbClr val="000000"/>
                </a:solidFill>
                <a:latin typeface="October Compressed"/>
                <a:ea typeface="October Compressed"/>
                <a:cs typeface="October Compressed"/>
                <a:sym typeface="October Compressed"/>
                <a:rtl/>
              </a:rPr>
              <a:t>הפעלת שיקול דעת- אין תחליף לשכל הישר.</a:t>
            </a:r>
          </a:p>
          <a:p>
            <a:pPr marL="582936" lvl="1" indent="-291468" algn="r" rtl="1">
              <a:lnSpc>
                <a:spcPts val="3239"/>
              </a:lnSpc>
              <a:buFont typeface="Arial"/>
              <a:buChar char="•"/>
            </a:pPr>
            <a:r>
              <a:rPr lang="he-IL" sz="2700" dirty="0">
                <a:solidFill>
                  <a:srgbClr val="000000"/>
                </a:solidFill>
                <a:latin typeface="October Compressed"/>
                <a:ea typeface="October Compressed"/>
                <a:cs typeface="October Compressed"/>
                <a:sym typeface="October Compressed"/>
                <a:rtl/>
              </a:rPr>
              <a:t>הצפת בעיות בזמן שניתן לתקן. </a:t>
            </a:r>
          </a:p>
          <a:p>
            <a:pPr marL="582936" lvl="1" indent="-291468" algn="r" rtl="1">
              <a:lnSpc>
                <a:spcPts val="3239"/>
              </a:lnSpc>
              <a:buFont typeface="Arial"/>
              <a:buChar char="•"/>
            </a:pPr>
            <a:r>
              <a:rPr lang="he-IL" sz="2700" dirty="0">
                <a:solidFill>
                  <a:srgbClr val="000000"/>
                </a:solidFill>
                <a:latin typeface="October Compressed"/>
                <a:ea typeface="October Compressed"/>
                <a:cs typeface="October Compressed"/>
                <a:sym typeface="October Compressed"/>
                <a:rtl/>
              </a:rPr>
              <a:t>הכל פתיר. </a:t>
            </a:r>
          </a:p>
          <a:p>
            <a:pPr marL="582936" lvl="1" indent="-291468" algn="r" rtl="1">
              <a:lnSpc>
                <a:spcPts val="3239"/>
              </a:lnSpc>
              <a:buFont typeface="Arial"/>
              <a:buChar char="•"/>
            </a:pPr>
            <a:r>
              <a:rPr lang="he-IL" sz="2700" dirty="0">
                <a:solidFill>
                  <a:srgbClr val="000000"/>
                </a:solidFill>
                <a:latin typeface="October Compressed"/>
                <a:ea typeface="October Compressed"/>
                <a:cs typeface="October Compressed"/>
                <a:sym typeface="October Compressed"/>
                <a:rtl/>
              </a:rPr>
              <a:t>שמירה על פרופורציה.</a:t>
            </a:r>
          </a:p>
          <a:p>
            <a:pPr marL="582936" lvl="1" indent="-291468" algn="r" rtl="1">
              <a:lnSpc>
                <a:spcPts val="3239"/>
              </a:lnSpc>
              <a:buFont typeface="Arial"/>
              <a:buChar char="•"/>
            </a:pPr>
            <a:r>
              <a:rPr lang="he-IL" sz="2700" dirty="0">
                <a:solidFill>
                  <a:srgbClr val="000000"/>
                </a:solidFill>
                <a:latin typeface="October Compressed"/>
                <a:ea typeface="October Compressed"/>
                <a:cs typeface="October Compressed"/>
                <a:sym typeface="October Compressed"/>
                <a:rtl/>
              </a:rPr>
              <a:t>גם "לא" היא תשובה טובה.</a:t>
            </a:r>
          </a:p>
          <a:p>
            <a:pPr marL="582936" lvl="1" indent="-291468" algn="r" rtl="1">
              <a:lnSpc>
                <a:spcPts val="3239"/>
              </a:lnSpc>
              <a:buFont typeface="Arial"/>
              <a:buChar char="•"/>
            </a:pPr>
            <a:r>
              <a:rPr lang="he-IL" sz="2700" dirty="0">
                <a:solidFill>
                  <a:srgbClr val="000000"/>
                </a:solidFill>
                <a:latin typeface="October Compressed"/>
                <a:ea typeface="October Compressed"/>
                <a:cs typeface="October Compressed"/>
                <a:sym typeface="October Compressed"/>
                <a:rtl/>
              </a:rPr>
              <a:t>תשמרו על הילדים/</a:t>
            </a:r>
            <a:r>
              <a:rPr lang="he-IL" sz="2700" dirty="0" err="1">
                <a:solidFill>
                  <a:srgbClr val="000000"/>
                </a:solidFill>
                <a:latin typeface="October Compressed"/>
                <a:ea typeface="October Compressed"/>
                <a:cs typeface="October Compressed"/>
                <a:sym typeface="October Compressed"/>
                <a:rtl/>
              </a:rPr>
              <a:t>ות</a:t>
            </a:r>
            <a:r>
              <a:rPr lang="he-IL" sz="2700" dirty="0">
                <a:solidFill>
                  <a:srgbClr val="000000"/>
                </a:solidFill>
                <a:latin typeface="October Compressed"/>
                <a:ea typeface="October Compressed"/>
                <a:cs typeface="October Compressed"/>
                <a:sym typeface="October Compressed"/>
                <a:rtl/>
              </a:rPr>
              <a:t>. </a:t>
            </a:r>
          </a:p>
          <a:p>
            <a:pPr marL="582936" lvl="1" indent="-291468" algn="r" rtl="1">
              <a:lnSpc>
                <a:spcPts val="3239"/>
              </a:lnSpc>
              <a:buFont typeface="Arial"/>
              <a:buChar char="•"/>
            </a:pPr>
            <a:r>
              <a:rPr lang="he-IL" sz="2700" dirty="0">
                <a:solidFill>
                  <a:srgbClr val="000000"/>
                </a:solidFill>
                <a:latin typeface="October Compressed"/>
                <a:ea typeface="October Compressed"/>
                <a:cs typeface="October Compressed"/>
                <a:sym typeface="October Compressed"/>
                <a:rtl/>
              </a:rPr>
              <a:t>תשמרו על עצמכם/</a:t>
            </a:r>
            <a:r>
              <a:rPr lang="he-IL" sz="2700" dirty="0" err="1">
                <a:solidFill>
                  <a:srgbClr val="000000"/>
                </a:solidFill>
                <a:latin typeface="October Compressed"/>
                <a:ea typeface="October Compressed"/>
                <a:cs typeface="October Compressed"/>
                <a:sym typeface="October Compressed"/>
                <a:rtl/>
              </a:rPr>
              <a:t>ן</a:t>
            </a:r>
            <a:r>
              <a:rPr lang="he-IL" sz="2700" dirty="0">
                <a:solidFill>
                  <a:srgbClr val="000000"/>
                </a:solidFill>
                <a:latin typeface="October Compressed"/>
                <a:ea typeface="October Compressed"/>
                <a:cs typeface="October Compressed"/>
                <a:sym typeface="October Compressed"/>
                <a:rtl/>
              </a:rPr>
              <a:t>. </a:t>
            </a:r>
          </a:p>
          <a:p>
            <a:pPr marL="582936" lvl="1" indent="-291468" algn="r" rtl="1">
              <a:lnSpc>
                <a:spcPts val="3239"/>
              </a:lnSpc>
              <a:buFont typeface="Arial"/>
              <a:buChar char="•"/>
            </a:pPr>
            <a:r>
              <a:rPr lang="he-IL" sz="2700" dirty="0">
                <a:solidFill>
                  <a:srgbClr val="000000"/>
                </a:solidFill>
                <a:latin typeface="October Compressed"/>
                <a:ea typeface="October Compressed"/>
                <a:cs typeface="October Compressed"/>
                <a:sym typeface="October Compressed"/>
                <a:rtl/>
              </a:rPr>
              <a:t>בלי מסיבות הפתעה.</a:t>
            </a:r>
          </a:p>
        </p:txBody>
      </p:sp>
      <p:sp>
        <p:nvSpPr>
          <p:cNvPr id="5" name="TextBox 5"/>
          <p:cNvSpPr txBox="1"/>
          <p:nvPr/>
        </p:nvSpPr>
        <p:spPr>
          <a:xfrm>
            <a:off x="645541" y="480919"/>
            <a:ext cx="8954113" cy="1809839"/>
          </a:xfrm>
          <a:prstGeom prst="rect">
            <a:avLst/>
          </a:prstGeom>
        </p:spPr>
        <p:txBody>
          <a:bodyPr lIns="0" tIns="0" rIns="0" bIns="0" rtlCol="0" anchor="t">
            <a:spAutoFit/>
          </a:bodyPr>
          <a:lstStyle/>
          <a:p>
            <a:pPr algn="ctr" rtl="1">
              <a:lnSpc>
                <a:spcPts val="4799"/>
              </a:lnSpc>
            </a:pPr>
            <a:r>
              <a:rPr lang="he-IL" sz="3999">
                <a:solidFill>
                  <a:srgbClr val="000000"/>
                </a:solidFill>
                <a:latin typeface="Trabelsi"/>
                <a:ea typeface="Trabelsi"/>
                <a:cs typeface="Trabelsi"/>
                <a:sym typeface="Trabelsi"/>
                <a:rtl/>
              </a:rPr>
              <a:t>דגשים נוספים לאזור</a:t>
            </a:r>
          </a:p>
          <a:p>
            <a:pPr algn="r" rtl="1">
              <a:lnSpc>
                <a:spcPts val="4799"/>
              </a:lnSpc>
            </a:pPr>
            <a:endParaRPr lang="he-IL" sz="3999">
              <a:solidFill>
                <a:srgbClr val="000000"/>
              </a:solidFill>
              <a:latin typeface="Trabelsi"/>
              <a:ea typeface="Trabelsi"/>
              <a:cs typeface="Trabelsi"/>
              <a:sym typeface="Trabelsi"/>
              <a:rtl/>
            </a:endParaRPr>
          </a:p>
          <a:p>
            <a:pPr algn="r" rtl="1">
              <a:lnSpc>
                <a:spcPts val="4799"/>
              </a:lnSpc>
            </a:pPr>
            <a:endParaRPr lang="he-IL" sz="3999">
              <a:solidFill>
                <a:srgbClr val="000000"/>
              </a:solidFill>
              <a:latin typeface="Trabelsi"/>
              <a:ea typeface="Trabelsi"/>
              <a:cs typeface="Trabelsi"/>
              <a:sym typeface="Trabelsi"/>
              <a:rtl/>
            </a:endParaRPr>
          </a:p>
        </p:txBody>
      </p:sp>
      <p:sp>
        <p:nvSpPr>
          <p:cNvPr id="6" name="Freeform 6"/>
          <p:cNvSpPr/>
          <p:nvPr/>
        </p:nvSpPr>
        <p:spPr>
          <a:xfrm>
            <a:off x="254141" y="0"/>
            <a:ext cx="4412052" cy="7462245"/>
          </a:xfrm>
          <a:custGeom>
            <a:avLst/>
            <a:gdLst/>
            <a:ahLst/>
            <a:cxnLst/>
            <a:rect l="l" t="t" r="r" b="b"/>
            <a:pathLst>
              <a:path w="4412052" h="7462245">
                <a:moveTo>
                  <a:pt x="0" y="0"/>
                </a:moveTo>
                <a:lnTo>
                  <a:pt x="4412052" y="0"/>
                </a:lnTo>
                <a:lnTo>
                  <a:pt x="4412052" y="7462245"/>
                </a:lnTo>
                <a:lnTo>
                  <a:pt x="0" y="7462245"/>
                </a:lnTo>
                <a:lnTo>
                  <a:pt x="0" y="0"/>
                </a:lnTo>
                <a:close/>
              </a:path>
            </a:pathLst>
          </a:custGeom>
          <a:blipFill>
            <a:blip r:embed="rId5"/>
            <a:stretch>
              <a:fillRect/>
            </a:stretch>
          </a:blipFill>
        </p:spPr>
        <p:txBody>
          <a:bodyPr/>
          <a:lstStyle/>
          <a:p>
            <a:endParaRPr lang="en-IL"/>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24296" r="-5059" b="-62475"/>
            </a:stretch>
          </a:blipFill>
        </p:spPr>
        <p:txBody>
          <a:bodyPr/>
          <a:lstStyle/>
          <a:p>
            <a:endParaRPr lang="en-IL"/>
          </a:p>
        </p:txBody>
      </p:sp>
      <p:sp>
        <p:nvSpPr>
          <p:cNvPr id="3" name="TextBox 3"/>
          <p:cNvSpPr txBox="1"/>
          <p:nvPr/>
        </p:nvSpPr>
        <p:spPr>
          <a:xfrm>
            <a:off x="406138" y="194687"/>
            <a:ext cx="8954113" cy="1809839"/>
          </a:xfrm>
          <a:prstGeom prst="rect">
            <a:avLst/>
          </a:prstGeom>
        </p:spPr>
        <p:txBody>
          <a:bodyPr lIns="0" tIns="0" rIns="0" bIns="0" rtlCol="0" anchor="t">
            <a:spAutoFit/>
          </a:bodyPr>
          <a:lstStyle/>
          <a:p>
            <a:pPr algn="ctr" rtl="1">
              <a:lnSpc>
                <a:spcPts val="4799"/>
              </a:lnSpc>
            </a:pPr>
            <a:r>
              <a:rPr lang="he-IL" sz="3999">
                <a:solidFill>
                  <a:srgbClr val="000000"/>
                </a:solidFill>
                <a:latin typeface="Trabelsi"/>
                <a:ea typeface="Trabelsi"/>
                <a:cs typeface="Trabelsi"/>
                <a:sym typeface="Trabelsi"/>
                <a:rtl/>
              </a:rPr>
              <a:t>לזכור לשם מה יצאנו לדרך</a:t>
            </a:r>
          </a:p>
          <a:p>
            <a:pPr algn="r" rtl="1">
              <a:lnSpc>
                <a:spcPts val="4799"/>
              </a:lnSpc>
            </a:pPr>
            <a:endParaRPr lang="he-IL" sz="3999">
              <a:solidFill>
                <a:srgbClr val="000000"/>
              </a:solidFill>
              <a:latin typeface="Trabelsi"/>
              <a:ea typeface="Trabelsi"/>
              <a:cs typeface="Trabelsi"/>
              <a:sym typeface="Trabelsi"/>
              <a:rtl/>
            </a:endParaRPr>
          </a:p>
          <a:p>
            <a:pPr algn="r" rtl="1">
              <a:lnSpc>
                <a:spcPts val="4799"/>
              </a:lnSpc>
            </a:pPr>
            <a:endParaRPr lang="he-IL" sz="3999">
              <a:solidFill>
                <a:srgbClr val="000000"/>
              </a:solidFill>
              <a:latin typeface="Trabelsi"/>
              <a:ea typeface="Trabelsi"/>
              <a:cs typeface="Trabelsi"/>
              <a:sym typeface="Trabelsi"/>
              <a:rtl/>
            </a:endParaRPr>
          </a:p>
        </p:txBody>
      </p:sp>
      <p:sp>
        <p:nvSpPr>
          <p:cNvPr id="4" name="TextBox 4"/>
          <p:cNvSpPr txBox="1"/>
          <p:nvPr/>
        </p:nvSpPr>
        <p:spPr>
          <a:xfrm>
            <a:off x="180400" y="1890227"/>
            <a:ext cx="9179851" cy="3969005"/>
          </a:xfrm>
          <a:prstGeom prst="rect">
            <a:avLst/>
          </a:prstGeom>
        </p:spPr>
        <p:txBody>
          <a:bodyPr lIns="0" tIns="0" rIns="0" bIns="0" rtlCol="0" anchor="t">
            <a:spAutoFit/>
          </a:bodyPr>
          <a:lstStyle/>
          <a:p>
            <a:pPr algn="r" rtl="1">
              <a:lnSpc>
                <a:spcPts val="4507"/>
              </a:lnSpc>
            </a:pPr>
            <a:r>
              <a:rPr lang="he-IL" sz="2799" b="1">
                <a:solidFill>
                  <a:srgbClr val="000000"/>
                </a:solidFill>
                <a:latin typeface="October Compressed Bold"/>
                <a:ea typeface="October Compressed Bold"/>
                <a:cs typeface="October Compressed Bold"/>
                <a:sym typeface="October Compressed Bold"/>
                <a:rtl/>
              </a:rPr>
              <a:t>טיולי חנוכה הם אחד ממפעליה החשובים של התנועה, שכן הם טומנים בחובם הזדמנויות חינוכיות רבות ומאפשרים עיסוק בתחומי תוכן מגוונים. במסגרת טיולי חנוכה המתקיימים במסגרת שכבתית ושכב"גית יש להתמקד בהזדמנויות הבאות:</a:t>
            </a:r>
          </a:p>
          <a:p>
            <a:pPr marL="604518" lvl="1" indent="-302259" algn="r" rtl="1">
              <a:lnSpc>
                <a:spcPts val="4507"/>
              </a:lnSpc>
              <a:buFont typeface="Arial"/>
              <a:buChar char="•"/>
            </a:pPr>
            <a:r>
              <a:rPr lang="he-IL" sz="2799" b="1">
                <a:solidFill>
                  <a:srgbClr val="000000"/>
                </a:solidFill>
                <a:latin typeface="October Compressed Bold"/>
                <a:ea typeface="October Compressed Bold"/>
                <a:cs typeface="October Compressed Bold"/>
                <a:sym typeface="October Compressed Bold"/>
                <a:rtl/>
              </a:rPr>
              <a:t>פיתוח יחסי מדריך/ה-חניך/ה בשכבה הבוגרת ויצירת קבוצות שייכות ערכיות בשכב"ג.</a:t>
            </a:r>
          </a:p>
          <a:p>
            <a:pPr marL="604518" lvl="1" indent="-302259" algn="r" rtl="1">
              <a:lnSpc>
                <a:spcPts val="4507"/>
              </a:lnSpc>
              <a:buFont typeface="Arial"/>
              <a:buChar char="•"/>
            </a:pPr>
            <a:r>
              <a:rPr lang="he-IL" sz="2799" b="1">
                <a:solidFill>
                  <a:srgbClr val="000000"/>
                </a:solidFill>
                <a:latin typeface="October Compressed Bold"/>
                <a:ea typeface="October Compressed Bold"/>
                <a:cs typeface="October Compressed Bold"/>
                <a:sym typeface="October Compressed Bold"/>
                <a:rtl/>
              </a:rPr>
              <a:t>טיולים צופיים בדגש על שימוש בצופיות מעשית, קיימות, צמצום צריכה וניקיון. </a:t>
            </a:r>
          </a:p>
          <a:p>
            <a:pPr marL="604518" lvl="1" indent="-302259" algn="r" rtl="1">
              <a:lnSpc>
                <a:spcPts val="4507"/>
              </a:lnSpc>
              <a:buFont typeface="Arial"/>
              <a:buChar char="•"/>
            </a:pPr>
            <a:r>
              <a:rPr lang="he-IL" sz="2799" b="1">
                <a:solidFill>
                  <a:srgbClr val="000000"/>
                </a:solidFill>
                <a:latin typeface="October Compressed Bold"/>
                <a:ea typeface="October Compressed Bold"/>
                <a:cs typeface="October Compressed Bold"/>
                <a:sym typeface="October Compressed Bold"/>
                <a:rtl/>
              </a:rPr>
              <a:t>טיולים מאופיינים באקלים חינוכי מיטבי בה כל חניך/ה יחוו מרחב בטוח.</a:t>
            </a:r>
          </a:p>
          <a:p>
            <a:pPr marL="604518" lvl="1" indent="-302259" algn="r" rtl="1">
              <a:lnSpc>
                <a:spcPts val="4507"/>
              </a:lnSpc>
              <a:buFont typeface="Arial"/>
              <a:buChar char="•"/>
            </a:pPr>
            <a:r>
              <a:rPr lang="he-IL" sz="2799" b="1">
                <a:solidFill>
                  <a:srgbClr val="000000"/>
                </a:solidFill>
                <a:latin typeface="October Compressed Bold"/>
                <a:ea typeface="October Compressed Bold"/>
                <a:cs typeface="October Compressed Bold"/>
                <a:sym typeface="October Compressed Bold"/>
                <a:rtl/>
              </a:rPr>
              <a:t>העמקה בתכנים ערכיים תנועתיים מותאמי שכבת גיל ברוח המסע בצופים.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664" t="-74261" r="-4282" b="-29172"/>
            </a:stretch>
          </a:blipFill>
        </p:spPr>
        <p:txBody>
          <a:bodyPr/>
          <a:lstStyle/>
          <a:p>
            <a:endParaRPr lang="en-IL"/>
          </a:p>
        </p:txBody>
      </p:sp>
      <p:sp>
        <p:nvSpPr>
          <p:cNvPr id="3" name="Freeform 3"/>
          <p:cNvSpPr/>
          <p:nvPr/>
        </p:nvSpPr>
        <p:spPr>
          <a:xfrm>
            <a:off x="3122279" y="-887961"/>
            <a:ext cx="10724644" cy="9375725"/>
          </a:xfrm>
          <a:custGeom>
            <a:avLst/>
            <a:gdLst/>
            <a:ahLst/>
            <a:cxnLst/>
            <a:rect l="l" t="t" r="r" b="b"/>
            <a:pathLst>
              <a:path w="10724644" h="9375725">
                <a:moveTo>
                  <a:pt x="0" y="0"/>
                </a:moveTo>
                <a:lnTo>
                  <a:pt x="10724644" y="0"/>
                </a:lnTo>
                <a:lnTo>
                  <a:pt x="10724644" y="9375725"/>
                </a:lnTo>
                <a:lnTo>
                  <a:pt x="0" y="9375725"/>
                </a:lnTo>
                <a:lnTo>
                  <a:pt x="0" y="0"/>
                </a:lnTo>
                <a:close/>
              </a:path>
            </a:pathLst>
          </a:custGeom>
          <a:blipFill>
            <a:blip r:embed="rId3"/>
            <a:stretch>
              <a:fillRect t="-7193" b="-7193"/>
            </a:stretch>
          </a:blipFill>
        </p:spPr>
        <p:txBody>
          <a:bodyPr/>
          <a:lstStyle/>
          <a:p>
            <a:endParaRPr lang="en-IL"/>
          </a:p>
        </p:txBody>
      </p:sp>
      <p:sp>
        <p:nvSpPr>
          <p:cNvPr id="4" name="Freeform 4"/>
          <p:cNvSpPr/>
          <p:nvPr/>
        </p:nvSpPr>
        <p:spPr>
          <a:xfrm rot="5400000">
            <a:off x="-4604839" y="621786"/>
            <a:ext cx="10672717" cy="5643199"/>
          </a:xfrm>
          <a:custGeom>
            <a:avLst/>
            <a:gdLst/>
            <a:ahLst/>
            <a:cxnLst/>
            <a:rect l="l" t="t" r="r" b="b"/>
            <a:pathLst>
              <a:path w="10672717" h="5643199">
                <a:moveTo>
                  <a:pt x="0" y="0"/>
                </a:moveTo>
                <a:lnTo>
                  <a:pt x="10672718" y="0"/>
                </a:lnTo>
                <a:lnTo>
                  <a:pt x="10672718" y="5643199"/>
                </a:lnTo>
                <a:lnTo>
                  <a:pt x="0" y="56431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L"/>
          </a:p>
        </p:txBody>
      </p:sp>
      <p:sp>
        <p:nvSpPr>
          <p:cNvPr id="5" name="TextBox 5"/>
          <p:cNvSpPr txBox="1"/>
          <p:nvPr/>
        </p:nvSpPr>
        <p:spPr>
          <a:xfrm>
            <a:off x="731520" y="1218023"/>
            <a:ext cx="9022080" cy="2439577"/>
          </a:xfrm>
          <a:prstGeom prst="rect">
            <a:avLst/>
          </a:prstGeom>
        </p:spPr>
        <p:txBody>
          <a:bodyPr lIns="0" tIns="0" rIns="0" bIns="0" rtlCol="0" anchor="t">
            <a:spAutoFit/>
          </a:bodyPr>
          <a:lstStyle/>
          <a:p>
            <a:pPr algn="ctr" rtl="1">
              <a:lnSpc>
                <a:spcPts val="19885"/>
              </a:lnSpc>
            </a:pPr>
            <a:r>
              <a:rPr lang="he-IL" sz="14203">
                <a:solidFill>
                  <a:srgbClr val="000000"/>
                </a:solidFill>
                <a:latin typeface="Habibi"/>
                <a:ea typeface="Habibi"/>
                <a:cs typeface="Habibi"/>
                <a:sym typeface="Habibi"/>
                <a:rtl/>
              </a:rPr>
              <a:t>בהצלחה</a:t>
            </a:r>
          </a:p>
        </p:txBody>
      </p:sp>
      <p:sp>
        <p:nvSpPr>
          <p:cNvPr id="6" name="Freeform 6"/>
          <p:cNvSpPr/>
          <p:nvPr/>
        </p:nvSpPr>
        <p:spPr>
          <a:xfrm>
            <a:off x="4095870" y="3443385"/>
            <a:ext cx="2293380" cy="3870683"/>
          </a:xfrm>
          <a:custGeom>
            <a:avLst/>
            <a:gdLst/>
            <a:ahLst/>
            <a:cxnLst/>
            <a:rect l="l" t="t" r="r" b="b"/>
            <a:pathLst>
              <a:path w="2293380" h="3870683">
                <a:moveTo>
                  <a:pt x="0" y="0"/>
                </a:moveTo>
                <a:lnTo>
                  <a:pt x="2293380" y="0"/>
                </a:lnTo>
                <a:lnTo>
                  <a:pt x="2293380" y="3870684"/>
                </a:lnTo>
                <a:lnTo>
                  <a:pt x="0" y="3870684"/>
                </a:lnTo>
                <a:lnTo>
                  <a:pt x="0" y="0"/>
                </a:lnTo>
                <a:close/>
              </a:path>
            </a:pathLst>
          </a:custGeom>
          <a:blipFill>
            <a:blip r:embed="rId6">
              <a:alphaModFix amt="68000"/>
            </a:blip>
            <a:stretch>
              <a:fillRect/>
            </a:stretch>
          </a:blipFill>
        </p:spPr>
        <p:txBody>
          <a:bodyPr/>
          <a:lstStyle/>
          <a:p>
            <a:endParaRPr lang="en-IL"/>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24296" r="-5059" b="-62475"/>
            </a:stretch>
          </a:blipFill>
        </p:spPr>
        <p:txBody>
          <a:bodyPr/>
          <a:lstStyle/>
          <a:p>
            <a:endParaRPr lang="en-IL"/>
          </a:p>
        </p:txBody>
      </p:sp>
      <p:sp>
        <p:nvSpPr>
          <p:cNvPr id="3" name="TextBox 3"/>
          <p:cNvSpPr txBox="1"/>
          <p:nvPr/>
        </p:nvSpPr>
        <p:spPr>
          <a:xfrm>
            <a:off x="249829" y="205177"/>
            <a:ext cx="8954113" cy="609600"/>
          </a:xfrm>
          <a:prstGeom prst="rect">
            <a:avLst/>
          </a:prstGeom>
        </p:spPr>
        <p:txBody>
          <a:bodyPr lIns="0" tIns="0" rIns="0" bIns="0" rtlCol="0" anchor="t">
            <a:spAutoFit/>
          </a:bodyPr>
          <a:lstStyle/>
          <a:p>
            <a:pPr algn="ctr" rtl="1">
              <a:lnSpc>
                <a:spcPts val="4799"/>
              </a:lnSpc>
            </a:pPr>
            <a:r>
              <a:rPr lang="he-IL" sz="3999">
                <a:solidFill>
                  <a:srgbClr val="000000"/>
                </a:solidFill>
                <a:latin typeface="Trabelsi"/>
                <a:ea typeface="Trabelsi"/>
                <a:cs typeface="Trabelsi"/>
                <a:sym typeface="Trabelsi"/>
                <a:rtl/>
              </a:rPr>
              <a:t>מבנה ואופי הטיול</a:t>
            </a:r>
          </a:p>
        </p:txBody>
      </p:sp>
      <p:grpSp>
        <p:nvGrpSpPr>
          <p:cNvPr id="4" name="Group 4"/>
          <p:cNvGrpSpPr/>
          <p:nvPr/>
        </p:nvGrpSpPr>
        <p:grpSpPr>
          <a:xfrm>
            <a:off x="7180816" y="1509999"/>
            <a:ext cx="2341105" cy="2763107"/>
            <a:chOff x="0" y="0"/>
            <a:chExt cx="3121474" cy="3684143"/>
          </a:xfrm>
        </p:grpSpPr>
        <p:sp>
          <p:nvSpPr>
            <p:cNvPr id="5" name="Freeform 5"/>
            <p:cNvSpPr/>
            <p:nvPr/>
          </p:nvSpPr>
          <p:spPr>
            <a:xfrm>
              <a:off x="0" y="0"/>
              <a:ext cx="3121474" cy="3684143"/>
            </a:xfrm>
            <a:custGeom>
              <a:avLst/>
              <a:gdLst/>
              <a:ahLst/>
              <a:cxnLst/>
              <a:rect l="l" t="t" r="r" b="b"/>
              <a:pathLst>
                <a:path w="3121474" h="3684143">
                  <a:moveTo>
                    <a:pt x="0" y="0"/>
                  </a:moveTo>
                  <a:lnTo>
                    <a:pt x="3121474" y="0"/>
                  </a:lnTo>
                  <a:lnTo>
                    <a:pt x="3121474" y="3684143"/>
                  </a:lnTo>
                  <a:lnTo>
                    <a:pt x="0" y="36841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L"/>
            </a:p>
          </p:txBody>
        </p:sp>
        <p:sp>
          <p:nvSpPr>
            <p:cNvPr id="6" name="TextBox 6"/>
            <p:cNvSpPr txBox="1"/>
            <p:nvPr/>
          </p:nvSpPr>
          <p:spPr>
            <a:xfrm>
              <a:off x="666107" y="1052765"/>
              <a:ext cx="1789260" cy="1868517"/>
            </a:xfrm>
            <a:prstGeom prst="rect">
              <a:avLst/>
            </a:prstGeom>
          </p:spPr>
          <p:txBody>
            <a:bodyPr lIns="0" tIns="0" rIns="0" bIns="0" rtlCol="0" anchor="t">
              <a:spAutoFit/>
            </a:bodyPr>
            <a:lstStyle/>
            <a:p>
              <a:pPr algn="ctr" rtl="1">
                <a:lnSpc>
                  <a:spcPts val="2263"/>
                </a:lnSpc>
                <a:spcBef>
                  <a:spcPct val="0"/>
                </a:spcBef>
              </a:pPr>
              <a:r>
                <a:rPr lang="he-IL" sz="1886">
                  <a:solidFill>
                    <a:srgbClr val="000000"/>
                  </a:solidFill>
                  <a:latin typeface="October Compressed"/>
                  <a:ea typeface="October Compressed"/>
                  <a:cs typeface="October Compressed"/>
                  <a:sym typeface="October Compressed"/>
                  <a:rtl/>
                </a:rPr>
                <a:t>חניכי/ות שכב"ג: מנוסים/ות בטיולי צופים, אך השנה- לא בהכרח (או אולי בהכרח לא) </a:t>
              </a:r>
            </a:p>
          </p:txBody>
        </p:sp>
      </p:grpSp>
      <p:sp>
        <p:nvSpPr>
          <p:cNvPr id="7" name="Freeform 7"/>
          <p:cNvSpPr/>
          <p:nvPr/>
        </p:nvSpPr>
        <p:spPr>
          <a:xfrm>
            <a:off x="4525539" y="1411234"/>
            <a:ext cx="2424787" cy="2861873"/>
          </a:xfrm>
          <a:custGeom>
            <a:avLst/>
            <a:gdLst/>
            <a:ahLst/>
            <a:cxnLst/>
            <a:rect l="l" t="t" r="r" b="b"/>
            <a:pathLst>
              <a:path w="2424787" h="2861873">
                <a:moveTo>
                  <a:pt x="0" y="0"/>
                </a:moveTo>
                <a:lnTo>
                  <a:pt x="2424787" y="0"/>
                </a:lnTo>
                <a:lnTo>
                  <a:pt x="2424787" y="2861873"/>
                </a:lnTo>
                <a:lnTo>
                  <a:pt x="0" y="28618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L"/>
          </a:p>
        </p:txBody>
      </p:sp>
      <p:sp>
        <p:nvSpPr>
          <p:cNvPr id="8" name="TextBox 8"/>
          <p:cNvSpPr txBox="1"/>
          <p:nvPr/>
        </p:nvSpPr>
        <p:spPr>
          <a:xfrm>
            <a:off x="4997681" y="2280147"/>
            <a:ext cx="1480503" cy="1114521"/>
          </a:xfrm>
          <a:prstGeom prst="rect">
            <a:avLst/>
          </a:prstGeom>
        </p:spPr>
        <p:txBody>
          <a:bodyPr lIns="0" tIns="0" rIns="0" bIns="0" rtlCol="0" anchor="t">
            <a:spAutoFit/>
          </a:bodyPr>
          <a:lstStyle/>
          <a:p>
            <a:pPr algn="ctr" rtl="1">
              <a:lnSpc>
                <a:spcPts val="2206"/>
              </a:lnSpc>
              <a:spcBef>
                <a:spcPct val="0"/>
              </a:spcBef>
            </a:pPr>
            <a:r>
              <a:rPr lang="he-IL" sz="1839">
                <a:solidFill>
                  <a:srgbClr val="000000"/>
                </a:solidFill>
                <a:latin typeface="October Compressed"/>
                <a:ea typeface="October Compressed"/>
                <a:cs typeface="October Compressed"/>
                <a:sym typeface="October Compressed"/>
                <a:rtl/>
              </a:rPr>
              <a:t>טיולים נודדים ברובם, אינטנסיביים (ודאי בהתחשב באורך המסלולים והנסיעות)</a:t>
            </a:r>
          </a:p>
        </p:txBody>
      </p:sp>
      <p:sp>
        <p:nvSpPr>
          <p:cNvPr id="9" name="TextBox 9"/>
          <p:cNvSpPr txBox="1"/>
          <p:nvPr/>
        </p:nvSpPr>
        <p:spPr>
          <a:xfrm>
            <a:off x="2207602" y="2198921"/>
            <a:ext cx="1765517" cy="838296"/>
          </a:xfrm>
          <a:prstGeom prst="rect">
            <a:avLst/>
          </a:prstGeom>
        </p:spPr>
        <p:txBody>
          <a:bodyPr lIns="0" tIns="0" rIns="0" bIns="0" rtlCol="0" anchor="t">
            <a:spAutoFit/>
          </a:bodyPr>
          <a:lstStyle/>
          <a:p>
            <a:pPr algn="ctr" rtl="1">
              <a:lnSpc>
                <a:spcPts val="2206"/>
              </a:lnSpc>
              <a:spcBef>
                <a:spcPct val="0"/>
              </a:spcBef>
            </a:pPr>
            <a:r>
              <a:rPr lang="he-IL" sz="1839">
                <a:solidFill>
                  <a:srgbClr val="000000"/>
                </a:solidFill>
                <a:latin typeface="October Compressed"/>
                <a:ea typeface="October Compressed"/>
                <a:cs typeface="October Compressed"/>
                <a:sym typeface="October Compressed"/>
                <a:rtl/>
              </a:rPr>
              <a:t>צוות בוגר מגוון- צוותי הנהגות, מרכזים/ות, מדריכי/ות שכבה</a:t>
            </a:r>
          </a:p>
        </p:txBody>
      </p:sp>
      <p:sp>
        <p:nvSpPr>
          <p:cNvPr id="10" name="Freeform 10"/>
          <p:cNvSpPr/>
          <p:nvPr/>
        </p:nvSpPr>
        <p:spPr>
          <a:xfrm>
            <a:off x="1809598" y="4146552"/>
            <a:ext cx="2424787" cy="2861873"/>
          </a:xfrm>
          <a:custGeom>
            <a:avLst/>
            <a:gdLst/>
            <a:ahLst/>
            <a:cxnLst/>
            <a:rect l="l" t="t" r="r" b="b"/>
            <a:pathLst>
              <a:path w="2424787" h="2861873">
                <a:moveTo>
                  <a:pt x="0" y="0"/>
                </a:moveTo>
                <a:lnTo>
                  <a:pt x="2424787" y="0"/>
                </a:lnTo>
                <a:lnTo>
                  <a:pt x="2424787" y="2861873"/>
                </a:lnTo>
                <a:lnTo>
                  <a:pt x="0" y="28618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L"/>
          </a:p>
        </p:txBody>
      </p:sp>
      <p:sp>
        <p:nvSpPr>
          <p:cNvPr id="11" name="TextBox 11"/>
          <p:cNvSpPr txBox="1"/>
          <p:nvPr/>
        </p:nvSpPr>
        <p:spPr>
          <a:xfrm>
            <a:off x="2207602" y="4877353"/>
            <a:ext cx="1628778" cy="1390746"/>
          </a:xfrm>
          <a:prstGeom prst="rect">
            <a:avLst/>
          </a:prstGeom>
        </p:spPr>
        <p:txBody>
          <a:bodyPr lIns="0" tIns="0" rIns="0" bIns="0" rtlCol="0" anchor="t">
            <a:spAutoFit/>
          </a:bodyPr>
          <a:lstStyle/>
          <a:p>
            <a:pPr algn="ctr" rtl="1">
              <a:lnSpc>
                <a:spcPts val="2206"/>
              </a:lnSpc>
              <a:spcBef>
                <a:spcPct val="0"/>
              </a:spcBef>
            </a:pPr>
            <a:r>
              <a:rPr lang="he-IL" sz="1839">
                <a:solidFill>
                  <a:srgbClr val="000000"/>
                </a:solidFill>
                <a:latin typeface="October Compressed"/>
                <a:ea typeface="October Compressed"/>
                <a:cs typeface="October Compressed"/>
                <a:sym typeface="October Compressed"/>
                <a:rtl/>
              </a:rPr>
              <a:t>טיול הנהגתי-שבטי-שכבתי: לקיחת האחריות בקרב הצוות הבוגר אינה מובנת מאליה</a:t>
            </a:r>
          </a:p>
        </p:txBody>
      </p:sp>
      <p:grpSp>
        <p:nvGrpSpPr>
          <p:cNvPr id="12" name="Group 12"/>
          <p:cNvGrpSpPr/>
          <p:nvPr/>
        </p:nvGrpSpPr>
        <p:grpSpPr>
          <a:xfrm>
            <a:off x="3219805" y="2842170"/>
            <a:ext cx="2281041" cy="2692216"/>
            <a:chOff x="0" y="0"/>
            <a:chExt cx="3041388" cy="3589622"/>
          </a:xfrm>
        </p:grpSpPr>
        <p:sp>
          <p:nvSpPr>
            <p:cNvPr id="13" name="TextBox 13"/>
            <p:cNvSpPr txBox="1"/>
            <p:nvPr/>
          </p:nvSpPr>
          <p:spPr>
            <a:xfrm>
              <a:off x="437787" y="1285661"/>
              <a:ext cx="2101091" cy="1190760"/>
            </a:xfrm>
            <a:prstGeom prst="rect">
              <a:avLst/>
            </a:prstGeom>
          </p:spPr>
          <p:txBody>
            <a:bodyPr lIns="0" tIns="0" rIns="0" bIns="0" rtlCol="0" anchor="t">
              <a:spAutoFit/>
            </a:bodyPr>
            <a:lstStyle/>
            <a:p>
              <a:pPr algn="ctr" rtl="1">
                <a:lnSpc>
                  <a:spcPts val="2326"/>
                </a:lnSpc>
                <a:spcBef>
                  <a:spcPct val="0"/>
                </a:spcBef>
              </a:pPr>
              <a:r>
                <a:rPr lang="he-IL" sz="1938">
                  <a:solidFill>
                    <a:srgbClr val="000000"/>
                  </a:solidFill>
                  <a:latin typeface="October Compressed"/>
                  <a:ea typeface="October Compressed"/>
                  <a:cs typeface="October Compressed"/>
                  <a:sym typeface="October Compressed"/>
                  <a:rtl/>
                </a:rPr>
                <a:t>מזג אויר מאתגר- בלת"מים, קר מאוד, חם מאוד. </a:t>
              </a:r>
            </a:p>
          </p:txBody>
        </p:sp>
        <p:sp>
          <p:nvSpPr>
            <p:cNvPr id="14" name="Freeform 14"/>
            <p:cNvSpPr/>
            <p:nvPr/>
          </p:nvSpPr>
          <p:spPr>
            <a:xfrm>
              <a:off x="0" y="0"/>
              <a:ext cx="3041388" cy="3589622"/>
            </a:xfrm>
            <a:custGeom>
              <a:avLst/>
              <a:gdLst/>
              <a:ahLst/>
              <a:cxnLst/>
              <a:rect l="l" t="t" r="r" b="b"/>
              <a:pathLst>
                <a:path w="3041388" h="3589622">
                  <a:moveTo>
                    <a:pt x="0" y="0"/>
                  </a:moveTo>
                  <a:lnTo>
                    <a:pt x="3041388" y="0"/>
                  </a:lnTo>
                  <a:lnTo>
                    <a:pt x="3041388" y="3589622"/>
                  </a:lnTo>
                  <a:lnTo>
                    <a:pt x="0" y="35896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L"/>
            </a:p>
          </p:txBody>
        </p:sp>
      </p:grpSp>
      <p:sp>
        <p:nvSpPr>
          <p:cNvPr id="15" name="Freeform 15"/>
          <p:cNvSpPr/>
          <p:nvPr/>
        </p:nvSpPr>
        <p:spPr>
          <a:xfrm>
            <a:off x="5908614" y="2902481"/>
            <a:ext cx="2322587" cy="2741251"/>
          </a:xfrm>
          <a:custGeom>
            <a:avLst/>
            <a:gdLst/>
            <a:ahLst/>
            <a:cxnLst/>
            <a:rect l="l" t="t" r="r" b="b"/>
            <a:pathLst>
              <a:path w="2322587" h="2741251">
                <a:moveTo>
                  <a:pt x="0" y="0"/>
                </a:moveTo>
                <a:lnTo>
                  <a:pt x="2322587" y="0"/>
                </a:lnTo>
                <a:lnTo>
                  <a:pt x="2322587" y="2741251"/>
                </a:lnTo>
                <a:lnTo>
                  <a:pt x="0" y="27412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L"/>
          </a:p>
        </p:txBody>
      </p:sp>
      <p:sp>
        <p:nvSpPr>
          <p:cNvPr id="16" name="TextBox 16"/>
          <p:cNvSpPr txBox="1"/>
          <p:nvPr/>
        </p:nvSpPr>
        <p:spPr>
          <a:xfrm>
            <a:off x="6327773" y="3746361"/>
            <a:ext cx="1428706" cy="1228796"/>
          </a:xfrm>
          <a:prstGeom prst="rect">
            <a:avLst/>
          </a:prstGeom>
        </p:spPr>
        <p:txBody>
          <a:bodyPr lIns="0" tIns="0" rIns="0" bIns="0" rtlCol="0" anchor="t">
            <a:spAutoFit/>
          </a:bodyPr>
          <a:lstStyle/>
          <a:p>
            <a:pPr algn="ctr" rtl="1">
              <a:lnSpc>
                <a:spcPts val="2400"/>
              </a:lnSpc>
              <a:spcBef>
                <a:spcPct val="0"/>
              </a:spcBef>
            </a:pPr>
            <a:r>
              <a:rPr lang="he-IL" sz="2001">
                <a:solidFill>
                  <a:srgbClr val="000000"/>
                </a:solidFill>
                <a:latin typeface="October Compressed"/>
                <a:ea typeface="October Compressed"/>
                <a:cs typeface="October Compressed"/>
                <a:sym typeface="October Compressed"/>
                <a:rtl/>
              </a:rPr>
              <a:t>בוגרים/ות, אחראים/ות, ועם זאת- לא מתורגלים הרבה ב"חניכות". </a:t>
            </a:r>
          </a:p>
        </p:txBody>
      </p:sp>
      <p:sp>
        <p:nvSpPr>
          <p:cNvPr id="17" name="TextBox 17"/>
          <p:cNvSpPr txBox="1"/>
          <p:nvPr/>
        </p:nvSpPr>
        <p:spPr>
          <a:xfrm>
            <a:off x="1147002" y="3540633"/>
            <a:ext cx="1206469" cy="866874"/>
          </a:xfrm>
          <a:prstGeom prst="rect">
            <a:avLst/>
          </a:prstGeom>
        </p:spPr>
        <p:txBody>
          <a:bodyPr lIns="0" tIns="0" rIns="0" bIns="0" rtlCol="0" anchor="t">
            <a:spAutoFit/>
          </a:bodyPr>
          <a:lstStyle/>
          <a:p>
            <a:pPr algn="ctr" rtl="1">
              <a:lnSpc>
                <a:spcPts val="2275"/>
              </a:lnSpc>
              <a:spcBef>
                <a:spcPct val="0"/>
              </a:spcBef>
            </a:pPr>
            <a:r>
              <a:rPr lang="he-IL" sz="1897">
                <a:solidFill>
                  <a:srgbClr val="000000"/>
                </a:solidFill>
                <a:latin typeface="October Compressed"/>
                <a:ea typeface="October Compressed"/>
                <a:cs typeface="October Compressed"/>
                <a:sym typeface="October Compressed"/>
                <a:rtl/>
              </a:rPr>
              <a:t>מסלולים ארוכים, טורים פרוסים, ניהול זמנים צפוף</a:t>
            </a:r>
          </a:p>
        </p:txBody>
      </p:sp>
      <p:sp>
        <p:nvSpPr>
          <p:cNvPr id="18" name="Freeform 18"/>
          <p:cNvSpPr/>
          <p:nvPr/>
        </p:nvSpPr>
        <p:spPr>
          <a:xfrm>
            <a:off x="4495207" y="4273107"/>
            <a:ext cx="2424787" cy="2861873"/>
          </a:xfrm>
          <a:custGeom>
            <a:avLst/>
            <a:gdLst/>
            <a:ahLst/>
            <a:cxnLst/>
            <a:rect l="l" t="t" r="r" b="b"/>
            <a:pathLst>
              <a:path w="2424787" h="2861873">
                <a:moveTo>
                  <a:pt x="0" y="0"/>
                </a:moveTo>
                <a:lnTo>
                  <a:pt x="2424786" y="0"/>
                </a:lnTo>
                <a:lnTo>
                  <a:pt x="2424786" y="2861872"/>
                </a:lnTo>
                <a:lnTo>
                  <a:pt x="0" y="28618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L"/>
          </a:p>
        </p:txBody>
      </p:sp>
      <p:sp>
        <p:nvSpPr>
          <p:cNvPr id="19" name="TextBox 19"/>
          <p:cNvSpPr txBox="1"/>
          <p:nvPr/>
        </p:nvSpPr>
        <p:spPr>
          <a:xfrm>
            <a:off x="4847897" y="5327582"/>
            <a:ext cx="1780072" cy="838296"/>
          </a:xfrm>
          <a:prstGeom prst="rect">
            <a:avLst/>
          </a:prstGeom>
        </p:spPr>
        <p:txBody>
          <a:bodyPr lIns="0" tIns="0" rIns="0" bIns="0" rtlCol="0" anchor="t">
            <a:spAutoFit/>
          </a:bodyPr>
          <a:lstStyle/>
          <a:p>
            <a:pPr algn="ctr" rtl="1">
              <a:lnSpc>
                <a:spcPts val="2206"/>
              </a:lnSpc>
              <a:spcBef>
                <a:spcPct val="0"/>
              </a:spcBef>
            </a:pPr>
            <a:r>
              <a:rPr lang="he-IL" sz="1839">
                <a:solidFill>
                  <a:srgbClr val="000000"/>
                </a:solidFill>
                <a:latin typeface="October Compressed"/>
                <a:ea typeface="October Compressed"/>
                <a:cs typeface="October Compressed"/>
                <a:sym typeface="October Compressed"/>
                <a:rtl/>
              </a:rPr>
              <a:t>טיול במדבר- בעיות קליטה, נהיגות ארוכות ומעייפות, מזג אויר קיצוני</a:t>
            </a:r>
          </a:p>
        </p:txBody>
      </p:sp>
      <p:sp>
        <p:nvSpPr>
          <p:cNvPr id="20" name="Freeform 20"/>
          <p:cNvSpPr/>
          <p:nvPr/>
        </p:nvSpPr>
        <p:spPr>
          <a:xfrm>
            <a:off x="537843" y="2547896"/>
            <a:ext cx="2424787" cy="2861873"/>
          </a:xfrm>
          <a:custGeom>
            <a:avLst/>
            <a:gdLst/>
            <a:ahLst/>
            <a:cxnLst/>
            <a:rect l="l" t="t" r="r" b="b"/>
            <a:pathLst>
              <a:path w="2424787" h="2861873">
                <a:moveTo>
                  <a:pt x="0" y="0"/>
                </a:moveTo>
                <a:lnTo>
                  <a:pt x="2424787" y="0"/>
                </a:lnTo>
                <a:lnTo>
                  <a:pt x="2424787" y="2861873"/>
                </a:lnTo>
                <a:lnTo>
                  <a:pt x="0" y="28618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L"/>
          </a:p>
        </p:txBody>
      </p:sp>
      <p:sp>
        <p:nvSpPr>
          <p:cNvPr id="21" name="Freeform 21"/>
          <p:cNvSpPr/>
          <p:nvPr/>
        </p:nvSpPr>
        <p:spPr>
          <a:xfrm>
            <a:off x="1955175" y="1220472"/>
            <a:ext cx="2424787" cy="2861873"/>
          </a:xfrm>
          <a:custGeom>
            <a:avLst/>
            <a:gdLst/>
            <a:ahLst/>
            <a:cxnLst/>
            <a:rect l="l" t="t" r="r" b="b"/>
            <a:pathLst>
              <a:path w="2424787" h="2861873">
                <a:moveTo>
                  <a:pt x="0" y="0"/>
                </a:moveTo>
                <a:lnTo>
                  <a:pt x="2424787" y="0"/>
                </a:lnTo>
                <a:lnTo>
                  <a:pt x="2424787" y="2861873"/>
                </a:lnTo>
                <a:lnTo>
                  <a:pt x="0" y="28618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L"/>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294" t="-50437" r="-8211" b="-59703"/>
            </a:stretch>
          </a:blipFill>
        </p:spPr>
        <p:txBody>
          <a:bodyPr/>
          <a:lstStyle/>
          <a:p>
            <a:endParaRPr lang="en-IL"/>
          </a:p>
        </p:txBody>
      </p:sp>
      <p:sp>
        <p:nvSpPr>
          <p:cNvPr id="3" name="TextBox 3"/>
          <p:cNvSpPr txBox="1"/>
          <p:nvPr/>
        </p:nvSpPr>
        <p:spPr>
          <a:xfrm>
            <a:off x="0" y="186709"/>
            <a:ext cx="3579248" cy="1118197"/>
          </a:xfrm>
          <a:prstGeom prst="rect">
            <a:avLst/>
          </a:prstGeom>
        </p:spPr>
        <p:txBody>
          <a:bodyPr lIns="0" tIns="0" rIns="0" bIns="0" rtlCol="0" anchor="t">
            <a:spAutoFit/>
          </a:bodyPr>
          <a:lstStyle/>
          <a:p>
            <a:pPr algn="ctr">
              <a:lnSpc>
                <a:spcPts val="4320"/>
              </a:lnSpc>
            </a:pPr>
            <a:r>
              <a:rPr lang="he-IL" sz="3999">
                <a:solidFill>
                  <a:srgbClr val="000000"/>
                </a:solidFill>
                <a:latin typeface="Trabelsi"/>
                <a:ea typeface="Trabelsi"/>
                <a:cs typeface="Trabelsi"/>
                <a:sym typeface="Trabelsi"/>
                <a:rtl/>
              </a:rPr>
              <a:t>פריסת טיולי התנועה</a:t>
            </a:r>
          </a:p>
        </p:txBody>
      </p:sp>
      <p:grpSp>
        <p:nvGrpSpPr>
          <p:cNvPr id="4" name="Group 4"/>
          <p:cNvGrpSpPr/>
          <p:nvPr/>
        </p:nvGrpSpPr>
        <p:grpSpPr>
          <a:xfrm>
            <a:off x="3382990" y="1144718"/>
            <a:ext cx="3519997" cy="5821091"/>
            <a:chOff x="0" y="0"/>
            <a:chExt cx="5016119" cy="8295258"/>
          </a:xfrm>
        </p:grpSpPr>
        <p:sp>
          <p:nvSpPr>
            <p:cNvPr id="5" name="Freeform 5" descr="1(13).jpg"/>
            <p:cNvSpPr/>
            <p:nvPr/>
          </p:nvSpPr>
          <p:spPr>
            <a:xfrm>
              <a:off x="0" y="0"/>
              <a:ext cx="5016119" cy="8295259"/>
            </a:xfrm>
            <a:custGeom>
              <a:avLst/>
              <a:gdLst/>
              <a:ahLst/>
              <a:cxnLst/>
              <a:rect l="l" t="t" r="r" b="b"/>
              <a:pathLst>
                <a:path w="5016119" h="8295259">
                  <a:moveTo>
                    <a:pt x="0" y="0"/>
                  </a:moveTo>
                  <a:lnTo>
                    <a:pt x="5016119" y="0"/>
                  </a:lnTo>
                  <a:lnTo>
                    <a:pt x="5016119" y="8295259"/>
                  </a:lnTo>
                  <a:lnTo>
                    <a:pt x="0" y="8295259"/>
                  </a:lnTo>
                  <a:lnTo>
                    <a:pt x="0" y="0"/>
                  </a:lnTo>
                  <a:close/>
                </a:path>
              </a:pathLst>
            </a:custGeom>
            <a:blipFill>
              <a:blip r:embed="rId3"/>
              <a:stretch>
                <a:fillRect l="-5221" r="-5221"/>
              </a:stretch>
            </a:blipFill>
          </p:spPr>
          <p:txBody>
            <a:bodyPr/>
            <a:lstStyle/>
            <a:p>
              <a:endParaRPr lang="en-IL"/>
            </a:p>
          </p:txBody>
        </p:sp>
      </p:grpSp>
      <p:grpSp>
        <p:nvGrpSpPr>
          <p:cNvPr id="6" name="Group 6"/>
          <p:cNvGrpSpPr/>
          <p:nvPr/>
        </p:nvGrpSpPr>
        <p:grpSpPr>
          <a:xfrm>
            <a:off x="7186714" y="5391677"/>
            <a:ext cx="2299758" cy="1221755"/>
            <a:chOff x="0" y="0"/>
            <a:chExt cx="3277236" cy="1741043"/>
          </a:xfrm>
        </p:grpSpPr>
        <p:sp>
          <p:nvSpPr>
            <p:cNvPr id="7" name="Freeform 7"/>
            <p:cNvSpPr/>
            <p:nvPr/>
          </p:nvSpPr>
          <p:spPr>
            <a:xfrm>
              <a:off x="0" y="0"/>
              <a:ext cx="3277235" cy="1741043"/>
            </a:xfrm>
            <a:custGeom>
              <a:avLst/>
              <a:gdLst/>
              <a:ahLst/>
              <a:cxnLst/>
              <a:rect l="l" t="t" r="r" b="b"/>
              <a:pathLst>
                <a:path w="3277235" h="1741043">
                  <a:moveTo>
                    <a:pt x="0" y="352171"/>
                  </a:moveTo>
                  <a:cubicBezTo>
                    <a:pt x="0" y="157607"/>
                    <a:pt x="158369" y="0"/>
                    <a:pt x="353822" y="0"/>
                  </a:cubicBezTo>
                  <a:lnTo>
                    <a:pt x="2923413" y="0"/>
                  </a:lnTo>
                  <a:cubicBezTo>
                    <a:pt x="3118866" y="0"/>
                    <a:pt x="3277235" y="157607"/>
                    <a:pt x="3277235" y="352044"/>
                  </a:cubicBezTo>
                  <a:lnTo>
                    <a:pt x="3277235" y="1388872"/>
                  </a:lnTo>
                  <a:cubicBezTo>
                    <a:pt x="3277235" y="1583309"/>
                    <a:pt x="3118866" y="1740916"/>
                    <a:pt x="2923413" y="1740916"/>
                  </a:cubicBezTo>
                  <a:lnTo>
                    <a:pt x="353822" y="1740916"/>
                  </a:lnTo>
                  <a:cubicBezTo>
                    <a:pt x="158369" y="1741043"/>
                    <a:pt x="0" y="1583309"/>
                    <a:pt x="0" y="1388872"/>
                  </a:cubicBezTo>
                  <a:close/>
                </a:path>
              </a:pathLst>
            </a:custGeom>
            <a:solidFill>
              <a:srgbClr val="9CB9ED"/>
            </a:solidFill>
          </p:spPr>
          <p:txBody>
            <a:bodyPr/>
            <a:lstStyle/>
            <a:p>
              <a:endParaRPr lang="en-IL"/>
            </a:p>
          </p:txBody>
        </p:sp>
      </p:grpSp>
      <p:sp>
        <p:nvSpPr>
          <p:cNvPr id="8" name="Freeform 8"/>
          <p:cNvSpPr/>
          <p:nvPr/>
        </p:nvSpPr>
        <p:spPr>
          <a:xfrm>
            <a:off x="7180386" y="5385350"/>
            <a:ext cx="2312413" cy="1234499"/>
          </a:xfrm>
          <a:custGeom>
            <a:avLst/>
            <a:gdLst/>
            <a:ahLst/>
            <a:cxnLst/>
            <a:rect l="l" t="t" r="r" b="b"/>
            <a:pathLst>
              <a:path w="2312413" h="1234499">
                <a:moveTo>
                  <a:pt x="0" y="0"/>
                </a:moveTo>
                <a:lnTo>
                  <a:pt x="2312413" y="0"/>
                </a:lnTo>
                <a:lnTo>
                  <a:pt x="2312413" y="1234499"/>
                </a:lnTo>
                <a:lnTo>
                  <a:pt x="0" y="12344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L"/>
          </a:p>
        </p:txBody>
      </p:sp>
      <p:grpSp>
        <p:nvGrpSpPr>
          <p:cNvPr id="9" name="Group 9"/>
          <p:cNvGrpSpPr/>
          <p:nvPr/>
        </p:nvGrpSpPr>
        <p:grpSpPr>
          <a:xfrm>
            <a:off x="7180386" y="5385350"/>
            <a:ext cx="2312383" cy="1234395"/>
            <a:chOff x="0" y="0"/>
            <a:chExt cx="3295227" cy="1759056"/>
          </a:xfrm>
        </p:grpSpPr>
        <p:sp>
          <p:nvSpPr>
            <p:cNvPr id="10" name="Freeform 10"/>
            <p:cNvSpPr/>
            <p:nvPr/>
          </p:nvSpPr>
          <p:spPr>
            <a:xfrm>
              <a:off x="0" y="0"/>
              <a:ext cx="3295227" cy="1759056"/>
            </a:xfrm>
            <a:custGeom>
              <a:avLst/>
              <a:gdLst/>
              <a:ahLst/>
              <a:cxnLst/>
              <a:rect l="l" t="t" r="r" b="b"/>
              <a:pathLst>
                <a:path w="3295227" h="1759056">
                  <a:moveTo>
                    <a:pt x="0" y="0"/>
                  </a:moveTo>
                  <a:lnTo>
                    <a:pt x="3295227" y="0"/>
                  </a:lnTo>
                  <a:lnTo>
                    <a:pt x="3295227" y="1759056"/>
                  </a:lnTo>
                  <a:lnTo>
                    <a:pt x="0" y="1759056"/>
                  </a:lnTo>
                  <a:close/>
                </a:path>
              </a:pathLst>
            </a:custGeom>
            <a:solidFill>
              <a:srgbClr val="000000">
                <a:alpha val="0"/>
              </a:srgbClr>
            </a:solidFill>
          </p:spPr>
          <p:txBody>
            <a:bodyPr/>
            <a:lstStyle/>
            <a:p>
              <a:endParaRPr lang="en-IL"/>
            </a:p>
          </p:txBody>
        </p:sp>
        <p:sp>
          <p:nvSpPr>
            <p:cNvPr id="11" name="TextBox 11"/>
            <p:cNvSpPr txBox="1"/>
            <p:nvPr/>
          </p:nvSpPr>
          <p:spPr>
            <a:xfrm>
              <a:off x="0" y="0"/>
              <a:ext cx="3295227" cy="1759056"/>
            </a:xfrm>
            <a:prstGeom prst="rect">
              <a:avLst/>
            </a:prstGeom>
          </p:spPr>
          <p:txBody>
            <a:bodyPr lIns="0" tIns="0" rIns="0" bIns="0" rtlCol="0" anchor="ctr"/>
            <a:lstStyle/>
            <a:p>
              <a:pPr algn="ctr" rtl="1">
                <a:lnSpc>
                  <a:spcPts val="2046"/>
                </a:lnSpc>
              </a:pPr>
              <a:r>
                <a:rPr lang="he-IL" sz="1705" b="1" u="sng">
                  <a:solidFill>
                    <a:srgbClr val="3C3A30"/>
                  </a:solidFill>
                  <a:latin typeface="October Bold"/>
                  <a:ea typeface="October Bold"/>
                  <a:cs typeface="October Bold"/>
                  <a:sym typeface="October Bold"/>
                  <a:rtl/>
                </a:rPr>
                <a:t>הרי אילת –תפוחי  ו ? </a:t>
              </a:r>
              <a:r>
                <a:rPr lang="en-US" sz="1705" b="1">
                  <a:solidFill>
                    <a:srgbClr val="3C3A30"/>
                  </a:solidFill>
                  <a:latin typeface="October Bold"/>
                  <a:ea typeface="October Bold"/>
                  <a:cs typeface="October Bold"/>
                  <a:sym typeface="October Bold"/>
                </a:rPr>
                <a:t>16</a:t>
              </a:r>
              <a:r>
                <a:rPr lang="he-IL" sz="1705" b="1">
                  <a:solidFill>
                    <a:srgbClr val="3C3A30"/>
                  </a:solidFill>
                  <a:latin typeface="October Bold"/>
                  <a:ea typeface="October Bold"/>
                  <a:cs typeface="October Bold"/>
                  <a:sym typeface="October Bold"/>
                  <a:rtl/>
                </a:rPr>
                <a:t> הנהגות התנועה.</a:t>
              </a:r>
            </a:p>
          </p:txBody>
        </p:sp>
      </p:grpSp>
      <p:sp>
        <p:nvSpPr>
          <p:cNvPr id="12" name="Freeform 12"/>
          <p:cNvSpPr/>
          <p:nvPr/>
        </p:nvSpPr>
        <p:spPr>
          <a:xfrm>
            <a:off x="5599521" y="6181381"/>
            <a:ext cx="1829962" cy="630964"/>
          </a:xfrm>
          <a:custGeom>
            <a:avLst/>
            <a:gdLst/>
            <a:ahLst/>
            <a:cxnLst/>
            <a:rect l="l" t="t" r="r" b="b"/>
            <a:pathLst>
              <a:path w="1829962" h="630964">
                <a:moveTo>
                  <a:pt x="0" y="0"/>
                </a:moveTo>
                <a:lnTo>
                  <a:pt x="1829962" y="0"/>
                </a:lnTo>
                <a:lnTo>
                  <a:pt x="1829962" y="630963"/>
                </a:lnTo>
                <a:lnTo>
                  <a:pt x="0" y="6309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L"/>
          </a:p>
        </p:txBody>
      </p:sp>
      <p:grpSp>
        <p:nvGrpSpPr>
          <p:cNvPr id="13" name="Group 13"/>
          <p:cNvGrpSpPr/>
          <p:nvPr/>
        </p:nvGrpSpPr>
        <p:grpSpPr>
          <a:xfrm>
            <a:off x="6547841" y="1086475"/>
            <a:ext cx="2639842" cy="1221755"/>
            <a:chOff x="0" y="0"/>
            <a:chExt cx="3761868" cy="1741043"/>
          </a:xfrm>
        </p:grpSpPr>
        <p:sp>
          <p:nvSpPr>
            <p:cNvPr id="14" name="Freeform 14"/>
            <p:cNvSpPr/>
            <p:nvPr/>
          </p:nvSpPr>
          <p:spPr>
            <a:xfrm>
              <a:off x="0" y="0"/>
              <a:ext cx="3761867" cy="1741043"/>
            </a:xfrm>
            <a:custGeom>
              <a:avLst/>
              <a:gdLst/>
              <a:ahLst/>
              <a:cxnLst/>
              <a:rect l="l" t="t" r="r" b="b"/>
              <a:pathLst>
                <a:path w="3761867" h="1741043">
                  <a:moveTo>
                    <a:pt x="0" y="352171"/>
                  </a:moveTo>
                  <a:cubicBezTo>
                    <a:pt x="0" y="157607"/>
                    <a:pt x="158496" y="0"/>
                    <a:pt x="354076" y="0"/>
                  </a:cubicBezTo>
                  <a:lnTo>
                    <a:pt x="3407791" y="0"/>
                  </a:lnTo>
                  <a:cubicBezTo>
                    <a:pt x="3603371" y="0"/>
                    <a:pt x="3761867" y="157607"/>
                    <a:pt x="3761867" y="352044"/>
                  </a:cubicBezTo>
                  <a:lnTo>
                    <a:pt x="3761867" y="1388872"/>
                  </a:lnTo>
                  <a:cubicBezTo>
                    <a:pt x="3761867" y="1583309"/>
                    <a:pt x="3603371" y="1740916"/>
                    <a:pt x="3407791" y="1740916"/>
                  </a:cubicBezTo>
                  <a:lnTo>
                    <a:pt x="354076" y="1740916"/>
                  </a:lnTo>
                  <a:cubicBezTo>
                    <a:pt x="158496" y="1741043"/>
                    <a:pt x="0" y="1583309"/>
                    <a:pt x="0" y="1388872"/>
                  </a:cubicBezTo>
                  <a:close/>
                </a:path>
              </a:pathLst>
            </a:custGeom>
            <a:solidFill>
              <a:srgbClr val="9EB6E1"/>
            </a:solidFill>
          </p:spPr>
          <p:txBody>
            <a:bodyPr/>
            <a:lstStyle/>
            <a:p>
              <a:endParaRPr lang="en-IL"/>
            </a:p>
          </p:txBody>
        </p:sp>
      </p:grpSp>
      <p:sp>
        <p:nvSpPr>
          <p:cNvPr id="15" name="Freeform 15"/>
          <p:cNvSpPr/>
          <p:nvPr/>
        </p:nvSpPr>
        <p:spPr>
          <a:xfrm>
            <a:off x="6541513" y="1080147"/>
            <a:ext cx="2652497" cy="1234499"/>
          </a:xfrm>
          <a:custGeom>
            <a:avLst/>
            <a:gdLst/>
            <a:ahLst/>
            <a:cxnLst/>
            <a:rect l="l" t="t" r="r" b="b"/>
            <a:pathLst>
              <a:path w="2652497" h="1234499">
                <a:moveTo>
                  <a:pt x="0" y="0"/>
                </a:moveTo>
                <a:lnTo>
                  <a:pt x="2652498" y="0"/>
                </a:lnTo>
                <a:lnTo>
                  <a:pt x="2652498" y="1234499"/>
                </a:lnTo>
                <a:lnTo>
                  <a:pt x="0" y="12344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L"/>
          </a:p>
        </p:txBody>
      </p:sp>
      <p:grpSp>
        <p:nvGrpSpPr>
          <p:cNvPr id="16" name="Group 16"/>
          <p:cNvGrpSpPr/>
          <p:nvPr/>
        </p:nvGrpSpPr>
        <p:grpSpPr>
          <a:xfrm>
            <a:off x="6541513" y="1073463"/>
            <a:ext cx="2652450" cy="1241079"/>
            <a:chOff x="0" y="0"/>
            <a:chExt cx="3779835" cy="1768581"/>
          </a:xfrm>
        </p:grpSpPr>
        <p:sp>
          <p:nvSpPr>
            <p:cNvPr id="17" name="Freeform 17"/>
            <p:cNvSpPr/>
            <p:nvPr/>
          </p:nvSpPr>
          <p:spPr>
            <a:xfrm>
              <a:off x="0" y="0"/>
              <a:ext cx="3779835" cy="1768581"/>
            </a:xfrm>
            <a:custGeom>
              <a:avLst/>
              <a:gdLst/>
              <a:ahLst/>
              <a:cxnLst/>
              <a:rect l="l" t="t" r="r" b="b"/>
              <a:pathLst>
                <a:path w="3779835" h="1768581">
                  <a:moveTo>
                    <a:pt x="0" y="0"/>
                  </a:moveTo>
                  <a:lnTo>
                    <a:pt x="3779835" y="0"/>
                  </a:lnTo>
                  <a:lnTo>
                    <a:pt x="3779835" y="1768581"/>
                  </a:lnTo>
                  <a:lnTo>
                    <a:pt x="0" y="1768581"/>
                  </a:lnTo>
                  <a:close/>
                </a:path>
              </a:pathLst>
            </a:custGeom>
            <a:solidFill>
              <a:srgbClr val="000000">
                <a:alpha val="0"/>
              </a:srgbClr>
            </a:solidFill>
          </p:spPr>
          <p:txBody>
            <a:bodyPr/>
            <a:lstStyle/>
            <a:p>
              <a:endParaRPr lang="en-IL"/>
            </a:p>
          </p:txBody>
        </p:sp>
        <p:sp>
          <p:nvSpPr>
            <p:cNvPr id="18" name="TextBox 18"/>
            <p:cNvSpPr txBox="1"/>
            <p:nvPr/>
          </p:nvSpPr>
          <p:spPr>
            <a:xfrm>
              <a:off x="0" y="-9525"/>
              <a:ext cx="3779835" cy="1778106"/>
            </a:xfrm>
            <a:prstGeom prst="rect">
              <a:avLst/>
            </a:prstGeom>
          </p:spPr>
          <p:txBody>
            <a:bodyPr lIns="0" tIns="0" rIns="0" bIns="0" rtlCol="0" anchor="ctr"/>
            <a:lstStyle/>
            <a:p>
              <a:pPr algn="ctr">
                <a:lnSpc>
                  <a:spcPts val="2304"/>
                </a:lnSpc>
              </a:pPr>
              <a:r>
                <a:rPr lang="he-IL" sz="1920" b="1" u="sng">
                  <a:solidFill>
                    <a:srgbClr val="3C3A30"/>
                  </a:solidFill>
                  <a:latin typeface="October Bold"/>
                  <a:ea typeface="October Bold"/>
                  <a:cs typeface="October Bold"/>
                  <a:sym typeface="October Bold"/>
                  <a:rtl/>
                </a:rPr>
                <a:t>שדה בוקר – זייתון</a:t>
              </a:r>
            </a:p>
            <a:p>
              <a:pPr algn="ctr">
                <a:lnSpc>
                  <a:spcPts val="2046"/>
                </a:lnSpc>
              </a:pPr>
              <a:r>
                <a:rPr lang="he-IL" sz="1705">
                  <a:solidFill>
                    <a:srgbClr val="3C3A30"/>
                  </a:solidFill>
                  <a:latin typeface="October Compressed"/>
                  <a:ea typeface="October Compressed"/>
                  <a:cs typeface="October Compressed"/>
                  <a:sym typeface="October Compressed"/>
                  <a:rtl/>
                </a:rPr>
                <a:t>דרום, ירושלים, יהודה, דן והצוק</a:t>
              </a:r>
            </a:p>
          </p:txBody>
        </p:sp>
      </p:grpSp>
      <p:sp>
        <p:nvSpPr>
          <p:cNvPr id="19" name="Freeform 19"/>
          <p:cNvSpPr/>
          <p:nvPr/>
        </p:nvSpPr>
        <p:spPr>
          <a:xfrm>
            <a:off x="4850346" y="1697123"/>
            <a:ext cx="1385998" cy="1268484"/>
          </a:xfrm>
          <a:custGeom>
            <a:avLst/>
            <a:gdLst/>
            <a:ahLst/>
            <a:cxnLst/>
            <a:rect l="l" t="t" r="r" b="b"/>
            <a:pathLst>
              <a:path w="1385998" h="1268484">
                <a:moveTo>
                  <a:pt x="0" y="0"/>
                </a:moveTo>
                <a:lnTo>
                  <a:pt x="1385998" y="0"/>
                </a:lnTo>
                <a:lnTo>
                  <a:pt x="1385998" y="1268484"/>
                </a:lnTo>
                <a:lnTo>
                  <a:pt x="0" y="12684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L"/>
          </a:p>
        </p:txBody>
      </p:sp>
      <p:grpSp>
        <p:nvGrpSpPr>
          <p:cNvPr id="20" name="Group 20"/>
          <p:cNvGrpSpPr/>
          <p:nvPr/>
        </p:nvGrpSpPr>
        <p:grpSpPr>
          <a:xfrm>
            <a:off x="737848" y="2565617"/>
            <a:ext cx="2711852" cy="1196445"/>
            <a:chOff x="0" y="0"/>
            <a:chExt cx="3864484" cy="1704975"/>
          </a:xfrm>
        </p:grpSpPr>
        <p:sp>
          <p:nvSpPr>
            <p:cNvPr id="21" name="Freeform 21"/>
            <p:cNvSpPr/>
            <p:nvPr/>
          </p:nvSpPr>
          <p:spPr>
            <a:xfrm>
              <a:off x="0" y="0"/>
              <a:ext cx="3864483" cy="1704975"/>
            </a:xfrm>
            <a:custGeom>
              <a:avLst/>
              <a:gdLst/>
              <a:ahLst/>
              <a:cxnLst/>
              <a:rect l="l" t="t" r="r" b="b"/>
              <a:pathLst>
                <a:path w="3864483" h="1704975">
                  <a:moveTo>
                    <a:pt x="0" y="344805"/>
                  </a:moveTo>
                  <a:cubicBezTo>
                    <a:pt x="0" y="154432"/>
                    <a:pt x="155321" y="0"/>
                    <a:pt x="346837" y="0"/>
                  </a:cubicBezTo>
                  <a:lnTo>
                    <a:pt x="3517646" y="0"/>
                  </a:lnTo>
                  <a:cubicBezTo>
                    <a:pt x="3709162" y="0"/>
                    <a:pt x="3864483" y="154432"/>
                    <a:pt x="3864483" y="344805"/>
                  </a:cubicBezTo>
                  <a:lnTo>
                    <a:pt x="3864483" y="1360170"/>
                  </a:lnTo>
                  <a:cubicBezTo>
                    <a:pt x="3864483" y="1550543"/>
                    <a:pt x="3709162" y="1704975"/>
                    <a:pt x="3517646" y="1704975"/>
                  </a:cubicBezTo>
                  <a:lnTo>
                    <a:pt x="346837" y="1704975"/>
                  </a:lnTo>
                  <a:cubicBezTo>
                    <a:pt x="155321" y="1704975"/>
                    <a:pt x="0" y="1550543"/>
                    <a:pt x="0" y="1360170"/>
                  </a:cubicBezTo>
                  <a:close/>
                </a:path>
              </a:pathLst>
            </a:custGeom>
            <a:solidFill>
              <a:srgbClr val="BDD7EE"/>
            </a:solidFill>
          </p:spPr>
          <p:txBody>
            <a:bodyPr/>
            <a:lstStyle/>
            <a:p>
              <a:endParaRPr lang="en-IL"/>
            </a:p>
          </p:txBody>
        </p:sp>
      </p:grpSp>
      <p:sp>
        <p:nvSpPr>
          <p:cNvPr id="22" name="Freeform 22"/>
          <p:cNvSpPr/>
          <p:nvPr/>
        </p:nvSpPr>
        <p:spPr>
          <a:xfrm>
            <a:off x="731520" y="2559290"/>
            <a:ext cx="2724507" cy="1209100"/>
          </a:xfrm>
          <a:custGeom>
            <a:avLst/>
            <a:gdLst/>
            <a:ahLst/>
            <a:cxnLst/>
            <a:rect l="l" t="t" r="r" b="b"/>
            <a:pathLst>
              <a:path w="2724507" h="1209100">
                <a:moveTo>
                  <a:pt x="0" y="0"/>
                </a:moveTo>
                <a:lnTo>
                  <a:pt x="2724507" y="0"/>
                </a:lnTo>
                <a:lnTo>
                  <a:pt x="2724507" y="1209099"/>
                </a:lnTo>
                <a:lnTo>
                  <a:pt x="0" y="12090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IL"/>
          </a:p>
        </p:txBody>
      </p:sp>
      <p:grpSp>
        <p:nvGrpSpPr>
          <p:cNvPr id="23" name="Group 23"/>
          <p:cNvGrpSpPr/>
          <p:nvPr/>
        </p:nvGrpSpPr>
        <p:grpSpPr>
          <a:xfrm>
            <a:off x="731520" y="2552605"/>
            <a:ext cx="2724519" cy="1215795"/>
            <a:chOff x="0" y="0"/>
            <a:chExt cx="3882535" cy="1732550"/>
          </a:xfrm>
        </p:grpSpPr>
        <p:sp>
          <p:nvSpPr>
            <p:cNvPr id="24" name="Freeform 24"/>
            <p:cNvSpPr/>
            <p:nvPr/>
          </p:nvSpPr>
          <p:spPr>
            <a:xfrm>
              <a:off x="0" y="0"/>
              <a:ext cx="3882535" cy="1732550"/>
            </a:xfrm>
            <a:custGeom>
              <a:avLst/>
              <a:gdLst/>
              <a:ahLst/>
              <a:cxnLst/>
              <a:rect l="l" t="t" r="r" b="b"/>
              <a:pathLst>
                <a:path w="3882535" h="1732550">
                  <a:moveTo>
                    <a:pt x="0" y="0"/>
                  </a:moveTo>
                  <a:lnTo>
                    <a:pt x="3882535" y="0"/>
                  </a:lnTo>
                  <a:lnTo>
                    <a:pt x="3882535" y="1732550"/>
                  </a:lnTo>
                  <a:lnTo>
                    <a:pt x="0" y="1732550"/>
                  </a:lnTo>
                  <a:close/>
                </a:path>
              </a:pathLst>
            </a:custGeom>
            <a:solidFill>
              <a:srgbClr val="000000">
                <a:alpha val="0"/>
              </a:srgbClr>
            </a:solidFill>
          </p:spPr>
          <p:txBody>
            <a:bodyPr/>
            <a:lstStyle/>
            <a:p>
              <a:endParaRPr lang="en-IL"/>
            </a:p>
          </p:txBody>
        </p:sp>
        <p:sp>
          <p:nvSpPr>
            <p:cNvPr id="25" name="TextBox 25"/>
            <p:cNvSpPr txBox="1"/>
            <p:nvPr/>
          </p:nvSpPr>
          <p:spPr>
            <a:xfrm>
              <a:off x="0" y="-9525"/>
              <a:ext cx="3882535" cy="1742075"/>
            </a:xfrm>
            <a:prstGeom prst="rect">
              <a:avLst/>
            </a:prstGeom>
          </p:spPr>
          <p:txBody>
            <a:bodyPr lIns="0" tIns="0" rIns="0" bIns="0" rtlCol="0" anchor="ctr"/>
            <a:lstStyle/>
            <a:p>
              <a:pPr algn="ctr">
                <a:lnSpc>
                  <a:spcPts val="2131"/>
                </a:lnSpc>
              </a:pPr>
              <a:r>
                <a:rPr lang="he-IL" sz="1775" b="1" u="sng">
                  <a:solidFill>
                    <a:srgbClr val="3C3A30"/>
                  </a:solidFill>
                  <a:latin typeface="October Bold"/>
                  <a:ea typeface="October Bold"/>
                  <a:cs typeface="October Bold"/>
                  <a:sym typeface="October Bold"/>
                  <a:rtl/>
                </a:rPr>
                <a:t>מכתש רמון- עדן + סגן</a:t>
              </a:r>
            </a:p>
            <a:p>
              <a:pPr algn="ctr">
                <a:lnSpc>
                  <a:spcPts val="2131"/>
                </a:lnSpc>
              </a:pPr>
              <a:r>
                <a:rPr lang="he-IL" sz="1775">
                  <a:solidFill>
                    <a:srgbClr val="3C3A30"/>
                  </a:solidFill>
                  <a:latin typeface="October Compressed"/>
                  <a:ea typeface="October Compressed"/>
                  <a:cs typeface="October Compressed"/>
                  <a:sym typeface="October Compressed"/>
                  <a:rtl/>
                </a:rPr>
                <a:t>דרור, השחר, החורש, חיפה, צפון, איילון ות"א יפו</a:t>
              </a:r>
            </a:p>
          </p:txBody>
        </p:sp>
      </p:grpSp>
      <p:sp>
        <p:nvSpPr>
          <p:cNvPr id="26" name="Freeform 26"/>
          <p:cNvSpPr/>
          <p:nvPr/>
        </p:nvSpPr>
        <p:spPr>
          <a:xfrm>
            <a:off x="3412051" y="2928286"/>
            <a:ext cx="1438733" cy="957064"/>
          </a:xfrm>
          <a:custGeom>
            <a:avLst/>
            <a:gdLst/>
            <a:ahLst/>
            <a:cxnLst/>
            <a:rect l="l" t="t" r="r" b="b"/>
            <a:pathLst>
              <a:path w="1438733" h="957064">
                <a:moveTo>
                  <a:pt x="0" y="0"/>
                </a:moveTo>
                <a:lnTo>
                  <a:pt x="1438733" y="0"/>
                </a:lnTo>
                <a:lnTo>
                  <a:pt x="1438733" y="957064"/>
                </a:lnTo>
                <a:lnTo>
                  <a:pt x="0" y="95706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L"/>
          </a:p>
        </p:txBody>
      </p:sp>
      <p:grpSp>
        <p:nvGrpSpPr>
          <p:cNvPr id="27" name="Group 27"/>
          <p:cNvGrpSpPr/>
          <p:nvPr/>
        </p:nvGrpSpPr>
        <p:grpSpPr>
          <a:xfrm>
            <a:off x="1149983" y="3997445"/>
            <a:ext cx="2299758" cy="1221755"/>
            <a:chOff x="0" y="0"/>
            <a:chExt cx="3277235" cy="1741043"/>
          </a:xfrm>
        </p:grpSpPr>
        <p:sp>
          <p:nvSpPr>
            <p:cNvPr id="28" name="Freeform 28"/>
            <p:cNvSpPr/>
            <p:nvPr/>
          </p:nvSpPr>
          <p:spPr>
            <a:xfrm>
              <a:off x="0" y="0"/>
              <a:ext cx="3277235" cy="1741043"/>
            </a:xfrm>
            <a:custGeom>
              <a:avLst/>
              <a:gdLst/>
              <a:ahLst/>
              <a:cxnLst/>
              <a:rect l="l" t="t" r="r" b="b"/>
              <a:pathLst>
                <a:path w="3277235" h="1741043">
                  <a:moveTo>
                    <a:pt x="0" y="352171"/>
                  </a:moveTo>
                  <a:cubicBezTo>
                    <a:pt x="0" y="157607"/>
                    <a:pt x="158369" y="0"/>
                    <a:pt x="353822" y="0"/>
                  </a:cubicBezTo>
                  <a:lnTo>
                    <a:pt x="2923413" y="0"/>
                  </a:lnTo>
                  <a:cubicBezTo>
                    <a:pt x="3118866" y="0"/>
                    <a:pt x="3277235" y="157607"/>
                    <a:pt x="3277235" y="352044"/>
                  </a:cubicBezTo>
                  <a:lnTo>
                    <a:pt x="3277235" y="1388872"/>
                  </a:lnTo>
                  <a:cubicBezTo>
                    <a:pt x="3277235" y="1583309"/>
                    <a:pt x="3118866" y="1740916"/>
                    <a:pt x="2923413" y="1740916"/>
                  </a:cubicBezTo>
                  <a:lnTo>
                    <a:pt x="353822" y="1740916"/>
                  </a:lnTo>
                  <a:cubicBezTo>
                    <a:pt x="158369" y="1741043"/>
                    <a:pt x="0" y="1583309"/>
                    <a:pt x="0" y="1388872"/>
                  </a:cubicBezTo>
                  <a:close/>
                </a:path>
              </a:pathLst>
            </a:custGeom>
            <a:solidFill>
              <a:srgbClr val="BDD7EE"/>
            </a:solidFill>
          </p:spPr>
          <p:txBody>
            <a:bodyPr/>
            <a:lstStyle/>
            <a:p>
              <a:endParaRPr lang="en-IL"/>
            </a:p>
          </p:txBody>
        </p:sp>
      </p:grpSp>
      <p:sp>
        <p:nvSpPr>
          <p:cNvPr id="29" name="Freeform 29"/>
          <p:cNvSpPr/>
          <p:nvPr/>
        </p:nvSpPr>
        <p:spPr>
          <a:xfrm>
            <a:off x="1143656" y="3991118"/>
            <a:ext cx="2312413" cy="1234499"/>
          </a:xfrm>
          <a:custGeom>
            <a:avLst/>
            <a:gdLst/>
            <a:ahLst/>
            <a:cxnLst/>
            <a:rect l="l" t="t" r="r" b="b"/>
            <a:pathLst>
              <a:path w="2312413" h="1234499">
                <a:moveTo>
                  <a:pt x="0" y="0"/>
                </a:moveTo>
                <a:lnTo>
                  <a:pt x="2312413" y="0"/>
                </a:lnTo>
                <a:lnTo>
                  <a:pt x="2312413" y="1234499"/>
                </a:lnTo>
                <a:lnTo>
                  <a:pt x="0" y="12344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L"/>
          </a:p>
        </p:txBody>
      </p:sp>
      <p:grpSp>
        <p:nvGrpSpPr>
          <p:cNvPr id="30" name="Group 30"/>
          <p:cNvGrpSpPr/>
          <p:nvPr/>
        </p:nvGrpSpPr>
        <p:grpSpPr>
          <a:xfrm>
            <a:off x="1143656" y="3991118"/>
            <a:ext cx="2312384" cy="1234395"/>
            <a:chOff x="0" y="0"/>
            <a:chExt cx="3295228" cy="1759056"/>
          </a:xfrm>
        </p:grpSpPr>
        <p:sp>
          <p:nvSpPr>
            <p:cNvPr id="31" name="Freeform 31"/>
            <p:cNvSpPr/>
            <p:nvPr/>
          </p:nvSpPr>
          <p:spPr>
            <a:xfrm>
              <a:off x="0" y="0"/>
              <a:ext cx="3295228" cy="1759056"/>
            </a:xfrm>
            <a:custGeom>
              <a:avLst/>
              <a:gdLst/>
              <a:ahLst/>
              <a:cxnLst/>
              <a:rect l="l" t="t" r="r" b="b"/>
              <a:pathLst>
                <a:path w="3295228" h="1759056">
                  <a:moveTo>
                    <a:pt x="0" y="0"/>
                  </a:moveTo>
                  <a:lnTo>
                    <a:pt x="3295228" y="0"/>
                  </a:lnTo>
                  <a:lnTo>
                    <a:pt x="3295228" y="1759056"/>
                  </a:lnTo>
                  <a:lnTo>
                    <a:pt x="0" y="1759056"/>
                  </a:lnTo>
                  <a:close/>
                </a:path>
              </a:pathLst>
            </a:custGeom>
            <a:solidFill>
              <a:srgbClr val="000000">
                <a:alpha val="0"/>
              </a:srgbClr>
            </a:solidFill>
          </p:spPr>
          <p:txBody>
            <a:bodyPr/>
            <a:lstStyle/>
            <a:p>
              <a:endParaRPr lang="en-IL"/>
            </a:p>
          </p:txBody>
        </p:sp>
        <p:sp>
          <p:nvSpPr>
            <p:cNvPr id="32" name="TextBox 32"/>
            <p:cNvSpPr txBox="1"/>
            <p:nvPr/>
          </p:nvSpPr>
          <p:spPr>
            <a:xfrm>
              <a:off x="0" y="0"/>
              <a:ext cx="3295228" cy="1759056"/>
            </a:xfrm>
            <a:prstGeom prst="rect">
              <a:avLst/>
            </a:prstGeom>
          </p:spPr>
          <p:txBody>
            <a:bodyPr lIns="0" tIns="0" rIns="0" bIns="0" rtlCol="0" anchor="ctr"/>
            <a:lstStyle/>
            <a:p>
              <a:pPr algn="ctr">
                <a:lnSpc>
                  <a:spcPts val="2046"/>
                </a:lnSpc>
              </a:pPr>
              <a:r>
                <a:rPr lang="he-IL" sz="1705" b="1" u="sng">
                  <a:solidFill>
                    <a:srgbClr val="3C3A30"/>
                  </a:solidFill>
                  <a:latin typeface="October Bold"/>
                  <a:ea typeface="October Bold"/>
                  <a:cs typeface="October Bold"/>
                  <a:sym typeface="October Bold"/>
                  <a:rtl/>
                </a:rPr>
                <a:t>פארן- כרמל</a:t>
              </a:r>
            </a:p>
            <a:p>
              <a:pPr algn="ctr">
                <a:lnSpc>
                  <a:spcPts val="1791"/>
                </a:lnSpc>
              </a:pPr>
              <a:r>
                <a:rPr lang="he-IL" sz="1493">
                  <a:solidFill>
                    <a:srgbClr val="3C3A30"/>
                  </a:solidFill>
                  <a:latin typeface="October Compressed"/>
                  <a:ea typeface="October Compressed"/>
                  <a:cs typeface="October Compressed"/>
                  <a:sym typeface="October Compressed"/>
                  <a:rtl/>
                </a:rPr>
                <a:t>החוף, הבקעה, ר"ג, שורק</a:t>
              </a:r>
            </a:p>
          </p:txBody>
        </p:sp>
      </p:grpSp>
      <p:sp>
        <p:nvSpPr>
          <p:cNvPr id="33" name="Freeform 33"/>
          <p:cNvSpPr/>
          <p:nvPr/>
        </p:nvSpPr>
        <p:spPr>
          <a:xfrm>
            <a:off x="3311312" y="4528674"/>
            <a:ext cx="1831717" cy="584797"/>
          </a:xfrm>
          <a:custGeom>
            <a:avLst/>
            <a:gdLst/>
            <a:ahLst/>
            <a:cxnLst/>
            <a:rect l="l" t="t" r="r" b="b"/>
            <a:pathLst>
              <a:path w="1831717" h="584797">
                <a:moveTo>
                  <a:pt x="0" y="0"/>
                </a:moveTo>
                <a:lnTo>
                  <a:pt x="1831718" y="0"/>
                </a:lnTo>
                <a:lnTo>
                  <a:pt x="1831718" y="584798"/>
                </a:lnTo>
                <a:lnTo>
                  <a:pt x="0" y="5847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IL"/>
          </a:p>
        </p:txBody>
      </p:sp>
      <p:sp>
        <p:nvSpPr>
          <p:cNvPr id="34" name="Freeform 34"/>
          <p:cNvSpPr/>
          <p:nvPr/>
        </p:nvSpPr>
        <p:spPr>
          <a:xfrm>
            <a:off x="-1228919" y="3599522"/>
            <a:ext cx="3528767" cy="5968316"/>
          </a:xfrm>
          <a:custGeom>
            <a:avLst/>
            <a:gdLst/>
            <a:ahLst/>
            <a:cxnLst/>
            <a:rect l="l" t="t" r="r" b="b"/>
            <a:pathLst>
              <a:path w="3528767" h="5968316">
                <a:moveTo>
                  <a:pt x="0" y="0"/>
                </a:moveTo>
                <a:lnTo>
                  <a:pt x="3528767" y="0"/>
                </a:lnTo>
                <a:lnTo>
                  <a:pt x="3528767" y="5968316"/>
                </a:lnTo>
                <a:lnTo>
                  <a:pt x="0" y="5968316"/>
                </a:lnTo>
                <a:lnTo>
                  <a:pt x="0" y="0"/>
                </a:lnTo>
                <a:close/>
              </a:path>
            </a:pathLst>
          </a:custGeom>
          <a:blipFill>
            <a:blip r:embed="rId18"/>
            <a:stretch>
              <a:fillRect/>
            </a:stretch>
          </a:blipFill>
        </p:spPr>
        <p:txBody>
          <a:bodyPr/>
          <a:lstStyle/>
          <a:p>
            <a:endParaRPr lang="en-IL"/>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16750" b="-16750"/>
            </a:stretch>
          </a:blipFill>
        </p:spPr>
        <p:txBody>
          <a:bodyPr/>
          <a:lstStyle/>
          <a:p>
            <a:endParaRPr lang="en-IL"/>
          </a:p>
        </p:txBody>
      </p:sp>
      <p:sp>
        <p:nvSpPr>
          <p:cNvPr id="3" name="Freeform 3"/>
          <p:cNvSpPr/>
          <p:nvPr/>
        </p:nvSpPr>
        <p:spPr>
          <a:xfrm>
            <a:off x="7524567" y="1554181"/>
            <a:ext cx="1447488" cy="1447488"/>
          </a:xfrm>
          <a:custGeom>
            <a:avLst/>
            <a:gdLst/>
            <a:ahLst/>
            <a:cxnLst/>
            <a:rect l="l" t="t" r="r" b="b"/>
            <a:pathLst>
              <a:path w="1447488" h="1447488">
                <a:moveTo>
                  <a:pt x="0" y="0"/>
                </a:moveTo>
                <a:lnTo>
                  <a:pt x="1447488" y="0"/>
                </a:lnTo>
                <a:lnTo>
                  <a:pt x="1447488" y="1447488"/>
                </a:lnTo>
                <a:lnTo>
                  <a:pt x="0" y="14474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L"/>
          </a:p>
        </p:txBody>
      </p:sp>
      <p:grpSp>
        <p:nvGrpSpPr>
          <p:cNvPr id="4" name="Group 4"/>
          <p:cNvGrpSpPr/>
          <p:nvPr/>
        </p:nvGrpSpPr>
        <p:grpSpPr>
          <a:xfrm>
            <a:off x="7524567" y="1545596"/>
            <a:ext cx="1447465" cy="1456049"/>
            <a:chOff x="0" y="0"/>
            <a:chExt cx="1805600" cy="1816309"/>
          </a:xfrm>
        </p:grpSpPr>
        <p:sp>
          <p:nvSpPr>
            <p:cNvPr id="5" name="Freeform 5"/>
            <p:cNvSpPr/>
            <p:nvPr/>
          </p:nvSpPr>
          <p:spPr>
            <a:xfrm>
              <a:off x="0" y="0"/>
              <a:ext cx="1805600" cy="1816309"/>
            </a:xfrm>
            <a:custGeom>
              <a:avLst/>
              <a:gdLst/>
              <a:ahLst/>
              <a:cxnLst/>
              <a:rect l="l" t="t" r="r" b="b"/>
              <a:pathLst>
                <a:path w="1805600" h="1816309">
                  <a:moveTo>
                    <a:pt x="0" y="0"/>
                  </a:moveTo>
                  <a:lnTo>
                    <a:pt x="1805600" y="0"/>
                  </a:lnTo>
                  <a:lnTo>
                    <a:pt x="1805600" y="1816309"/>
                  </a:lnTo>
                  <a:lnTo>
                    <a:pt x="0" y="1816309"/>
                  </a:lnTo>
                  <a:close/>
                </a:path>
              </a:pathLst>
            </a:custGeom>
            <a:solidFill>
              <a:srgbClr val="000000">
                <a:alpha val="0"/>
              </a:srgbClr>
            </a:solidFill>
          </p:spPr>
          <p:txBody>
            <a:bodyPr/>
            <a:lstStyle/>
            <a:p>
              <a:endParaRPr lang="en-IL"/>
            </a:p>
          </p:txBody>
        </p:sp>
        <p:sp>
          <p:nvSpPr>
            <p:cNvPr id="6" name="TextBox 6"/>
            <p:cNvSpPr txBox="1"/>
            <p:nvPr/>
          </p:nvSpPr>
          <p:spPr>
            <a:xfrm>
              <a:off x="0" y="0"/>
              <a:ext cx="1805600" cy="1816309"/>
            </a:xfrm>
            <a:prstGeom prst="rect">
              <a:avLst/>
            </a:prstGeom>
          </p:spPr>
          <p:txBody>
            <a:bodyPr lIns="0" tIns="0" rIns="0" bIns="0" rtlCol="0" anchor="ctr"/>
            <a:lstStyle/>
            <a:p>
              <a:pPr algn="ctr">
                <a:lnSpc>
                  <a:spcPts val="2805"/>
                </a:lnSpc>
              </a:pPr>
              <a:r>
                <a:rPr lang="he-IL" sz="2338">
                  <a:solidFill>
                    <a:srgbClr val="000000"/>
                  </a:solidFill>
                  <a:latin typeface="October Compressed"/>
                  <a:ea typeface="October Compressed"/>
                  <a:cs typeface="October Compressed"/>
                  <a:sym typeface="October Compressed"/>
                  <a:rtl/>
                </a:rPr>
                <a:t>מנהל/ת אזור</a:t>
              </a:r>
            </a:p>
          </p:txBody>
        </p:sp>
      </p:grpSp>
      <p:grpSp>
        <p:nvGrpSpPr>
          <p:cNvPr id="7" name="Group 7"/>
          <p:cNvGrpSpPr/>
          <p:nvPr/>
        </p:nvGrpSpPr>
        <p:grpSpPr>
          <a:xfrm>
            <a:off x="7129756" y="3295142"/>
            <a:ext cx="2126020" cy="500543"/>
            <a:chOff x="0" y="0"/>
            <a:chExt cx="2652045" cy="624388"/>
          </a:xfrm>
        </p:grpSpPr>
        <p:sp>
          <p:nvSpPr>
            <p:cNvPr id="8" name="Freeform 8"/>
            <p:cNvSpPr/>
            <p:nvPr/>
          </p:nvSpPr>
          <p:spPr>
            <a:xfrm>
              <a:off x="0" y="0"/>
              <a:ext cx="2652014" cy="624459"/>
            </a:xfrm>
            <a:custGeom>
              <a:avLst/>
              <a:gdLst/>
              <a:ahLst/>
              <a:cxnLst/>
              <a:rect l="l" t="t" r="r" b="b"/>
              <a:pathLst>
                <a:path w="2652014" h="624459">
                  <a:moveTo>
                    <a:pt x="10160" y="0"/>
                  </a:moveTo>
                  <a:lnTo>
                    <a:pt x="2641854" y="0"/>
                  </a:lnTo>
                  <a:cubicBezTo>
                    <a:pt x="2647442" y="0"/>
                    <a:pt x="2652014" y="4572"/>
                    <a:pt x="2652014" y="10160"/>
                  </a:cubicBezTo>
                  <a:lnTo>
                    <a:pt x="2652014" y="614299"/>
                  </a:lnTo>
                  <a:cubicBezTo>
                    <a:pt x="2652014" y="619887"/>
                    <a:pt x="2647442" y="624459"/>
                    <a:pt x="2641854" y="624459"/>
                  </a:cubicBezTo>
                  <a:lnTo>
                    <a:pt x="10160" y="624459"/>
                  </a:lnTo>
                  <a:cubicBezTo>
                    <a:pt x="4572" y="624459"/>
                    <a:pt x="0" y="619887"/>
                    <a:pt x="0" y="614299"/>
                  </a:cubicBezTo>
                  <a:lnTo>
                    <a:pt x="0" y="10160"/>
                  </a:lnTo>
                  <a:cubicBezTo>
                    <a:pt x="0" y="4572"/>
                    <a:pt x="4572" y="0"/>
                    <a:pt x="10160" y="0"/>
                  </a:cubicBezTo>
                  <a:moveTo>
                    <a:pt x="10160" y="20320"/>
                  </a:moveTo>
                  <a:lnTo>
                    <a:pt x="10160" y="10160"/>
                  </a:lnTo>
                  <a:lnTo>
                    <a:pt x="20320" y="10160"/>
                  </a:lnTo>
                  <a:lnTo>
                    <a:pt x="20320" y="614299"/>
                  </a:lnTo>
                  <a:lnTo>
                    <a:pt x="10160" y="614299"/>
                  </a:lnTo>
                  <a:lnTo>
                    <a:pt x="10160" y="604139"/>
                  </a:lnTo>
                  <a:lnTo>
                    <a:pt x="2641854" y="604139"/>
                  </a:lnTo>
                  <a:lnTo>
                    <a:pt x="2641854" y="614299"/>
                  </a:lnTo>
                  <a:lnTo>
                    <a:pt x="2631694" y="614299"/>
                  </a:lnTo>
                  <a:lnTo>
                    <a:pt x="2631694" y="10160"/>
                  </a:lnTo>
                  <a:lnTo>
                    <a:pt x="2641854" y="10160"/>
                  </a:lnTo>
                  <a:lnTo>
                    <a:pt x="2641854" y="20320"/>
                  </a:lnTo>
                  <a:lnTo>
                    <a:pt x="10160" y="20320"/>
                  </a:lnTo>
                  <a:close/>
                </a:path>
              </a:pathLst>
            </a:custGeom>
            <a:solidFill>
              <a:srgbClr val="2F528F"/>
            </a:solidFill>
          </p:spPr>
          <p:txBody>
            <a:bodyPr/>
            <a:lstStyle/>
            <a:p>
              <a:endParaRPr lang="en-IL"/>
            </a:p>
          </p:txBody>
        </p:sp>
      </p:grpSp>
      <p:grpSp>
        <p:nvGrpSpPr>
          <p:cNvPr id="9" name="Group 9"/>
          <p:cNvGrpSpPr/>
          <p:nvPr/>
        </p:nvGrpSpPr>
        <p:grpSpPr>
          <a:xfrm>
            <a:off x="7129756" y="3286558"/>
            <a:ext cx="2126045" cy="509123"/>
            <a:chOff x="0" y="0"/>
            <a:chExt cx="2652076" cy="635091"/>
          </a:xfrm>
        </p:grpSpPr>
        <p:sp>
          <p:nvSpPr>
            <p:cNvPr id="10" name="Freeform 10"/>
            <p:cNvSpPr/>
            <p:nvPr/>
          </p:nvSpPr>
          <p:spPr>
            <a:xfrm>
              <a:off x="0" y="0"/>
              <a:ext cx="2652076" cy="635091"/>
            </a:xfrm>
            <a:custGeom>
              <a:avLst/>
              <a:gdLst/>
              <a:ahLst/>
              <a:cxnLst/>
              <a:rect l="l" t="t" r="r" b="b"/>
              <a:pathLst>
                <a:path w="2652076" h="635091">
                  <a:moveTo>
                    <a:pt x="0" y="0"/>
                  </a:moveTo>
                  <a:lnTo>
                    <a:pt x="2652076" y="0"/>
                  </a:lnTo>
                  <a:lnTo>
                    <a:pt x="2652076" y="635091"/>
                  </a:lnTo>
                  <a:lnTo>
                    <a:pt x="0" y="635091"/>
                  </a:lnTo>
                  <a:close/>
                </a:path>
              </a:pathLst>
            </a:custGeom>
            <a:solidFill>
              <a:srgbClr val="000000">
                <a:alpha val="0"/>
              </a:srgbClr>
            </a:solidFill>
          </p:spPr>
          <p:txBody>
            <a:bodyPr/>
            <a:lstStyle/>
            <a:p>
              <a:endParaRPr lang="en-IL"/>
            </a:p>
          </p:txBody>
        </p:sp>
        <p:sp>
          <p:nvSpPr>
            <p:cNvPr id="11" name="TextBox 11"/>
            <p:cNvSpPr txBox="1"/>
            <p:nvPr/>
          </p:nvSpPr>
          <p:spPr>
            <a:xfrm>
              <a:off x="0" y="0"/>
              <a:ext cx="2652076" cy="635091"/>
            </a:xfrm>
            <a:prstGeom prst="rect">
              <a:avLst/>
            </a:prstGeom>
          </p:spPr>
          <p:txBody>
            <a:bodyPr lIns="0" tIns="0" rIns="0" bIns="0" rtlCol="0" anchor="ctr"/>
            <a:lstStyle/>
            <a:p>
              <a:pPr algn="ctr">
                <a:lnSpc>
                  <a:spcPts val="2805"/>
                </a:lnSpc>
              </a:pPr>
              <a:r>
                <a:rPr lang="he-IL" sz="2338">
                  <a:solidFill>
                    <a:srgbClr val="000000"/>
                  </a:solidFill>
                  <a:latin typeface="October Compressed"/>
                  <a:ea typeface="October Compressed"/>
                  <a:cs typeface="October Compressed"/>
                  <a:sym typeface="October Compressed"/>
                  <a:rtl/>
                </a:rPr>
                <a:t>כונן/ית רגלי</a:t>
              </a:r>
            </a:p>
          </p:txBody>
        </p:sp>
      </p:grpSp>
      <p:grpSp>
        <p:nvGrpSpPr>
          <p:cNvPr id="12" name="Group 12"/>
          <p:cNvGrpSpPr/>
          <p:nvPr/>
        </p:nvGrpSpPr>
        <p:grpSpPr>
          <a:xfrm>
            <a:off x="7185276" y="5668610"/>
            <a:ext cx="2126020" cy="500543"/>
            <a:chOff x="0" y="0"/>
            <a:chExt cx="2652045" cy="624388"/>
          </a:xfrm>
        </p:grpSpPr>
        <p:sp>
          <p:nvSpPr>
            <p:cNvPr id="13" name="Freeform 13"/>
            <p:cNvSpPr/>
            <p:nvPr/>
          </p:nvSpPr>
          <p:spPr>
            <a:xfrm>
              <a:off x="0" y="0"/>
              <a:ext cx="2652014" cy="624459"/>
            </a:xfrm>
            <a:custGeom>
              <a:avLst/>
              <a:gdLst/>
              <a:ahLst/>
              <a:cxnLst/>
              <a:rect l="l" t="t" r="r" b="b"/>
              <a:pathLst>
                <a:path w="2652014" h="624459">
                  <a:moveTo>
                    <a:pt x="10160" y="0"/>
                  </a:moveTo>
                  <a:lnTo>
                    <a:pt x="2641854" y="0"/>
                  </a:lnTo>
                  <a:cubicBezTo>
                    <a:pt x="2647442" y="0"/>
                    <a:pt x="2652014" y="4572"/>
                    <a:pt x="2652014" y="10160"/>
                  </a:cubicBezTo>
                  <a:lnTo>
                    <a:pt x="2652014" y="614299"/>
                  </a:lnTo>
                  <a:cubicBezTo>
                    <a:pt x="2652014" y="619887"/>
                    <a:pt x="2647442" y="624459"/>
                    <a:pt x="2641854" y="624459"/>
                  </a:cubicBezTo>
                  <a:lnTo>
                    <a:pt x="10160" y="624459"/>
                  </a:lnTo>
                  <a:cubicBezTo>
                    <a:pt x="4572" y="624459"/>
                    <a:pt x="0" y="619887"/>
                    <a:pt x="0" y="614299"/>
                  </a:cubicBezTo>
                  <a:lnTo>
                    <a:pt x="0" y="10160"/>
                  </a:lnTo>
                  <a:cubicBezTo>
                    <a:pt x="0" y="4572"/>
                    <a:pt x="4572" y="0"/>
                    <a:pt x="10160" y="0"/>
                  </a:cubicBezTo>
                  <a:moveTo>
                    <a:pt x="10160" y="20320"/>
                  </a:moveTo>
                  <a:lnTo>
                    <a:pt x="10160" y="10160"/>
                  </a:lnTo>
                  <a:lnTo>
                    <a:pt x="20320" y="10160"/>
                  </a:lnTo>
                  <a:lnTo>
                    <a:pt x="20320" y="614299"/>
                  </a:lnTo>
                  <a:lnTo>
                    <a:pt x="10160" y="614299"/>
                  </a:lnTo>
                  <a:lnTo>
                    <a:pt x="10160" y="604139"/>
                  </a:lnTo>
                  <a:lnTo>
                    <a:pt x="2641854" y="604139"/>
                  </a:lnTo>
                  <a:lnTo>
                    <a:pt x="2641854" y="614299"/>
                  </a:lnTo>
                  <a:lnTo>
                    <a:pt x="2631694" y="614299"/>
                  </a:lnTo>
                  <a:lnTo>
                    <a:pt x="2631694" y="10160"/>
                  </a:lnTo>
                  <a:lnTo>
                    <a:pt x="2641854" y="10160"/>
                  </a:lnTo>
                  <a:lnTo>
                    <a:pt x="2641854" y="20320"/>
                  </a:lnTo>
                  <a:lnTo>
                    <a:pt x="10160" y="20320"/>
                  </a:lnTo>
                  <a:close/>
                </a:path>
              </a:pathLst>
            </a:custGeom>
            <a:solidFill>
              <a:srgbClr val="2F528F"/>
            </a:solidFill>
          </p:spPr>
          <p:txBody>
            <a:bodyPr/>
            <a:lstStyle/>
            <a:p>
              <a:endParaRPr lang="en-IL"/>
            </a:p>
          </p:txBody>
        </p:sp>
      </p:grpSp>
      <p:grpSp>
        <p:nvGrpSpPr>
          <p:cNvPr id="14" name="Group 14"/>
          <p:cNvGrpSpPr/>
          <p:nvPr/>
        </p:nvGrpSpPr>
        <p:grpSpPr>
          <a:xfrm>
            <a:off x="7185276" y="5660026"/>
            <a:ext cx="2126045" cy="509123"/>
            <a:chOff x="0" y="0"/>
            <a:chExt cx="2652076" cy="635091"/>
          </a:xfrm>
        </p:grpSpPr>
        <p:sp>
          <p:nvSpPr>
            <p:cNvPr id="15" name="Freeform 15"/>
            <p:cNvSpPr/>
            <p:nvPr/>
          </p:nvSpPr>
          <p:spPr>
            <a:xfrm>
              <a:off x="0" y="0"/>
              <a:ext cx="2652076" cy="635091"/>
            </a:xfrm>
            <a:custGeom>
              <a:avLst/>
              <a:gdLst/>
              <a:ahLst/>
              <a:cxnLst/>
              <a:rect l="l" t="t" r="r" b="b"/>
              <a:pathLst>
                <a:path w="2652076" h="635091">
                  <a:moveTo>
                    <a:pt x="0" y="0"/>
                  </a:moveTo>
                  <a:lnTo>
                    <a:pt x="2652076" y="0"/>
                  </a:lnTo>
                  <a:lnTo>
                    <a:pt x="2652076" y="635091"/>
                  </a:lnTo>
                  <a:lnTo>
                    <a:pt x="0" y="635091"/>
                  </a:lnTo>
                  <a:close/>
                </a:path>
              </a:pathLst>
            </a:custGeom>
            <a:solidFill>
              <a:srgbClr val="000000">
                <a:alpha val="0"/>
              </a:srgbClr>
            </a:solidFill>
          </p:spPr>
          <p:txBody>
            <a:bodyPr/>
            <a:lstStyle/>
            <a:p>
              <a:endParaRPr lang="en-IL"/>
            </a:p>
          </p:txBody>
        </p:sp>
        <p:sp>
          <p:nvSpPr>
            <p:cNvPr id="16" name="TextBox 16"/>
            <p:cNvSpPr txBox="1"/>
            <p:nvPr/>
          </p:nvSpPr>
          <p:spPr>
            <a:xfrm>
              <a:off x="0" y="0"/>
              <a:ext cx="2652076" cy="635091"/>
            </a:xfrm>
            <a:prstGeom prst="rect">
              <a:avLst/>
            </a:prstGeom>
          </p:spPr>
          <p:txBody>
            <a:bodyPr lIns="0" tIns="0" rIns="0" bIns="0" rtlCol="0" anchor="ctr"/>
            <a:lstStyle/>
            <a:p>
              <a:pPr algn="ctr">
                <a:lnSpc>
                  <a:spcPts val="2805"/>
                </a:lnSpc>
              </a:pPr>
              <a:r>
                <a:rPr lang="he-IL" sz="2338">
                  <a:solidFill>
                    <a:srgbClr val="000000"/>
                  </a:solidFill>
                  <a:latin typeface="October Compressed"/>
                  <a:ea typeface="October Compressed"/>
                  <a:cs typeface="October Compressed"/>
                  <a:sym typeface="October Compressed"/>
                  <a:rtl/>
                </a:rPr>
                <a:t>ג'יפאי</a:t>
              </a:r>
            </a:p>
          </p:txBody>
        </p:sp>
      </p:grpSp>
      <p:grpSp>
        <p:nvGrpSpPr>
          <p:cNvPr id="17" name="Group 17"/>
          <p:cNvGrpSpPr/>
          <p:nvPr/>
        </p:nvGrpSpPr>
        <p:grpSpPr>
          <a:xfrm>
            <a:off x="7185276" y="4083058"/>
            <a:ext cx="2126020" cy="500543"/>
            <a:chOff x="0" y="0"/>
            <a:chExt cx="2652045" cy="624388"/>
          </a:xfrm>
        </p:grpSpPr>
        <p:sp>
          <p:nvSpPr>
            <p:cNvPr id="18" name="Freeform 18"/>
            <p:cNvSpPr/>
            <p:nvPr/>
          </p:nvSpPr>
          <p:spPr>
            <a:xfrm>
              <a:off x="0" y="0"/>
              <a:ext cx="2652014" cy="624459"/>
            </a:xfrm>
            <a:custGeom>
              <a:avLst/>
              <a:gdLst/>
              <a:ahLst/>
              <a:cxnLst/>
              <a:rect l="l" t="t" r="r" b="b"/>
              <a:pathLst>
                <a:path w="2652014" h="624459">
                  <a:moveTo>
                    <a:pt x="10160" y="0"/>
                  </a:moveTo>
                  <a:lnTo>
                    <a:pt x="2641854" y="0"/>
                  </a:lnTo>
                  <a:cubicBezTo>
                    <a:pt x="2647442" y="0"/>
                    <a:pt x="2652014" y="4572"/>
                    <a:pt x="2652014" y="10160"/>
                  </a:cubicBezTo>
                  <a:lnTo>
                    <a:pt x="2652014" y="614299"/>
                  </a:lnTo>
                  <a:cubicBezTo>
                    <a:pt x="2652014" y="619887"/>
                    <a:pt x="2647442" y="624459"/>
                    <a:pt x="2641854" y="624459"/>
                  </a:cubicBezTo>
                  <a:lnTo>
                    <a:pt x="10160" y="624459"/>
                  </a:lnTo>
                  <a:cubicBezTo>
                    <a:pt x="4572" y="624459"/>
                    <a:pt x="0" y="619887"/>
                    <a:pt x="0" y="614299"/>
                  </a:cubicBezTo>
                  <a:lnTo>
                    <a:pt x="0" y="10160"/>
                  </a:lnTo>
                  <a:cubicBezTo>
                    <a:pt x="0" y="4572"/>
                    <a:pt x="4572" y="0"/>
                    <a:pt x="10160" y="0"/>
                  </a:cubicBezTo>
                  <a:moveTo>
                    <a:pt x="10160" y="20320"/>
                  </a:moveTo>
                  <a:lnTo>
                    <a:pt x="10160" y="10160"/>
                  </a:lnTo>
                  <a:lnTo>
                    <a:pt x="20320" y="10160"/>
                  </a:lnTo>
                  <a:lnTo>
                    <a:pt x="20320" y="614299"/>
                  </a:lnTo>
                  <a:lnTo>
                    <a:pt x="10160" y="614299"/>
                  </a:lnTo>
                  <a:lnTo>
                    <a:pt x="10160" y="604139"/>
                  </a:lnTo>
                  <a:lnTo>
                    <a:pt x="2641854" y="604139"/>
                  </a:lnTo>
                  <a:lnTo>
                    <a:pt x="2641854" y="614299"/>
                  </a:lnTo>
                  <a:lnTo>
                    <a:pt x="2631694" y="614299"/>
                  </a:lnTo>
                  <a:lnTo>
                    <a:pt x="2631694" y="10160"/>
                  </a:lnTo>
                  <a:lnTo>
                    <a:pt x="2641854" y="10160"/>
                  </a:lnTo>
                  <a:lnTo>
                    <a:pt x="2641854" y="20320"/>
                  </a:lnTo>
                  <a:lnTo>
                    <a:pt x="10160" y="20320"/>
                  </a:lnTo>
                  <a:close/>
                </a:path>
              </a:pathLst>
            </a:custGeom>
            <a:solidFill>
              <a:srgbClr val="2F528F"/>
            </a:solidFill>
          </p:spPr>
          <p:txBody>
            <a:bodyPr/>
            <a:lstStyle/>
            <a:p>
              <a:endParaRPr lang="en-IL"/>
            </a:p>
          </p:txBody>
        </p:sp>
      </p:grpSp>
      <p:grpSp>
        <p:nvGrpSpPr>
          <p:cNvPr id="19" name="Group 19"/>
          <p:cNvGrpSpPr/>
          <p:nvPr/>
        </p:nvGrpSpPr>
        <p:grpSpPr>
          <a:xfrm>
            <a:off x="7185276" y="4074474"/>
            <a:ext cx="2126045" cy="509123"/>
            <a:chOff x="0" y="0"/>
            <a:chExt cx="2652076" cy="635091"/>
          </a:xfrm>
        </p:grpSpPr>
        <p:sp>
          <p:nvSpPr>
            <p:cNvPr id="20" name="Freeform 20"/>
            <p:cNvSpPr/>
            <p:nvPr/>
          </p:nvSpPr>
          <p:spPr>
            <a:xfrm>
              <a:off x="0" y="0"/>
              <a:ext cx="2652076" cy="635091"/>
            </a:xfrm>
            <a:custGeom>
              <a:avLst/>
              <a:gdLst/>
              <a:ahLst/>
              <a:cxnLst/>
              <a:rect l="l" t="t" r="r" b="b"/>
              <a:pathLst>
                <a:path w="2652076" h="635091">
                  <a:moveTo>
                    <a:pt x="0" y="0"/>
                  </a:moveTo>
                  <a:lnTo>
                    <a:pt x="2652076" y="0"/>
                  </a:lnTo>
                  <a:lnTo>
                    <a:pt x="2652076" y="635091"/>
                  </a:lnTo>
                  <a:lnTo>
                    <a:pt x="0" y="635091"/>
                  </a:lnTo>
                  <a:close/>
                </a:path>
              </a:pathLst>
            </a:custGeom>
            <a:solidFill>
              <a:srgbClr val="000000">
                <a:alpha val="0"/>
              </a:srgbClr>
            </a:solidFill>
          </p:spPr>
          <p:txBody>
            <a:bodyPr/>
            <a:lstStyle/>
            <a:p>
              <a:endParaRPr lang="en-IL"/>
            </a:p>
          </p:txBody>
        </p:sp>
        <p:sp>
          <p:nvSpPr>
            <p:cNvPr id="21" name="TextBox 21"/>
            <p:cNvSpPr txBox="1"/>
            <p:nvPr/>
          </p:nvSpPr>
          <p:spPr>
            <a:xfrm>
              <a:off x="0" y="0"/>
              <a:ext cx="2652076" cy="635091"/>
            </a:xfrm>
            <a:prstGeom prst="rect">
              <a:avLst/>
            </a:prstGeom>
          </p:spPr>
          <p:txBody>
            <a:bodyPr lIns="0" tIns="0" rIns="0" bIns="0" rtlCol="0" anchor="ctr"/>
            <a:lstStyle/>
            <a:p>
              <a:pPr algn="ctr">
                <a:lnSpc>
                  <a:spcPts val="2805"/>
                </a:lnSpc>
              </a:pPr>
              <a:r>
                <a:rPr lang="he-IL" sz="2338">
                  <a:solidFill>
                    <a:srgbClr val="000000"/>
                  </a:solidFill>
                  <a:latin typeface="October Compressed"/>
                  <a:ea typeface="October Compressed"/>
                  <a:cs typeface="October Compressed"/>
                  <a:sym typeface="October Compressed"/>
                  <a:rtl/>
                </a:rPr>
                <a:t>רכז/ת תפעול</a:t>
              </a:r>
            </a:p>
          </p:txBody>
        </p:sp>
      </p:grpSp>
      <p:grpSp>
        <p:nvGrpSpPr>
          <p:cNvPr id="22" name="Group 22"/>
          <p:cNvGrpSpPr/>
          <p:nvPr/>
        </p:nvGrpSpPr>
        <p:grpSpPr>
          <a:xfrm>
            <a:off x="7185276" y="4875834"/>
            <a:ext cx="2126020" cy="500543"/>
            <a:chOff x="0" y="0"/>
            <a:chExt cx="2652045" cy="624388"/>
          </a:xfrm>
        </p:grpSpPr>
        <p:sp>
          <p:nvSpPr>
            <p:cNvPr id="23" name="Freeform 23"/>
            <p:cNvSpPr/>
            <p:nvPr/>
          </p:nvSpPr>
          <p:spPr>
            <a:xfrm>
              <a:off x="0" y="0"/>
              <a:ext cx="2652014" cy="624459"/>
            </a:xfrm>
            <a:custGeom>
              <a:avLst/>
              <a:gdLst/>
              <a:ahLst/>
              <a:cxnLst/>
              <a:rect l="l" t="t" r="r" b="b"/>
              <a:pathLst>
                <a:path w="2652014" h="624459">
                  <a:moveTo>
                    <a:pt x="10160" y="0"/>
                  </a:moveTo>
                  <a:lnTo>
                    <a:pt x="2641854" y="0"/>
                  </a:lnTo>
                  <a:cubicBezTo>
                    <a:pt x="2647442" y="0"/>
                    <a:pt x="2652014" y="4572"/>
                    <a:pt x="2652014" y="10160"/>
                  </a:cubicBezTo>
                  <a:lnTo>
                    <a:pt x="2652014" y="614299"/>
                  </a:lnTo>
                  <a:cubicBezTo>
                    <a:pt x="2652014" y="619887"/>
                    <a:pt x="2647442" y="624459"/>
                    <a:pt x="2641854" y="624459"/>
                  </a:cubicBezTo>
                  <a:lnTo>
                    <a:pt x="10160" y="624459"/>
                  </a:lnTo>
                  <a:cubicBezTo>
                    <a:pt x="4572" y="624459"/>
                    <a:pt x="0" y="619887"/>
                    <a:pt x="0" y="614299"/>
                  </a:cubicBezTo>
                  <a:lnTo>
                    <a:pt x="0" y="10160"/>
                  </a:lnTo>
                  <a:cubicBezTo>
                    <a:pt x="0" y="4572"/>
                    <a:pt x="4572" y="0"/>
                    <a:pt x="10160" y="0"/>
                  </a:cubicBezTo>
                  <a:moveTo>
                    <a:pt x="10160" y="20320"/>
                  </a:moveTo>
                  <a:lnTo>
                    <a:pt x="10160" y="10160"/>
                  </a:lnTo>
                  <a:lnTo>
                    <a:pt x="20320" y="10160"/>
                  </a:lnTo>
                  <a:lnTo>
                    <a:pt x="20320" y="614299"/>
                  </a:lnTo>
                  <a:lnTo>
                    <a:pt x="10160" y="614299"/>
                  </a:lnTo>
                  <a:lnTo>
                    <a:pt x="10160" y="604139"/>
                  </a:lnTo>
                  <a:lnTo>
                    <a:pt x="2641854" y="604139"/>
                  </a:lnTo>
                  <a:lnTo>
                    <a:pt x="2641854" y="614299"/>
                  </a:lnTo>
                  <a:lnTo>
                    <a:pt x="2631694" y="614299"/>
                  </a:lnTo>
                  <a:lnTo>
                    <a:pt x="2631694" y="10160"/>
                  </a:lnTo>
                  <a:lnTo>
                    <a:pt x="2641854" y="10160"/>
                  </a:lnTo>
                  <a:lnTo>
                    <a:pt x="2641854" y="20320"/>
                  </a:lnTo>
                  <a:lnTo>
                    <a:pt x="10160" y="20320"/>
                  </a:lnTo>
                  <a:close/>
                </a:path>
              </a:pathLst>
            </a:custGeom>
            <a:solidFill>
              <a:srgbClr val="2F528F"/>
            </a:solidFill>
          </p:spPr>
          <p:txBody>
            <a:bodyPr/>
            <a:lstStyle/>
            <a:p>
              <a:endParaRPr lang="en-IL"/>
            </a:p>
          </p:txBody>
        </p:sp>
      </p:grpSp>
      <p:grpSp>
        <p:nvGrpSpPr>
          <p:cNvPr id="24" name="Group 24"/>
          <p:cNvGrpSpPr/>
          <p:nvPr/>
        </p:nvGrpSpPr>
        <p:grpSpPr>
          <a:xfrm>
            <a:off x="7185276" y="4867250"/>
            <a:ext cx="2126045" cy="509123"/>
            <a:chOff x="0" y="0"/>
            <a:chExt cx="2652076" cy="635091"/>
          </a:xfrm>
        </p:grpSpPr>
        <p:sp>
          <p:nvSpPr>
            <p:cNvPr id="25" name="Freeform 25"/>
            <p:cNvSpPr/>
            <p:nvPr/>
          </p:nvSpPr>
          <p:spPr>
            <a:xfrm>
              <a:off x="0" y="0"/>
              <a:ext cx="2652076" cy="635091"/>
            </a:xfrm>
            <a:custGeom>
              <a:avLst/>
              <a:gdLst/>
              <a:ahLst/>
              <a:cxnLst/>
              <a:rect l="l" t="t" r="r" b="b"/>
              <a:pathLst>
                <a:path w="2652076" h="635091">
                  <a:moveTo>
                    <a:pt x="0" y="0"/>
                  </a:moveTo>
                  <a:lnTo>
                    <a:pt x="2652076" y="0"/>
                  </a:lnTo>
                  <a:lnTo>
                    <a:pt x="2652076" y="635091"/>
                  </a:lnTo>
                  <a:lnTo>
                    <a:pt x="0" y="635091"/>
                  </a:lnTo>
                  <a:close/>
                </a:path>
              </a:pathLst>
            </a:custGeom>
            <a:solidFill>
              <a:srgbClr val="000000">
                <a:alpha val="0"/>
              </a:srgbClr>
            </a:solidFill>
          </p:spPr>
          <p:txBody>
            <a:bodyPr/>
            <a:lstStyle/>
            <a:p>
              <a:endParaRPr lang="en-IL"/>
            </a:p>
          </p:txBody>
        </p:sp>
        <p:sp>
          <p:nvSpPr>
            <p:cNvPr id="26" name="TextBox 26"/>
            <p:cNvSpPr txBox="1"/>
            <p:nvPr/>
          </p:nvSpPr>
          <p:spPr>
            <a:xfrm>
              <a:off x="0" y="0"/>
              <a:ext cx="2652076" cy="635091"/>
            </a:xfrm>
            <a:prstGeom prst="rect">
              <a:avLst/>
            </a:prstGeom>
          </p:spPr>
          <p:txBody>
            <a:bodyPr lIns="0" tIns="0" rIns="0" bIns="0" rtlCol="0" anchor="ctr"/>
            <a:lstStyle/>
            <a:p>
              <a:pPr algn="ctr">
                <a:lnSpc>
                  <a:spcPts val="2805"/>
                </a:lnSpc>
              </a:pPr>
              <a:r>
                <a:rPr lang="he-IL" sz="2338">
                  <a:solidFill>
                    <a:srgbClr val="000000"/>
                  </a:solidFill>
                  <a:latin typeface="October Compressed"/>
                  <a:ea typeface="October Compressed"/>
                  <a:cs typeface="October Compressed"/>
                  <a:sym typeface="October Compressed"/>
                  <a:rtl/>
                </a:rPr>
                <a:t>רכז/ת מפעלים-בטיחות</a:t>
              </a:r>
            </a:p>
          </p:txBody>
        </p:sp>
      </p:grpSp>
      <p:grpSp>
        <p:nvGrpSpPr>
          <p:cNvPr id="27" name="Group 27"/>
          <p:cNvGrpSpPr/>
          <p:nvPr/>
        </p:nvGrpSpPr>
        <p:grpSpPr>
          <a:xfrm>
            <a:off x="7185276" y="6493030"/>
            <a:ext cx="2126020" cy="500543"/>
            <a:chOff x="0" y="0"/>
            <a:chExt cx="2652045" cy="624388"/>
          </a:xfrm>
        </p:grpSpPr>
        <p:sp>
          <p:nvSpPr>
            <p:cNvPr id="28" name="Freeform 28"/>
            <p:cNvSpPr/>
            <p:nvPr/>
          </p:nvSpPr>
          <p:spPr>
            <a:xfrm>
              <a:off x="0" y="0"/>
              <a:ext cx="2652014" cy="624459"/>
            </a:xfrm>
            <a:custGeom>
              <a:avLst/>
              <a:gdLst/>
              <a:ahLst/>
              <a:cxnLst/>
              <a:rect l="l" t="t" r="r" b="b"/>
              <a:pathLst>
                <a:path w="2652014" h="624459">
                  <a:moveTo>
                    <a:pt x="10160" y="0"/>
                  </a:moveTo>
                  <a:lnTo>
                    <a:pt x="2641854" y="0"/>
                  </a:lnTo>
                  <a:cubicBezTo>
                    <a:pt x="2647442" y="0"/>
                    <a:pt x="2652014" y="4572"/>
                    <a:pt x="2652014" y="10160"/>
                  </a:cubicBezTo>
                  <a:lnTo>
                    <a:pt x="2652014" y="614299"/>
                  </a:lnTo>
                  <a:cubicBezTo>
                    <a:pt x="2652014" y="619887"/>
                    <a:pt x="2647442" y="624459"/>
                    <a:pt x="2641854" y="624459"/>
                  </a:cubicBezTo>
                  <a:lnTo>
                    <a:pt x="10160" y="624459"/>
                  </a:lnTo>
                  <a:cubicBezTo>
                    <a:pt x="4572" y="624459"/>
                    <a:pt x="0" y="619887"/>
                    <a:pt x="0" y="614299"/>
                  </a:cubicBezTo>
                  <a:lnTo>
                    <a:pt x="0" y="10160"/>
                  </a:lnTo>
                  <a:cubicBezTo>
                    <a:pt x="0" y="4572"/>
                    <a:pt x="4572" y="0"/>
                    <a:pt x="10160" y="0"/>
                  </a:cubicBezTo>
                  <a:moveTo>
                    <a:pt x="10160" y="20320"/>
                  </a:moveTo>
                  <a:lnTo>
                    <a:pt x="10160" y="10160"/>
                  </a:lnTo>
                  <a:lnTo>
                    <a:pt x="20320" y="10160"/>
                  </a:lnTo>
                  <a:lnTo>
                    <a:pt x="20320" y="614299"/>
                  </a:lnTo>
                  <a:lnTo>
                    <a:pt x="10160" y="614299"/>
                  </a:lnTo>
                  <a:lnTo>
                    <a:pt x="10160" y="604139"/>
                  </a:lnTo>
                  <a:lnTo>
                    <a:pt x="2641854" y="604139"/>
                  </a:lnTo>
                  <a:lnTo>
                    <a:pt x="2641854" y="614299"/>
                  </a:lnTo>
                  <a:lnTo>
                    <a:pt x="2631694" y="614299"/>
                  </a:lnTo>
                  <a:lnTo>
                    <a:pt x="2631694" y="10160"/>
                  </a:lnTo>
                  <a:lnTo>
                    <a:pt x="2641854" y="10160"/>
                  </a:lnTo>
                  <a:lnTo>
                    <a:pt x="2641854" y="20320"/>
                  </a:lnTo>
                  <a:lnTo>
                    <a:pt x="10160" y="20320"/>
                  </a:lnTo>
                  <a:close/>
                </a:path>
              </a:pathLst>
            </a:custGeom>
            <a:solidFill>
              <a:srgbClr val="2F528F"/>
            </a:solidFill>
          </p:spPr>
          <p:txBody>
            <a:bodyPr/>
            <a:lstStyle/>
            <a:p>
              <a:endParaRPr lang="en-IL"/>
            </a:p>
          </p:txBody>
        </p:sp>
      </p:grpSp>
      <p:grpSp>
        <p:nvGrpSpPr>
          <p:cNvPr id="29" name="Group 29"/>
          <p:cNvGrpSpPr/>
          <p:nvPr/>
        </p:nvGrpSpPr>
        <p:grpSpPr>
          <a:xfrm>
            <a:off x="7185276" y="6484446"/>
            <a:ext cx="2126045" cy="509123"/>
            <a:chOff x="0" y="0"/>
            <a:chExt cx="2652076" cy="635091"/>
          </a:xfrm>
        </p:grpSpPr>
        <p:sp>
          <p:nvSpPr>
            <p:cNvPr id="30" name="Freeform 30"/>
            <p:cNvSpPr/>
            <p:nvPr/>
          </p:nvSpPr>
          <p:spPr>
            <a:xfrm>
              <a:off x="0" y="0"/>
              <a:ext cx="2652076" cy="635091"/>
            </a:xfrm>
            <a:custGeom>
              <a:avLst/>
              <a:gdLst/>
              <a:ahLst/>
              <a:cxnLst/>
              <a:rect l="l" t="t" r="r" b="b"/>
              <a:pathLst>
                <a:path w="2652076" h="635091">
                  <a:moveTo>
                    <a:pt x="0" y="0"/>
                  </a:moveTo>
                  <a:lnTo>
                    <a:pt x="2652076" y="0"/>
                  </a:lnTo>
                  <a:lnTo>
                    <a:pt x="2652076" y="635091"/>
                  </a:lnTo>
                  <a:lnTo>
                    <a:pt x="0" y="635091"/>
                  </a:lnTo>
                  <a:close/>
                </a:path>
              </a:pathLst>
            </a:custGeom>
            <a:solidFill>
              <a:srgbClr val="000000">
                <a:alpha val="0"/>
              </a:srgbClr>
            </a:solidFill>
          </p:spPr>
          <p:txBody>
            <a:bodyPr/>
            <a:lstStyle/>
            <a:p>
              <a:endParaRPr lang="en-IL"/>
            </a:p>
          </p:txBody>
        </p:sp>
        <p:sp>
          <p:nvSpPr>
            <p:cNvPr id="31" name="TextBox 31"/>
            <p:cNvSpPr txBox="1"/>
            <p:nvPr/>
          </p:nvSpPr>
          <p:spPr>
            <a:xfrm>
              <a:off x="0" y="0"/>
              <a:ext cx="2652076" cy="635091"/>
            </a:xfrm>
            <a:prstGeom prst="rect">
              <a:avLst/>
            </a:prstGeom>
          </p:spPr>
          <p:txBody>
            <a:bodyPr lIns="0" tIns="0" rIns="0" bIns="0" rtlCol="0" anchor="ctr"/>
            <a:lstStyle/>
            <a:p>
              <a:pPr algn="ctr">
                <a:lnSpc>
                  <a:spcPts val="2805"/>
                </a:lnSpc>
              </a:pPr>
              <a:r>
                <a:rPr lang="he-IL" sz="2338">
                  <a:solidFill>
                    <a:srgbClr val="000000"/>
                  </a:solidFill>
                  <a:latin typeface="October Compressed"/>
                  <a:ea typeface="October Compressed"/>
                  <a:cs typeface="October Compressed"/>
                  <a:sym typeface="October Compressed"/>
                  <a:rtl/>
                </a:rPr>
                <a:t>נהג/ת פנוי</a:t>
              </a:r>
            </a:p>
          </p:txBody>
        </p:sp>
      </p:grpSp>
      <p:sp>
        <p:nvSpPr>
          <p:cNvPr id="32" name="Freeform 32"/>
          <p:cNvSpPr/>
          <p:nvPr/>
        </p:nvSpPr>
        <p:spPr>
          <a:xfrm>
            <a:off x="2575048" y="1554181"/>
            <a:ext cx="1447488" cy="1447488"/>
          </a:xfrm>
          <a:custGeom>
            <a:avLst/>
            <a:gdLst/>
            <a:ahLst/>
            <a:cxnLst/>
            <a:rect l="l" t="t" r="r" b="b"/>
            <a:pathLst>
              <a:path w="1447488" h="1447488">
                <a:moveTo>
                  <a:pt x="0" y="0"/>
                </a:moveTo>
                <a:lnTo>
                  <a:pt x="1447489" y="0"/>
                </a:lnTo>
                <a:lnTo>
                  <a:pt x="1447489" y="1447488"/>
                </a:lnTo>
                <a:lnTo>
                  <a:pt x="0" y="14474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L"/>
          </a:p>
        </p:txBody>
      </p:sp>
      <p:grpSp>
        <p:nvGrpSpPr>
          <p:cNvPr id="33" name="Group 33"/>
          <p:cNvGrpSpPr/>
          <p:nvPr/>
        </p:nvGrpSpPr>
        <p:grpSpPr>
          <a:xfrm>
            <a:off x="2575048" y="1545596"/>
            <a:ext cx="1447465" cy="1456049"/>
            <a:chOff x="0" y="0"/>
            <a:chExt cx="1805600" cy="1816309"/>
          </a:xfrm>
        </p:grpSpPr>
        <p:sp>
          <p:nvSpPr>
            <p:cNvPr id="34" name="Freeform 34"/>
            <p:cNvSpPr/>
            <p:nvPr/>
          </p:nvSpPr>
          <p:spPr>
            <a:xfrm>
              <a:off x="0" y="0"/>
              <a:ext cx="1805600" cy="1816309"/>
            </a:xfrm>
            <a:custGeom>
              <a:avLst/>
              <a:gdLst/>
              <a:ahLst/>
              <a:cxnLst/>
              <a:rect l="l" t="t" r="r" b="b"/>
              <a:pathLst>
                <a:path w="1805600" h="1816309">
                  <a:moveTo>
                    <a:pt x="0" y="0"/>
                  </a:moveTo>
                  <a:lnTo>
                    <a:pt x="1805600" y="0"/>
                  </a:lnTo>
                  <a:lnTo>
                    <a:pt x="1805600" y="1816309"/>
                  </a:lnTo>
                  <a:lnTo>
                    <a:pt x="0" y="1816309"/>
                  </a:lnTo>
                  <a:close/>
                </a:path>
              </a:pathLst>
            </a:custGeom>
            <a:solidFill>
              <a:srgbClr val="138274">
                <a:alpha val="0"/>
              </a:srgbClr>
            </a:solidFill>
          </p:spPr>
          <p:txBody>
            <a:bodyPr/>
            <a:lstStyle/>
            <a:p>
              <a:endParaRPr lang="en-IL"/>
            </a:p>
          </p:txBody>
        </p:sp>
        <p:sp>
          <p:nvSpPr>
            <p:cNvPr id="35" name="TextBox 35"/>
            <p:cNvSpPr txBox="1"/>
            <p:nvPr/>
          </p:nvSpPr>
          <p:spPr>
            <a:xfrm>
              <a:off x="0" y="0"/>
              <a:ext cx="1805600" cy="1816309"/>
            </a:xfrm>
            <a:prstGeom prst="rect">
              <a:avLst/>
            </a:prstGeom>
          </p:spPr>
          <p:txBody>
            <a:bodyPr lIns="0" tIns="0" rIns="0" bIns="0" rtlCol="0" anchor="ctr"/>
            <a:lstStyle/>
            <a:p>
              <a:pPr algn="ctr">
                <a:lnSpc>
                  <a:spcPts val="2805"/>
                </a:lnSpc>
              </a:pPr>
              <a:r>
                <a:rPr lang="he-IL" sz="2338">
                  <a:solidFill>
                    <a:srgbClr val="000000"/>
                  </a:solidFill>
                  <a:latin typeface="October Compressed"/>
                  <a:ea typeface="October Compressed"/>
                  <a:cs typeface="October Compressed"/>
                  <a:sym typeface="October Compressed"/>
                  <a:rtl/>
                </a:rPr>
                <a:t>מעטפת לכל האזורים</a:t>
              </a:r>
            </a:p>
          </p:txBody>
        </p:sp>
      </p:grpSp>
      <p:grpSp>
        <p:nvGrpSpPr>
          <p:cNvPr id="36" name="Group 36"/>
          <p:cNvGrpSpPr/>
          <p:nvPr/>
        </p:nvGrpSpPr>
        <p:grpSpPr>
          <a:xfrm>
            <a:off x="2194632" y="3295142"/>
            <a:ext cx="2126020" cy="500543"/>
            <a:chOff x="0" y="0"/>
            <a:chExt cx="2652045" cy="624388"/>
          </a:xfrm>
        </p:grpSpPr>
        <p:sp>
          <p:nvSpPr>
            <p:cNvPr id="37" name="Freeform 37"/>
            <p:cNvSpPr/>
            <p:nvPr/>
          </p:nvSpPr>
          <p:spPr>
            <a:xfrm>
              <a:off x="0" y="0"/>
              <a:ext cx="2652014" cy="624459"/>
            </a:xfrm>
            <a:custGeom>
              <a:avLst/>
              <a:gdLst/>
              <a:ahLst/>
              <a:cxnLst/>
              <a:rect l="l" t="t" r="r" b="b"/>
              <a:pathLst>
                <a:path w="2652014" h="624459">
                  <a:moveTo>
                    <a:pt x="10160" y="0"/>
                  </a:moveTo>
                  <a:lnTo>
                    <a:pt x="2641854" y="0"/>
                  </a:lnTo>
                  <a:cubicBezTo>
                    <a:pt x="2647442" y="0"/>
                    <a:pt x="2652014" y="4572"/>
                    <a:pt x="2652014" y="10160"/>
                  </a:cubicBezTo>
                  <a:lnTo>
                    <a:pt x="2652014" y="614299"/>
                  </a:lnTo>
                  <a:cubicBezTo>
                    <a:pt x="2652014" y="619887"/>
                    <a:pt x="2647442" y="624459"/>
                    <a:pt x="2641854" y="624459"/>
                  </a:cubicBezTo>
                  <a:lnTo>
                    <a:pt x="10160" y="624459"/>
                  </a:lnTo>
                  <a:cubicBezTo>
                    <a:pt x="4572" y="624459"/>
                    <a:pt x="0" y="619887"/>
                    <a:pt x="0" y="614299"/>
                  </a:cubicBezTo>
                  <a:lnTo>
                    <a:pt x="0" y="10160"/>
                  </a:lnTo>
                  <a:cubicBezTo>
                    <a:pt x="0" y="4572"/>
                    <a:pt x="4572" y="0"/>
                    <a:pt x="10160" y="0"/>
                  </a:cubicBezTo>
                  <a:moveTo>
                    <a:pt x="10160" y="20320"/>
                  </a:moveTo>
                  <a:lnTo>
                    <a:pt x="10160" y="10160"/>
                  </a:lnTo>
                  <a:lnTo>
                    <a:pt x="20320" y="10160"/>
                  </a:lnTo>
                  <a:lnTo>
                    <a:pt x="20320" y="614299"/>
                  </a:lnTo>
                  <a:lnTo>
                    <a:pt x="10160" y="614299"/>
                  </a:lnTo>
                  <a:lnTo>
                    <a:pt x="10160" y="604139"/>
                  </a:lnTo>
                  <a:lnTo>
                    <a:pt x="2641854" y="604139"/>
                  </a:lnTo>
                  <a:lnTo>
                    <a:pt x="2641854" y="614299"/>
                  </a:lnTo>
                  <a:lnTo>
                    <a:pt x="2631694" y="614299"/>
                  </a:lnTo>
                  <a:lnTo>
                    <a:pt x="2631694" y="10160"/>
                  </a:lnTo>
                  <a:lnTo>
                    <a:pt x="2641854" y="10160"/>
                  </a:lnTo>
                  <a:lnTo>
                    <a:pt x="2641854" y="20320"/>
                  </a:lnTo>
                  <a:lnTo>
                    <a:pt x="10160" y="20320"/>
                  </a:lnTo>
                  <a:close/>
                </a:path>
              </a:pathLst>
            </a:custGeom>
            <a:solidFill>
              <a:srgbClr val="00B050"/>
            </a:solidFill>
          </p:spPr>
          <p:txBody>
            <a:bodyPr/>
            <a:lstStyle/>
            <a:p>
              <a:endParaRPr lang="en-IL"/>
            </a:p>
          </p:txBody>
        </p:sp>
      </p:grpSp>
      <p:grpSp>
        <p:nvGrpSpPr>
          <p:cNvPr id="38" name="Group 38"/>
          <p:cNvGrpSpPr/>
          <p:nvPr/>
        </p:nvGrpSpPr>
        <p:grpSpPr>
          <a:xfrm>
            <a:off x="2194632" y="3286558"/>
            <a:ext cx="2126045" cy="509123"/>
            <a:chOff x="0" y="0"/>
            <a:chExt cx="2652076" cy="635091"/>
          </a:xfrm>
        </p:grpSpPr>
        <p:sp>
          <p:nvSpPr>
            <p:cNvPr id="39" name="Freeform 39"/>
            <p:cNvSpPr/>
            <p:nvPr/>
          </p:nvSpPr>
          <p:spPr>
            <a:xfrm>
              <a:off x="0" y="0"/>
              <a:ext cx="2652076" cy="635091"/>
            </a:xfrm>
            <a:custGeom>
              <a:avLst/>
              <a:gdLst/>
              <a:ahLst/>
              <a:cxnLst/>
              <a:rect l="l" t="t" r="r" b="b"/>
              <a:pathLst>
                <a:path w="2652076" h="635091">
                  <a:moveTo>
                    <a:pt x="0" y="0"/>
                  </a:moveTo>
                  <a:lnTo>
                    <a:pt x="2652076" y="0"/>
                  </a:lnTo>
                  <a:lnTo>
                    <a:pt x="2652076" y="635091"/>
                  </a:lnTo>
                  <a:lnTo>
                    <a:pt x="0" y="635091"/>
                  </a:lnTo>
                  <a:close/>
                </a:path>
              </a:pathLst>
            </a:custGeom>
            <a:solidFill>
              <a:srgbClr val="000000">
                <a:alpha val="0"/>
              </a:srgbClr>
            </a:solidFill>
          </p:spPr>
          <p:txBody>
            <a:bodyPr/>
            <a:lstStyle/>
            <a:p>
              <a:endParaRPr lang="en-IL"/>
            </a:p>
          </p:txBody>
        </p:sp>
        <p:sp>
          <p:nvSpPr>
            <p:cNvPr id="40" name="TextBox 40"/>
            <p:cNvSpPr txBox="1"/>
            <p:nvPr/>
          </p:nvSpPr>
          <p:spPr>
            <a:xfrm>
              <a:off x="0" y="0"/>
              <a:ext cx="2652076" cy="635091"/>
            </a:xfrm>
            <a:prstGeom prst="rect">
              <a:avLst/>
            </a:prstGeom>
          </p:spPr>
          <p:txBody>
            <a:bodyPr lIns="0" tIns="0" rIns="0" bIns="0" rtlCol="0" anchor="ctr"/>
            <a:lstStyle/>
            <a:p>
              <a:pPr algn="ctr">
                <a:lnSpc>
                  <a:spcPts val="2805"/>
                </a:lnSpc>
              </a:pPr>
              <a:r>
                <a:rPr lang="he-IL" sz="2338">
                  <a:solidFill>
                    <a:srgbClr val="000000"/>
                  </a:solidFill>
                  <a:latin typeface="October Compressed"/>
                  <a:ea typeface="October Compressed"/>
                  <a:cs typeface="October Compressed"/>
                  <a:sym typeface="October Compressed"/>
                  <a:rtl/>
                </a:rPr>
                <a:t>חפ"ק סמנב"ל פעילות</a:t>
              </a:r>
            </a:p>
          </p:txBody>
        </p:sp>
      </p:grpSp>
      <p:grpSp>
        <p:nvGrpSpPr>
          <p:cNvPr id="41" name="Group 41"/>
          <p:cNvGrpSpPr/>
          <p:nvPr/>
        </p:nvGrpSpPr>
        <p:grpSpPr>
          <a:xfrm>
            <a:off x="2235771" y="5830091"/>
            <a:ext cx="2126020" cy="500543"/>
            <a:chOff x="0" y="0"/>
            <a:chExt cx="2652045" cy="624388"/>
          </a:xfrm>
        </p:grpSpPr>
        <p:sp>
          <p:nvSpPr>
            <p:cNvPr id="42" name="Freeform 42"/>
            <p:cNvSpPr/>
            <p:nvPr/>
          </p:nvSpPr>
          <p:spPr>
            <a:xfrm>
              <a:off x="0" y="0"/>
              <a:ext cx="2652014" cy="624459"/>
            </a:xfrm>
            <a:custGeom>
              <a:avLst/>
              <a:gdLst/>
              <a:ahLst/>
              <a:cxnLst/>
              <a:rect l="l" t="t" r="r" b="b"/>
              <a:pathLst>
                <a:path w="2652014" h="624459">
                  <a:moveTo>
                    <a:pt x="10160" y="0"/>
                  </a:moveTo>
                  <a:lnTo>
                    <a:pt x="2641854" y="0"/>
                  </a:lnTo>
                  <a:cubicBezTo>
                    <a:pt x="2647442" y="0"/>
                    <a:pt x="2652014" y="4572"/>
                    <a:pt x="2652014" y="10160"/>
                  </a:cubicBezTo>
                  <a:lnTo>
                    <a:pt x="2652014" y="614299"/>
                  </a:lnTo>
                  <a:cubicBezTo>
                    <a:pt x="2652014" y="619887"/>
                    <a:pt x="2647442" y="624459"/>
                    <a:pt x="2641854" y="624459"/>
                  </a:cubicBezTo>
                  <a:lnTo>
                    <a:pt x="10160" y="624459"/>
                  </a:lnTo>
                  <a:cubicBezTo>
                    <a:pt x="4572" y="624459"/>
                    <a:pt x="0" y="619887"/>
                    <a:pt x="0" y="614299"/>
                  </a:cubicBezTo>
                  <a:lnTo>
                    <a:pt x="0" y="10160"/>
                  </a:lnTo>
                  <a:cubicBezTo>
                    <a:pt x="0" y="4572"/>
                    <a:pt x="4572" y="0"/>
                    <a:pt x="10160" y="0"/>
                  </a:cubicBezTo>
                  <a:moveTo>
                    <a:pt x="10160" y="20320"/>
                  </a:moveTo>
                  <a:lnTo>
                    <a:pt x="10160" y="10160"/>
                  </a:lnTo>
                  <a:lnTo>
                    <a:pt x="20320" y="10160"/>
                  </a:lnTo>
                  <a:lnTo>
                    <a:pt x="20320" y="614299"/>
                  </a:lnTo>
                  <a:lnTo>
                    <a:pt x="10160" y="614299"/>
                  </a:lnTo>
                  <a:lnTo>
                    <a:pt x="10160" y="604139"/>
                  </a:lnTo>
                  <a:lnTo>
                    <a:pt x="2641854" y="604139"/>
                  </a:lnTo>
                  <a:lnTo>
                    <a:pt x="2641854" y="614299"/>
                  </a:lnTo>
                  <a:lnTo>
                    <a:pt x="2631694" y="614299"/>
                  </a:lnTo>
                  <a:lnTo>
                    <a:pt x="2631694" y="10160"/>
                  </a:lnTo>
                  <a:lnTo>
                    <a:pt x="2641854" y="10160"/>
                  </a:lnTo>
                  <a:lnTo>
                    <a:pt x="2641854" y="20320"/>
                  </a:lnTo>
                  <a:lnTo>
                    <a:pt x="10160" y="20320"/>
                  </a:lnTo>
                  <a:close/>
                </a:path>
              </a:pathLst>
            </a:custGeom>
            <a:solidFill>
              <a:srgbClr val="00B050"/>
            </a:solidFill>
          </p:spPr>
          <p:txBody>
            <a:bodyPr/>
            <a:lstStyle/>
            <a:p>
              <a:endParaRPr lang="en-IL"/>
            </a:p>
          </p:txBody>
        </p:sp>
      </p:grpSp>
      <p:grpSp>
        <p:nvGrpSpPr>
          <p:cNvPr id="43" name="Group 43"/>
          <p:cNvGrpSpPr/>
          <p:nvPr/>
        </p:nvGrpSpPr>
        <p:grpSpPr>
          <a:xfrm>
            <a:off x="2250152" y="5830091"/>
            <a:ext cx="2126045" cy="509123"/>
            <a:chOff x="0" y="0"/>
            <a:chExt cx="2652076" cy="635091"/>
          </a:xfrm>
        </p:grpSpPr>
        <p:sp>
          <p:nvSpPr>
            <p:cNvPr id="44" name="Freeform 44"/>
            <p:cNvSpPr/>
            <p:nvPr/>
          </p:nvSpPr>
          <p:spPr>
            <a:xfrm>
              <a:off x="0" y="0"/>
              <a:ext cx="2652076" cy="635091"/>
            </a:xfrm>
            <a:custGeom>
              <a:avLst/>
              <a:gdLst/>
              <a:ahLst/>
              <a:cxnLst/>
              <a:rect l="l" t="t" r="r" b="b"/>
              <a:pathLst>
                <a:path w="2652076" h="635091">
                  <a:moveTo>
                    <a:pt x="0" y="0"/>
                  </a:moveTo>
                  <a:lnTo>
                    <a:pt x="2652076" y="0"/>
                  </a:lnTo>
                  <a:lnTo>
                    <a:pt x="2652076" y="635091"/>
                  </a:lnTo>
                  <a:lnTo>
                    <a:pt x="0" y="635091"/>
                  </a:lnTo>
                  <a:close/>
                </a:path>
              </a:pathLst>
            </a:custGeom>
            <a:solidFill>
              <a:srgbClr val="000000">
                <a:alpha val="0"/>
              </a:srgbClr>
            </a:solidFill>
          </p:spPr>
          <p:txBody>
            <a:bodyPr/>
            <a:lstStyle/>
            <a:p>
              <a:endParaRPr lang="en-IL"/>
            </a:p>
          </p:txBody>
        </p:sp>
        <p:sp>
          <p:nvSpPr>
            <p:cNvPr id="45" name="TextBox 45"/>
            <p:cNvSpPr txBox="1"/>
            <p:nvPr/>
          </p:nvSpPr>
          <p:spPr>
            <a:xfrm>
              <a:off x="0" y="0"/>
              <a:ext cx="2652076" cy="635091"/>
            </a:xfrm>
            <a:prstGeom prst="rect">
              <a:avLst/>
            </a:prstGeom>
          </p:spPr>
          <p:txBody>
            <a:bodyPr lIns="0" tIns="0" rIns="0" bIns="0" rtlCol="0" anchor="ctr"/>
            <a:lstStyle/>
            <a:p>
              <a:pPr algn="ctr">
                <a:lnSpc>
                  <a:spcPts val="2805"/>
                </a:lnSpc>
              </a:pPr>
              <a:r>
                <a:rPr lang="he-IL" sz="2338">
                  <a:solidFill>
                    <a:srgbClr val="000000"/>
                  </a:solidFill>
                  <a:latin typeface="October Compressed"/>
                  <a:ea typeface="October Compressed"/>
                  <a:cs typeface="October Compressed"/>
                  <a:sym typeface="October Compressed"/>
                  <a:rtl/>
                </a:rPr>
                <a:t>מנהל מחלקת בטיחות</a:t>
              </a:r>
            </a:p>
          </p:txBody>
        </p:sp>
      </p:grpSp>
      <p:grpSp>
        <p:nvGrpSpPr>
          <p:cNvPr id="46" name="Group 46"/>
          <p:cNvGrpSpPr/>
          <p:nvPr/>
        </p:nvGrpSpPr>
        <p:grpSpPr>
          <a:xfrm>
            <a:off x="2250152" y="4083058"/>
            <a:ext cx="2126020" cy="500543"/>
            <a:chOff x="0" y="0"/>
            <a:chExt cx="2652045" cy="624388"/>
          </a:xfrm>
        </p:grpSpPr>
        <p:sp>
          <p:nvSpPr>
            <p:cNvPr id="47" name="Freeform 47"/>
            <p:cNvSpPr/>
            <p:nvPr/>
          </p:nvSpPr>
          <p:spPr>
            <a:xfrm>
              <a:off x="0" y="0"/>
              <a:ext cx="2652014" cy="624459"/>
            </a:xfrm>
            <a:custGeom>
              <a:avLst/>
              <a:gdLst/>
              <a:ahLst/>
              <a:cxnLst/>
              <a:rect l="l" t="t" r="r" b="b"/>
              <a:pathLst>
                <a:path w="2652014" h="624459">
                  <a:moveTo>
                    <a:pt x="10160" y="0"/>
                  </a:moveTo>
                  <a:lnTo>
                    <a:pt x="2641854" y="0"/>
                  </a:lnTo>
                  <a:cubicBezTo>
                    <a:pt x="2647442" y="0"/>
                    <a:pt x="2652014" y="4572"/>
                    <a:pt x="2652014" y="10160"/>
                  </a:cubicBezTo>
                  <a:lnTo>
                    <a:pt x="2652014" y="614299"/>
                  </a:lnTo>
                  <a:cubicBezTo>
                    <a:pt x="2652014" y="619887"/>
                    <a:pt x="2647442" y="624459"/>
                    <a:pt x="2641854" y="624459"/>
                  </a:cubicBezTo>
                  <a:lnTo>
                    <a:pt x="10160" y="624459"/>
                  </a:lnTo>
                  <a:cubicBezTo>
                    <a:pt x="4572" y="624459"/>
                    <a:pt x="0" y="619887"/>
                    <a:pt x="0" y="614299"/>
                  </a:cubicBezTo>
                  <a:lnTo>
                    <a:pt x="0" y="10160"/>
                  </a:lnTo>
                  <a:cubicBezTo>
                    <a:pt x="0" y="4572"/>
                    <a:pt x="4572" y="0"/>
                    <a:pt x="10160" y="0"/>
                  </a:cubicBezTo>
                  <a:moveTo>
                    <a:pt x="10160" y="20320"/>
                  </a:moveTo>
                  <a:lnTo>
                    <a:pt x="10160" y="10160"/>
                  </a:lnTo>
                  <a:lnTo>
                    <a:pt x="20320" y="10160"/>
                  </a:lnTo>
                  <a:lnTo>
                    <a:pt x="20320" y="614299"/>
                  </a:lnTo>
                  <a:lnTo>
                    <a:pt x="10160" y="614299"/>
                  </a:lnTo>
                  <a:lnTo>
                    <a:pt x="10160" y="604139"/>
                  </a:lnTo>
                  <a:lnTo>
                    <a:pt x="2641854" y="604139"/>
                  </a:lnTo>
                  <a:lnTo>
                    <a:pt x="2641854" y="614299"/>
                  </a:lnTo>
                  <a:lnTo>
                    <a:pt x="2631694" y="614299"/>
                  </a:lnTo>
                  <a:lnTo>
                    <a:pt x="2631694" y="10160"/>
                  </a:lnTo>
                  <a:lnTo>
                    <a:pt x="2641854" y="10160"/>
                  </a:lnTo>
                  <a:lnTo>
                    <a:pt x="2641854" y="20320"/>
                  </a:lnTo>
                  <a:lnTo>
                    <a:pt x="10160" y="20320"/>
                  </a:lnTo>
                  <a:close/>
                </a:path>
              </a:pathLst>
            </a:custGeom>
            <a:solidFill>
              <a:srgbClr val="00B050"/>
            </a:solidFill>
          </p:spPr>
          <p:txBody>
            <a:bodyPr/>
            <a:lstStyle/>
            <a:p>
              <a:endParaRPr lang="en-IL"/>
            </a:p>
          </p:txBody>
        </p:sp>
      </p:grpSp>
      <p:grpSp>
        <p:nvGrpSpPr>
          <p:cNvPr id="48" name="Group 48"/>
          <p:cNvGrpSpPr/>
          <p:nvPr/>
        </p:nvGrpSpPr>
        <p:grpSpPr>
          <a:xfrm>
            <a:off x="2250152" y="4074474"/>
            <a:ext cx="2126045" cy="509123"/>
            <a:chOff x="0" y="0"/>
            <a:chExt cx="2652076" cy="635091"/>
          </a:xfrm>
        </p:grpSpPr>
        <p:sp>
          <p:nvSpPr>
            <p:cNvPr id="49" name="Freeform 49"/>
            <p:cNvSpPr/>
            <p:nvPr/>
          </p:nvSpPr>
          <p:spPr>
            <a:xfrm>
              <a:off x="0" y="0"/>
              <a:ext cx="2652076" cy="635091"/>
            </a:xfrm>
            <a:custGeom>
              <a:avLst/>
              <a:gdLst/>
              <a:ahLst/>
              <a:cxnLst/>
              <a:rect l="l" t="t" r="r" b="b"/>
              <a:pathLst>
                <a:path w="2652076" h="635091">
                  <a:moveTo>
                    <a:pt x="0" y="0"/>
                  </a:moveTo>
                  <a:lnTo>
                    <a:pt x="2652076" y="0"/>
                  </a:lnTo>
                  <a:lnTo>
                    <a:pt x="2652076" y="635091"/>
                  </a:lnTo>
                  <a:lnTo>
                    <a:pt x="0" y="635091"/>
                  </a:lnTo>
                  <a:close/>
                </a:path>
              </a:pathLst>
            </a:custGeom>
            <a:solidFill>
              <a:srgbClr val="000000">
                <a:alpha val="0"/>
              </a:srgbClr>
            </a:solidFill>
          </p:spPr>
          <p:txBody>
            <a:bodyPr/>
            <a:lstStyle/>
            <a:p>
              <a:endParaRPr lang="en-IL"/>
            </a:p>
          </p:txBody>
        </p:sp>
        <p:sp>
          <p:nvSpPr>
            <p:cNvPr id="50" name="TextBox 50"/>
            <p:cNvSpPr txBox="1"/>
            <p:nvPr/>
          </p:nvSpPr>
          <p:spPr>
            <a:xfrm>
              <a:off x="0" y="0"/>
              <a:ext cx="2652076" cy="635091"/>
            </a:xfrm>
            <a:prstGeom prst="rect">
              <a:avLst/>
            </a:prstGeom>
          </p:spPr>
          <p:txBody>
            <a:bodyPr lIns="0" tIns="0" rIns="0" bIns="0" rtlCol="0" anchor="ctr"/>
            <a:lstStyle/>
            <a:p>
              <a:pPr algn="ctr">
                <a:lnSpc>
                  <a:spcPts val="2805"/>
                </a:lnSpc>
              </a:pPr>
              <a:r>
                <a:rPr lang="he-IL" sz="2338">
                  <a:solidFill>
                    <a:srgbClr val="000000"/>
                  </a:solidFill>
                  <a:latin typeface="October Compressed"/>
                  <a:ea typeface="October Compressed"/>
                  <a:cs typeface="October Compressed"/>
                  <a:sym typeface="October Compressed"/>
                  <a:rtl/>
                </a:rPr>
                <a:t>חפ"ק סמנכ"ל תפעול ורכש</a:t>
              </a:r>
            </a:p>
          </p:txBody>
        </p:sp>
      </p:grpSp>
      <p:grpSp>
        <p:nvGrpSpPr>
          <p:cNvPr id="51" name="Group 51"/>
          <p:cNvGrpSpPr/>
          <p:nvPr/>
        </p:nvGrpSpPr>
        <p:grpSpPr>
          <a:xfrm>
            <a:off x="2250152" y="4875834"/>
            <a:ext cx="2126020" cy="800445"/>
            <a:chOff x="0" y="0"/>
            <a:chExt cx="2652045" cy="998492"/>
          </a:xfrm>
        </p:grpSpPr>
        <p:sp>
          <p:nvSpPr>
            <p:cNvPr id="52" name="Freeform 52"/>
            <p:cNvSpPr/>
            <p:nvPr/>
          </p:nvSpPr>
          <p:spPr>
            <a:xfrm>
              <a:off x="0" y="0"/>
              <a:ext cx="2652014" cy="998601"/>
            </a:xfrm>
            <a:custGeom>
              <a:avLst/>
              <a:gdLst/>
              <a:ahLst/>
              <a:cxnLst/>
              <a:rect l="l" t="t" r="r" b="b"/>
              <a:pathLst>
                <a:path w="2652014" h="998601">
                  <a:moveTo>
                    <a:pt x="10160" y="0"/>
                  </a:moveTo>
                  <a:lnTo>
                    <a:pt x="2641854" y="0"/>
                  </a:lnTo>
                  <a:cubicBezTo>
                    <a:pt x="2647442" y="0"/>
                    <a:pt x="2652014" y="7366"/>
                    <a:pt x="2652014" y="16256"/>
                  </a:cubicBezTo>
                  <a:lnTo>
                    <a:pt x="2652014" y="982345"/>
                  </a:lnTo>
                  <a:cubicBezTo>
                    <a:pt x="2652014" y="991235"/>
                    <a:pt x="2647442" y="998601"/>
                    <a:pt x="2641854" y="998601"/>
                  </a:cubicBezTo>
                  <a:lnTo>
                    <a:pt x="10160" y="998601"/>
                  </a:lnTo>
                  <a:cubicBezTo>
                    <a:pt x="4572" y="998601"/>
                    <a:pt x="0" y="991235"/>
                    <a:pt x="0" y="982345"/>
                  </a:cubicBezTo>
                  <a:lnTo>
                    <a:pt x="0" y="16256"/>
                  </a:lnTo>
                  <a:cubicBezTo>
                    <a:pt x="0" y="7366"/>
                    <a:pt x="4572" y="0"/>
                    <a:pt x="10160" y="0"/>
                  </a:cubicBezTo>
                  <a:moveTo>
                    <a:pt x="10160" y="32385"/>
                  </a:moveTo>
                  <a:lnTo>
                    <a:pt x="10160" y="16256"/>
                  </a:lnTo>
                  <a:lnTo>
                    <a:pt x="20320" y="16256"/>
                  </a:lnTo>
                  <a:lnTo>
                    <a:pt x="20320" y="982345"/>
                  </a:lnTo>
                  <a:lnTo>
                    <a:pt x="10160" y="982345"/>
                  </a:lnTo>
                  <a:lnTo>
                    <a:pt x="10160" y="966089"/>
                  </a:lnTo>
                  <a:lnTo>
                    <a:pt x="2641854" y="966089"/>
                  </a:lnTo>
                  <a:lnTo>
                    <a:pt x="2641854" y="982345"/>
                  </a:lnTo>
                  <a:lnTo>
                    <a:pt x="2631694" y="982345"/>
                  </a:lnTo>
                  <a:lnTo>
                    <a:pt x="2631694" y="16256"/>
                  </a:lnTo>
                  <a:lnTo>
                    <a:pt x="2641854" y="16256"/>
                  </a:lnTo>
                  <a:lnTo>
                    <a:pt x="2641854" y="32385"/>
                  </a:lnTo>
                  <a:lnTo>
                    <a:pt x="10160" y="32385"/>
                  </a:lnTo>
                  <a:close/>
                </a:path>
              </a:pathLst>
            </a:custGeom>
            <a:solidFill>
              <a:srgbClr val="00B050"/>
            </a:solidFill>
          </p:spPr>
          <p:txBody>
            <a:bodyPr/>
            <a:lstStyle/>
            <a:p>
              <a:endParaRPr lang="en-IL"/>
            </a:p>
          </p:txBody>
        </p:sp>
      </p:grpSp>
      <p:grpSp>
        <p:nvGrpSpPr>
          <p:cNvPr id="53" name="Group 53"/>
          <p:cNvGrpSpPr/>
          <p:nvPr/>
        </p:nvGrpSpPr>
        <p:grpSpPr>
          <a:xfrm>
            <a:off x="2250152" y="4867250"/>
            <a:ext cx="2126045" cy="809026"/>
            <a:chOff x="0" y="0"/>
            <a:chExt cx="2652076" cy="1009197"/>
          </a:xfrm>
        </p:grpSpPr>
        <p:sp>
          <p:nvSpPr>
            <p:cNvPr id="54" name="Freeform 54"/>
            <p:cNvSpPr/>
            <p:nvPr/>
          </p:nvSpPr>
          <p:spPr>
            <a:xfrm>
              <a:off x="0" y="0"/>
              <a:ext cx="2652076" cy="1009197"/>
            </a:xfrm>
            <a:custGeom>
              <a:avLst/>
              <a:gdLst/>
              <a:ahLst/>
              <a:cxnLst/>
              <a:rect l="l" t="t" r="r" b="b"/>
              <a:pathLst>
                <a:path w="2652076" h="1009197">
                  <a:moveTo>
                    <a:pt x="0" y="0"/>
                  </a:moveTo>
                  <a:lnTo>
                    <a:pt x="2652076" y="0"/>
                  </a:lnTo>
                  <a:lnTo>
                    <a:pt x="2652076" y="1009197"/>
                  </a:lnTo>
                  <a:lnTo>
                    <a:pt x="0" y="1009197"/>
                  </a:lnTo>
                  <a:close/>
                </a:path>
              </a:pathLst>
            </a:custGeom>
            <a:solidFill>
              <a:srgbClr val="000000">
                <a:alpha val="0"/>
              </a:srgbClr>
            </a:solidFill>
          </p:spPr>
          <p:txBody>
            <a:bodyPr/>
            <a:lstStyle/>
            <a:p>
              <a:endParaRPr lang="en-IL"/>
            </a:p>
          </p:txBody>
        </p:sp>
        <p:sp>
          <p:nvSpPr>
            <p:cNvPr id="55" name="TextBox 55"/>
            <p:cNvSpPr txBox="1"/>
            <p:nvPr/>
          </p:nvSpPr>
          <p:spPr>
            <a:xfrm>
              <a:off x="0" y="0"/>
              <a:ext cx="2652076" cy="1009197"/>
            </a:xfrm>
            <a:prstGeom prst="rect">
              <a:avLst/>
            </a:prstGeom>
          </p:spPr>
          <p:txBody>
            <a:bodyPr lIns="0" tIns="0" rIns="0" bIns="0" rtlCol="0" anchor="ctr"/>
            <a:lstStyle/>
            <a:p>
              <a:pPr algn="ctr">
                <a:lnSpc>
                  <a:spcPts val="2805"/>
                </a:lnSpc>
              </a:pPr>
              <a:r>
                <a:rPr lang="he-IL" sz="2338">
                  <a:solidFill>
                    <a:srgbClr val="000000"/>
                  </a:solidFill>
                  <a:latin typeface="October Compressed"/>
                  <a:ea typeface="October Compressed"/>
                  <a:cs typeface="October Compressed"/>
                  <a:sym typeface="October Compressed"/>
                  <a:rtl/>
                </a:rPr>
                <a:t>חפ"ק מנהל מחלקת מפעלים וארגון</a:t>
              </a:r>
            </a:p>
          </p:txBody>
        </p:sp>
      </p:grpSp>
      <p:grpSp>
        <p:nvGrpSpPr>
          <p:cNvPr id="56" name="Group 56"/>
          <p:cNvGrpSpPr/>
          <p:nvPr/>
        </p:nvGrpSpPr>
        <p:grpSpPr>
          <a:xfrm>
            <a:off x="2250152" y="6493030"/>
            <a:ext cx="2126020" cy="500543"/>
            <a:chOff x="0" y="0"/>
            <a:chExt cx="2652045" cy="624388"/>
          </a:xfrm>
        </p:grpSpPr>
        <p:sp>
          <p:nvSpPr>
            <p:cNvPr id="57" name="Freeform 57"/>
            <p:cNvSpPr/>
            <p:nvPr/>
          </p:nvSpPr>
          <p:spPr>
            <a:xfrm>
              <a:off x="0" y="0"/>
              <a:ext cx="2652014" cy="624459"/>
            </a:xfrm>
            <a:custGeom>
              <a:avLst/>
              <a:gdLst/>
              <a:ahLst/>
              <a:cxnLst/>
              <a:rect l="l" t="t" r="r" b="b"/>
              <a:pathLst>
                <a:path w="2652014" h="624459">
                  <a:moveTo>
                    <a:pt x="10160" y="0"/>
                  </a:moveTo>
                  <a:lnTo>
                    <a:pt x="2641854" y="0"/>
                  </a:lnTo>
                  <a:cubicBezTo>
                    <a:pt x="2647442" y="0"/>
                    <a:pt x="2652014" y="4572"/>
                    <a:pt x="2652014" y="10160"/>
                  </a:cubicBezTo>
                  <a:lnTo>
                    <a:pt x="2652014" y="614299"/>
                  </a:lnTo>
                  <a:cubicBezTo>
                    <a:pt x="2652014" y="619887"/>
                    <a:pt x="2647442" y="624459"/>
                    <a:pt x="2641854" y="624459"/>
                  </a:cubicBezTo>
                  <a:lnTo>
                    <a:pt x="10160" y="624459"/>
                  </a:lnTo>
                  <a:cubicBezTo>
                    <a:pt x="4572" y="624459"/>
                    <a:pt x="0" y="619887"/>
                    <a:pt x="0" y="614299"/>
                  </a:cubicBezTo>
                  <a:lnTo>
                    <a:pt x="0" y="10160"/>
                  </a:lnTo>
                  <a:cubicBezTo>
                    <a:pt x="0" y="4572"/>
                    <a:pt x="4572" y="0"/>
                    <a:pt x="10160" y="0"/>
                  </a:cubicBezTo>
                  <a:moveTo>
                    <a:pt x="10160" y="20320"/>
                  </a:moveTo>
                  <a:lnTo>
                    <a:pt x="10160" y="10160"/>
                  </a:lnTo>
                  <a:lnTo>
                    <a:pt x="20320" y="10160"/>
                  </a:lnTo>
                  <a:lnTo>
                    <a:pt x="20320" y="614299"/>
                  </a:lnTo>
                  <a:lnTo>
                    <a:pt x="10160" y="614299"/>
                  </a:lnTo>
                  <a:lnTo>
                    <a:pt x="10160" y="604139"/>
                  </a:lnTo>
                  <a:lnTo>
                    <a:pt x="2641854" y="604139"/>
                  </a:lnTo>
                  <a:lnTo>
                    <a:pt x="2641854" y="614299"/>
                  </a:lnTo>
                  <a:lnTo>
                    <a:pt x="2631694" y="614299"/>
                  </a:lnTo>
                  <a:lnTo>
                    <a:pt x="2631694" y="10160"/>
                  </a:lnTo>
                  <a:lnTo>
                    <a:pt x="2641854" y="10160"/>
                  </a:lnTo>
                  <a:lnTo>
                    <a:pt x="2641854" y="20320"/>
                  </a:lnTo>
                  <a:lnTo>
                    <a:pt x="10160" y="20320"/>
                  </a:lnTo>
                  <a:close/>
                </a:path>
              </a:pathLst>
            </a:custGeom>
            <a:solidFill>
              <a:srgbClr val="00B050"/>
            </a:solidFill>
          </p:spPr>
          <p:txBody>
            <a:bodyPr/>
            <a:lstStyle/>
            <a:p>
              <a:endParaRPr lang="en-IL"/>
            </a:p>
          </p:txBody>
        </p:sp>
      </p:grpSp>
      <p:grpSp>
        <p:nvGrpSpPr>
          <p:cNvPr id="58" name="Group 58"/>
          <p:cNvGrpSpPr/>
          <p:nvPr/>
        </p:nvGrpSpPr>
        <p:grpSpPr>
          <a:xfrm>
            <a:off x="2250152" y="6484446"/>
            <a:ext cx="2126045" cy="509123"/>
            <a:chOff x="0" y="0"/>
            <a:chExt cx="2652076" cy="635091"/>
          </a:xfrm>
        </p:grpSpPr>
        <p:sp>
          <p:nvSpPr>
            <p:cNvPr id="59" name="Freeform 59"/>
            <p:cNvSpPr/>
            <p:nvPr/>
          </p:nvSpPr>
          <p:spPr>
            <a:xfrm>
              <a:off x="0" y="0"/>
              <a:ext cx="2652076" cy="635091"/>
            </a:xfrm>
            <a:custGeom>
              <a:avLst/>
              <a:gdLst/>
              <a:ahLst/>
              <a:cxnLst/>
              <a:rect l="l" t="t" r="r" b="b"/>
              <a:pathLst>
                <a:path w="2652076" h="635091">
                  <a:moveTo>
                    <a:pt x="0" y="0"/>
                  </a:moveTo>
                  <a:lnTo>
                    <a:pt x="2652076" y="0"/>
                  </a:lnTo>
                  <a:lnTo>
                    <a:pt x="2652076" y="635091"/>
                  </a:lnTo>
                  <a:lnTo>
                    <a:pt x="0" y="635091"/>
                  </a:lnTo>
                  <a:close/>
                </a:path>
              </a:pathLst>
            </a:custGeom>
            <a:solidFill>
              <a:srgbClr val="000000">
                <a:alpha val="0"/>
              </a:srgbClr>
            </a:solidFill>
          </p:spPr>
          <p:txBody>
            <a:bodyPr/>
            <a:lstStyle/>
            <a:p>
              <a:endParaRPr lang="en-IL"/>
            </a:p>
          </p:txBody>
        </p:sp>
        <p:sp>
          <p:nvSpPr>
            <p:cNvPr id="60" name="TextBox 60"/>
            <p:cNvSpPr txBox="1"/>
            <p:nvPr/>
          </p:nvSpPr>
          <p:spPr>
            <a:xfrm>
              <a:off x="0" y="0"/>
              <a:ext cx="2652076" cy="635091"/>
            </a:xfrm>
            <a:prstGeom prst="rect">
              <a:avLst/>
            </a:prstGeom>
          </p:spPr>
          <p:txBody>
            <a:bodyPr lIns="0" tIns="0" rIns="0" bIns="0" rtlCol="0" anchor="ctr"/>
            <a:lstStyle/>
            <a:p>
              <a:pPr algn="ctr">
                <a:lnSpc>
                  <a:spcPts val="2805"/>
                </a:lnSpc>
              </a:pPr>
              <a:r>
                <a:rPr lang="he-IL" sz="2338">
                  <a:solidFill>
                    <a:srgbClr val="000000"/>
                  </a:solidFill>
                  <a:latin typeface="October Compressed"/>
                  <a:ea typeface="October Compressed"/>
                  <a:cs typeface="October Compressed"/>
                  <a:sym typeface="October Compressed"/>
                  <a:rtl/>
                </a:rPr>
                <a:t>מוקד תנועתי</a:t>
              </a:r>
            </a:p>
          </p:txBody>
        </p:sp>
      </p:grpSp>
      <p:sp>
        <p:nvSpPr>
          <p:cNvPr id="61" name="TextBox 61"/>
          <p:cNvSpPr txBox="1"/>
          <p:nvPr/>
        </p:nvSpPr>
        <p:spPr>
          <a:xfrm>
            <a:off x="578943" y="421913"/>
            <a:ext cx="8954113" cy="609689"/>
          </a:xfrm>
          <a:prstGeom prst="rect">
            <a:avLst/>
          </a:prstGeom>
        </p:spPr>
        <p:txBody>
          <a:bodyPr lIns="0" tIns="0" rIns="0" bIns="0" rtlCol="0" anchor="t">
            <a:spAutoFit/>
          </a:bodyPr>
          <a:lstStyle/>
          <a:p>
            <a:pPr algn="ctr" rtl="1">
              <a:lnSpc>
                <a:spcPts val="4799"/>
              </a:lnSpc>
            </a:pPr>
            <a:r>
              <a:rPr lang="he-IL" sz="3999">
                <a:solidFill>
                  <a:srgbClr val="000000"/>
                </a:solidFill>
                <a:latin typeface="Trabelsi"/>
                <a:ea typeface="Trabelsi"/>
                <a:cs typeface="Trabelsi"/>
                <a:sym typeface="Trabelsi"/>
                <a:rtl/>
              </a:rPr>
              <a:t>המעטפת התנועתית</a:t>
            </a:r>
          </a:p>
        </p:txBody>
      </p:sp>
      <p:sp>
        <p:nvSpPr>
          <p:cNvPr id="62" name="Freeform 62"/>
          <p:cNvSpPr/>
          <p:nvPr/>
        </p:nvSpPr>
        <p:spPr>
          <a:xfrm rot="5400000">
            <a:off x="-6211511" y="1511730"/>
            <a:ext cx="10672717" cy="5643199"/>
          </a:xfrm>
          <a:custGeom>
            <a:avLst/>
            <a:gdLst/>
            <a:ahLst/>
            <a:cxnLst/>
            <a:rect l="l" t="t" r="r" b="b"/>
            <a:pathLst>
              <a:path w="10672717" h="5643199">
                <a:moveTo>
                  <a:pt x="0" y="0"/>
                </a:moveTo>
                <a:lnTo>
                  <a:pt x="10672717" y="0"/>
                </a:lnTo>
                <a:lnTo>
                  <a:pt x="10672717" y="5643199"/>
                </a:lnTo>
                <a:lnTo>
                  <a:pt x="0" y="56431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L"/>
          </a:p>
        </p:txBody>
      </p:sp>
      <p:sp>
        <p:nvSpPr>
          <p:cNvPr id="63" name="Freeform 63"/>
          <p:cNvSpPr/>
          <p:nvPr/>
        </p:nvSpPr>
        <p:spPr>
          <a:xfrm>
            <a:off x="3313175" y="0"/>
            <a:ext cx="4592957" cy="7768215"/>
          </a:xfrm>
          <a:custGeom>
            <a:avLst/>
            <a:gdLst/>
            <a:ahLst/>
            <a:cxnLst/>
            <a:rect l="l" t="t" r="r" b="b"/>
            <a:pathLst>
              <a:path w="4592957" h="7768215">
                <a:moveTo>
                  <a:pt x="0" y="0"/>
                </a:moveTo>
                <a:lnTo>
                  <a:pt x="4592957" y="0"/>
                </a:lnTo>
                <a:lnTo>
                  <a:pt x="4592957" y="7768215"/>
                </a:lnTo>
                <a:lnTo>
                  <a:pt x="0" y="7768215"/>
                </a:lnTo>
                <a:lnTo>
                  <a:pt x="0" y="0"/>
                </a:lnTo>
                <a:close/>
              </a:path>
            </a:pathLst>
          </a:custGeom>
          <a:blipFill>
            <a:blip r:embed="rId9"/>
            <a:stretch>
              <a:fillRect/>
            </a:stretch>
          </a:blipFill>
        </p:spPr>
        <p:txBody>
          <a:bodyPr/>
          <a:lstStyle/>
          <a:p>
            <a:endParaRPr lang="en-IL"/>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664" t="-74261" r="-4282" b="-29172"/>
            </a:stretch>
          </a:blipFill>
        </p:spPr>
        <p:txBody>
          <a:bodyPr/>
          <a:lstStyle/>
          <a:p>
            <a:endParaRPr lang="en-IL"/>
          </a:p>
        </p:txBody>
      </p:sp>
      <p:sp>
        <p:nvSpPr>
          <p:cNvPr id="3" name="TextBox 3"/>
          <p:cNvSpPr txBox="1"/>
          <p:nvPr/>
        </p:nvSpPr>
        <p:spPr>
          <a:xfrm>
            <a:off x="2795752" y="1799960"/>
            <a:ext cx="6552499" cy="5459159"/>
          </a:xfrm>
          <a:prstGeom prst="rect">
            <a:avLst/>
          </a:prstGeom>
        </p:spPr>
        <p:txBody>
          <a:bodyPr lIns="0" tIns="0" rIns="0" bIns="0" rtlCol="0" anchor="t">
            <a:spAutoFit/>
          </a:bodyPr>
          <a:lstStyle/>
          <a:p>
            <a:pPr algn="r" rtl="1">
              <a:lnSpc>
                <a:spcPts val="4819"/>
              </a:lnSpc>
            </a:pPr>
            <a:r>
              <a:rPr lang="he-IL" sz="3150" u="sng">
                <a:solidFill>
                  <a:srgbClr val="000000"/>
                </a:solidFill>
                <a:latin typeface="October Compressed"/>
                <a:ea typeface="October Compressed"/>
                <a:cs typeface="October Compressed"/>
                <a:sym typeface="October Compressed"/>
                <a:rtl/>
              </a:rPr>
              <a:t>תפקידי המוקד:</a:t>
            </a:r>
          </a:p>
          <a:p>
            <a:pPr marL="680085" lvl="1" indent="-340042" algn="r" rtl="1">
              <a:lnSpc>
                <a:spcPts val="4819"/>
              </a:lnSpc>
              <a:buAutoNum type="arabicPeriod"/>
            </a:pPr>
            <a:r>
              <a:rPr lang="he-IL" sz="3150">
                <a:solidFill>
                  <a:srgbClr val="000000"/>
                </a:solidFill>
                <a:latin typeface="October Compressed"/>
                <a:ea typeface="October Compressed"/>
                <a:cs typeface="October Compressed"/>
                <a:sym typeface="October Compressed"/>
                <a:rtl/>
              </a:rPr>
              <a:t>בקרה ושליטה על המסלולים</a:t>
            </a:r>
          </a:p>
          <a:p>
            <a:pPr marL="680085" lvl="1" indent="-340042" algn="r" rtl="1">
              <a:lnSpc>
                <a:spcPts val="4819"/>
              </a:lnSpc>
              <a:buAutoNum type="arabicPeriod"/>
            </a:pPr>
            <a:r>
              <a:rPr lang="he-IL" sz="3150">
                <a:solidFill>
                  <a:srgbClr val="000000"/>
                </a:solidFill>
                <a:latin typeface="October Compressed"/>
                <a:ea typeface="October Compressed"/>
                <a:cs typeface="October Compressed"/>
                <a:sym typeface="October Compressed"/>
                <a:rtl/>
              </a:rPr>
              <a:t>דיורר והפצה להורים</a:t>
            </a:r>
          </a:p>
          <a:p>
            <a:pPr marL="680085" lvl="1" indent="-340042" algn="r" rtl="1">
              <a:lnSpc>
                <a:spcPts val="4819"/>
              </a:lnSpc>
              <a:buAutoNum type="arabicPeriod"/>
            </a:pPr>
            <a:r>
              <a:rPr lang="he-IL" sz="3150">
                <a:solidFill>
                  <a:srgbClr val="000000"/>
                </a:solidFill>
                <a:latin typeface="October Compressed"/>
                <a:ea typeface="October Compressed"/>
                <a:cs typeface="October Compressed"/>
                <a:sym typeface="October Compressed"/>
                <a:rtl/>
              </a:rPr>
              <a:t>מוקד פנויות ומודיעין הורים</a:t>
            </a:r>
          </a:p>
          <a:p>
            <a:pPr marL="680085" lvl="1" indent="-340042" algn="r" rtl="1">
              <a:lnSpc>
                <a:spcPts val="4819"/>
              </a:lnSpc>
              <a:buAutoNum type="arabicPeriod"/>
            </a:pPr>
            <a:r>
              <a:rPr lang="he-IL" sz="3150">
                <a:solidFill>
                  <a:srgbClr val="000000"/>
                </a:solidFill>
                <a:latin typeface="October Compressed"/>
                <a:ea typeface="October Compressed"/>
                <a:cs typeface="October Compressed"/>
                <a:sym typeface="October Compressed"/>
                <a:rtl/>
              </a:rPr>
              <a:t>משרד זמין לטובת כלל המטיילים/ות</a:t>
            </a:r>
          </a:p>
          <a:p>
            <a:pPr algn="r" rtl="1">
              <a:lnSpc>
                <a:spcPts val="4819"/>
              </a:lnSpc>
            </a:pPr>
            <a:endParaRPr lang="he-IL" sz="3150">
              <a:solidFill>
                <a:srgbClr val="000000"/>
              </a:solidFill>
              <a:latin typeface="October Compressed"/>
              <a:ea typeface="October Compressed"/>
              <a:cs typeface="October Compressed"/>
              <a:sym typeface="October Compressed"/>
              <a:rtl/>
            </a:endParaRPr>
          </a:p>
          <a:p>
            <a:pPr algn="r" rtl="1">
              <a:lnSpc>
                <a:spcPts val="4819"/>
              </a:lnSpc>
            </a:pPr>
            <a:endParaRPr lang="he-IL" sz="3150">
              <a:solidFill>
                <a:srgbClr val="000000"/>
              </a:solidFill>
              <a:latin typeface="October Compressed"/>
              <a:ea typeface="October Compressed"/>
              <a:cs typeface="October Compressed"/>
              <a:sym typeface="October Compressed"/>
              <a:rtl/>
            </a:endParaRPr>
          </a:p>
          <a:p>
            <a:pPr algn="r" rtl="1">
              <a:lnSpc>
                <a:spcPts val="4819"/>
              </a:lnSpc>
            </a:pPr>
            <a:endParaRPr lang="he-IL" sz="3150">
              <a:solidFill>
                <a:srgbClr val="000000"/>
              </a:solidFill>
              <a:latin typeface="October Compressed"/>
              <a:ea typeface="October Compressed"/>
              <a:cs typeface="October Compressed"/>
              <a:sym typeface="October Compressed"/>
              <a:rtl/>
            </a:endParaRPr>
          </a:p>
          <a:p>
            <a:pPr algn="r" rtl="1">
              <a:lnSpc>
                <a:spcPts val="4819"/>
              </a:lnSpc>
            </a:pPr>
            <a:endParaRPr lang="he-IL" sz="3150">
              <a:solidFill>
                <a:srgbClr val="000000"/>
              </a:solidFill>
              <a:latin typeface="October Compressed"/>
              <a:ea typeface="October Compressed"/>
              <a:cs typeface="October Compressed"/>
              <a:sym typeface="October Compressed"/>
              <a:rtl/>
            </a:endParaRPr>
          </a:p>
        </p:txBody>
      </p:sp>
      <p:sp>
        <p:nvSpPr>
          <p:cNvPr id="4" name="Freeform 4"/>
          <p:cNvSpPr/>
          <p:nvPr/>
        </p:nvSpPr>
        <p:spPr>
          <a:xfrm>
            <a:off x="141434" y="2661281"/>
            <a:ext cx="4472566" cy="3818453"/>
          </a:xfrm>
          <a:custGeom>
            <a:avLst/>
            <a:gdLst/>
            <a:ahLst/>
            <a:cxnLst/>
            <a:rect l="l" t="t" r="r" b="b"/>
            <a:pathLst>
              <a:path w="4472566" h="3818453">
                <a:moveTo>
                  <a:pt x="0" y="0"/>
                </a:moveTo>
                <a:lnTo>
                  <a:pt x="4472566" y="0"/>
                </a:lnTo>
                <a:lnTo>
                  <a:pt x="4472566" y="3818453"/>
                </a:lnTo>
                <a:lnTo>
                  <a:pt x="0" y="3818453"/>
                </a:lnTo>
                <a:lnTo>
                  <a:pt x="0" y="0"/>
                </a:lnTo>
                <a:close/>
              </a:path>
            </a:pathLst>
          </a:custGeom>
          <a:blipFill>
            <a:blip r:embed="rId3">
              <a:extLst>
                <a:ext uri="{96DAC541-7B7A-43D3-8B79-37D633B846F1}">
                  <asvg:svgBlip xmlns:asvg="http://schemas.microsoft.com/office/drawing/2016/SVG/main" r:embed="rId4"/>
                </a:ext>
              </a:extLst>
            </a:blip>
            <a:stretch>
              <a:fillRect l="-32" r="-32"/>
            </a:stretch>
          </a:blipFill>
        </p:spPr>
        <p:txBody>
          <a:bodyPr/>
          <a:lstStyle/>
          <a:p>
            <a:endParaRPr lang="en-IL"/>
          </a:p>
        </p:txBody>
      </p:sp>
      <p:sp>
        <p:nvSpPr>
          <p:cNvPr id="5" name="TextBox 5"/>
          <p:cNvSpPr txBox="1"/>
          <p:nvPr/>
        </p:nvSpPr>
        <p:spPr>
          <a:xfrm>
            <a:off x="394138" y="966711"/>
            <a:ext cx="8954113" cy="609689"/>
          </a:xfrm>
          <a:prstGeom prst="rect">
            <a:avLst/>
          </a:prstGeom>
        </p:spPr>
        <p:txBody>
          <a:bodyPr lIns="0" tIns="0" rIns="0" bIns="0" rtlCol="0" anchor="t">
            <a:spAutoFit/>
          </a:bodyPr>
          <a:lstStyle/>
          <a:p>
            <a:pPr algn="ctr" rtl="1">
              <a:lnSpc>
                <a:spcPts val="4799"/>
              </a:lnSpc>
            </a:pPr>
            <a:r>
              <a:rPr lang="he-IL" sz="3999">
                <a:solidFill>
                  <a:srgbClr val="000000"/>
                </a:solidFill>
                <a:latin typeface="Trabelsi"/>
                <a:ea typeface="Trabelsi"/>
                <a:cs typeface="Trabelsi"/>
                <a:sym typeface="Trabelsi"/>
                <a:rtl/>
              </a:rPr>
              <a:t>תפקיד המוקד התנועתי</a:t>
            </a:r>
          </a:p>
        </p:txBody>
      </p:sp>
      <p:sp>
        <p:nvSpPr>
          <p:cNvPr id="6" name="Freeform 6"/>
          <p:cNvSpPr/>
          <p:nvPr/>
        </p:nvSpPr>
        <p:spPr>
          <a:xfrm>
            <a:off x="7583868" y="4274961"/>
            <a:ext cx="3528767" cy="5968316"/>
          </a:xfrm>
          <a:custGeom>
            <a:avLst/>
            <a:gdLst/>
            <a:ahLst/>
            <a:cxnLst/>
            <a:rect l="l" t="t" r="r" b="b"/>
            <a:pathLst>
              <a:path w="3528767" h="5968316">
                <a:moveTo>
                  <a:pt x="0" y="0"/>
                </a:moveTo>
                <a:lnTo>
                  <a:pt x="3528766" y="0"/>
                </a:lnTo>
                <a:lnTo>
                  <a:pt x="3528766" y="5968315"/>
                </a:lnTo>
                <a:lnTo>
                  <a:pt x="0" y="5968315"/>
                </a:lnTo>
                <a:lnTo>
                  <a:pt x="0" y="0"/>
                </a:lnTo>
                <a:close/>
              </a:path>
            </a:pathLst>
          </a:custGeom>
          <a:blipFill>
            <a:blip r:embed="rId5"/>
            <a:stretch>
              <a:fillRect/>
            </a:stretch>
          </a:blipFill>
        </p:spPr>
        <p:txBody>
          <a:bodyPr/>
          <a:lstStyle/>
          <a:p>
            <a:endParaRPr lang="en-IL"/>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294" t="-50437" r="-8211" b="-59703"/>
            </a:stretch>
          </a:blipFill>
        </p:spPr>
        <p:txBody>
          <a:bodyPr/>
          <a:lstStyle/>
          <a:p>
            <a:endParaRPr lang="en-IL"/>
          </a:p>
        </p:txBody>
      </p:sp>
      <p:sp>
        <p:nvSpPr>
          <p:cNvPr id="3" name="TextBox 3"/>
          <p:cNvSpPr txBox="1"/>
          <p:nvPr/>
        </p:nvSpPr>
        <p:spPr>
          <a:xfrm>
            <a:off x="2411169" y="301439"/>
            <a:ext cx="4931263" cy="1809839"/>
          </a:xfrm>
          <a:prstGeom prst="rect">
            <a:avLst/>
          </a:prstGeom>
        </p:spPr>
        <p:txBody>
          <a:bodyPr lIns="0" tIns="0" rIns="0" bIns="0" rtlCol="0" anchor="t">
            <a:spAutoFit/>
          </a:bodyPr>
          <a:lstStyle/>
          <a:p>
            <a:pPr algn="ctr" rtl="1">
              <a:lnSpc>
                <a:spcPts val="4799"/>
              </a:lnSpc>
            </a:pPr>
            <a:r>
              <a:rPr lang="he-IL" sz="3999">
                <a:solidFill>
                  <a:srgbClr val="000000"/>
                </a:solidFill>
                <a:latin typeface="Trabelsi"/>
                <a:ea typeface="Trabelsi"/>
                <a:cs typeface="Trabelsi"/>
                <a:sym typeface="Trabelsi"/>
                <a:rtl/>
              </a:rPr>
              <a:t>שעות גג ותכנון הטור</a:t>
            </a:r>
          </a:p>
          <a:p>
            <a:pPr algn="r" rtl="1">
              <a:lnSpc>
                <a:spcPts val="4799"/>
              </a:lnSpc>
            </a:pPr>
            <a:endParaRPr lang="he-IL" sz="3999">
              <a:solidFill>
                <a:srgbClr val="000000"/>
              </a:solidFill>
              <a:latin typeface="Trabelsi"/>
              <a:ea typeface="Trabelsi"/>
              <a:cs typeface="Trabelsi"/>
              <a:sym typeface="Trabelsi"/>
              <a:rtl/>
            </a:endParaRPr>
          </a:p>
          <a:p>
            <a:pPr algn="r" rtl="1">
              <a:lnSpc>
                <a:spcPts val="4799"/>
              </a:lnSpc>
            </a:pPr>
            <a:endParaRPr lang="he-IL" sz="3999">
              <a:solidFill>
                <a:srgbClr val="000000"/>
              </a:solidFill>
              <a:latin typeface="Trabelsi"/>
              <a:ea typeface="Trabelsi"/>
              <a:cs typeface="Trabelsi"/>
              <a:sym typeface="Trabelsi"/>
              <a:rtl/>
            </a:endParaRPr>
          </a:p>
        </p:txBody>
      </p:sp>
      <p:sp>
        <p:nvSpPr>
          <p:cNvPr id="4" name="TextBox 4"/>
          <p:cNvSpPr txBox="1"/>
          <p:nvPr/>
        </p:nvSpPr>
        <p:spPr>
          <a:xfrm>
            <a:off x="853504" y="1392091"/>
            <a:ext cx="8279064" cy="2971610"/>
          </a:xfrm>
          <a:prstGeom prst="rect">
            <a:avLst/>
          </a:prstGeom>
        </p:spPr>
        <p:txBody>
          <a:bodyPr lIns="0" tIns="0" rIns="0" bIns="0" rtlCol="0" anchor="t">
            <a:spAutoFit/>
          </a:bodyPr>
          <a:lstStyle/>
          <a:p>
            <a:pPr marL="680085" lvl="1" indent="-340042" algn="r" rtl="1">
              <a:lnSpc>
                <a:spcPts val="4756"/>
              </a:lnSpc>
              <a:buAutoNum type="arabicPeriod"/>
            </a:pPr>
            <a:r>
              <a:rPr lang="he-IL" sz="3150">
                <a:solidFill>
                  <a:srgbClr val="000000"/>
                </a:solidFill>
                <a:latin typeface="October Compressed"/>
                <a:ea typeface="October Compressed"/>
                <a:cs typeface="October Compressed"/>
                <a:sym typeface="October Compressed"/>
                <a:rtl/>
              </a:rPr>
              <a:t>שעות גג הן הכלי היעיל ביותר שיש לנו להעריך את מצב הטור. </a:t>
            </a:r>
          </a:p>
          <a:p>
            <a:pPr marL="680085" lvl="1" indent="-340042" algn="r" rtl="1">
              <a:lnSpc>
                <a:spcPts val="4756"/>
              </a:lnSpc>
              <a:buAutoNum type="arabicPeriod"/>
            </a:pPr>
            <a:r>
              <a:rPr lang="he-IL" sz="3150">
                <a:solidFill>
                  <a:srgbClr val="000000"/>
                </a:solidFill>
                <a:latin typeface="October Compressed"/>
                <a:ea typeface="October Compressed"/>
                <a:cs typeface="October Compressed"/>
                <a:sym typeface="October Compressed"/>
                <a:rtl/>
              </a:rPr>
              <a:t>יש לדעת להעריך את משך הזמן שלוקח לטור לעבור בנקודה מסוימת. </a:t>
            </a:r>
          </a:p>
          <a:p>
            <a:pPr marL="680085" lvl="1" indent="-340042" algn="r" rtl="1">
              <a:lnSpc>
                <a:spcPts val="4756"/>
              </a:lnSpc>
              <a:buAutoNum type="arabicPeriod"/>
            </a:pPr>
            <a:r>
              <a:rPr lang="he-IL" sz="3150">
                <a:solidFill>
                  <a:srgbClr val="000000"/>
                </a:solidFill>
                <a:latin typeface="October Compressed"/>
                <a:ea typeface="October Compressed"/>
                <a:cs typeface="October Compressed"/>
                <a:sym typeface="October Compressed"/>
                <a:rtl/>
              </a:rPr>
              <a:t>יש לתכנן שעות גג גם לחניך ראשון ולא רק שעות גג לאחרון. </a:t>
            </a:r>
          </a:p>
          <a:p>
            <a:pPr marL="680085" lvl="1" indent="-340042" algn="r" rtl="1">
              <a:lnSpc>
                <a:spcPts val="4756"/>
              </a:lnSpc>
              <a:buAutoNum type="arabicPeriod"/>
            </a:pPr>
            <a:r>
              <a:rPr lang="he-IL" sz="3150">
                <a:solidFill>
                  <a:srgbClr val="000000"/>
                </a:solidFill>
                <a:latin typeface="October Compressed"/>
                <a:ea typeface="October Compressed"/>
                <a:cs typeface="October Compressed"/>
                <a:sym typeface="October Compressed"/>
                <a:rtl/>
              </a:rPr>
              <a:t>כל מדריך/ה צריך/ה לדעת את מיקומו/ה בטור ולהבין בהתאם את הזמנים הנדרשים ממנו/ה לפי חלוקת המסלול למקטעים. </a:t>
            </a:r>
          </a:p>
        </p:txBody>
      </p:sp>
      <p:sp>
        <p:nvSpPr>
          <p:cNvPr id="5" name="Freeform 5"/>
          <p:cNvSpPr/>
          <p:nvPr/>
        </p:nvSpPr>
        <p:spPr>
          <a:xfrm>
            <a:off x="173830" y="5433481"/>
            <a:ext cx="3642065" cy="2167029"/>
          </a:xfrm>
          <a:custGeom>
            <a:avLst/>
            <a:gdLst/>
            <a:ahLst/>
            <a:cxnLst/>
            <a:rect l="l" t="t" r="r" b="b"/>
            <a:pathLst>
              <a:path w="3642065" h="2167029">
                <a:moveTo>
                  <a:pt x="0" y="0"/>
                </a:moveTo>
                <a:lnTo>
                  <a:pt x="3642066" y="0"/>
                </a:lnTo>
                <a:lnTo>
                  <a:pt x="3642066" y="2167029"/>
                </a:lnTo>
                <a:lnTo>
                  <a:pt x="0" y="21670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L"/>
          </a:p>
        </p:txBody>
      </p:sp>
      <p:sp>
        <p:nvSpPr>
          <p:cNvPr id="6" name="Freeform 6"/>
          <p:cNvSpPr/>
          <p:nvPr/>
        </p:nvSpPr>
        <p:spPr>
          <a:xfrm>
            <a:off x="8488011" y="-69043"/>
            <a:ext cx="1289115" cy="2180321"/>
          </a:xfrm>
          <a:custGeom>
            <a:avLst/>
            <a:gdLst/>
            <a:ahLst/>
            <a:cxnLst/>
            <a:rect l="l" t="t" r="r" b="b"/>
            <a:pathLst>
              <a:path w="1289115" h="2180321">
                <a:moveTo>
                  <a:pt x="0" y="0"/>
                </a:moveTo>
                <a:lnTo>
                  <a:pt x="1289115" y="0"/>
                </a:lnTo>
                <a:lnTo>
                  <a:pt x="1289115" y="2180321"/>
                </a:lnTo>
                <a:lnTo>
                  <a:pt x="0" y="2180321"/>
                </a:lnTo>
                <a:lnTo>
                  <a:pt x="0" y="0"/>
                </a:lnTo>
                <a:close/>
              </a:path>
            </a:pathLst>
          </a:custGeom>
          <a:blipFill>
            <a:blip r:embed="rId5"/>
            <a:stretch>
              <a:fillRect/>
            </a:stretch>
          </a:blipFill>
        </p:spPr>
        <p:txBody>
          <a:bodyPr/>
          <a:lstStyle/>
          <a:p>
            <a:endParaRPr lang="en-IL"/>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664" t="-74261" r="-4282" b="-29172"/>
            </a:stretch>
          </a:blipFill>
        </p:spPr>
        <p:txBody>
          <a:bodyPr/>
          <a:lstStyle/>
          <a:p>
            <a:endParaRPr lang="en-IL"/>
          </a:p>
        </p:txBody>
      </p:sp>
      <p:sp>
        <p:nvSpPr>
          <p:cNvPr id="3" name="TextBox 3"/>
          <p:cNvSpPr txBox="1"/>
          <p:nvPr/>
        </p:nvSpPr>
        <p:spPr>
          <a:xfrm>
            <a:off x="399744" y="598417"/>
            <a:ext cx="8954113" cy="1809839"/>
          </a:xfrm>
          <a:prstGeom prst="rect">
            <a:avLst/>
          </a:prstGeom>
        </p:spPr>
        <p:txBody>
          <a:bodyPr lIns="0" tIns="0" rIns="0" bIns="0" rtlCol="0" anchor="t">
            <a:spAutoFit/>
          </a:bodyPr>
          <a:lstStyle/>
          <a:p>
            <a:pPr algn="ctr" rtl="1">
              <a:lnSpc>
                <a:spcPts val="4799"/>
              </a:lnSpc>
            </a:pPr>
            <a:r>
              <a:rPr lang="he-IL" sz="3999">
                <a:solidFill>
                  <a:srgbClr val="000000"/>
                </a:solidFill>
                <a:latin typeface="Trabelsi"/>
                <a:ea typeface="Trabelsi"/>
                <a:cs typeface="Trabelsi"/>
                <a:sym typeface="Trabelsi"/>
                <a:rtl/>
              </a:rPr>
              <a:t>ניהול הטור</a:t>
            </a:r>
          </a:p>
          <a:p>
            <a:pPr algn="r" rtl="1">
              <a:lnSpc>
                <a:spcPts val="4799"/>
              </a:lnSpc>
            </a:pPr>
            <a:endParaRPr lang="he-IL" sz="3999">
              <a:solidFill>
                <a:srgbClr val="000000"/>
              </a:solidFill>
              <a:latin typeface="Trabelsi"/>
              <a:ea typeface="Trabelsi"/>
              <a:cs typeface="Trabelsi"/>
              <a:sym typeface="Trabelsi"/>
              <a:rtl/>
            </a:endParaRPr>
          </a:p>
          <a:p>
            <a:pPr algn="r" rtl="1">
              <a:lnSpc>
                <a:spcPts val="4799"/>
              </a:lnSpc>
            </a:pPr>
            <a:endParaRPr lang="he-IL" sz="3999">
              <a:solidFill>
                <a:srgbClr val="000000"/>
              </a:solidFill>
              <a:latin typeface="Trabelsi"/>
              <a:ea typeface="Trabelsi"/>
              <a:cs typeface="Trabelsi"/>
              <a:sym typeface="Trabelsi"/>
              <a:rtl/>
            </a:endParaRPr>
          </a:p>
        </p:txBody>
      </p:sp>
      <p:sp>
        <p:nvSpPr>
          <p:cNvPr id="4" name="TextBox 4"/>
          <p:cNvSpPr txBox="1"/>
          <p:nvPr/>
        </p:nvSpPr>
        <p:spPr>
          <a:xfrm>
            <a:off x="565476" y="1412849"/>
            <a:ext cx="8954113" cy="4175760"/>
          </a:xfrm>
          <a:prstGeom prst="rect">
            <a:avLst/>
          </a:prstGeom>
        </p:spPr>
        <p:txBody>
          <a:bodyPr lIns="0" tIns="0" rIns="0" bIns="0" rtlCol="0" anchor="t">
            <a:spAutoFit/>
          </a:bodyPr>
          <a:lstStyle/>
          <a:p>
            <a:pPr marL="680085" lvl="1" indent="-340042" algn="r" rtl="1">
              <a:lnSpc>
                <a:spcPts val="4725"/>
              </a:lnSpc>
              <a:buFont typeface="Arial"/>
              <a:buChar char="•"/>
            </a:pPr>
            <a:r>
              <a:rPr lang="he-IL" sz="3150">
                <a:solidFill>
                  <a:srgbClr val="000000"/>
                </a:solidFill>
                <a:latin typeface="October Compressed"/>
                <a:ea typeface="October Compressed"/>
                <a:cs typeface="October Compressed"/>
                <a:sym typeface="October Compressed"/>
                <a:rtl/>
              </a:rPr>
              <a:t>בחירת שיטת ניהול הטור המתאימה לכם/ן (הזנקת השבטים, מיקום בטור, נקודות בעייתיות, דיווחי זמנים, וכו'). </a:t>
            </a:r>
          </a:p>
          <a:p>
            <a:pPr marL="680085" lvl="1" indent="-340042" algn="r" rtl="1">
              <a:lnSpc>
                <a:spcPts val="4725"/>
              </a:lnSpc>
              <a:buFont typeface="Arial"/>
              <a:buChar char="•"/>
            </a:pPr>
            <a:r>
              <a:rPr lang="he-IL" sz="3150">
                <a:solidFill>
                  <a:srgbClr val="000000"/>
                </a:solidFill>
                <a:latin typeface="October Compressed"/>
                <a:ea typeface="October Compressed"/>
                <a:cs typeface="October Compressed"/>
                <a:sym typeface="October Compressed"/>
                <a:rtl/>
              </a:rPr>
              <a:t>על ראש הטור לתכנן מראש את מיקומו/ה בטור ואת מיקום הבוגרים/ות הנוספים/ות בהתאם לניהול. </a:t>
            </a:r>
          </a:p>
          <a:p>
            <a:pPr marL="680085" lvl="1" indent="-340042" algn="r" rtl="1">
              <a:lnSpc>
                <a:spcPts val="4725"/>
              </a:lnSpc>
              <a:buFont typeface="Arial"/>
              <a:buChar char="•"/>
            </a:pPr>
            <a:r>
              <a:rPr lang="he-IL" sz="3150">
                <a:solidFill>
                  <a:srgbClr val="000000"/>
                </a:solidFill>
                <a:latin typeface="October Compressed"/>
                <a:ea typeface="October Compressed"/>
                <a:cs typeface="October Compressed"/>
                <a:sym typeface="October Compressed"/>
                <a:rtl/>
              </a:rPr>
              <a:t>תכנון הליכות בשפת מצוק וצווארי בקבוק. </a:t>
            </a:r>
          </a:p>
          <a:p>
            <a:pPr marL="680085" lvl="1" indent="-340042" algn="r" rtl="1">
              <a:lnSpc>
                <a:spcPts val="4725"/>
              </a:lnSpc>
              <a:buFont typeface="Arial"/>
              <a:buChar char="•"/>
            </a:pPr>
            <a:r>
              <a:rPr lang="he-IL" sz="3150">
                <a:solidFill>
                  <a:srgbClr val="000000"/>
                </a:solidFill>
                <a:latin typeface="October Compressed"/>
                <a:ea typeface="October Compressed"/>
                <a:cs typeface="October Compressed"/>
                <a:sym typeface="October Compressed"/>
                <a:rtl/>
              </a:rPr>
              <a:t>טבלאות שליטה- שמות השבטים, נקודות בקרה, אירועים חריגים. </a:t>
            </a:r>
          </a:p>
          <a:p>
            <a:pPr marL="680085" lvl="1" indent="-340042" algn="r" rtl="1">
              <a:lnSpc>
                <a:spcPts val="4725"/>
              </a:lnSpc>
              <a:buFont typeface="Arial"/>
              <a:buChar char="•"/>
            </a:pPr>
            <a:r>
              <a:rPr lang="he-IL" sz="3150">
                <a:solidFill>
                  <a:srgbClr val="000000"/>
                </a:solidFill>
                <a:latin typeface="October Compressed"/>
                <a:ea typeface="October Compressed"/>
                <a:cs typeface="October Compressed"/>
                <a:sym typeface="October Compressed"/>
                <a:rtl/>
              </a:rPr>
              <a:t>הגדרת נקודות בקרה על מצב המים והתקדמות הטור בכל שעות היום. </a:t>
            </a:r>
          </a:p>
        </p:txBody>
      </p:sp>
      <p:sp>
        <p:nvSpPr>
          <p:cNvPr id="5" name="Freeform 5"/>
          <p:cNvSpPr/>
          <p:nvPr/>
        </p:nvSpPr>
        <p:spPr>
          <a:xfrm>
            <a:off x="0" y="3509167"/>
            <a:ext cx="2532598" cy="3806033"/>
          </a:xfrm>
          <a:custGeom>
            <a:avLst/>
            <a:gdLst/>
            <a:ahLst/>
            <a:cxnLst/>
            <a:rect l="l" t="t" r="r" b="b"/>
            <a:pathLst>
              <a:path w="2532598" h="3806033">
                <a:moveTo>
                  <a:pt x="0" y="0"/>
                </a:moveTo>
                <a:lnTo>
                  <a:pt x="2532598" y="0"/>
                </a:lnTo>
                <a:lnTo>
                  <a:pt x="2532598" y="3806033"/>
                </a:lnTo>
                <a:lnTo>
                  <a:pt x="0" y="3806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L"/>
          </a:p>
        </p:txBody>
      </p:sp>
      <p:sp>
        <p:nvSpPr>
          <p:cNvPr id="6" name="Freeform 6"/>
          <p:cNvSpPr/>
          <p:nvPr/>
        </p:nvSpPr>
        <p:spPr>
          <a:xfrm>
            <a:off x="-1884220" y="72672"/>
            <a:ext cx="3768441" cy="6872990"/>
          </a:xfrm>
          <a:custGeom>
            <a:avLst/>
            <a:gdLst/>
            <a:ahLst/>
            <a:cxnLst/>
            <a:rect l="l" t="t" r="r" b="b"/>
            <a:pathLst>
              <a:path w="3768441" h="6872990">
                <a:moveTo>
                  <a:pt x="0" y="0"/>
                </a:moveTo>
                <a:lnTo>
                  <a:pt x="3768440" y="0"/>
                </a:lnTo>
                <a:lnTo>
                  <a:pt x="3768440" y="6872990"/>
                </a:lnTo>
                <a:lnTo>
                  <a:pt x="0" y="6872990"/>
                </a:lnTo>
                <a:lnTo>
                  <a:pt x="0" y="0"/>
                </a:lnTo>
                <a:close/>
              </a:path>
            </a:pathLst>
          </a:custGeom>
          <a:blipFill>
            <a:blip r:embed="rId5"/>
            <a:stretch>
              <a:fillRect t="-58" r="-7959" b="-58"/>
            </a:stretch>
          </a:blipFill>
        </p:spPr>
        <p:txBody>
          <a:bodyPr/>
          <a:lstStyle/>
          <a:p>
            <a:endParaRPr lang="en-IL"/>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1761</Words>
  <Application>Microsoft Office PowerPoint</Application>
  <PresentationFormat>Custom</PresentationFormat>
  <Paragraphs>192</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תדריך אזור מכתש רמון</dc:title>
  <cp:lastModifiedBy>רכז/ת אשכול הנהגת החורש - ורד איסקוב</cp:lastModifiedBy>
  <cp:revision>4</cp:revision>
  <dcterms:created xsi:type="dcterms:W3CDTF">2006-08-16T00:00:00Z</dcterms:created>
  <dcterms:modified xsi:type="dcterms:W3CDTF">2025-10-30T11:55:35Z</dcterms:modified>
  <dc:identifier>DAG3D3YB7Go</dc:identifier>
</cp:coreProperties>
</file>