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Nunito Semi Bold"/>
      <p:regular r:id="rId19"/>
    </p:embeddedFont>
    <p:embeddedFont>
      <p:font typeface="Nunito Semi Bold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  <p:embeddedFont>
      <p:font typeface="PT Sans"/>
      <p:regular r:id="rId23"/>
    </p:embeddedFont>
    <p:embeddedFont>
      <p:font typeface="PT Sans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image" Target="../media/image-6-6.svg"/><Relationship Id="rId7" Type="http://schemas.openxmlformats.org/officeDocument/2006/relationships/image" Target="../media/image-6-7.pn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image" Target="../media/image-6-10.png"/><Relationship Id="rId11" Type="http://schemas.openxmlformats.org/officeDocument/2006/relationships/image" Target="../media/image-6-11.png"/><Relationship Id="rId12" Type="http://schemas.openxmlformats.org/officeDocument/2006/relationships/image" Target="../media/image-6-12.svg"/><Relationship Id="rId13" Type="http://schemas.openxmlformats.org/officeDocument/2006/relationships/image" Target="../media/image-6-13.png"/><Relationship Id="rId14" Type="http://schemas.openxmlformats.org/officeDocument/2006/relationships/slideLayout" Target="../slideLayouts/slideLayout7.xml"/><Relationship Id="rId1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slideLayout" Target="../slideLayouts/slideLayout9.xml"/><Relationship Id="rId1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578173" y="3008709"/>
            <a:ext cx="672810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אמפתיה וקבלת שונות בקבוצה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071699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אמפתיה וקבלת שונות הן מרכיבים מרכזיים בלכידות ובחוסן קבוצתי. אמפתיה איננה מולדת בלבד – היא יכולת נלמדת ומתפתחת שניתן לטפח באמצעות תהליך מובנה ומודע.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178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85910" y="3072884"/>
            <a:ext cx="4739521" cy="592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650"/>
              </a:lnSpc>
              <a:buNone/>
            </a:pPr>
            <a:r>
              <a:rPr lang="en-US" sz="37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סיכום: עקרונות מנחים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9652873" y="3967401"/>
            <a:ext cx="4272558" cy="1509951"/>
          </a:xfrm>
          <a:prstGeom prst="roundRect">
            <a:avLst>
              <a:gd name="adj" fmla="val 3201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058525" y="4191595"/>
            <a:ext cx="264271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אמפתיה נוצרת מתוך נוכחות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877068" y="4608552"/>
            <a:ext cx="3824168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הקשבה אמיתית ועניין אמיתי הם הבסיס ליצירת חיבור רגשי עמוק ומשמעותי.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5178981" y="3967401"/>
            <a:ext cx="4272558" cy="1509951"/>
          </a:xfrm>
          <a:prstGeom prst="roundRect">
            <a:avLst>
              <a:gd name="adj" fmla="val 3201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6857643" y="4191595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קבלת שונות היא תרומה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5403175" y="4608552"/>
            <a:ext cx="3824168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כאשר השוני נחווה כתרומה ולא כאיום, הקבוצה מתעשרת ומתחזקת.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705088" y="3967401"/>
            <a:ext cx="4272558" cy="1509951"/>
          </a:xfrm>
          <a:prstGeom prst="roundRect">
            <a:avLst>
              <a:gd name="adj" fmla="val 32017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383750" y="4191595"/>
            <a:ext cx="2369701" cy="2961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חוסן דרך תהליך מתמשך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929283" y="4608552"/>
            <a:ext cx="3824168" cy="644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ביטחון, חיבור ופתיחות נבנים לאורך זמן באמצעות מחויבות ועקביות.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082790" y="6005989"/>
            <a:ext cx="6540579" cy="8174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6400"/>
              </a:lnSpc>
              <a:buNone/>
            </a:pPr>
            <a:r>
              <a:rPr lang="en-US" sz="5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אמפתיה היא גשר</a:t>
            </a:r>
            <a:endParaRPr lang="en-US" sz="5150" dirty="0"/>
          </a:p>
        </p:txBody>
      </p:sp>
      <p:sp>
        <p:nvSpPr>
          <p:cNvPr id="14" name="Text 11"/>
          <p:cNvSpPr/>
          <p:nvPr/>
        </p:nvSpPr>
        <p:spPr>
          <a:xfrm>
            <a:off x="704969" y="7125533"/>
            <a:ext cx="12918400" cy="322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גשר בין עולמות פנימיים שונים, המאפשר לנו להבין, לקבל ולצמוח יחד. התפקיד שלכם כמנחים הוא לבנות את הגשר הזה – אבן אחר אבן, מפגש אחר מפגש.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3902571" y="5703927"/>
            <a:ext cx="22860" cy="1970484"/>
          </a:xfrm>
          <a:prstGeom prst="rect">
            <a:avLst/>
          </a:prstGeom>
          <a:solidFill>
            <a:srgbClr val="2D4DF2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6213" y="1271111"/>
            <a:ext cx="694646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חמישה שלבים לפיתוח אמפתיה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3553361" y="245387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9633942" y="2830235"/>
            <a:ext cx="4158734" cy="3048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5" name="Text 3"/>
          <p:cNvSpPr/>
          <p:nvPr/>
        </p:nvSpPr>
        <p:spPr>
          <a:xfrm>
            <a:off x="10976491" y="30108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יצירת ביטחון פסיכולוגי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9633942" y="3506391"/>
            <a:ext cx="41587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בניית תשתית של אמון ופתיחות בקבוצה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155311" y="245387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5235893" y="2830235"/>
            <a:ext cx="4158734" cy="3048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9" name="Text 7"/>
          <p:cNvSpPr/>
          <p:nvPr/>
        </p:nvSpPr>
        <p:spPr>
          <a:xfrm>
            <a:off x="6578441" y="30108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פיתוח הקשבה אמפתית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235893" y="3506391"/>
            <a:ext cx="41587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למידת האומנות של הקשבה אמיתית והבנה עמוקה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4757261" y="2453878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2830235"/>
            <a:ext cx="4158853" cy="30480"/>
          </a:xfrm>
          <a:prstGeom prst="rect">
            <a:avLst/>
          </a:prstGeom>
          <a:solidFill>
            <a:srgbClr val="DA33BF"/>
          </a:solidFill>
          <a:ln/>
        </p:spPr>
      </p:sp>
      <p:sp>
        <p:nvSpPr>
          <p:cNvPr id="13" name="Text 11"/>
          <p:cNvSpPr/>
          <p:nvPr/>
        </p:nvSpPr>
        <p:spPr>
          <a:xfrm>
            <a:off x="2180392" y="301085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חשיפה לשונות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7724" y="3506391"/>
            <a:ext cx="41588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יצירת מפגש משמעותי עם נקודות מבט שונות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13553361" y="4691182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34858" y="5067538"/>
            <a:ext cx="6357818" cy="30480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17" name="Text 15"/>
          <p:cNvSpPr/>
          <p:nvPr/>
        </p:nvSpPr>
        <p:spPr>
          <a:xfrm>
            <a:off x="10976491" y="5248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התנסות רגשית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34858" y="5743694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למידה חווייתית דרך הגוף והרגש</a:t>
            </a:r>
            <a:endParaRPr lang="en-US" sz="1850" dirty="0"/>
          </a:p>
        </p:txBody>
      </p:sp>
      <p:sp>
        <p:nvSpPr>
          <p:cNvPr id="19" name="Text 17"/>
          <p:cNvSpPr/>
          <p:nvPr/>
        </p:nvSpPr>
        <p:spPr>
          <a:xfrm>
            <a:off x="6956227" y="4691182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Light" pitchFamily="34" charset="0"/>
                <a:ea typeface="Nunito Light" pitchFamily="34" charset="-122"/>
                <a:cs typeface="Nunito Light" pitchFamily="34" charset="-120"/>
              </a:rPr>
              <a:t>05</a:t>
            </a:r>
            <a:endParaRPr lang="en-US" sz="1850" dirty="0"/>
          </a:p>
        </p:txBody>
      </p:sp>
      <p:sp>
        <p:nvSpPr>
          <p:cNvPr id="20" name="Shape 18"/>
          <p:cNvSpPr/>
          <p:nvPr/>
        </p:nvSpPr>
        <p:spPr>
          <a:xfrm>
            <a:off x="837724" y="5067538"/>
            <a:ext cx="6357818" cy="30480"/>
          </a:xfrm>
          <a:prstGeom prst="rect">
            <a:avLst/>
          </a:prstGeom>
          <a:solidFill>
            <a:srgbClr val="018CE1"/>
          </a:solidFill>
          <a:ln/>
        </p:spPr>
      </p:sp>
      <p:sp>
        <p:nvSpPr>
          <p:cNvPr id="21" name="Text 19"/>
          <p:cNvSpPr/>
          <p:nvPr/>
        </p:nvSpPr>
        <p:spPr>
          <a:xfrm>
            <a:off x="4379357" y="524815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עיבוד ולמידה קבוצתית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37724" y="5743694"/>
            <a:ext cx="635781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הפקת תובנות משותפות וחיזוק הלכידות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837724" y="6575346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תהליך זה מבוסס על מחקרים מעמיקים בתחום הפסיכולוגיה החברתית והקבוצתית, ומספק מסלול ברור לפיתוח יכולות אמפתיות בקבוצה.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75234" y="1319689"/>
            <a:ext cx="6549509" cy="604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שלב ראשון: יצירת ביטחון פסיכולוגי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2240756" y="2437805"/>
            <a:ext cx="2901196" cy="3626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העיקרון התאורטי</a:t>
            </a:r>
            <a:endParaRPr lang="en-US" sz="2250" dirty="0"/>
          </a:p>
        </p:txBody>
      </p:sp>
      <p:sp>
        <p:nvSpPr>
          <p:cNvPr id="5" name="Text 2"/>
          <p:cNvSpPr/>
          <p:nvPr/>
        </p:nvSpPr>
        <p:spPr>
          <a:xfrm>
            <a:off x="719257" y="3005971"/>
            <a:ext cx="4422696" cy="13149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ביטחון פסיכולוגי הוא תחושת ביטחון שאפשר להביע רגשות, ספקות וטעויות – בלי לחשוש מביקורת או פגיעה. זהו הבסיס ליצירת סביבה שבה חברי הקבוצה יכולים להיות אותנטיים.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2724269" y="4526399"/>
            <a:ext cx="2417683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תרומה לקבוצה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719257" y="5034082"/>
            <a:ext cx="4422696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מאפשר פתיחות רגשית ואמון הדדי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19257" y="5434727"/>
            <a:ext cx="4422696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יוצר בסיס לדיון כן ומכבד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19257" y="5835372"/>
            <a:ext cx="4422696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מפחית חרדה ומעודד לקיחת סיכונים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5650825" y="2463403"/>
            <a:ext cx="2781419" cy="3655457"/>
          </a:xfrm>
          <a:prstGeom prst="roundRect">
            <a:avLst>
              <a:gd name="adj" fmla="val 11083"/>
            </a:avLst>
          </a:prstGeom>
          <a:solidFill>
            <a:srgbClr val="B7C2FB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327" y="2737247"/>
            <a:ext cx="302181" cy="24169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6364010" y="2720221"/>
            <a:ext cx="1862733" cy="6043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תרגיל: מעגל חוזקות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6364010" y="3530084"/>
            <a:ext cx="1862733" cy="2301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כל משתתף משתף תכונה או חוזקה שלו, והקבוצה משקפת מה היא מעריכה בו. מטרת הפעילות – להנכיח אווירה תומכת, חיובית ולא שיפוטית.</a:t>
            </a:r>
            <a:endParaRPr lang="en-US" sz="1600" dirty="0"/>
          </a:p>
        </p:txBody>
      </p:sp>
      <p:sp>
        <p:nvSpPr>
          <p:cNvPr id="14" name="Text 10"/>
          <p:cNvSpPr/>
          <p:nvPr/>
        </p:nvSpPr>
        <p:spPr>
          <a:xfrm>
            <a:off x="719257" y="6581061"/>
            <a:ext cx="7705487" cy="328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Edmondson, A. (1999). Psychological safety and learning behavior in work teams.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11033" y="884396"/>
            <a:ext cx="648164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תפקיד המנחה ביצירת ביטחון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9633942" y="2067163"/>
            <a:ext cx="4158734" cy="3126343"/>
          </a:xfrm>
          <a:prstGeom prst="roundRect">
            <a:avLst>
              <a:gd name="adj" fmla="val 11485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2812435" y="2329339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2D4DF2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009959" y="2526744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714315" y="32867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הגדרת מסגרת ברורה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9896118" y="3782258"/>
            <a:ext cx="36343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קביעת כללים של כבוד, הקשבה ותקשורת לא שיפוטית. יצירת ציפיות ברורות לכל המשתתפים.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893" y="2067163"/>
            <a:ext cx="4158734" cy="3126343"/>
          </a:xfrm>
          <a:prstGeom prst="roundRect">
            <a:avLst>
              <a:gd name="adj" fmla="val 11485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414385" y="2329339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18CE1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1910" y="2526744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6316266" y="32867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הדגמה אישית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98068" y="3782258"/>
            <a:ext cx="36343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שיתוף עצמי מבוקר והצגת רגשות בצורה פתוחה וכנה. המנחה מראה שגם פגיעות מקובלות.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37724" y="2067163"/>
            <a:ext cx="4158853" cy="3126343"/>
          </a:xfrm>
          <a:prstGeom prst="roundRect">
            <a:avLst>
              <a:gd name="adj" fmla="val 11485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4016335" y="2329339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DA33BF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13860" y="2526744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1918216" y="328672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תמיכה בפועל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1099899" y="3782258"/>
            <a:ext cx="363450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חיזוק שיתוף, מניעת שיפוטיות, ותיווך קונפליקטים באופן בונה תוך שמירה על כבוד הדדי.</a:t>
            </a:r>
            <a:endParaRPr lang="en-US" sz="1850" dirty="0"/>
          </a:p>
        </p:txBody>
      </p:sp>
      <p:sp>
        <p:nvSpPr>
          <p:cNvPr id="18" name="Text 13"/>
          <p:cNvSpPr/>
          <p:nvPr/>
        </p:nvSpPr>
        <p:spPr>
          <a:xfrm>
            <a:off x="3643789" y="5702022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שפה מזמינה</a:t>
            </a:r>
            <a:endParaRPr lang="en-US" sz="2650" dirty="0"/>
          </a:p>
        </p:txBody>
      </p:sp>
      <p:sp>
        <p:nvSpPr>
          <p:cNvPr id="19" name="Text 14"/>
          <p:cNvSpPr/>
          <p:nvPr/>
        </p:nvSpPr>
        <p:spPr>
          <a:xfrm>
            <a:off x="837724" y="636365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שימוש בשפה מכבדת: </a:t>
            </a:r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FFFFFF"/>
                </a:solidFill>
                <a:highlight>
                  <a:srgbClr val="2D4DF2"/>
                </a:highlight>
                <a:latin typeface="PT Sans" pitchFamily="34" charset="0"/>
                <a:ea typeface="PT Sans" pitchFamily="34" charset="-122"/>
                <a:cs typeface="PT Sans" pitchFamily="34" charset="-120"/>
              </a:rPr>
              <a:t>"אני סקרן לשמוע איך זה מרגיש לך"</a:t>
            </a:r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במקום "למה עשית את זה". תשומת לב להבעות רגשיות ועידוד שיח פעיל.</a:t>
            </a:r>
            <a:endParaRPr lang="en-US" sz="1850" dirty="0"/>
          </a:p>
        </p:txBody>
      </p:sp>
      <p:sp>
        <p:nvSpPr>
          <p:cNvPr id="20" name="Text 15"/>
          <p:cNvSpPr/>
          <p:nvPr/>
        </p:nvSpPr>
        <p:spPr>
          <a:xfrm>
            <a:off x="10420826" y="5702022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עקביות ומודעות</a:t>
            </a:r>
            <a:endParaRPr lang="en-US" sz="2650" dirty="0"/>
          </a:p>
        </p:txBody>
      </p:sp>
      <p:sp>
        <p:nvSpPr>
          <p:cNvPr id="21" name="Text 16"/>
          <p:cNvSpPr/>
          <p:nvPr/>
        </p:nvSpPr>
        <p:spPr>
          <a:xfrm>
            <a:off x="7614761" y="6363653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שמירה על מסגרת לאורך כל המפגש, הכרה בגבולות אישיים, והיות נוכח ואמיתי עם הקבוצה.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038707" y="568166"/>
            <a:ext cx="6382226" cy="607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750"/>
              </a:lnSpc>
              <a:buNone/>
            </a:pPr>
            <a:r>
              <a:rPr lang="en-US" sz="38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שלב שני: פיתוח הקשבה אמפתית</a:t>
            </a:r>
            <a:endParaRPr lang="en-US" sz="3800" dirty="0"/>
          </a:p>
        </p:txBody>
      </p:sp>
      <p:sp>
        <p:nvSpPr>
          <p:cNvPr id="4" name="Text 1"/>
          <p:cNvSpPr/>
          <p:nvPr/>
        </p:nvSpPr>
        <p:spPr>
          <a:xfrm>
            <a:off x="723067" y="1718072"/>
            <a:ext cx="738794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"כשמישהו באמת מקשיב לי, אני מרגיש שאני קיים."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23067" y="2280999"/>
            <a:ext cx="738794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– Carl Rogers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8398073" y="1485662"/>
            <a:ext cx="22860" cy="1358265"/>
          </a:xfrm>
          <a:prstGeom prst="rect">
            <a:avLst/>
          </a:prstGeom>
          <a:solidFill>
            <a:srgbClr val="2D4DF2"/>
          </a:solidFill>
          <a:ln/>
        </p:spPr>
      </p:sp>
      <p:sp>
        <p:nvSpPr>
          <p:cNvPr id="7" name="Text 4"/>
          <p:cNvSpPr/>
          <p:nvPr/>
        </p:nvSpPr>
        <p:spPr>
          <a:xfrm>
            <a:off x="1403033" y="3282910"/>
            <a:ext cx="2916912" cy="364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8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העיקרון של רוג'רס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723067" y="3854053"/>
            <a:ext cx="3596878" cy="13220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אמפתיה היא </a:t>
            </a:r>
            <a:pPr rtl="1" algn="r" indent="0" marL="0">
              <a:lnSpc>
                <a:spcPts val="2600"/>
              </a:lnSpc>
              <a:buNone/>
            </a:pPr>
            <a:r>
              <a:rPr lang="en-US" sz="1600" b="1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היכולת להבין את עולמו הפנימי של האחר כאילו היית במקומו</a:t>
            </a:r>
            <a:pPr rtl="1"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, תוך שמירה על זהות עצמית. זו אינה הזדהות מלאה אלא הבנה עמוקה.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1889165" y="5382697"/>
            <a:ext cx="2430780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תרומה לקבוצה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723067" y="5893118"/>
            <a:ext cx="35968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מחזקת תחושת נראות והבנה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723067" y="6295906"/>
            <a:ext cx="35968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מפחיתה שיפוט וביקורת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723067" y="6698694"/>
            <a:ext cx="3596878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יוצרת קשר רגשי אותנטי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4831675" y="3308747"/>
            <a:ext cx="3596878" cy="2710220"/>
          </a:xfrm>
          <a:prstGeom prst="roundRect">
            <a:avLst>
              <a:gd name="adj" fmla="val 11436"/>
            </a:avLst>
          </a:prstGeom>
          <a:solidFill>
            <a:srgbClr val="B7C2FB"/>
          </a:solidFill>
          <a:ln/>
        </p:spPr>
      </p:sp>
      <p:pic>
        <p:nvPicPr>
          <p:cNvPr id="1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249" y="3582829"/>
            <a:ext cx="303848" cy="243007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5791200" y="3566874"/>
            <a:ext cx="2430780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350"/>
              </a:lnSpc>
              <a:buNone/>
            </a:pPr>
            <a:r>
              <a:rPr lang="en-US" sz="190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תרגיל: דקה של הקשבה</a:t>
            </a:r>
            <a:endParaRPr lang="en-US" sz="1900" dirty="0"/>
          </a:p>
        </p:txBody>
      </p:sp>
      <p:sp>
        <p:nvSpPr>
          <p:cNvPr id="16" name="Text 12"/>
          <p:cNvSpPr/>
          <p:nvPr/>
        </p:nvSpPr>
        <p:spPr>
          <a:xfrm>
            <a:off x="5548670" y="4077295"/>
            <a:ext cx="2673310" cy="16525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בזוגות, משתתף אחד מדבר במשך דקה על נושא רגשי, והשני רק מקשיב ומשקף ("אני שומע שאתה מרגיש..."). מחליפים תפקידים ודנים בתחושה.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723067" y="7333893"/>
            <a:ext cx="7697867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Rogers, C. R. (1961). On Becoming a Person.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81592" y="329089"/>
            <a:ext cx="432994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שלב שלישי: חשיפה לשונות וחיבור אישי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9728835" y="1862733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שוויון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9728835" y="2110502"/>
            <a:ext cx="448270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מפגש בתנאים שוויוניים ללא היררכיה</a:t>
            </a:r>
            <a:endParaRPr lang="en-US" sz="90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1446" y="920353"/>
            <a:ext cx="4827389" cy="4827389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9883" y="2370951"/>
            <a:ext cx="168235" cy="16823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3493413" y="1862733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שיתוף פעולה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418862" y="2110502"/>
            <a:ext cx="4482584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עבודה משותפת לקראת מטרה משותפת</a:t>
            </a:r>
            <a:endParaRPr lang="en-US" sz="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446" y="920353"/>
            <a:ext cx="4827389" cy="4827389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2044" y="2370951"/>
            <a:ext cx="168235" cy="16823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3493413" y="4366141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מטרה משותפת</a:t>
            </a:r>
            <a:endParaRPr lang="en-US" sz="1100" dirty="0"/>
          </a:p>
        </p:txBody>
      </p:sp>
      <p:sp>
        <p:nvSpPr>
          <p:cNvPr id="12" name="Text 6"/>
          <p:cNvSpPr/>
          <p:nvPr/>
        </p:nvSpPr>
        <p:spPr>
          <a:xfrm>
            <a:off x="418862" y="4613910"/>
            <a:ext cx="4482584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מיקוד במה שמאחד במקום במה שמפריד</a:t>
            </a:r>
            <a:endParaRPr lang="en-US" sz="9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1446" y="920353"/>
            <a:ext cx="4827389" cy="482738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2044" y="4128790"/>
            <a:ext cx="168235" cy="16823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728835" y="4366141"/>
            <a:ext cx="1408033" cy="1759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1350"/>
              </a:lnSpc>
              <a:buNone/>
            </a:pPr>
            <a:r>
              <a:rPr lang="en-US" sz="1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היכרות עמוקה</a:t>
            </a:r>
            <a:endParaRPr lang="en-US" sz="1100" dirty="0"/>
          </a:p>
        </p:txBody>
      </p:sp>
      <p:sp>
        <p:nvSpPr>
          <p:cNvPr id="16" name="Text 8"/>
          <p:cNvSpPr/>
          <p:nvPr/>
        </p:nvSpPr>
        <p:spPr>
          <a:xfrm>
            <a:off x="9728835" y="4613910"/>
            <a:ext cx="4482703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חשיפה מעבר לסטריאוטיפים ודעות קדומות</a:t>
            </a:r>
            <a:endParaRPr lang="en-US" sz="90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1446" y="920353"/>
            <a:ext cx="4827389" cy="4827389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09883" y="4128790"/>
            <a:ext cx="168235" cy="168235"/>
          </a:xfrm>
          <a:prstGeom prst="rect">
            <a:avLst/>
          </a:prstGeom>
        </p:spPr>
      </p:pic>
      <p:pic>
        <p:nvPicPr>
          <p:cNvPr id="19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862" y="6016823"/>
            <a:ext cx="5341858" cy="5341858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12310348" y="6001941"/>
            <a:ext cx="1908691" cy="211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תרגיל: משהו שלא רואים עליי</a:t>
            </a:r>
            <a:endParaRPr lang="en-US" sz="1300" dirty="0"/>
          </a:p>
        </p:txBody>
      </p:sp>
      <p:sp>
        <p:nvSpPr>
          <p:cNvPr id="21" name="Text 10"/>
          <p:cNvSpPr/>
          <p:nvPr/>
        </p:nvSpPr>
        <p:spPr>
          <a:xfrm>
            <a:off x="6060281" y="6332696"/>
            <a:ext cx="8158758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כל משתתף משתף פרט אישי, אמונה או חוויה שמפתיעה אחרים. הקבוצה דנה: </a:t>
            </a:r>
            <a:pPr rtl="1" algn="r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מה למדנו על הדמיון והשוני בינינו?</a:t>
            </a:r>
            <a:endParaRPr lang="en-US" sz="900" dirty="0"/>
          </a:p>
        </p:txBody>
      </p:sp>
      <p:sp>
        <p:nvSpPr>
          <p:cNvPr id="22" name="Text 11"/>
          <p:cNvSpPr/>
          <p:nvPr/>
        </p:nvSpPr>
        <p:spPr>
          <a:xfrm>
            <a:off x="6060281" y="6631781"/>
            <a:ext cx="8158758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המפגש עם שונות מפחית דעות קדומות ומפתח אמפתיה, כאשר הוא מתקיים בסביבה בטוחה ותומכת.</a:t>
            </a:r>
            <a:endParaRPr lang="en-US" sz="900" dirty="0"/>
          </a:p>
        </p:txBody>
      </p:sp>
      <p:sp>
        <p:nvSpPr>
          <p:cNvPr id="23" name="Text 12"/>
          <p:cNvSpPr/>
          <p:nvPr/>
        </p:nvSpPr>
        <p:spPr>
          <a:xfrm>
            <a:off x="418862" y="11627763"/>
            <a:ext cx="13792676" cy="191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500"/>
              </a:lnSpc>
              <a:buNone/>
            </a:pPr>
            <a:r>
              <a:rPr lang="en-US" sz="9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Allport, G. W. (1954). The Nature of Prejudice.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5504" y="535186"/>
            <a:ext cx="6108859" cy="568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שלב רביעי: למידה חווייתית ורגשית</a:t>
            </a:r>
            <a:endParaRPr lang="en-US" sz="3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8528" y="1393031"/>
            <a:ext cx="965835" cy="11590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0522744" y="1586151"/>
            <a:ext cx="227266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חוויה ישירה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162437" y="1986082"/>
            <a:ext cx="6632972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התנסות אמיתית במצבים רגשיים באמצעות משחקי תפקידים וסימולציות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8528" y="2552105"/>
            <a:ext cx="965835" cy="11590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0522744" y="2745224"/>
            <a:ext cx="227266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הזדהות והבנה</a:t>
            </a:r>
            <a:endParaRPr lang="en-US" sz="1750" dirty="0"/>
          </a:p>
        </p:txBody>
      </p:sp>
      <p:sp>
        <p:nvSpPr>
          <p:cNvPr id="9" name="Text 4"/>
          <p:cNvSpPr/>
          <p:nvPr/>
        </p:nvSpPr>
        <p:spPr>
          <a:xfrm>
            <a:off x="6162437" y="3145155"/>
            <a:ext cx="6632972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גילוי נקודת המבט של האחר דרך גילום התפקיד שלו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8528" y="3711178"/>
            <a:ext cx="965835" cy="11590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522744" y="3904297"/>
            <a:ext cx="227266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חמלה וחיבור</a:t>
            </a:r>
            <a:endParaRPr lang="en-US" sz="1750" dirty="0"/>
          </a:p>
        </p:txBody>
      </p:sp>
      <p:sp>
        <p:nvSpPr>
          <p:cNvPr id="12" name="Text 6"/>
          <p:cNvSpPr/>
          <p:nvPr/>
        </p:nvSpPr>
        <p:spPr>
          <a:xfrm>
            <a:off x="6162437" y="4304228"/>
            <a:ext cx="6632972" cy="309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יצירת קשר עמוק יותר בין חברי הקבוצה</a:t>
            </a:r>
            <a:endParaRPr lang="en-US" sz="1500" dirty="0"/>
          </a:p>
        </p:txBody>
      </p:sp>
      <p:sp>
        <p:nvSpPr>
          <p:cNvPr id="13" name="Text 7"/>
          <p:cNvSpPr/>
          <p:nvPr/>
        </p:nvSpPr>
        <p:spPr>
          <a:xfrm>
            <a:off x="7550110" y="5280660"/>
            <a:ext cx="227266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משחק תפקידים</a:t>
            </a:r>
            <a:endParaRPr lang="en-US" sz="1750" dirty="0"/>
          </a:p>
        </p:txBody>
      </p:sp>
      <p:sp>
        <p:nvSpPr>
          <p:cNvPr id="14" name="Text 8"/>
          <p:cNvSpPr/>
          <p:nvPr/>
        </p:nvSpPr>
        <p:spPr>
          <a:xfrm>
            <a:off x="6162437" y="5757862"/>
            <a:ext cx="3660338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כל משתתף מגלם את עמדת האחר במצב קונפליקט. זה מאפשר להרגיש מה עובר על האחר ולפתח הבנה עמוקה יותר.</a:t>
            </a:r>
            <a:endParaRPr lang="en-US" sz="1500" dirty="0"/>
          </a:p>
        </p:txBody>
      </p:sp>
      <p:sp>
        <p:nvSpPr>
          <p:cNvPr id="15" name="Text 9"/>
          <p:cNvSpPr/>
          <p:nvPr/>
        </p:nvSpPr>
        <p:spPr>
          <a:xfrm>
            <a:off x="11689318" y="5280660"/>
            <a:ext cx="227266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תקשורת מקרבת (NVC)</a:t>
            </a:r>
            <a:endParaRPr lang="en-US" sz="1750" dirty="0"/>
          </a:p>
        </p:txBody>
      </p:sp>
      <p:sp>
        <p:nvSpPr>
          <p:cNvPr id="16" name="Text 10"/>
          <p:cNvSpPr/>
          <p:nvPr/>
        </p:nvSpPr>
        <p:spPr>
          <a:xfrm>
            <a:off x="10301645" y="5757862"/>
            <a:ext cx="3660338" cy="927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כל אחד מבטא רגש וצרכים: "כשזה קורה אני מרגיש... כי חשוב לי..." – זו דרך להתחבר לצרכים האנושיים המשותפים.</a:t>
            </a:r>
            <a:endParaRPr lang="en-US" sz="1500" dirty="0"/>
          </a:p>
        </p:txBody>
      </p:sp>
      <p:sp>
        <p:nvSpPr>
          <p:cNvPr id="17" name="Text 11"/>
          <p:cNvSpPr/>
          <p:nvPr/>
        </p:nvSpPr>
        <p:spPr>
          <a:xfrm>
            <a:off x="6162437" y="7076242"/>
            <a:ext cx="7791926" cy="6181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Kolb, D. (1984). Experiential Learning | Moreno, J. L. (1946). Psychodrama | Rosenberg, M. B. (2003). Nonviolent Communication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09447" y="439579"/>
            <a:ext cx="5161359" cy="4702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שלב חמישי: עיבוד ולמידה קבוצתית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9999345" y="3300651"/>
            <a:ext cx="1880949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שיח משותף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9999345" y="3631644"/>
            <a:ext cx="4071461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דיון פתוח על החוויות והרגשות שעלו</a:t>
            </a:r>
            <a:endParaRPr lang="en-US" sz="12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50738" y="1229558"/>
            <a:ext cx="4728924" cy="4728924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6044" y="3189744"/>
            <a:ext cx="239197" cy="23919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829997" y="2058472"/>
            <a:ext cx="1880949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הפקת תובנות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559594" y="2389465"/>
            <a:ext cx="4151352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זיהוי דפוסים ולמידה משותפת מהתהליך</a:t>
            </a:r>
            <a:endParaRPr lang="en-US" sz="12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738" y="1229558"/>
            <a:ext cx="4728924" cy="4728924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3921" y="2204621"/>
            <a:ext cx="239197" cy="23919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829997" y="4542830"/>
            <a:ext cx="1880949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צמיחה קבוצתית</a:t>
            </a:r>
            <a:endParaRPr lang="en-US" sz="1450" dirty="0"/>
          </a:p>
        </p:txBody>
      </p:sp>
      <p:sp>
        <p:nvSpPr>
          <p:cNvPr id="12" name="Text 6"/>
          <p:cNvSpPr/>
          <p:nvPr/>
        </p:nvSpPr>
        <p:spPr>
          <a:xfrm>
            <a:off x="559594" y="4873823"/>
            <a:ext cx="4151352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חיזוק הלכידות והחוסן של הקבוצה</a:t>
            </a:r>
            <a:endParaRPr lang="en-US" sz="12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0738" y="1229558"/>
            <a:ext cx="4728924" cy="4728924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626721" y="5028664"/>
            <a:ext cx="239197" cy="23919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253043" y="6298049"/>
            <a:ext cx="2257187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האוניברסליות של Yalom</a:t>
            </a:r>
            <a:endParaRPr lang="en-US" sz="1750" dirty="0"/>
          </a:p>
        </p:txBody>
      </p:sp>
      <p:sp>
        <p:nvSpPr>
          <p:cNvPr id="16" name="Text 8"/>
          <p:cNvSpPr/>
          <p:nvPr/>
        </p:nvSpPr>
        <p:spPr>
          <a:xfrm>
            <a:off x="559594" y="6740009"/>
            <a:ext cx="7950637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ההבנה שכולנו חווים רגשות דומים יוצרת תחושת שייכות ומפחיתה בדידות. עיבוד משותף של רגשות מאפשר הכלה, למידה וצמיחה הדדית.</a:t>
            </a:r>
            <a:endParaRPr lang="en-US" sz="1250" dirty="0"/>
          </a:p>
        </p:txBody>
      </p:sp>
      <p:sp>
        <p:nvSpPr>
          <p:cNvPr id="17" name="Text 9"/>
          <p:cNvSpPr/>
          <p:nvPr/>
        </p:nvSpPr>
        <p:spPr>
          <a:xfrm>
            <a:off x="5582603" y="7411283"/>
            <a:ext cx="2927628" cy="2821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200"/>
              </a:lnSpc>
              <a:buNone/>
            </a:pPr>
            <a:r>
              <a:rPr lang="en-US" sz="1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התהליכים הלא-מודעים של Bion</a:t>
            </a:r>
            <a:endParaRPr lang="en-US" sz="1750" dirty="0"/>
          </a:p>
        </p:txBody>
      </p:sp>
      <p:sp>
        <p:nvSpPr>
          <p:cNvPr id="18" name="Text 10"/>
          <p:cNvSpPr/>
          <p:nvPr/>
        </p:nvSpPr>
        <p:spPr>
          <a:xfrm>
            <a:off x="559594" y="7853243"/>
            <a:ext cx="7950637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עיבוד הדינמיקות הנסתרות של הקבוצה מחזק את הלכידות ומפחית חרדה מפני שוני.</a:t>
            </a:r>
            <a:endParaRPr lang="en-US" sz="1250" dirty="0"/>
          </a:p>
        </p:txBody>
      </p:sp>
      <p:sp>
        <p:nvSpPr>
          <p:cNvPr id="19" name="Shape 11"/>
          <p:cNvSpPr/>
          <p:nvPr/>
        </p:nvSpPr>
        <p:spPr>
          <a:xfrm>
            <a:off x="8907899" y="6318052"/>
            <a:ext cx="5170408" cy="1329809"/>
          </a:xfrm>
          <a:prstGeom prst="roundRect">
            <a:avLst>
              <a:gd name="adj" fmla="val 18035"/>
            </a:avLst>
          </a:prstGeom>
          <a:solidFill>
            <a:srgbClr val="B7C2FB"/>
          </a:solidFill>
          <a:ln/>
        </p:spPr>
      </p:sp>
      <p:pic>
        <p:nvPicPr>
          <p:cNvPr id="20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7681" y="6528435"/>
            <a:ext cx="235029" cy="188000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2037576" y="6517719"/>
            <a:ext cx="1880949" cy="2351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185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תרגיל סיכום</a:t>
            </a:r>
            <a:endParaRPr lang="en-US" sz="1450" dirty="0"/>
          </a:p>
        </p:txBody>
      </p:sp>
      <p:sp>
        <p:nvSpPr>
          <p:cNvPr id="22" name="Text 13"/>
          <p:cNvSpPr/>
          <p:nvPr/>
        </p:nvSpPr>
        <p:spPr>
          <a:xfrm>
            <a:off x="9462492" y="6912650"/>
            <a:ext cx="4456033" cy="511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rtl="1" algn="r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"מה למדתי על עצמי ועל הקבוצה?" – שיח פתוח בסוף מפגש, כולל שיתוף של תחושות לא נעימות לעיבוד משותף.</a:t>
            </a:r>
            <a:endParaRPr lang="en-US" sz="1250" dirty="0"/>
          </a:p>
        </p:txBody>
      </p:sp>
      <p:sp>
        <p:nvSpPr>
          <p:cNvPr id="23" name="Text 14"/>
          <p:cNvSpPr/>
          <p:nvPr/>
        </p:nvSpPr>
        <p:spPr>
          <a:xfrm>
            <a:off x="559594" y="8432602"/>
            <a:ext cx="13511213" cy="2557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2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Yalom, I. D. (1995). The Theory and Practice of Group Psychotherapy | Bion, W. R. (1961). Experiences in Groups</a:t>
            </a:r>
            <a:endParaRPr lang="en-US" sz="12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60187" y="147601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חיבור בין הגישות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658785"/>
            <a:ext cx="12954952" cy="3442454"/>
          </a:xfrm>
          <a:prstGeom prst="roundRect">
            <a:avLst>
              <a:gd name="adj" fmla="val 10431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45344" y="2666405"/>
            <a:ext cx="12939713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1084659" y="2817614"/>
            <a:ext cx="21055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ביטחון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3676412" y="2817614"/>
            <a:ext cx="27486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Edmondson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6911340" y="2817614"/>
            <a:ext cx="33956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מאפשר פתיחות והקשבה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793254" y="2817614"/>
            <a:ext cx="27524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מעגל חוזקות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845344" y="3351848"/>
            <a:ext cx="12939713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84659" y="3503057"/>
            <a:ext cx="21055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אמפתיה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3676412" y="3503057"/>
            <a:ext cx="27486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Rogers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6911340" y="3503057"/>
            <a:ext cx="33956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הקשבה רגשית ושיקוף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10793254" y="3503057"/>
            <a:ext cx="27524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דקה של הקשבה</a:t>
            </a:r>
            <a:endParaRPr lang="en-US" sz="1850" dirty="0"/>
          </a:p>
        </p:txBody>
      </p:sp>
      <p:sp>
        <p:nvSpPr>
          <p:cNvPr id="14" name="Shape 12"/>
          <p:cNvSpPr/>
          <p:nvPr/>
        </p:nvSpPr>
        <p:spPr>
          <a:xfrm>
            <a:off x="845344" y="4037290"/>
            <a:ext cx="12939713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5" name="Text 13"/>
          <p:cNvSpPr/>
          <p:nvPr/>
        </p:nvSpPr>
        <p:spPr>
          <a:xfrm>
            <a:off x="1084659" y="4188500"/>
            <a:ext cx="21055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שונות</a:t>
            </a:r>
            <a:endParaRPr lang="en-US" sz="1850" dirty="0"/>
          </a:p>
        </p:txBody>
      </p:sp>
      <p:sp>
        <p:nvSpPr>
          <p:cNvPr id="16" name="Text 14"/>
          <p:cNvSpPr/>
          <p:nvPr/>
        </p:nvSpPr>
        <p:spPr>
          <a:xfrm>
            <a:off x="3676412" y="4188500"/>
            <a:ext cx="27486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Allport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6911340" y="4188500"/>
            <a:ext cx="33956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הפחתת דעות קדומות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10793254" y="4188500"/>
            <a:ext cx="27524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משהו שלא רואים עליי</a:t>
            </a:r>
            <a:endParaRPr lang="en-US" sz="1850" dirty="0"/>
          </a:p>
        </p:txBody>
      </p:sp>
      <p:sp>
        <p:nvSpPr>
          <p:cNvPr id="19" name="Shape 17"/>
          <p:cNvSpPr/>
          <p:nvPr/>
        </p:nvSpPr>
        <p:spPr>
          <a:xfrm>
            <a:off x="845344" y="4722733"/>
            <a:ext cx="12939713" cy="685443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0" name="Text 18"/>
          <p:cNvSpPr/>
          <p:nvPr/>
        </p:nvSpPr>
        <p:spPr>
          <a:xfrm>
            <a:off x="1084659" y="4873943"/>
            <a:ext cx="21055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חוויה</a:t>
            </a:r>
            <a:endParaRPr lang="en-US" sz="1850" dirty="0"/>
          </a:p>
        </p:txBody>
      </p:sp>
      <p:sp>
        <p:nvSpPr>
          <p:cNvPr id="21" name="Text 19"/>
          <p:cNvSpPr/>
          <p:nvPr/>
        </p:nvSpPr>
        <p:spPr>
          <a:xfrm>
            <a:off x="3676412" y="4873943"/>
            <a:ext cx="27486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Kolb, Moreno, Rosenberg</a:t>
            </a:r>
            <a:endParaRPr lang="en-US" sz="1850" dirty="0"/>
          </a:p>
        </p:txBody>
      </p:sp>
      <p:sp>
        <p:nvSpPr>
          <p:cNvPr id="22" name="Text 20"/>
          <p:cNvSpPr/>
          <p:nvPr/>
        </p:nvSpPr>
        <p:spPr>
          <a:xfrm>
            <a:off x="6911340" y="4873943"/>
            <a:ext cx="33956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חיבור רגשי עמוק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10793254" y="4873943"/>
            <a:ext cx="27524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משחק תפקידים</a:t>
            </a:r>
            <a:endParaRPr lang="en-US" sz="1850" dirty="0"/>
          </a:p>
        </p:txBody>
      </p:sp>
      <p:sp>
        <p:nvSpPr>
          <p:cNvPr id="24" name="Shape 22"/>
          <p:cNvSpPr/>
          <p:nvPr/>
        </p:nvSpPr>
        <p:spPr>
          <a:xfrm>
            <a:off x="845344" y="5408176"/>
            <a:ext cx="12939713" cy="685443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1084659" y="5559385"/>
            <a:ext cx="210550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עיבוד</a:t>
            </a:r>
            <a:endParaRPr lang="en-US" sz="1850" dirty="0"/>
          </a:p>
        </p:txBody>
      </p:sp>
      <p:sp>
        <p:nvSpPr>
          <p:cNvPr id="26" name="Text 24"/>
          <p:cNvSpPr/>
          <p:nvPr/>
        </p:nvSpPr>
        <p:spPr>
          <a:xfrm>
            <a:off x="3676412" y="5559385"/>
            <a:ext cx="27486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Yalom, Bion</a:t>
            </a:r>
            <a:endParaRPr lang="en-US" sz="1850" dirty="0"/>
          </a:p>
        </p:txBody>
      </p:sp>
      <p:sp>
        <p:nvSpPr>
          <p:cNvPr id="27" name="Text 25"/>
          <p:cNvSpPr/>
          <p:nvPr/>
        </p:nvSpPr>
        <p:spPr>
          <a:xfrm>
            <a:off x="6911340" y="5559385"/>
            <a:ext cx="339566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למידה משותפת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10793254" y="5559385"/>
            <a:ext cx="275248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שיח מסכם</a:t>
            </a:r>
            <a:endParaRPr lang="en-US" sz="1850" dirty="0"/>
          </a:p>
        </p:txBody>
      </p:sp>
      <p:sp>
        <p:nvSpPr>
          <p:cNvPr id="29" name="Text 27"/>
          <p:cNvSpPr/>
          <p:nvPr/>
        </p:nvSpPr>
        <p:spPr>
          <a:xfrm>
            <a:off x="837724" y="6370439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rtl="1" algn="r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כל שלב בתהליך תורם להקמת מבנה מוצק של אמפתיה וקבלת שונות בקבוצה. השילוב בין הגישות השונות יוצר מסלול רב-ממדי ומקיף.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2025-10-21T10:47:56Z</dcterms:created>
  <dcterms:modified xsi:type="dcterms:W3CDTF">2025-10-21T10:47:56Z</dcterms:modified>
</cp:coreProperties>
</file>