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ssistant" pitchFamily="2" charset="-79"/>
      <p:regular r:id="rId12"/>
      <p:bold r:id="rId13"/>
    </p:embeddedFont>
    <p:embeddedFont>
      <p:font typeface="Assistant Bold" charset="-79"/>
      <p:regular r:id="rId14"/>
      <p:bold r:id="rId15"/>
    </p:embeddedFont>
    <p:embeddedFont>
      <p:font typeface="Bamberger" panose="020B0604020202020204" charset="-79"/>
      <p:regular r:id="rId16"/>
    </p:embeddedFont>
    <p:embeddedFont>
      <p:font typeface="Bamberger Bold" panose="020B0604020202020204" charset="-79"/>
      <p:regular r:id="rId17"/>
    </p:embeddedFont>
    <p:embeddedFont>
      <p:font typeface="November Compressed" panose="020B0604020202020204" charset="-79"/>
      <p:regular r:id="rId18"/>
    </p:embeddedFont>
    <p:embeddedFont>
      <p:font typeface="November Compressed Bold" panose="020B0604020202020204" charset="-79"/>
      <p:regular r:id="rId19"/>
    </p:embeddedFont>
    <p:embeddedFont>
      <p:font typeface="Trabelsi" panose="020B0604020202020204" charset="-79"/>
      <p:regular r:id="rId20"/>
    </p:embeddedFont>
    <p:embeddedFont>
      <p:font typeface="Tslilabau" panose="020B0604020202020204" charset="-79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103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57161" y="4050760"/>
            <a:ext cx="7174440" cy="9098925"/>
            <a:chOff x="0" y="0"/>
            <a:chExt cx="9565920" cy="1213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340148" y="0"/>
            <a:ext cx="7174440" cy="6964251"/>
            <a:chOff x="0" y="0"/>
            <a:chExt cx="9565920" cy="92856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145904" y="4050760"/>
            <a:ext cx="7174440" cy="9098925"/>
            <a:chOff x="0" y="0"/>
            <a:chExt cx="9565920" cy="121319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2680" y="0"/>
            <a:ext cx="7174440" cy="6964251"/>
            <a:chOff x="0" y="0"/>
            <a:chExt cx="9565920" cy="9285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59687" y="4050760"/>
            <a:ext cx="7174440" cy="9098925"/>
            <a:chOff x="0" y="0"/>
            <a:chExt cx="9565920" cy="121319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03857" y="691602"/>
            <a:ext cx="3086100" cy="4114800"/>
            <a:chOff x="0" y="0"/>
            <a:chExt cx="812800" cy="1083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1083733"/>
            </a:xfrm>
            <a:custGeom>
              <a:avLst/>
              <a:gdLst/>
              <a:ahLst/>
              <a:cxnLst/>
              <a:rect l="l" t="t" r="r" b="b"/>
              <a:pathLst>
                <a:path w="812800" h="1083733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955793"/>
                  </a:lnTo>
                  <a:cubicBezTo>
                    <a:pt x="812800" y="989725"/>
                    <a:pt x="799321" y="1022267"/>
                    <a:pt x="775327" y="1046260"/>
                  </a:cubicBezTo>
                  <a:cubicBezTo>
                    <a:pt x="751333" y="1070254"/>
                    <a:pt x="718791" y="1083733"/>
                    <a:pt x="684859" y="1083733"/>
                  </a:cubicBezTo>
                  <a:lnTo>
                    <a:pt x="127941" y="1083733"/>
                  </a:lnTo>
                  <a:cubicBezTo>
                    <a:pt x="94009" y="1083733"/>
                    <a:pt x="61467" y="1070254"/>
                    <a:pt x="37473" y="1046260"/>
                  </a:cubicBezTo>
                  <a:cubicBezTo>
                    <a:pt x="13479" y="1022267"/>
                    <a:pt x="0" y="989725"/>
                    <a:pt x="0" y="955793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1112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904748" y="-1594347"/>
            <a:ext cx="7461791" cy="12610426"/>
          </a:xfrm>
          <a:custGeom>
            <a:avLst/>
            <a:gdLst/>
            <a:ahLst/>
            <a:cxnLst/>
            <a:rect l="l" t="t" r="r" b="b"/>
            <a:pathLst>
              <a:path w="7461791" h="12610426">
                <a:moveTo>
                  <a:pt x="0" y="0"/>
                </a:moveTo>
                <a:lnTo>
                  <a:pt x="7461790" y="0"/>
                </a:lnTo>
                <a:lnTo>
                  <a:pt x="7461790" y="12610426"/>
                </a:lnTo>
                <a:lnTo>
                  <a:pt x="0" y="1261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TextBox 16"/>
          <p:cNvSpPr txBox="1"/>
          <p:nvPr/>
        </p:nvSpPr>
        <p:spPr>
          <a:xfrm>
            <a:off x="2292814" y="3218901"/>
            <a:ext cx="8912920" cy="412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200"/>
              </a:lnSpc>
            </a:pPr>
            <a:r>
              <a:rPr lang="he-IL" sz="20000" b="1">
                <a:solidFill>
                  <a:srgbClr val="000000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פתיחת שנת </a:t>
            </a:r>
          </a:p>
          <a:p>
            <a:pPr algn="ctr" rtl="1">
              <a:lnSpc>
                <a:spcPts val="15200"/>
              </a:lnSpc>
            </a:pPr>
            <a:r>
              <a:rPr lang="he-IL" sz="20000" b="1">
                <a:solidFill>
                  <a:srgbClr val="000000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הפעילות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78708" y="7415052"/>
            <a:ext cx="10099211" cy="361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5916"/>
              </a:lnSpc>
            </a:pPr>
            <a:r>
              <a:rPr lang="he-IL" sz="34100" b="1" spc="4398" dirty="0">
                <a:solidFill>
                  <a:srgbClr val="0082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vember Compressed Bold"/>
                <a:ea typeface="November Compressed Bold"/>
                <a:cs typeface="November Compressed Bold"/>
                <a:sym typeface="November Compressed Bold"/>
                <a:rtl/>
              </a:rPr>
              <a:t>תשפו</a:t>
            </a:r>
          </a:p>
        </p:txBody>
      </p:sp>
      <p:sp>
        <p:nvSpPr>
          <p:cNvPr id="18" name="AutoShape 18"/>
          <p:cNvSpPr/>
          <p:nvPr/>
        </p:nvSpPr>
        <p:spPr>
          <a:xfrm>
            <a:off x="3503154" y="2768052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diamond" w="lg" len="lg"/>
            <a:tailEnd type="diamond" w="lg" len="lg"/>
          </a:ln>
        </p:spPr>
        <p:txBody>
          <a:bodyPr/>
          <a:lstStyle/>
          <a:p>
            <a:endParaRPr lang="he-IL"/>
          </a:p>
        </p:txBody>
      </p:sp>
      <p:sp>
        <p:nvSpPr>
          <p:cNvPr id="19" name="TextBox 19"/>
          <p:cNvSpPr txBox="1"/>
          <p:nvPr/>
        </p:nvSpPr>
        <p:spPr>
          <a:xfrm>
            <a:off x="4950438" y="1990207"/>
            <a:ext cx="3597672" cy="885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080"/>
              </a:lnSpc>
            </a:pPr>
            <a:r>
              <a:rPr lang="he-IL" sz="8000">
                <a:solidFill>
                  <a:srgbClr val="000000"/>
                </a:solidFill>
                <a:latin typeface="November Compressed"/>
                <a:ea typeface="November Compressed"/>
                <a:cs typeface="November Compressed"/>
                <a:sym typeface="November Compressed"/>
                <a:rtl/>
              </a:rPr>
              <a:t>צוותי הנהגות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503154" y="7235824"/>
            <a:ext cx="1074440" cy="2212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00"/>
              </a:lnSpc>
            </a:pPr>
            <a:r>
              <a:rPr lang="en-US" sz="20000" b="1" spc="1700" dirty="0">
                <a:solidFill>
                  <a:srgbClr val="008272"/>
                </a:solidFill>
                <a:latin typeface="November Compressed Bold"/>
                <a:ea typeface="November Compressed Bold"/>
                <a:cs typeface="November Compressed Bold"/>
                <a:sym typeface="November Compressed Bold"/>
              </a:rPr>
              <a:t>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57161" y="4050760"/>
            <a:ext cx="7174440" cy="9098925"/>
            <a:chOff x="0" y="0"/>
            <a:chExt cx="9565920" cy="12131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30059" y="0"/>
            <a:ext cx="7174440" cy="6964251"/>
            <a:chOff x="0" y="0"/>
            <a:chExt cx="9565920" cy="92856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>
                <a:alpha val="60784"/>
              </a:srgbClr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145904" y="4050760"/>
            <a:ext cx="7174440" cy="9098925"/>
            <a:chOff x="0" y="0"/>
            <a:chExt cx="9565920" cy="121319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2680" y="0"/>
            <a:ext cx="7174440" cy="6964251"/>
            <a:chOff x="0" y="0"/>
            <a:chExt cx="9565920" cy="9285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>
                <a:alpha val="60784"/>
              </a:srgbClr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059687" y="4050760"/>
            <a:ext cx="7174440" cy="9098925"/>
            <a:chOff x="0" y="0"/>
            <a:chExt cx="9565920" cy="121319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90110" y="2451235"/>
            <a:ext cx="5877156" cy="3259404"/>
            <a:chOff x="0" y="0"/>
            <a:chExt cx="1547893" cy="8584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7893" cy="858444"/>
            </a:xfrm>
            <a:custGeom>
              <a:avLst/>
              <a:gdLst/>
              <a:ahLst/>
              <a:cxnLst/>
              <a:rect l="l" t="t" r="r" b="b"/>
              <a:pathLst>
                <a:path w="1547893" h="858444">
                  <a:moveTo>
                    <a:pt x="67182" y="0"/>
                  </a:moveTo>
                  <a:lnTo>
                    <a:pt x="1480711" y="0"/>
                  </a:lnTo>
                  <a:cubicBezTo>
                    <a:pt x="1498529" y="0"/>
                    <a:pt x="1515617" y="7078"/>
                    <a:pt x="1528216" y="19677"/>
                  </a:cubicBezTo>
                  <a:cubicBezTo>
                    <a:pt x="1540815" y="32276"/>
                    <a:pt x="1547893" y="49364"/>
                    <a:pt x="1547893" y="67182"/>
                  </a:cubicBezTo>
                  <a:lnTo>
                    <a:pt x="1547893" y="791262"/>
                  </a:lnTo>
                  <a:cubicBezTo>
                    <a:pt x="1547893" y="828365"/>
                    <a:pt x="1517815" y="858444"/>
                    <a:pt x="1480711" y="858444"/>
                  </a:cubicBezTo>
                  <a:lnTo>
                    <a:pt x="67182" y="858444"/>
                  </a:lnTo>
                  <a:cubicBezTo>
                    <a:pt x="30078" y="858444"/>
                    <a:pt x="0" y="828365"/>
                    <a:pt x="0" y="791262"/>
                  </a:cubicBezTo>
                  <a:lnTo>
                    <a:pt x="0" y="67182"/>
                  </a:lnTo>
                  <a:cubicBezTo>
                    <a:pt x="0" y="30078"/>
                    <a:pt x="30078" y="0"/>
                    <a:pt x="67182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547893" cy="887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2290110" y="356046"/>
            <a:ext cx="7163912" cy="12107010"/>
          </a:xfrm>
          <a:custGeom>
            <a:avLst/>
            <a:gdLst/>
            <a:ahLst/>
            <a:cxnLst/>
            <a:rect l="l" t="t" r="r" b="b"/>
            <a:pathLst>
              <a:path w="7163912" h="12107010">
                <a:moveTo>
                  <a:pt x="0" y="0"/>
                </a:moveTo>
                <a:lnTo>
                  <a:pt x="7163911" y="0"/>
                </a:lnTo>
                <a:lnTo>
                  <a:pt x="7163911" y="12107011"/>
                </a:lnTo>
                <a:lnTo>
                  <a:pt x="0" y="121070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6" name="TextBox 16"/>
          <p:cNvSpPr txBox="1"/>
          <p:nvPr/>
        </p:nvSpPr>
        <p:spPr>
          <a:xfrm>
            <a:off x="838200" y="7384196"/>
            <a:ext cx="11120139" cy="39049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6600"/>
              </a:lnSpc>
            </a:pPr>
            <a:r>
              <a:rPr lang="he-IL" sz="35000" b="1" dirty="0">
                <a:solidFill>
                  <a:srgbClr val="0082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mberger"/>
                <a:ea typeface="Bamberger"/>
                <a:cs typeface="Bamberger"/>
                <a:sym typeface="Bamberger"/>
                <a:rtl/>
              </a:rPr>
              <a:t>בהצלחה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27775" y="6575929"/>
            <a:ext cx="4821341" cy="5123535"/>
            <a:chOff x="0" y="0"/>
            <a:chExt cx="9565920" cy="101654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10165525"/>
            </a:xfrm>
            <a:custGeom>
              <a:avLst/>
              <a:gdLst/>
              <a:ahLst/>
              <a:cxnLst/>
              <a:rect l="l" t="t" r="r" b="b"/>
              <a:pathLst>
                <a:path w="9565894" h="10165525">
                  <a:moveTo>
                    <a:pt x="0" y="10165525"/>
                  </a:moveTo>
                  <a:lnTo>
                    <a:pt x="9565894" y="10165525"/>
                  </a:lnTo>
                  <a:lnTo>
                    <a:pt x="9565894" y="8973032"/>
                  </a:lnTo>
                  <a:lnTo>
                    <a:pt x="9565894" y="7780544"/>
                  </a:lnTo>
                  <a:lnTo>
                    <a:pt x="9565894" y="6392571"/>
                  </a:lnTo>
                  <a:lnTo>
                    <a:pt x="9565894" y="5200189"/>
                  </a:lnTo>
                  <a:lnTo>
                    <a:pt x="9565894" y="4007701"/>
                  </a:lnTo>
                  <a:lnTo>
                    <a:pt x="4782947" y="0"/>
                  </a:lnTo>
                  <a:lnTo>
                    <a:pt x="0" y="4007701"/>
                  </a:lnTo>
                  <a:lnTo>
                    <a:pt x="0" y="5200189"/>
                  </a:lnTo>
                  <a:lnTo>
                    <a:pt x="0" y="6392571"/>
                  </a:lnTo>
                  <a:lnTo>
                    <a:pt x="0" y="7780544"/>
                  </a:lnTo>
                  <a:lnTo>
                    <a:pt x="0" y="8973032"/>
                  </a:lnTo>
                  <a:close/>
                </a:path>
              </a:pathLst>
            </a:custGeom>
            <a:solidFill>
              <a:srgbClr val="F7C609">
                <a:alpha val="28627"/>
              </a:srgbClr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1300485" y="2901859"/>
            <a:ext cx="5019299" cy="5123535"/>
            <a:chOff x="0" y="0"/>
            <a:chExt cx="9958685" cy="101654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958657" cy="10165525"/>
            </a:xfrm>
            <a:custGeom>
              <a:avLst/>
              <a:gdLst/>
              <a:ahLst/>
              <a:cxnLst/>
              <a:rect l="l" t="t" r="r" b="b"/>
              <a:pathLst>
                <a:path w="9958657" h="10165525">
                  <a:moveTo>
                    <a:pt x="0" y="10165525"/>
                  </a:moveTo>
                  <a:lnTo>
                    <a:pt x="9958657" y="10165525"/>
                  </a:lnTo>
                  <a:lnTo>
                    <a:pt x="9958657" y="8973032"/>
                  </a:lnTo>
                  <a:lnTo>
                    <a:pt x="9958657" y="7780544"/>
                  </a:lnTo>
                  <a:lnTo>
                    <a:pt x="9958657" y="6392571"/>
                  </a:lnTo>
                  <a:lnTo>
                    <a:pt x="9958657" y="5200189"/>
                  </a:lnTo>
                  <a:lnTo>
                    <a:pt x="9958657" y="4007701"/>
                  </a:lnTo>
                  <a:lnTo>
                    <a:pt x="4979329" y="0"/>
                  </a:lnTo>
                  <a:lnTo>
                    <a:pt x="0" y="4007701"/>
                  </a:lnTo>
                  <a:lnTo>
                    <a:pt x="0" y="5200189"/>
                  </a:lnTo>
                  <a:lnTo>
                    <a:pt x="0" y="6392571"/>
                  </a:lnTo>
                  <a:lnTo>
                    <a:pt x="0" y="7780544"/>
                  </a:lnTo>
                  <a:lnTo>
                    <a:pt x="0" y="8973032"/>
                  </a:lnTo>
                  <a:close/>
                </a:path>
              </a:pathLst>
            </a:custGeom>
            <a:solidFill>
              <a:srgbClr val="F7C609">
                <a:alpha val="28627"/>
              </a:srgbClr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903178" y="2926091"/>
            <a:ext cx="6151545" cy="5047186"/>
            <a:chOff x="0" y="0"/>
            <a:chExt cx="2410894" cy="1978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10894" cy="1978077"/>
            </a:xfrm>
            <a:custGeom>
              <a:avLst/>
              <a:gdLst/>
              <a:ahLst/>
              <a:cxnLst/>
              <a:rect l="l" t="t" r="r" b="b"/>
              <a:pathLst>
                <a:path w="2410894" h="1978077">
                  <a:moveTo>
                    <a:pt x="0" y="0"/>
                  </a:moveTo>
                  <a:lnTo>
                    <a:pt x="2410894" y="0"/>
                  </a:lnTo>
                  <a:lnTo>
                    <a:pt x="2410894" y="1978077"/>
                  </a:lnTo>
                  <a:lnTo>
                    <a:pt x="0" y="1978077"/>
                  </a:lnTo>
                  <a:close/>
                </a:path>
              </a:pathLst>
            </a:custGeom>
            <a:solidFill>
              <a:srgbClr val="F7C609">
                <a:alpha val="28627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410894" cy="2006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2524771" y="-777903"/>
            <a:ext cx="4821341" cy="5123535"/>
            <a:chOff x="0" y="0"/>
            <a:chExt cx="9565920" cy="101654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65894" cy="10165525"/>
            </a:xfrm>
            <a:custGeom>
              <a:avLst/>
              <a:gdLst/>
              <a:ahLst/>
              <a:cxnLst/>
              <a:rect l="l" t="t" r="r" b="b"/>
              <a:pathLst>
                <a:path w="9565894" h="10165525">
                  <a:moveTo>
                    <a:pt x="0" y="10165525"/>
                  </a:moveTo>
                  <a:lnTo>
                    <a:pt x="9565894" y="10165525"/>
                  </a:lnTo>
                  <a:lnTo>
                    <a:pt x="9565894" y="8973032"/>
                  </a:lnTo>
                  <a:lnTo>
                    <a:pt x="9565894" y="7780544"/>
                  </a:lnTo>
                  <a:lnTo>
                    <a:pt x="9565894" y="6392571"/>
                  </a:lnTo>
                  <a:lnTo>
                    <a:pt x="9565894" y="5200189"/>
                  </a:lnTo>
                  <a:lnTo>
                    <a:pt x="9565894" y="4007701"/>
                  </a:lnTo>
                  <a:lnTo>
                    <a:pt x="4782947" y="0"/>
                  </a:lnTo>
                  <a:lnTo>
                    <a:pt x="0" y="4007701"/>
                  </a:lnTo>
                  <a:lnTo>
                    <a:pt x="0" y="5200189"/>
                  </a:lnTo>
                  <a:lnTo>
                    <a:pt x="0" y="6392571"/>
                  </a:lnTo>
                  <a:lnTo>
                    <a:pt x="0" y="7780544"/>
                  </a:lnTo>
                  <a:lnTo>
                    <a:pt x="0" y="8973032"/>
                  </a:lnTo>
                  <a:close/>
                </a:path>
              </a:pathLst>
            </a:custGeom>
            <a:solidFill>
              <a:srgbClr val="F7C609">
                <a:alpha val="28627"/>
              </a:srgbClr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363322" y="-912327"/>
            <a:ext cx="7736997" cy="5047186"/>
            <a:chOff x="0" y="0"/>
            <a:chExt cx="3032259" cy="19780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32259" cy="1978077"/>
            </a:xfrm>
            <a:custGeom>
              <a:avLst/>
              <a:gdLst/>
              <a:ahLst/>
              <a:cxnLst/>
              <a:rect l="l" t="t" r="r" b="b"/>
              <a:pathLst>
                <a:path w="3032259" h="1978077">
                  <a:moveTo>
                    <a:pt x="0" y="0"/>
                  </a:moveTo>
                  <a:lnTo>
                    <a:pt x="3032259" y="0"/>
                  </a:lnTo>
                  <a:lnTo>
                    <a:pt x="3032259" y="1978077"/>
                  </a:lnTo>
                  <a:lnTo>
                    <a:pt x="0" y="1978077"/>
                  </a:lnTo>
                  <a:close/>
                </a:path>
              </a:pathLst>
            </a:custGeom>
            <a:solidFill>
              <a:srgbClr val="F7C609">
                <a:alpha val="28627"/>
              </a:srgbClr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032259" cy="2006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494824" y="774039"/>
            <a:ext cx="8738921" cy="8738921"/>
          </a:xfrm>
          <a:custGeom>
            <a:avLst/>
            <a:gdLst/>
            <a:ahLst/>
            <a:cxnLst/>
            <a:rect l="l" t="t" r="r" b="b"/>
            <a:pathLst>
              <a:path w="8738921" h="8738921">
                <a:moveTo>
                  <a:pt x="0" y="0"/>
                </a:moveTo>
                <a:lnTo>
                  <a:pt x="8738921" y="0"/>
                </a:lnTo>
                <a:lnTo>
                  <a:pt x="8738921" y="8738922"/>
                </a:lnTo>
                <a:lnTo>
                  <a:pt x="0" y="8738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5" name="Group 15"/>
          <p:cNvGrpSpPr/>
          <p:nvPr/>
        </p:nvGrpSpPr>
        <p:grpSpPr>
          <a:xfrm>
            <a:off x="11417644" y="-682289"/>
            <a:ext cx="7409315" cy="7409315"/>
            <a:chOff x="0" y="0"/>
            <a:chExt cx="7326184" cy="732618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326122" cy="7326122"/>
            </a:xfrm>
            <a:custGeom>
              <a:avLst/>
              <a:gdLst/>
              <a:ahLst/>
              <a:cxnLst/>
              <a:rect l="l" t="t" r="r" b="b"/>
              <a:pathLst>
                <a:path w="7326122" h="7326122">
                  <a:moveTo>
                    <a:pt x="0" y="3663061"/>
                  </a:moveTo>
                  <a:lnTo>
                    <a:pt x="3663061" y="0"/>
                  </a:lnTo>
                  <a:lnTo>
                    <a:pt x="7326122" y="3663061"/>
                  </a:lnTo>
                  <a:lnTo>
                    <a:pt x="3663061" y="7326122"/>
                  </a:lnTo>
                  <a:close/>
                </a:path>
              </a:pathLst>
            </a:custGeom>
            <a:blipFill>
              <a:blip r:embed="rId3"/>
              <a:stretch>
                <a:fillRect t="-16666" b="-16666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956075" y="3506465"/>
            <a:ext cx="4923138" cy="4923138"/>
            <a:chOff x="0" y="0"/>
            <a:chExt cx="7326184" cy="732618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326122" cy="7326122"/>
            </a:xfrm>
            <a:custGeom>
              <a:avLst/>
              <a:gdLst/>
              <a:ahLst/>
              <a:cxnLst/>
              <a:rect l="l" t="t" r="r" b="b"/>
              <a:pathLst>
                <a:path w="7326122" h="7326122">
                  <a:moveTo>
                    <a:pt x="0" y="3663061"/>
                  </a:moveTo>
                  <a:lnTo>
                    <a:pt x="3663061" y="0"/>
                  </a:lnTo>
                  <a:lnTo>
                    <a:pt x="7326122" y="3663061"/>
                  </a:lnTo>
                  <a:lnTo>
                    <a:pt x="3663061" y="7326122"/>
                  </a:lnTo>
                  <a:close/>
                </a:path>
              </a:pathLst>
            </a:custGeom>
            <a:blipFill>
              <a:blip r:embed="rId4"/>
              <a:stretch>
                <a:fillRect t="-38888" b="-38888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548900" y="6426592"/>
            <a:ext cx="6619203" cy="6619203"/>
            <a:chOff x="0" y="0"/>
            <a:chExt cx="7326184" cy="732618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326122" cy="7326122"/>
            </a:xfrm>
            <a:custGeom>
              <a:avLst/>
              <a:gdLst/>
              <a:ahLst/>
              <a:cxnLst/>
              <a:rect l="l" t="t" r="r" b="b"/>
              <a:pathLst>
                <a:path w="7326122" h="7326122">
                  <a:moveTo>
                    <a:pt x="0" y="3663061"/>
                  </a:moveTo>
                  <a:lnTo>
                    <a:pt x="3663061" y="0"/>
                  </a:lnTo>
                  <a:lnTo>
                    <a:pt x="7326122" y="3663061"/>
                  </a:lnTo>
                  <a:lnTo>
                    <a:pt x="3663061" y="7326122"/>
                  </a:lnTo>
                  <a:close/>
                </a:path>
              </a:pathLst>
            </a:custGeom>
            <a:blipFill>
              <a:blip r:embed="rId5"/>
              <a:stretch>
                <a:fillRect t="-38888" b="-38888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122301" y="4519831"/>
            <a:ext cx="5494638" cy="5494638"/>
            <a:chOff x="0" y="0"/>
            <a:chExt cx="7326184" cy="732618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326122" cy="7326122"/>
            </a:xfrm>
            <a:custGeom>
              <a:avLst/>
              <a:gdLst/>
              <a:ahLst/>
              <a:cxnLst/>
              <a:rect l="l" t="t" r="r" b="b"/>
              <a:pathLst>
                <a:path w="7326122" h="7326122">
                  <a:moveTo>
                    <a:pt x="0" y="3663061"/>
                  </a:moveTo>
                  <a:lnTo>
                    <a:pt x="3663061" y="0"/>
                  </a:lnTo>
                  <a:lnTo>
                    <a:pt x="7326122" y="3663061"/>
                  </a:lnTo>
                  <a:lnTo>
                    <a:pt x="3663061" y="7326122"/>
                  </a:lnTo>
                  <a:close/>
                </a:path>
              </a:pathLst>
            </a:custGeom>
            <a:blipFill>
              <a:blip r:embed="rId6"/>
              <a:stretch>
                <a:fillRect t="-52309" b="-25468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997788" y="-2755051"/>
            <a:ext cx="6316572" cy="6741151"/>
            <a:chOff x="0" y="0"/>
            <a:chExt cx="8000458" cy="853822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000390" cy="8538149"/>
            </a:xfrm>
            <a:custGeom>
              <a:avLst/>
              <a:gdLst/>
              <a:ahLst/>
              <a:cxnLst/>
              <a:rect l="l" t="t" r="r" b="b"/>
              <a:pathLst>
                <a:path w="8000390" h="8538149">
                  <a:moveTo>
                    <a:pt x="0" y="4269074"/>
                  </a:moveTo>
                  <a:lnTo>
                    <a:pt x="4000195" y="0"/>
                  </a:lnTo>
                  <a:lnTo>
                    <a:pt x="8000390" y="4269074"/>
                  </a:lnTo>
                  <a:lnTo>
                    <a:pt x="4000195" y="8538149"/>
                  </a:lnTo>
                  <a:close/>
                </a:path>
              </a:pathLst>
            </a:custGeom>
            <a:blipFill>
              <a:blip r:embed="rId7"/>
              <a:stretch>
                <a:fillRect b="-24935"/>
              </a:stretch>
            </a:blip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286946" y="7683892"/>
            <a:ext cx="4420527" cy="3351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82"/>
              </a:lnSpc>
            </a:pPr>
            <a:r>
              <a:rPr lang="en-US" sz="30240" b="1">
                <a:solidFill>
                  <a:srgbClr val="F7C609"/>
                </a:solidFill>
                <a:latin typeface="Bamberger Bold"/>
                <a:ea typeface="Bamberger Bold"/>
                <a:cs typeface="Bamberger Bold"/>
                <a:sym typeface="Bamberger Bold"/>
              </a:rPr>
              <a:t>684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9348" y="-1820751"/>
            <a:ext cx="7174440" cy="6964251"/>
            <a:chOff x="0" y="0"/>
            <a:chExt cx="9565920" cy="9285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889063" y="3587960"/>
            <a:ext cx="6584505" cy="9098925"/>
            <a:chOff x="0" y="0"/>
            <a:chExt cx="8779339" cy="1213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779315" cy="12131929"/>
            </a:xfrm>
            <a:custGeom>
              <a:avLst/>
              <a:gdLst/>
              <a:ahLst/>
              <a:cxnLst/>
              <a:rect l="l" t="t" r="r" b="b"/>
              <a:pathLst>
                <a:path w="8779315" h="12131929">
                  <a:moveTo>
                    <a:pt x="0" y="12131929"/>
                  </a:moveTo>
                  <a:lnTo>
                    <a:pt x="8779315" y="12131929"/>
                  </a:lnTo>
                  <a:lnTo>
                    <a:pt x="8779315" y="10708767"/>
                  </a:lnTo>
                  <a:lnTo>
                    <a:pt x="8779315" y="9285605"/>
                  </a:lnTo>
                  <a:lnTo>
                    <a:pt x="8779315" y="7629144"/>
                  </a:lnTo>
                  <a:lnTo>
                    <a:pt x="8779315" y="6206109"/>
                  </a:lnTo>
                  <a:lnTo>
                    <a:pt x="8779315" y="4782947"/>
                  </a:lnTo>
                  <a:lnTo>
                    <a:pt x="4389658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" name="Freeform 6"/>
          <p:cNvSpPr/>
          <p:nvPr/>
        </p:nvSpPr>
        <p:spPr>
          <a:xfrm>
            <a:off x="14557105" y="571500"/>
            <a:ext cx="7461791" cy="12610426"/>
          </a:xfrm>
          <a:custGeom>
            <a:avLst/>
            <a:gdLst/>
            <a:ahLst/>
            <a:cxnLst/>
            <a:rect l="l" t="t" r="r" b="b"/>
            <a:pathLst>
              <a:path w="7461791" h="12610426">
                <a:moveTo>
                  <a:pt x="0" y="0"/>
                </a:moveTo>
                <a:lnTo>
                  <a:pt x="7461790" y="0"/>
                </a:lnTo>
                <a:lnTo>
                  <a:pt x="7461790" y="12610426"/>
                </a:lnTo>
                <a:lnTo>
                  <a:pt x="0" y="1261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7" name="Group 7"/>
          <p:cNvGrpSpPr/>
          <p:nvPr/>
        </p:nvGrpSpPr>
        <p:grpSpPr>
          <a:xfrm>
            <a:off x="13335999" y="443058"/>
            <a:ext cx="4700442" cy="4700442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624338" y="768268"/>
            <a:ext cx="4050022" cy="4050022"/>
            <a:chOff x="0" y="0"/>
            <a:chExt cx="5400029" cy="5400029"/>
          </a:xfrm>
        </p:grpSpPr>
        <p:grpSp>
          <p:nvGrpSpPr>
            <p:cNvPr id="11" name="Group 11"/>
            <p:cNvGrpSpPr/>
            <p:nvPr/>
          </p:nvGrpSpPr>
          <p:grpSpPr>
            <a:xfrm>
              <a:off x="176985" y="262951"/>
              <a:ext cx="4989102" cy="4874127"/>
              <a:chOff x="0" y="0"/>
              <a:chExt cx="805645" cy="78707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05645" cy="787078"/>
              </a:xfrm>
              <a:custGeom>
                <a:avLst/>
                <a:gdLst/>
                <a:ahLst/>
                <a:cxnLst/>
                <a:rect l="l" t="t" r="r" b="b"/>
                <a:pathLst>
                  <a:path w="805645" h="787078">
                    <a:moveTo>
                      <a:pt x="402822" y="0"/>
                    </a:moveTo>
                    <a:cubicBezTo>
                      <a:pt x="180350" y="0"/>
                      <a:pt x="0" y="176194"/>
                      <a:pt x="0" y="393539"/>
                    </a:cubicBezTo>
                    <a:cubicBezTo>
                      <a:pt x="0" y="610885"/>
                      <a:pt x="180350" y="787078"/>
                      <a:pt x="402822" y="787078"/>
                    </a:cubicBezTo>
                    <a:cubicBezTo>
                      <a:pt x="625295" y="787078"/>
                      <a:pt x="805645" y="610885"/>
                      <a:pt x="805645" y="393539"/>
                    </a:cubicBezTo>
                    <a:cubicBezTo>
                      <a:pt x="805645" y="176194"/>
                      <a:pt x="625295" y="0"/>
                      <a:pt x="40282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5529" y="-21461"/>
                <a:ext cx="654586" cy="734751"/>
              </a:xfrm>
              <a:prstGeom prst="rect">
                <a:avLst/>
              </a:prstGeom>
            </p:spPr>
            <p:txBody>
              <a:bodyPr lIns="18135" tIns="18135" rIns="18135" bIns="18135" rtlCol="0" anchor="ctr"/>
              <a:lstStyle/>
              <a:p>
                <a:pPr algn="ctr">
                  <a:lnSpc>
                    <a:spcPts val="4159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829281" y="753031"/>
              <a:ext cx="3806108" cy="3791835"/>
            </a:xfrm>
            <a:custGeom>
              <a:avLst/>
              <a:gdLst/>
              <a:ahLst/>
              <a:cxnLst/>
              <a:rect l="l" t="t" r="r" b="b"/>
              <a:pathLst>
                <a:path w="3806108" h="3791835">
                  <a:moveTo>
                    <a:pt x="0" y="0"/>
                  </a:moveTo>
                  <a:lnTo>
                    <a:pt x="3806108" y="0"/>
                  </a:lnTo>
                  <a:lnTo>
                    <a:pt x="3806108" y="3791836"/>
                  </a:lnTo>
                  <a:lnTo>
                    <a:pt x="0" y="3791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880052" y="1976418"/>
              <a:ext cx="1586772" cy="1586772"/>
            </a:xfrm>
            <a:custGeom>
              <a:avLst/>
              <a:gdLst/>
              <a:ahLst/>
              <a:cxnLst/>
              <a:rect l="l" t="t" r="r" b="b"/>
              <a:pathLst>
                <a:path w="1586772" h="1586772">
                  <a:moveTo>
                    <a:pt x="0" y="0"/>
                  </a:moveTo>
                  <a:lnTo>
                    <a:pt x="1586772" y="0"/>
                  </a:lnTo>
                  <a:lnTo>
                    <a:pt x="1586772" y="1586772"/>
                  </a:lnTo>
                  <a:lnTo>
                    <a:pt x="0" y="1586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29063" y="4080651"/>
              <a:ext cx="3406544" cy="10564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2895"/>
                </a:lnSpc>
              </a:pPr>
              <a:r>
                <a:rPr lang="he-IL" sz="1809">
                  <a:solidFill>
                    <a:srgbClr val="055D52"/>
                  </a:solidFill>
                  <a:latin typeface="Trabelsi"/>
                  <a:ea typeface="Trabelsi"/>
                  <a:cs typeface="Trabelsi"/>
                  <a:sym typeface="Trabelsi"/>
                  <a:rtl/>
                </a:rPr>
                <a:t>בין רלוונטיות לאי של שפיות</a:t>
              </a:r>
            </a:p>
            <a:p>
              <a:pPr algn="ctr" rtl="1">
                <a:lnSpc>
                  <a:spcPts val="2895"/>
                </a:lnSpc>
                <a:spcBef>
                  <a:spcPct val="0"/>
                </a:spcBef>
              </a:pPr>
              <a:endParaRPr lang="he-IL" sz="1809">
                <a:solidFill>
                  <a:srgbClr val="055D52"/>
                </a:solidFill>
                <a:latin typeface="Trabelsi"/>
                <a:ea typeface="Trabelsi"/>
                <a:cs typeface="Trabelsi"/>
                <a:sym typeface="Trabelsi"/>
                <a:rtl/>
              </a:endParaRP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0" y="0"/>
              <a:ext cx="5400029" cy="5400029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>
                <a:solidFill>
                  <a:srgbClr val="05857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  <a:endParaRPr/>
              </a:p>
            </p:txBody>
          </p:sp>
        </p:grpSp>
      </p:grpSp>
      <p:sp>
        <p:nvSpPr>
          <p:cNvPr id="20" name="TextBox 20"/>
          <p:cNvSpPr txBox="1"/>
          <p:nvPr/>
        </p:nvSpPr>
        <p:spPr>
          <a:xfrm>
            <a:off x="-4416247" y="3627290"/>
            <a:ext cx="16107701" cy="104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81"/>
              </a:lnSpc>
              <a:spcBef>
                <a:spcPct val="0"/>
              </a:spcBef>
            </a:pP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מבני הנוער בישראל משתמשים ברשתות חברתיות באופן בעייתי</a:t>
            </a:r>
          </a:p>
          <a:p>
            <a:pPr algn="r" rtl="1">
              <a:lnSpc>
                <a:spcPts val="4181"/>
              </a:lnSpc>
              <a:spcBef>
                <a:spcPct val="0"/>
              </a:spcBef>
            </a:pP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ו-                 בסיכון גבוה להתמכרות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691455" y="3553668"/>
            <a:ext cx="809071" cy="67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>
                <a:solidFill>
                  <a:srgbClr val="099F8C"/>
                </a:solidFill>
                <a:latin typeface="Tslilabau"/>
                <a:ea typeface="Tslilabau"/>
                <a:cs typeface="Tslilabau"/>
                <a:sym typeface="Tslilabau"/>
              </a:rPr>
              <a:t>91%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46110" y="4085343"/>
            <a:ext cx="1134890" cy="679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dirty="0">
                <a:solidFill>
                  <a:srgbClr val="099F8C"/>
                </a:solidFill>
                <a:latin typeface="Tslilabau"/>
                <a:ea typeface="Tslilabau"/>
                <a:cs typeface="Tslilabau"/>
                <a:sym typeface="Tslilabau"/>
              </a:rPr>
              <a:t>82%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40472" y="1013014"/>
            <a:ext cx="13316332" cy="108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819"/>
              </a:lnSpc>
              <a:spcBef>
                <a:spcPct val="0"/>
              </a:spcBef>
            </a:pPr>
            <a:r>
              <a:rPr lang="he-IL" sz="6299" b="1" dirty="0">
                <a:solidFill>
                  <a:srgbClr val="000000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אחוזים גבוהים של התמכרויות בקרב בני נוער בזמן המלחמה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41455" y="188192"/>
            <a:ext cx="11386149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8400"/>
              </a:lnSpc>
              <a:spcBef>
                <a:spcPct val="0"/>
              </a:spcBef>
            </a:pPr>
            <a:r>
              <a:rPr lang="he-IL" sz="6000" dirty="0">
                <a:solidFill>
                  <a:srgbClr val="000000"/>
                </a:solidFill>
                <a:latin typeface="Bamberger"/>
                <a:ea typeface="Bamberger"/>
                <a:cs typeface="Bamberger"/>
                <a:sym typeface="Bamberger"/>
                <a:rtl/>
              </a:rPr>
              <a:t>מחקר חדש של הביטוח הלאומי ואוניברסיטת בר אילן חושף</a:t>
            </a:r>
          </a:p>
          <a:p>
            <a:pPr algn="ctr" rtl="1">
              <a:lnSpc>
                <a:spcPts val="8400"/>
              </a:lnSpc>
              <a:spcBef>
                <a:spcPct val="0"/>
              </a:spcBef>
            </a:pPr>
            <a:endParaRPr lang="he-IL" sz="6000" dirty="0">
              <a:solidFill>
                <a:srgbClr val="000000"/>
              </a:solidFill>
              <a:latin typeface="Bamberger"/>
              <a:ea typeface="Bamberger"/>
              <a:cs typeface="Bamberger"/>
              <a:sym typeface="Bamberger"/>
              <a:rtl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0" y="8556523"/>
            <a:ext cx="18632175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779"/>
              </a:lnSpc>
              <a:spcBef>
                <a:spcPct val="0"/>
              </a:spcBef>
            </a:pPr>
            <a:r>
              <a:rPr lang="ar-EG" sz="26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“</a:t>
            </a:r>
            <a:r>
              <a:rPr lang="he-IL" sz="26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בזמן מלחמה, יש פחות אינטראקציות בינאישיות - יציאה או בילוי עם חברים ולכן בני נוער מצאו את המסך והאוכל.</a:t>
            </a:r>
          </a:p>
          <a:p>
            <a:pPr algn="ctr" rtl="1">
              <a:lnSpc>
                <a:spcPts val="3779"/>
              </a:lnSpc>
              <a:spcBef>
                <a:spcPct val="0"/>
              </a:spcBef>
            </a:pPr>
            <a:r>
              <a:rPr lang="he-IL" sz="26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תחושת המצוקה הפסיכולוגית גדולה יותר ולכן המתבגרים מחפשים מקום לברוח אליו כחלק מהתמודדות לא נכונה”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67016" y="4894538"/>
            <a:ext cx="12119489" cy="1554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81"/>
              </a:lnSpc>
              <a:spcBef>
                <a:spcPct val="0"/>
              </a:spcBef>
            </a:pPr>
            <a:r>
              <a:rPr lang="he-IL" sz="2986" b="1" dirty="0">
                <a:solidFill>
                  <a:srgbClr val="00827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בנים </a:t>
            </a: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חשופים יותר להתמכרויות לחומרים </a:t>
            </a:r>
            <a:r>
              <a:rPr lang="he-IL" sz="2986" dirty="0" err="1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פסיכואקטיביים</a:t>
            </a: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, הימורים ופעילות מינית, </a:t>
            </a:r>
          </a:p>
          <a:p>
            <a:pPr algn="r" rtl="1">
              <a:lnSpc>
                <a:spcPts val="4181"/>
              </a:lnSpc>
              <a:spcBef>
                <a:spcPct val="0"/>
              </a:spcBef>
            </a:pP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בעוד </a:t>
            </a:r>
            <a:r>
              <a:rPr lang="he-IL" sz="2986" b="1" dirty="0">
                <a:solidFill>
                  <a:srgbClr val="00827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בנות </a:t>
            </a: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דיווחו על שימוש תכוף והתמכרות גבוהה לקניות, אכילה ולשימוש ברשתות החברתיות.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8956" y="6685756"/>
            <a:ext cx="12257549" cy="104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181"/>
              </a:lnSpc>
              <a:spcBef>
                <a:spcPct val="0"/>
              </a:spcBef>
            </a:pP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בני         חשופים יותר מהצעירים – אבל הרגלים מתחילים כבר בגיל </a:t>
            </a:r>
          </a:p>
          <a:p>
            <a:pPr algn="r" rtl="1">
              <a:lnSpc>
                <a:spcPts val="4181"/>
              </a:lnSpc>
              <a:spcBef>
                <a:spcPct val="0"/>
              </a:spcBef>
            </a:pPr>
            <a:r>
              <a:rPr lang="he-IL" sz="2986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הממצאים מצביעים על עליה ליניארית כמעט בכל ההתמכרויות ככל שעולה הגיל.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00526" y="6603836"/>
            <a:ext cx="436209" cy="67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>
                <a:solidFill>
                  <a:srgbClr val="099F8C"/>
                </a:solidFill>
                <a:latin typeface="Tslilabau"/>
                <a:ea typeface="Tslilabau"/>
                <a:cs typeface="Tslilabau"/>
                <a:sym typeface="Tslilabau"/>
              </a:rPr>
              <a:t>18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37603" y="6574232"/>
            <a:ext cx="985601" cy="6796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8"/>
              </a:lnSpc>
            </a:pPr>
            <a:r>
              <a:rPr lang="en-US" sz="3920" dirty="0">
                <a:solidFill>
                  <a:srgbClr val="099F8C"/>
                </a:solidFill>
                <a:latin typeface="Tslilabau"/>
                <a:ea typeface="Tslilabau"/>
                <a:cs typeface="Tslilabau"/>
                <a:sym typeface="Tslilabau"/>
              </a:rPr>
              <a:t>12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090947" y="2316040"/>
            <a:ext cx="7600508" cy="1073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4312"/>
              </a:lnSpc>
              <a:spcBef>
                <a:spcPct val="0"/>
              </a:spcBef>
            </a:pPr>
            <a:r>
              <a:rPr lang="he-IL" sz="3080" b="1" dirty="0">
                <a:solidFill>
                  <a:srgbClr val="00827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אחד מכל חמישה</a:t>
            </a:r>
            <a:r>
              <a:rPr lang="he-IL" sz="308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מבני הנוער נמצאים כיום בסיכון </a:t>
            </a:r>
          </a:p>
          <a:p>
            <a:pPr algn="ctr" rtl="1">
              <a:lnSpc>
                <a:spcPts val="4312"/>
              </a:lnSpc>
              <a:spcBef>
                <a:spcPct val="0"/>
              </a:spcBef>
            </a:pPr>
            <a:r>
              <a:rPr lang="he-IL" sz="308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להתמכרות לעומת </a:t>
            </a:r>
            <a:r>
              <a:rPr lang="en-US" sz="308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14%</a:t>
            </a:r>
            <a:r>
              <a:rPr lang="he-IL" sz="308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בשנת </a:t>
            </a:r>
            <a:r>
              <a:rPr lang="en-US" sz="308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2022</a:t>
            </a:r>
            <a:r>
              <a:rPr lang="he-IL" sz="308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, לאחר הקורונה..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93924" y="9688093"/>
            <a:ext cx="9231076" cy="336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800"/>
              </a:lnSpc>
              <a:spcBef>
                <a:spcPct val="0"/>
              </a:spcBef>
            </a:pPr>
            <a:r>
              <a:rPr lang="he-IL" sz="2000" dirty="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פרופ' יניב אפרתי, ראש המעבדה להתנהגויות ממכרות בפקולטה לחינוך באוניברסיטת בר אילן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57550" y="-1161713"/>
            <a:ext cx="7461791" cy="12610426"/>
          </a:xfrm>
          <a:custGeom>
            <a:avLst/>
            <a:gdLst/>
            <a:ahLst/>
            <a:cxnLst/>
            <a:rect l="l" t="t" r="r" b="b"/>
            <a:pathLst>
              <a:path w="7461791" h="12610426">
                <a:moveTo>
                  <a:pt x="0" y="0"/>
                </a:moveTo>
                <a:lnTo>
                  <a:pt x="7461791" y="0"/>
                </a:lnTo>
                <a:lnTo>
                  <a:pt x="7461791" y="12610426"/>
                </a:lnTo>
                <a:lnTo>
                  <a:pt x="0" y="1261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5538353" y="-122065"/>
            <a:ext cx="2790524" cy="2708770"/>
            <a:chOff x="0" y="0"/>
            <a:chExt cx="9565920" cy="92856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538353" y="3176626"/>
            <a:ext cx="2790524" cy="2708770"/>
            <a:chOff x="0" y="0"/>
            <a:chExt cx="9565920" cy="928566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13935140" y="1536459"/>
            <a:ext cx="2790524" cy="2708770"/>
            <a:chOff x="0" y="0"/>
            <a:chExt cx="9565920" cy="928566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13935140" y="4688837"/>
            <a:ext cx="2790524" cy="2708770"/>
            <a:chOff x="0" y="0"/>
            <a:chExt cx="9565920" cy="928566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5538353" y="6345710"/>
            <a:ext cx="2790524" cy="2708770"/>
            <a:chOff x="0" y="0"/>
            <a:chExt cx="9565920" cy="92856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4909226" y="3498849"/>
            <a:ext cx="8011220" cy="412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200"/>
              </a:lnSpc>
            </a:pPr>
            <a:r>
              <a:rPr lang="he-IL" sz="20000" b="1">
                <a:solidFill>
                  <a:srgbClr val="058575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מה היה לנו </a:t>
            </a:r>
          </a:p>
          <a:p>
            <a:pPr algn="ctr" rtl="1">
              <a:lnSpc>
                <a:spcPts val="15200"/>
              </a:lnSpc>
            </a:pPr>
            <a:r>
              <a:rPr lang="he-IL" sz="20000" b="1">
                <a:solidFill>
                  <a:srgbClr val="058575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בתשפ”ה?</a:t>
            </a:r>
          </a:p>
        </p:txBody>
      </p:sp>
      <p:grpSp>
        <p:nvGrpSpPr>
          <p:cNvPr id="14" name="Group 14"/>
          <p:cNvGrpSpPr/>
          <p:nvPr/>
        </p:nvGrpSpPr>
        <p:grpSpPr>
          <a:xfrm rot="-5400000">
            <a:off x="13935140" y="7841311"/>
            <a:ext cx="2790524" cy="2708770"/>
            <a:chOff x="0" y="0"/>
            <a:chExt cx="9565920" cy="9285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-40877" y="7537353"/>
            <a:ext cx="2790524" cy="2708770"/>
            <a:chOff x="0" y="0"/>
            <a:chExt cx="9565920" cy="92856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-40877" y="4238662"/>
            <a:ext cx="2790524" cy="2708770"/>
            <a:chOff x="0" y="0"/>
            <a:chExt cx="9565920" cy="92856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1562335" y="5878829"/>
            <a:ext cx="2790524" cy="2708770"/>
            <a:chOff x="0" y="0"/>
            <a:chExt cx="9565920" cy="92856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2" name="Group 22"/>
          <p:cNvGrpSpPr/>
          <p:nvPr/>
        </p:nvGrpSpPr>
        <p:grpSpPr>
          <a:xfrm rot="5400000">
            <a:off x="1562335" y="2726451"/>
            <a:ext cx="2790524" cy="2708770"/>
            <a:chOff x="0" y="0"/>
            <a:chExt cx="9565920" cy="92856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-40877" y="1069577"/>
            <a:ext cx="2790524" cy="2708770"/>
            <a:chOff x="0" y="0"/>
            <a:chExt cx="9565920" cy="92856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562335" y="-426023"/>
            <a:ext cx="2790524" cy="2708770"/>
            <a:chOff x="0" y="0"/>
            <a:chExt cx="9565920" cy="92856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6585361" y="190500"/>
            <a:ext cx="1702639" cy="207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הקמת מנהלת 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תקומה</a:t>
            </a: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ופתיחת שבטים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183808" y="2219713"/>
            <a:ext cx="1702639" cy="125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הכרה </a:t>
            </a:r>
          </a:p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בתוכנית</a:t>
            </a:r>
          </a:p>
          <a:p>
            <a:pPr algn="ctr" rtl="1">
              <a:lnSpc>
                <a:spcPts val="3275"/>
              </a:lnSpc>
            </a:pP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המכינות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197294" y="3685539"/>
            <a:ext cx="2124011" cy="166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עיסוק </a:t>
            </a:r>
          </a:p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באקטיבזם</a:t>
            </a:r>
          </a:p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ו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חינוך </a:t>
            </a:r>
          </a:p>
          <a:p>
            <a:pPr algn="ctr" rtl="1">
              <a:lnSpc>
                <a:spcPts val="3275"/>
              </a:lnSpc>
            </a:pP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פוליטי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025346" y="5057814"/>
            <a:ext cx="1702639" cy="207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התמקדות מקצועית ארגונית 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ביעדי המזכ״ל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471061" y="6640895"/>
            <a:ext cx="1702639" cy="207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ערבות הדדית</a:t>
            </a: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בהוצאת מפעלי התנועה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876591" y="7801738"/>
            <a:ext cx="1702639" cy="2485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הרחבת תוכניות עתודה הניהולית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לאופק תנועתי </a:t>
            </a:r>
          </a:p>
        </p:txBody>
      </p:sp>
      <p:grpSp>
        <p:nvGrpSpPr>
          <p:cNvPr id="34" name="Group 34"/>
          <p:cNvGrpSpPr/>
          <p:nvPr/>
        </p:nvGrpSpPr>
        <p:grpSpPr>
          <a:xfrm rot="5400000">
            <a:off x="1558557" y="9236573"/>
            <a:ext cx="2790524" cy="2708770"/>
            <a:chOff x="0" y="0"/>
            <a:chExt cx="9565920" cy="9285668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36" name="Group 36"/>
          <p:cNvGrpSpPr/>
          <p:nvPr/>
        </p:nvGrpSpPr>
        <p:grpSpPr>
          <a:xfrm rot="-5494973">
            <a:off x="13897116" y="-1757827"/>
            <a:ext cx="2790524" cy="2708770"/>
            <a:chOff x="0" y="0"/>
            <a:chExt cx="9565920" cy="928566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605566" y="147693"/>
            <a:ext cx="1702639" cy="166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תהליך</a:t>
            </a:r>
          </a:p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הערכה ומדידה</a:t>
            </a:r>
          </a:p>
          <a:p>
            <a:pPr algn="ctr" rtl="1">
              <a:lnSpc>
                <a:spcPts val="3275"/>
              </a:lnSpc>
            </a:pP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רשג”דים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77381" y="1848081"/>
            <a:ext cx="1702639" cy="125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נכונים למצבי 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חירום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605566" y="3391423"/>
            <a:ext cx="1702639" cy="1256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אוגדן הסכמי 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רכש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77381" y="4786685"/>
            <a:ext cx="1702639" cy="166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למידה מאירועים</a:t>
            </a: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כתרבות בארגון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377912" y="6542898"/>
            <a:ext cx="1996967" cy="166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הגדלת המשאבים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לשבטי פריפריה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0" y="7731126"/>
            <a:ext cx="1996967" cy="2075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275"/>
              </a:lnSpc>
            </a:pP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הקמת מרכז </a:t>
            </a:r>
            <a:r>
              <a:rPr lang="he-IL" sz="3599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קיימות</a:t>
            </a: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בחוות</a:t>
            </a:r>
            <a:r>
              <a:rPr lang="ar-EG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</a:t>
            </a:r>
            <a:r>
              <a:rPr lang="he-IL" sz="35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הצופים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042468" y="-2323426"/>
            <a:ext cx="7461791" cy="12610426"/>
          </a:xfrm>
          <a:custGeom>
            <a:avLst/>
            <a:gdLst/>
            <a:ahLst/>
            <a:cxnLst/>
            <a:rect l="l" t="t" r="r" b="b"/>
            <a:pathLst>
              <a:path w="7461791" h="12610426">
                <a:moveTo>
                  <a:pt x="0" y="0"/>
                </a:moveTo>
                <a:lnTo>
                  <a:pt x="7461790" y="0"/>
                </a:lnTo>
                <a:lnTo>
                  <a:pt x="7461790" y="12610426"/>
                </a:lnTo>
                <a:lnTo>
                  <a:pt x="0" y="1261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-2171817" y="633192"/>
            <a:ext cx="20054264" cy="111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599"/>
              </a:lnSpc>
            </a:pPr>
            <a:r>
              <a:rPr lang="he-IL" sz="9999">
                <a:solidFill>
                  <a:srgbClr val="058575"/>
                </a:solidFill>
                <a:latin typeface="Bamberger"/>
                <a:ea typeface="Bamberger"/>
                <a:cs typeface="Bamberger"/>
                <a:sym typeface="Bamberger"/>
                <a:rtl/>
              </a:rPr>
              <a:t>מה צפוי להיות בתשפ”ו..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382952" y="5776164"/>
            <a:ext cx="2583911" cy="2508211"/>
            <a:chOff x="0" y="0"/>
            <a:chExt cx="9565920" cy="92856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99F8C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89798" y="1571149"/>
            <a:ext cx="2583911" cy="2508211"/>
            <a:chOff x="0" y="0"/>
            <a:chExt cx="9565920" cy="928566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8D3CE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71403" y="5776164"/>
            <a:ext cx="2583911" cy="2508211"/>
            <a:chOff x="0" y="0"/>
            <a:chExt cx="9565920" cy="9285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99F8C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159855" y="5776164"/>
            <a:ext cx="2583911" cy="2508211"/>
            <a:chOff x="0" y="0"/>
            <a:chExt cx="9565920" cy="928566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99F8C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2" name="Group 12"/>
          <p:cNvGrpSpPr/>
          <p:nvPr/>
        </p:nvGrpSpPr>
        <p:grpSpPr>
          <a:xfrm rot="-10800000">
            <a:off x="3627998" y="7280284"/>
            <a:ext cx="2583911" cy="2508211"/>
            <a:chOff x="0" y="0"/>
            <a:chExt cx="9565920" cy="92856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516450" y="7280284"/>
            <a:ext cx="2583911" cy="2508211"/>
            <a:chOff x="0" y="0"/>
            <a:chExt cx="9565920" cy="928566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E7C6F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6739546" y="7280284"/>
            <a:ext cx="2583911" cy="2508211"/>
            <a:chOff x="0" y="0"/>
            <a:chExt cx="9565920" cy="928566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8" name="Group 18"/>
          <p:cNvGrpSpPr/>
          <p:nvPr/>
        </p:nvGrpSpPr>
        <p:grpSpPr>
          <a:xfrm rot="-10800000">
            <a:off x="10981754" y="3131981"/>
            <a:ext cx="2583911" cy="2508211"/>
            <a:chOff x="0" y="0"/>
            <a:chExt cx="9565920" cy="92856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80C1B9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503870" y="1642049"/>
            <a:ext cx="2583911" cy="2508211"/>
            <a:chOff x="0" y="0"/>
            <a:chExt cx="9565920" cy="928566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8D3CE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578341" y="1642049"/>
            <a:ext cx="2583911" cy="2508211"/>
            <a:chOff x="0" y="0"/>
            <a:chExt cx="9565920" cy="92856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A8D3CE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4" name="Group 24"/>
          <p:cNvGrpSpPr/>
          <p:nvPr/>
        </p:nvGrpSpPr>
        <p:grpSpPr>
          <a:xfrm rot="-10800000">
            <a:off x="8103608" y="3046604"/>
            <a:ext cx="2583911" cy="2508211"/>
            <a:chOff x="0" y="0"/>
            <a:chExt cx="9565920" cy="92856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80C1B9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26" name="Group 26"/>
          <p:cNvGrpSpPr/>
          <p:nvPr/>
        </p:nvGrpSpPr>
        <p:grpSpPr>
          <a:xfrm rot="-10800000">
            <a:off x="13870296" y="3202880"/>
            <a:ext cx="2583911" cy="2508211"/>
            <a:chOff x="0" y="0"/>
            <a:chExt cx="9565920" cy="928566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80C1B9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044700" y="1839691"/>
            <a:ext cx="1844325" cy="98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הרחבת 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נתיבי הגשמה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68971" y="5958675"/>
            <a:ext cx="2211873" cy="148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התמקדות בתפקיד</a:t>
            </a: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רכז/ת הגשמה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57422" y="5794691"/>
            <a:ext cx="2211873" cy="1985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תכנית ימי  הכשרות ממוקדת  </a:t>
            </a: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לפי מקצעות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345874" y="5794691"/>
            <a:ext cx="2211873" cy="148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השקעה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בהון 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האנושי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356017" y="4328936"/>
            <a:ext cx="1835385" cy="98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כניסה לעולם 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</a:t>
            </a: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ידע הארגוני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884551" y="8227225"/>
            <a:ext cx="2293901" cy="148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ייעול תהליכים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טכנולוגים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בעלומות מש״א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933423" y="8227225"/>
            <a:ext cx="1983500" cy="147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שיפור וחידושים במערכות</a:t>
            </a:r>
            <a:r>
              <a:rPr lang="ar-EG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</a:t>
            </a: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הטכנולוגיות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6012" y="8227225"/>
            <a:ext cx="2604787" cy="1485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ועדות שיתופיות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לשיפור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 תהליכים ארגוניים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5689889" y="1839691"/>
            <a:ext cx="2211873" cy="147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פרסום מוקדם של </a:t>
            </a: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מתווי המפעלים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64360" y="1660576"/>
            <a:ext cx="2211873" cy="147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התמקצעות המענה</a:t>
            </a:r>
            <a:r>
              <a:rPr lang="ar-EG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 </a:t>
            </a: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לשבטי הפריפריה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825330" y="3843095"/>
            <a:ext cx="996255" cy="147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תוכנית </a:t>
            </a:r>
          </a:p>
          <a:p>
            <a:pPr algn="ctr" rtl="1">
              <a:lnSpc>
                <a:spcPts val="3948"/>
              </a:lnSpc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שנתית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שנת ח’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454372" y="4093110"/>
            <a:ext cx="1415761" cy="147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תפנית </a:t>
            </a: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בצל המלחמה</a:t>
            </a:r>
          </a:p>
        </p:txBody>
      </p:sp>
      <p:grpSp>
        <p:nvGrpSpPr>
          <p:cNvPr id="40" name="Group 40"/>
          <p:cNvGrpSpPr/>
          <p:nvPr/>
        </p:nvGrpSpPr>
        <p:grpSpPr>
          <a:xfrm rot="-10800000">
            <a:off x="5271403" y="3046604"/>
            <a:ext cx="2583911" cy="2508211"/>
            <a:chOff x="0" y="0"/>
            <a:chExt cx="9565920" cy="928566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80C1B9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5419323" y="4167395"/>
            <a:ext cx="2077659" cy="970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יום הפעילות – </a:t>
            </a:r>
            <a:r>
              <a:rPr lang="he-IL" sz="2820" dirty="0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ליבת הפעילות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11286385" y="5776164"/>
            <a:ext cx="2583911" cy="2508211"/>
            <a:chOff x="0" y="0"/>
            <a:chExt cx="9565920" cy="9285668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99F8C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11472404" y="5958675"/>
            <a:ext cx="2211873" cy="1471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48"/>
              </a:lnSpc>
            </a:pPr>
            <a:r>
              <a:rPr lang="he-IL" sz="282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תפיסת הליווי</a:t>
            </a:r>
          </a:p>
          <a:p>
            <a:pPr algn="ctr" rtl="1">
              <a:lnSpc>
                <a:spcPts val="3948"/>
              </a:lnSpc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למרכזים/ות</a:t>
            </a:r>
          </a:p>
          <a:p>
            <a:pPr algn="ctr" rtl="1">
              <a:lnSpc>
                <a:spcPts val="3948"/>
              </a:lnSpc>
              <a:spcBef>
                <a:spcPct val="0"/>
              </a:spcBef>
            </a:pPr>
            <a:r>
              <a:rPr lang="he-IL" sz="2820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צעירים/ות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54758" y="-87538"/>
            <a:ext cx="7174440" cy="6964251"/>
            <a:chOff x="0" y="0"/>
            <a:chExt cx="9565920" cy="9285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632462" y="4083001"/>
            <a:ext cx="7174440" cy="9098925"/>
            <a:chOff x="0" y="0"/>
            <a:chExt cx="9565920" cy="1213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" name="Freeform 6"/>
          <p:cNvSpPr/>
          <p:nvPr/>
        </p:nvSpPr>
        <p:spPr>
          <a:xfrm>
            <a:off x="-3042176" y="571500"/>
            <a:ext cx="7461791" cy="12610426"/>
          </a:xfrm>
          <a:custGeom>
            <a:avLst/>
            <a:gdLst/>
            <a:ahLst/>
            <a:cxnLst/>
            <a:rect l="l" t="t" r="r" b="b"/>
            <a:pathLst>
              <a:path w="7461791" h="12610426">
                <a:moveTo>
                  <a:pt x="0" y="0"/>
                </a:moveTo>
                <a:lnTo>
                  <a:pt x="7461791" y="0"/>
                </a:lnTo>
                <a:lnTo>
                  <a:pt x="7461791" y="12610426"/>
                </a:lnTo>
                <a:lnTo>
                  <a:pt x="0" y="1261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7" name="Group 7"/>
          <p:cNvGrpSpPr/>
          <p:nvPr/>
        </p:nvGrpSpPr>
        <p:grpSpPr>
          <a:xfrm>
            <a:off x="10850117" y="-3673643"/>
            <a:ext cx="8490286" cy="849028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2794964" y="1238250"/>
            <a:ext cx="20054264" cy="912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22800"/>
              </a:lnSpc>
            </a:pPr>
            <a:r>
              <a:rPr lang="he-IL" sz="30000" b="1">
                <a:solidFill>
                  <a:srgbClr val="008272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מה זה </a:t>
            </a:r>
          </a:p>
          <a:p>
            <a:pPr algn="r" rtl="1">
              <a:lnSpc>
                <a:spcPts val="22800"/>
              </a:lnSpc>
            </a:pPr>
            <a:r>
              <a:rPr lang="he-IL" sz="30000" b="1">
                <a:solidFill>
                  <a:srgbClr val="008272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ניהול</a:t>
            </a:r>
          </a:p>
          <a:p>
            <a:pPr algn="r" rtl="1">
              <a:lnSpc>
                <a:spcPts val="22800"/>
              </a:lnSpc>
            </a:pPr>
            <a:r>
              <a:rPr lang="he-IL" sz="30000" b="1">
                <a:solidFill>
                  <a:srgbClr val="008272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חינוכי?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3786" y="0"/>
            <a:ext cx="4192529" cy="4069701"/>
            <a:chOff x="0" y="0"/>
            <a:chExt cx="9565920" cy="9285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22478" y="6168721"/>
            <a:ext cx="4192529" cy="5317140"/>
            <a:chOff x="0" y="0"/>
            <a:chExt cx="9565920" cy="1213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1458135"/>
            <a:ext cx="4360448" cy="7369157"/>
          </a:xfrm>
          <a:custGeom>
            <a:avLst/>
            <a:gdLst/>
            <a:ahLst/>
            <a:cxnLst/>
            <a:rect l="l" t="t" r="r" b="b"/>
            <a:pathLst>
              <a:path w="4360448" h="7369157">
                <a:moveTo>
                  <a:pt x="0" y="0"/>
                </a:moveTo>
                <a:lnTo>
                  <a:pt x="4360448" y="0"/>
                </a:lnTo>
                <a:lnTo>
                  <a:pt x="4360448" y="7369157"/>
                </a:lnTo>
                <a:lnTo>
                  <a:pt x="0" y="7369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7" name="Group 7"/>
          <p:cNvGrpSpPr/>
          <p:nvPr/>
        </p:nvGrpSpPr>
        <p:grpSpPr>
          <a:xfrm>
            <a:off x="10850117" y="-3673643"/>
            <a:ext cx="8490286" cy="849028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268065" y="2506082"/>
            <a:ext cx="10991235" cy="4870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6180"/>
              </a:lnSpc>
              <a:spcBef>
                <a:spcPct val="0"/>
              </a:spcBef>
            </a:pPr>
            <a:r>
              <a:rPr lang="he-IL" sz="4414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“קשה מאוד להתנהל בעולם אם אין לך אפילו מקום אחד בטוח, מוגן, אוהב, מקבל, מכיל, מצפה, דורש, מתעקש, מאמין.</a:t>
            </a:r>
          </a:p>
          <a:p>
            <a:pPr algn="just" rtl="1">
              <a:lnSpc>
                <a:spcPts val="6180"/>
              </a:lnSpc>
              <a:spcBef>
                <a:spcPct val="0"/>
              </a:spcBef>
            </a:pPr>
            <a:endParaRPr lang="he-IL" sz="4414">
              <a:solidFill>
                <a:srgbClr val="000000"/>
              </a:solidFill>
              <a:latin typeface="Assistant"/>
              <a:ea typeface="Assistant"/>
              <a:cs typeface="Assistant"/>
              <a:sym typeface="Assistant"/>
              <a:rtl/>
            </a:endParaRPr>
          </a:p>
          <a:p>
            <a:pPr algn="just" rtl="1">
              <a:lnSpc>
                <a:spcPts val="7076"/>
              </a:lnSpc>
              <a:spcBef>
                <a:spcPct val="0"/>
              </a:spcBef>
            </a:pPr>
            <a:r>
              <a:rPr lang="he-IL" sz="5054" b="1">
                <a:solidFill>
                  <a:srgbClr val="000000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דווקא מקום כזה הוא שנותן לך את הכוח להתמודד עם כל מה שמעבר לו”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2447" y="7604231"/>
            <a:ext cx="10991235" cy="694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760"/>
              </a:lnSpc>
              <a:spcBef>
                <a:spcPct val="0"/>
              </a:spcBef>
            </a:pPr>
            <a:r>
              <a:rPr lang="he-IL" sz="4114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חילי טרופר, מקום בעולם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72080" y="-873540"/>
            <a:ext cx="7174440" cy="6964251"/>
            <a:chOff x="0" y="0"/>
            <a:chExt cx="9565920" cy="9285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143232" y="5446257"/>
            <a:ext cx="7174440" cy="9098925"/>
            <a:chOff x="0" y="0"/>
            <a:chExt cx="9565920" cy="1213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" name="Freeform 6"/>
          <p:cNvSpPr/>
          <p:nvPr/>
        </p:nvSpPr>
        <p:spPr>
          <a:xfrm>
            <a:off x="13067721" y="1781969"/>
            <a:ext cx="5662730" cy="9570014"/>
          </a:xfrm>
          <a:custGeom>
            <a:avLst/>
            <a:gdLst/>
            <a:ahLst/>
            <a:cxnLst/>
            <a:rect l="l" t="t" r="r" b="b"/>
            <a:pathLst>
              <a:path w="5662730" h="9570014">
                <a:moveTo>
                  <a:pt x="0" y="0"/>
                </a:moveTo>
                <a:lnTo>
                  <a:pt x="5662731" y="0"/>
                </a:lnTo>
                <a:lnTo>
                  <a:pt x="5662731" y="9570014"/>
                </a:lnTo>
                <a:lnTo>
                  <a:pt x="0" y="9570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7" name="Group 7"/>
          <p:cNvGrpSpPr/>
          <p:nvPr/>
        </p:nvGrpSpPr>
        <p:grpSpPr>
          <a:xfrm>
            <a:off x="-116674" y="-4245143"/>
            <a:ext cx="8490286" cy="849028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705999" y="1798126"/>
            <a:ext cx="6084726" cy="8371660"/>
          </a:xfrm>
          <a:custGeom>
            <a:avLst/>
            <a:gdLst/>
            <a:ahLst/>
            <a:cxnLst/>
            <a:rect l="l" t="t" r="r" b="b"/>
            <a:pathLst>
              <a:path w="6084726" h="8371660">
                <a:moveTo>
                  <a:pt x="0" y="0"/>
                </a:moveTo>
                <a:lnTo>
                  <a:pt x="6084725" y="0"/>
                </a:lnTo>
                <a:lnTo>
                  <a:pt x="6084725" y="8371659"/>
                </a:lnTo>
                <a:lnTo>
                  <a:pt x="0" y="8371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60" t="-1070" r="-1633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TextBox 11"/>
          <p:cNvSpPr txBox="1"/>
          <p:nvPr/>
        </p:nvSpPr>
        <p:spPr>
          <a:xfrm>
            <a:off x="-2278770" y="298650"/>
            <a:ext cx="20054264" cy="311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11400"/>
              </a:lnSpc>
            </a:pPr>
            <a:r>
              <a:rPr lang="he-IL" sz="15000" b="1">
                <a:solidFill>
                  <a:srgbClr val="FFE8D6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תפיסת </a:t>
            </a:r>
          </a:p>
          <a:p>
            <a:pPr algn="r" rtl="1">
              <a:lnSpc>
                <a:spcPts val="11400"/>
              </a:lnSpc>
            </a:pPr>
            <a:r>
              <a:rPr lang="he-IL" sz="15000" b="1">
                <a:solidFill>
                  <a:srgbClr val="FFE8D6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הליווי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86096" y="139699"/>
            <a:ext cx="11324531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5599"/>
              </a:lnSpc>
              <a:spcBef>
                <a:spcPct val="0"/>
              </a:spcBef>
            </a:pPr>
            <a:r>
              <a:rPr lang="he-IL" sz="3999" b="1">
                <a:solidFill>
                  <a:srgbClr val="055D5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מטרתו של קשר הליווי הוא קידום מטרות השבט</a:t>
            </a:r>
          </a:p>
          <a:p>
            <a:pPr algn="just" rtl="1">
              <a:lnSpc>
                <a:spcPts val="5599"/>
              </a:lnSpc>
              <a:spcBef>
                <a:spcPct val="0"/>
              </a:spcBef>
            </a:pPr>
            <a:r>
              <a:rPr lang="he-IL" sz="3999" b="1">
                <a:solidFill>
                  <a:srgbClr val="055D52"/>
                </a:solidFill>
                <a:latin typeface="Assistant Bold"/>
                <a:ea typeface="Assistant Bold"/>
                <a:cs typeface="Assistant Bold"/>
                <a:sym typeface="Assistant Bold"/>
                <a:rtl/>
              </a:rPr>
              <a:t>והעשייה החינוכית בו, תוך פיתוח המרכז/ת כאיש/ת מקצוע.</a:t>
            </a:r>
          </a:p>
        </p:txBody>
      </p:sp>
      <p:grpSp>
        <p:nvGrpSpPr>
          <p:cNvPr id="13" name="Group 13"/>
          <p:cNvGrpSpPr/>
          <p:nvPr/>
        </p:nvGrpSpPr>
        <p:grpSpPr>
          <a:xfrm rot="-10800000">
            <a:off x="-3703894" y="-6070425"/>
            <a:ext cx="7174440" cy="9098925"/>
            <a:chOff x="0" y="0"/>
            <a:chExt cx="9565920" cy="121319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15" name="Group 15"/>
          <p:cNvGrpSpPr/>
          <p:nvPr/>
        </p:nvGrpSpPr>
        <p:grpSpPr>
          <a:xfrm rot="-70683">
            <a:off x="-4055987" y="7333762"/>
            <a:ext cx="7174440" cy="9098925"/>
            <a:chOff x="0" y="0"/>
            <a:chExt cx="9565920" cy="121319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058575"/>
            </a:solidFill>
          </p:spPr>
          <p:txBody>
            <a:bodyPr/>
            <a:lstStyle/>
            <a:p>
              <a:endParaRPr lang="he-IL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13560" y="-87538"/>
            <a:ext cx="7174440" cy="6964251"/>
            <a:chOff x="0" y="0"/>
            <a:chExt cx="9565920" cy="9285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565894" cy="9285605"/>
            </a:xfrm>
            <a:custGeom>
              <a:avLst/>
              <a:gdLst/>
              <a:ahLst/>
              <a:cxnLst/>
              <a:rect l="l" t="t" r="r" b="b"/>
              <a:pathLst>
                <a:path w="9565894" h="9285605">
                  <a:moveTo>
                    <a:pt x="4782947" y="9285605"/>
                  </a:moveTo>
                  <a:lnTo>
                    <a:pt x="9565894" y="4502658"/>
                  </a:lnTo>
                  <a:lnTo>
                    <a:pt x="9565894" y="0"/>
                  </a:lnTo>
                  <a:lnTo>
                    <a:pt x="0" y="0"/>
                  </a:lnTo>
                  <a:lnTo>
                    <a:pt x="0" y="4502658"/>
                  </a:lnTo>
                  <a:close/>
                </a:path>
              </a:pathLst>
            </a:custGeom>
            <a:solidFill>
              <a:srgbClr val="008272"/>
            </a:solidFill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4700780" y="4708838"/>
            <a:ext cx="7174440" cy="9098925"/>
            <a:chOff x="0" y="0"/>
            <a:chExt cx="9565920" cy="121319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565894" cy="12131929"/>
            </a:xfrm>
            <a:custGeom>
              <a:avLst/>
              <a:gdLst/>
              <a:ahLst/>
              <a:cxnLst/>
              <a:rect l="l" t="t" r="r" b="b"/>
              <a:pathLst>
                <a:path w="9565894" h="12131929">
                  <a:moveTo>
                    <a:pt x="0" y="12131929"/>
                  </a:moveTo>
                  <a:lnTo>
                    <a:pt x="9565894" y="12131929"/>
                  </a:lnTo>
                  <a:lnTo>
                    <a:pt x="9565894" y="10708767"/>
                  </a:lnTo>
                  <a:lnTo>
                    <a:pt x="9565894" y="9285605"/>
                  </a:lnTo>
                  <a:lnTo>
                    <a:pt x="9565894" y="7629144"/>
                  </a:lnTo>
                  <a:lnTo>
                    <a:pt x="9565894" y="6206109"/>
                  </a:lnTo>
                  <a:lnTo>
                    <a:pt x="9565894" y="4782947"/>
                  </a:lnTo>
                  <a:lnTo>
                    <a:pt x="4782947" y="0"/>
                  </a:lnTo>
                  <a:lnTo>
                    <a:pt x="0" y="4782947"/>
                  </a:lnTo>
                  <a:lnTo>
                    <a:pt x="0" y="6206109"/>
                  </a:lnTo>
                  <a:lnTo>
                    <a:pt x="0" y="7629144"/>
                  </a:lnTo>
                  <a:lnTo>
                    <a:pt x="0" y="9285605"/>
                  </a:lnTo>
                  <a:lnTo>
                    <a:pt x="0" y="10708767"/>
                  </a:lnTo>
                  <a:close/>
                </a:path>
              </a:pathLst>
            </a:custGeom>
            <a:solidFill>
              <a:srgbClr val="A0CCC7"/>
            </a:solidFill>
          </p:spPr>
          <p:txBody>
            <a:bodyPr/>
            <a:lstStyle/>
            <a:p>
              <a:endParaRPr lang="he-IL"/>
            </a:p>
          </p:txBody>
        </p:sp>
      </p:grpSp>
      <p:sp>
        <p:nvSpPr>
          <p:cNvPr id="6" name="Freeform 6"/>
          <p:cNvSpPr/>
          <p:nvPr/>
        </p:nvSpPr>
        <p:spPr>
          <a:xfrm>
            <a:off x="10315327" y="-524068"/>
            <a:ext cx="7461791" cy="12610426"/>
          </a:xfrm>
          <a:custGeom>
            <a:avLst/>
            <a:gdLst/>
            <a:ahLst/>
            <a:cxnLst/>
            <a:rect l="l" t="t" r="r" b="b"/>
            <a:pathLst>
              <a:path w="7461791" h="12610426">
                <a:moveTo>
                  <a:pt x="0" y="0"/>
                </a:moveTo>
                <a:lnTo>
                  <a:pt x="7461791" y="0"/>
                </a:lnTo>
                <a:lnTo>
                  <a:pt x="7461791" y="12610426"/>
                </a:lnTo>
                <a:lnTo>
                  <a:pt x="0" y="1261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</a:blip>
            <a:stretch>
              <a:fillRect l="-69537" t="-20396" r="-66837" b="-19469"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7" name="Group 7"/>
          <p:cNvGrpSpPr/>
          <p:nvPr/>
        </p:nvGrpSpPr>
        <p:grpSpPr>
          <a:xfrm>
            <a:off x="-116674" y="-4245143"/>
            <a:ext cx="8490286" cy="849028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8D6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86006" y="2171698"/>
            <a:ext cx="9291321" cy="7086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09:30-10:00                                  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התכנסות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10:00-10:30                            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דברי פתיחה</a:t>
            </a: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10:30-10:45     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הפסקה + פיזור לסדנאות</a:t>
            </a: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10:45-12:00                           ‘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סדנאות סבב א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12:00-12:20       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הפסקה ומעבר בין כיתות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12:20-13:30                           ‘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סדנאות סבב ב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 13:30-14:30                         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ארוחת צהריים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14:30-15:30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תדריך בטיחות לפתיחת שנה</a:t>
            </a:r>
          </a:p>
          <a:p>
            <a:pPr algn="r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15:30                                           </a:t>
            </a:r>
            <a:r>
              <a:rPr lang="he-IL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  <a:rtl/>
              </a:rPr>
              <a:t>סיום היום</a:t>
            </a:r>
            <a:r>
              <a:rPr lang="en-US" sz="4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10027132" y="1146175"/>
            <a:ext cx="20054264" cy="1111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7599"/>
              </a:lnSpc>
            </a:pPr>
            <a:r>
              <a:rPr lang="he-IL" sz="9999" b="1">
                <a:solidFill>
                  <a:srgbClr val="008272"/>
                </a:solidFill>
                <a:latin typeface="Bamberger Bold"/>
                <a:ea typeface="Bamberger Bold"/>
                <a:cs typeface="Bamberger Bold"/>
                <a:sym typeface="Bamberger Bold"/>
                <a:rtl/>
              </a:rPr>
              <a:t>המשך היום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434</Words>
  <Application>Microsoft Office PowerPoint</Application>
  <PresentationFormat>מותאם אישית</PresentationFormat>
  <Paragraphs>94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21" baseType="lpstr">
      <vt:lpstr>Bamberger</vt:lpstr>
      <vt:lpstr>Assistant</vt:lpstr>
      <vt:lpstr>November Compressed Bold</vt:lpstr>
      <vt:lpstr>Calibri</vt:lpstr>
      <vt:lpstr>Bamberger Bold</vt:lpstr>
      <vt:lpstr>Arial</vt:lpstr>
      <vt:lpstr>Tslilabau</vt:lpstr>
      <vt:lpstr>November Compressed</vt:lpstr>
      <vt:lpstr>Trabelsi</vt:lpstr>
      <vt:lpstr>Assistant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פתיחת שנת הפעילות תשפ”ו</dc:title>
  <dc:creator>יואב כהן</dc:creator>
  <cp:lastModifiedBy>יעל עמרני דיאמנט</cp:lastModifiedBy>
  <cp:revision>6</cp:revision>
  <dcterms:created xsi:type="dcterms:W3CDTF">2006-08-16T00:00:00Z</dcterms:created>
  <dcterms:modified xsi:type="dcterms:W3CDTF">2025-08-20T09:46:21Z</dcterms:modified>
  <dc:identifier>DAGwUAHRcTM</dc:identifier>
</cp:coreProperties>
</file>