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72" r:id="rId1"/>
  </p:sldMasterIdLst>
  <p:sldIdLst>
    <p:sldId id="256" r:id="rId2"/>
    <p:sldId id="257" r:id="rId3"/>
    <p:sldId id="272" r:id="rId4"/>
    <p:sldId id="270" r:id="rId5"/>
    <p:sldId id="258" r:id="rId6"/>
    <p:sldId id="274" r:id="rId7"/>
    <p:sldId id="259" r:id="rId8"/>
    <p:sldId id="268" r:id="rId9"/>
    <p:sldId id="260" r:id="rId10"/>
    <p:sldId id="269" r:id="rId11"/>
    <p:sldId id="271"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1" autoAdjust="0"/>
    <p:restoredTop sz="94672"/>
  </p:normalViewPr>
  <p:slideViewPr>
    <p:cSldViewPr snapToGrid="0" snapToObjects="1">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הילה צדיק" userId="26ba9b5f-5826-4428-895e-09128dd28848" providerId="ADAL" clId="{3CE9AE6A-77F2-4FAE-95A8-BDFF984D3247}"/>
    <pc:docChg chg="delSld modSld sldOrd">
      <pc:chgData name="הילה צדיק" userId="26ba9b5f-5826-4428-895e-09128dd28848" providerId="ADAL" clId="{3CE9AE6A-77F2-4FAE-95A8-BDFF984D3247}" dt="2025-08-18T06:18:51.503" v="63" actId="20577"/>
      <pc:docMkLst>
        <pc:docMk/>
      </pc:docMkLst>
      <pc:sldChg chg="modSp mod">
        <pc:chgData name="הילה צדיק" userId="26ba9b5f-5826-4428-895e-09128dd28848" providerId="ADAL" clId="{3CE9AE6A-77F2-4FAE-95A8-BDFF984D3247}" dt="2025-08-18T06:15:45.161" v="12" actId="20577"/>
        <pc:sldMkLst>
          <pc:docMk/>
          <pc:sldMk cId="2878145170" sldId="257"/>
        </pc:sldMkLst>
        <pc:spChg chg="mod">
          <ac:chgData name="הילה צדיק" userId="26ba9b5f-5826-4428-895e-09128dd28848" providerId="ADAL" clId="{3CE9AE6A-77F2-4FAE-95A8-BDFF984D3247}" dt="2025-08-18T06:15:45.161" v="12" actId="20577"/>
          <ac:spMkLst>
            <pc:docMk/>
            <pc:sldMk cId="2878145170" sldId="257"/>
            <ac:spMk id="15" creationId="{50B4CA23-B6A0-80DA-D57C-ECAF1661D1D6}"/>
          </ac:spMkLst>
        </pc:spChg>
      </pc:sldChg>
      <pc:sldChg chg="modSp mod">
        <pc:chgData name="הילה צדיק" userId="26ba9b5f-5826-4428-895e-09128dd28848" providerId="ADAL" clId="{3CE9AE6A-77F2-4FAE-95A8-BDFF984D3247}" dt="2025-08-18T06:16:48.182" v="28" actId="20577"/>
        <pc:sldMkLst>
          <pc:docMk/>
          <pc:sldMk cId="1083886430" sldId="259"/>
        </pc:sldMkLst>
        <pc:spChg chg="mod">
          <ac:chgData name="הילה צדיק" userId="26ba9b5f-5826-4428-895e-09128dd28848" providerId="ADAL" clId="{3CE9AE6A-77F2-4FAE-95A8-BDFF984D3247}" dt="2025-08-18T06:16:48.182" v="28" actId="20577"/>
          <ac:spMkLst>
            <pc:docMk/>
            <pc:sldMk cId="1083886430" sldId="259"/>
            <ac:spMk id="6" creationId="{7CDD9DEE-D1FD-C045-BB59-3EE35519570D}"/>
          </ac:spMkLst>
        </pc:spChg>
      </pc:sldChg>
      <pc:sldChg chg="modSp mod">
        <pc:chgData name="הילה צדיק" userId="26ba9b5f-5826-4428-895e-09128dd28848" providerId="ADAL" clId="{3CE9AE6A-77F2-4FAE-95A8-BDFF984D3247}" dt="2025-08-18T06:18:22.511" v="47" actId="20577"/>
        <pc:sldMkLst>
          <pc:docMk/>
          <pc:sldMk cId="839970642" sldId="260"/>
        </pc:sldMkLst>
        <pc:spChg chg="mod">
          <ac:chgData name="הילה צדיק" userId="26ba9b5f-5826-4428-895e-09128dd28848" providerId="ADAL" clId="{3CE9AE6A-77F2-4FAE-95A8-BDFF984D3247}" dt="2025-08-18T06:18:22.511" v="47" actId="20577"/>
          <ac:spMkLst>
            <pc:docMk/>
            <pc:sldMk cId="839970642" sldId="260"/>
            <ac:spMk id="6" creationId="{9AE0A2F4-C6ED-0DE8-2A1F-A60A8738CC60}"/>
          </ac:spMkLst>
        </pc:spChg>
      </pc:sldChg>
      <pc:sldChg chg="modSp mod">
        <pc:chgData name="הילה צדיק" userId="26ba9b5f-5826-4428-895e-09128dd28848" providerId="ADAL" clId="{3CE9AE6A-77F2-4FAE-95A8-BDFF984D3247}" dt="2025-08-18T06:18:51.503" v="63" actId="20577"/>
        <pc:sldMkLst>
          <pc:docMk/>
          <pc:sldMk cId="1598642608" sldId="269"/>
        </pc:sldMkLst>
        <pc:spChg chg="mod">
          <ac:chgData name="הילה צדיק" userId="26ba9b5f-5826-4428-895e-09128dd28848" providerId="ADAL" clId="{3CE9AE6A-77F2-4FAE-95A8-BDFF984D3247}" dt="2025-08-18T06:18:51.503" v="63" actId="20577"/>
          <ac:spMkLst>
            <pc:docMk/>
            <pc:sldMk cId="1598642608" sldId="269"/>
            <ac:spMk id="6" creationId="{E9E5C6EA-AF72-D70B-EF9F-9D5F7C835604}"/>
          </ac:spMkLst>
        </pc:spChg>
      </pc:sldChg>
      <pc:sldChg chg="modSp mod">
        <pc:chgData name="הילה צדיק" userId="26ba9b5f-5826-4428-895e-09128dd28848" providerId="ADAL" clId="{3CE9AE6A-77F2-4FAE-95A8-BDFF984D3247}" dt="2025-08-18T06:16:15.225" v="20" actId="20577"/>
        <pc:sldMkLst>
          <pc:docMk/>
          <pc:sldMk cId="430407815" sldId="270"/>
        </pc:sldMkLst>
        <pc:spChg chg="mod">
          <ac:chgData name="הילה צדיק" userId="26ba9b5f-5826-4428-895e-09128dd28848" providerId="ADAL" clId="{3CE9AE6A-77F2-4FAE-95A8-BDFF984D3247}" dt="2025-08-18T06:16:15.225" v="20" actId="20577"/>
          <ac:spMkLst>
            <pc:docMk/>
            <pc:sldMk cId="430407815" sldId="270"/>
            <ac:spMk id="3" creationId="{AC823B7E-42F1-677F-7FA3-11B5F883839A}"/>
          </ac:spMkLst>
        </pc:spChg>
      </pc:sldChg>
      <pc:sldChg chg="ord">
        <pc:chgData name="הילה צדיק" userId="26ba9b5f-5826-4428-895e-09128dd28848" providerId="ADAL" clId="{3CE9AE6A-77F2-4FAE-95A8-BDFF984D3247}" dt="2025-08-18T06:15:46.243" v="14"/>
        <pc:sldMkLst>
          <pc:docMk/>
          <pc:sldMk cId="2521861993" sldId="272"/>
        </pc:sldMkLst>
      </pc:sldChg>
      <pc:sldChg chg="del">
        <pc:chgData name="הילה צדיק" userId="26ba9b5f-5826-4428-895e-09128dd28848" providerId="ADAL" clId="{3CE9AE6A-77F2-4FAE-95A8-BDFF984D3247}" dt="2025-08-17T14:13:08.851" v="4" actId="47"/>
        <pc:sldMkLst>
          <pc:docMk/>
          <pc:sldMk cId="1542944606" sldId="273"/>
        </pc:sldMkLst>
      </pc:sldChg>
      <pc:sldChg chg="modSp mod">
        <pc:chgData name="הילה צדיק" userId="26ba9b5f-5826-4428-895e-09128dd28848" providerId="ADAL" clId="{3CE9AE6A-77F2-4FAE-95A8-BDFF984D3247}" dt="2025-08-18T06:16:35.945" v="22" actId="20577"/>
        <pc:sldMkLst>
          <pc:docMk/>
          <pc:sldMk cId="1245574478" sldId="274"/>
        </pc:sldMkLst>
        <pc:spChg chg="mod">
          <ac:chgData name="הילה צדיק" userId="26ba9b5f-5826-4428-895e-09128dd28848" providerId="ADAL" clId="{3CE9AE6A-77F2-4FAE-95A8-BDFF984D3247}" dt="2025-08-18T06:16:35.945" v="22" actId="20577"/>
          <ac:spMkLst>
            <pc:docMk/>
            <pc:sldMk cId="1245574478" sldId="274"/>
            <ac:spMk id="6" creationId="{3F709CAE-C336-4802-382F-5AE4A47BBD1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כ"ד/אב/תשפ"ה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33106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כ"ד/אב/תשפ"ה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71507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כ"ד/אב/תשפ"ה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423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כ"ד/אב/תשפ"ה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398441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1C5A4F0-78FF-7D4F-B9BF-C4843BF1ACAA}" type="datetimeFigureOut">
              <a:rPr lang="he-IL" smtClean="0"/>
              <a:t>כ"ד/אב/תשפ"ה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502808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81C5A4F0-78FF-7D4F-B9BF-C4843BF1ACAA}" type="datetimeFigureOut">
              <a:rPr lang="he-IL" smtClean="0"/>
              <a:t>כ"ד/אב/תשפ"ה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22439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81C5A4F0-78FF-7D4F-B9BF-C4843BF1ACAA}" type="datetimeFigureOut">
              <a:rPr lang="he-IL" smtClean="0"/>
              <a:t>כ"ד/אב/תשפ"ה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00817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1C5A4F0-78FF-7D4F-B9BF-C4843BF1ACAA}" type="datetimeFigureOut">
              <a:rPr lang="he-IL" smtClean="0"/>
              <a:t>כ"ד/אב/תשפ"ה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59941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5A4F0-78FF-7D4F-B9BF-C4843BF1ACAA}" type="datetimeFigureOut">
              <a:rPr lang="he-IL" smtClean="0"/>
              <a:t>כ"ד/אב/תשפ"ה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63690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1C5A4F0-78FF-7D4F-B9BF-C4843BF1ACAA}" type="datetimeFigureOut">
              <a:rPr lang="he-IL" smtClean="0"/>
              <a:t>כ"ד/אב/תשפ"ה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02434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1C5A4F0-78FF-7D4F-B9BF-C4843BF1ACAA}" type="datetimeFigureOut">
              <a:rPr lang="he-IL" smtClean="0"/>
              <a:t>כ"ד/אב/תשפ"ה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1288893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5A4F0-78FF-7D4F-B9BF-C4843BF1ACAA}" type="datetimeFigureOut">
              <a:rPr lang="he-IL" smtClean="0"/>
              <a:t>כ"ד/אב/תשפ"ה</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3C161-8B10-4940-A5C5-D69F30D0A98D}" type="slidenum">
              <a:rPr lang="he-IL" smtClean="0"/>
              <a:t>‹#›</a:t>
            </a:fld>
            <a:endParaRPr lang="he-IL"/>
          </a:p>
        </p:txBody>
      </p:sp>
      <p:pic>
        <p:nvPicPr>
          <p:cNvPr id="11" name="תמונה 10">
            <a:extLst>
              <a:ext uri="{FF2B5EF4-FFF2-40B4-BE49-F238E27FC236}">
                <a16:creationId xmlns:a16="http://schemas.microsoft.com/office/drawing/2014/main" id="{2A082EB6-4F8F-E9F1-4DBB-3CA164F02BFB}"/>
              </a:ext>
            </a:extLst>
          </p:cNvPr>
          <p:cNvPicPr>
            <a:picLocks noChangeAspect="1"/>
          </p:cNvPicPr>
          <p:nvPr userDrawn="1"/>
        </p:nvPicPr>
        <p:blipFill rotWithShape="1">
          <a:blip r:embed="rId13"/>
          <a:srcRect b="89158"/>
          <a:stretch/>
        </p:blipFill>
        <p:spPr>
          <a:xfrm>
            <a:off x="75722" y="0"/>
            <a:ext cx="12040557" cy="979055"/>
          </a:xfrm>
          <a:prstGeom prst="rect">
            <a:avLst/>
          </a:prstGeom>
        </p:spPr>
      </p:pic>
      <p:pic>
        <p:nvPicPr>
          <p:cNvPr id="13" name="תמונה 12">
            <a:extLst>
              <a:ext uri="{FF2B5EF4-FFF2-40B4-BE49-F238E27FC236}">
                <a16:creationId xmlns:a16="http://schemas.microsoft.com/office/drawing/2014/main" id="{B7C1DCA6-E5BF-8112-482C-521D09DEE9FC}"/>
              </a:ext>
            </a:extLst>
          </p:cNvPr>
          <p:cNvPicPr>
            <a:picLocks noChangeAspect="1"/>
          </p:cNvPicPr>
          <p:nvPr userDrawn="1"/>
        </p:nvPicPr>
        <p:blipFill rotWithShape="1">
          <a:blip r:embed="rId13"/>
          <a:srcRect t="91696" b="559"/>
          <a:stretch/>
        </p:blipFill>
        <p:spPr>
          <a:xfrm>
            <a:off x="75722" y="6143191"/>
            <a:ext cx="12040557" cy="699367"/>
          </a:xfrm>
          <a:prstGeom prst="rect">
            <a:avLst/>
          </a:prstGeom>
        </p:spPr>
      </p:pic>
    </p:spTree>
    <p:extLst>
      <p:ext uri="{BB962C8B-B14F-4D97-AF65-F5344CB8AC3E}">
        <p14:creationId xmlns:p14="http://schemas.microsoft.com/office/powerpoint/2010/main" val="2692213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7CDD9DEE-D1FD-C045-BB59-3EE35519570D}"/>
              </a:ext>
            </a:extLst>
          </p:cNvPr>
          <p:cNvSpPr txBox="1"/>
          <p:nvPr/>
        </p:nvSpPr>
        <p:spPr>
          <a:xfrm>
            <a:off x="2599122" y="2500840"/>
            <a:ext cx="6993755" cy="3908762"/>
          </a:xfrm>
          <a:prstGeom prst="rect">
            <a:avLst/>
          </a:prstGeom>
          <a:noFill/>
        </p:spPr>
        <p:txBody>
          <a:bodyPr wrap="square" rtlCol="1">
            <a:spAutoFit/>
          </a:bodyPr>
          <a:lstStyle/>
          <a:p>
            <a:pPr algn="ctr"/>
            <a:r>
              <a:rPr lang="he-IL" sz="5400" b="1" dirty="0">
                <a:latin typeface="Alef" pitchFamily="2" charset="-79"/>
                <a:cs typeface="Alef" pitchFamily="2" charset="-79"/>
              </a:rPr>
              <a:t>איך לעבוד עם</a:t>
            </a:r>
          </a:p>
          <a:p>
            <a:pPr algn="ctr"/>
            <a:r>
              <a:rPr lang="he-IL" sz="5400" b="1" dirty="0">
                <a:latin typeface="Alef" pitchFamily="2" charset="-79"/>
                <a:cs typeface="Alef" pitchFamily="2" charset="-79"/>
              </a:rPr>
              <a:t>קונפליקט בליווי?</a:t>
            </a:r>
            <a:endParaRPr lang="he-IL" sz="4400" dirty="0">
              <a:latin typeface="Alef" pitchFamily="2" charset="-79"/>
              <a:cs typeface="Alef" pitchFamily="2" charset="-79"/>
            </a:endParaRPr>
          </a:p>
          <a:p>
            <a:pPr algn="ctr"/>
            <a:endParaRPr lang="he-IL" sz="4400" dirty="0">
              <a:latin typeface="Alef" pitchFamily="2" charset="-79"/>
              <a:cs typeface="Alef" pitchFamily="2" charset="-79"/>
            </a:endParaRPr>
          </a:p>
          <a:p>
            <a:pPr algn="ctr"/>
            <a:endParaRPr lang="he-IL" sz="3200" dirty="0">
              <a:latin typeface="Alef" pitchFamily="2" charset="-79"/>
              <a:cs typeface="Alef" pitchFamily="2" charset="-79"/>
            </a:endParaRPr>
          </a:p>
          <a:p>
            <a:pPr algn="ctr"/>
            <a:endParaRPr lang="he-IL" sz="3200" dirty="0">
              <a:latin typeface="Alef" pitchFamily="2" charset="-79"/>
              <a:cs typeface="Alef" pitchFamily="2" charset="-79"/>
            </a:endParaRPr>
          </a:p>
          <a:p>
            <a:pPr algn="ctr"/>
            <a:endParaRPr lang="he-IL" sz="3200" dirty="0">
              <a:latin typeface="Alef" pitchFamily="2" charset="-79"/>
              <a:cs typeface="Alef" pitchFamily="2" charset="-79"/>
            </a:endParaRPr>
          </a:p>
        </p:txBody>
      </p:sp>
    </p:spTree>
    <p:extLst>
      <p:ext uri="{BB962C8B-B14F-4D97-AF65-F5344CB8AC3E}">
        <p14:creationId xmlns:p14="http://schemas.microsoft.com/office/powerpoint/2010/main" val="4137171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2A01E-FEEC-ACC9-D0CF-0F978B95232A}"/>
            </a:ext>
          </a:extLst>
        </p:cNvPr>
        <p:cNvGrpSpPr/>
        <p:nvPr/>
      </p:nvGrpSpPr>
      <p:grpSpPr>
        <a:xfrm>
          <a:off x="0" y="0"/>
          <a:ext cx="0" cy="0"/>
          <a:chOff x="0" y="0"/>
          <a:chExt cx="0" cy="0"/>
        </a:xfrm>
      </p:grpSpPr>
      <p:sp>
        <p:nvSpPr>
          <p:cNvPr id="6" name="תיבת טקסט 5">
            <a:extLst>
              <a:ext uri="{FF2B5EF4-FFF2-40B4-BE49-F238E27FC236}">
                <a16:creationId xmlns:a16="http://schemas.microsoft.com/office/drawing/2014/main" id="{E9E5C6EA-AF72-D70B-EF9F-9D5F7C835604}"/>
              </a:ext>
            </a:extLst>
          </p:cNvPr>
          <p:cNvSpPr txBox="1"/>
          <p:nvPr/>
        </p:nvSpPr>
        <p:spPr>
          <a:xfrm>
            <a:off x="1135380" y="1463496"/>
            <a:ext cx="9921240" cy="4154984"/>
          </a:xfrm>
          <a:prstGeom prst="rect">
            <a:avLst/>
          </a:prstGeom>
          <a:noFill/>
        </p:spPr>
        <p:txBody>
          <a:bodyPr wrap="square">
            <a:spAutoFit/>
          </a:bodyPr>
          <a:lstStyle/>
          <a:p>
            <a:pPr algn="r" rtl="1">
              <a:buNone/>
            </a:pPr>
            <a:r>
              <a:rPr lang="he-IL" sz="2400" b="1" dirty="0">
                <a:latin typeface="Alef" panose="00000500000000000000" pitchFamily="2" charset="-79"/>
                <a:ea typeface="MS Mincho" panose="02020609040205080304" pitchFamily="49" charset="-128"/>
                <a:cs typeface="Alef" panose="00000500000000000000" pitchFamily="2" charset="-79"/>
              </a:rPr>
              <a:t>3. חשיבה יצירתית: "הגדלת העוגה"</a:t>
            </a:r>
            <a:endParaRPr lang="en-US" sz="2400" dirty="0">
              <a:latin typeface="Alef" panose="00000500000000000000" pitchFamily="2" charset="-79"/>
              <a:ea typeface="MS Mincho" panose="02020609040205080304" pitchFamily="49" charset="-128"/>
              <a:cs typeface="Alef" panose="00000500000000000000" pitchFamily="2" charset="-79"/>
            </a:endParaRPr>
          </a:p>
          <a:p>
            <a:pPr algn="r" rtl="1">
              <a:buNone/>
            </a:pPr>
            <a:r>
              <a:rPr lang="he-IL" sz="2400" dirty="0">
                <a:latin typeface="Alef" panose="00000500000000000000" pitchFamily="2" charset="-79"/>
                <a:ea typeface="MS Mincho" panose="02020609040205080304" pitchFamily="49" charset="-128"/>
                <a:cs typeface="Alef" panose="00000500000000000000" pitchFamily="2" charset="-79"/>
              </a:rPr>
              <a:t>במקום לראות את הקונפליקט כמשחק סכום אפס שבו </a:t>
            </a:r>
            <a:r>
              <a:rPr lang="he-IL" sz="2400">
                <a:latin typeface="Alef" panose="00000500000000000000" pitchFamily="2" charset="-79"/>
                <a:ea typeface="MS Mincho" panose="02020609040205080304" pitchFamily="49" charset="-128"/>
                <a:cs typeface="Alef" panose="00000500000000000000" pitchFamily="2" charset="-79"/>
              </a:rPr>
              <a:t>מה שאחד/ת מרוויח/ה השני/ה מפסיד/ה </a:t>
            </a:r>
            <a:r>
              <a:rPr lang="he-IL" sz="2400" dirty="0">
                <a:latin typeface="Alef" panose="00000500000000000000" pitchFamily="2" charset="-79"/>
                <a:ea typeface="MS Mincho" panose="02020609040205080304" pitchFamily="49" charset="-128"/>
                <a:cs typeface="Alef" panose="00000500000000000000" pitchFamily="2" charset="-79"/>
              </a:rPr>
              <a:t>("מי יקבל את הפרויקט?"), נסו לחשוב איך אפשר לייצר יותר ערך עבור שני הצדדים. שאלו שאלות כמו:</a:t>
            </a:r>
            <a:endParaRPr lang="en-US" sz="2400" dirty="0">
              <a:latin typeface="Alef" panose="00000500000000000000" pitchFamily="2" charset="-79"/>
              <a:ea typeface="MS Mincho" panose="02020609040205080304" pitchFamily="49" charset="-128"/>
              <a:cs typeface="Alef" panose="00000500000000000000" pitchFamily="2" charset="-79"/>
            </a:endParaRPr>
          </a:p>
          <a:p>
            <a:pPr algn="r" rtl="1">
              <a:buNone/>
            </a:pPr>
            <a:r>
              <a:rPr lang="en-US" sz="2400" dirty="0">
                <a:latin typeface="Alef" panose="00000500000000000000" pitchFamily="2" charset="-79"/>
                <a:ea typeface="MS Mincho" panose="02020609040205080304" pitchFamily="49" charset="-128"/>
                <a:cs typeface="Alef" panose="00000500000000000000" pitchFamily="2" charset="-79"/>
              </a:rPr>
              <a:t> </a:t>
            </a:r>
          </a:p>
          <a:p>
            <a:pPr algn="r" rtl="1">
              <a:buNone/>
            </a:pPr>
            <a:r>
              <a:rPr lang="he-IL" sz="2400" dirty="0">
                <a:latin typeface="Alef" panose="00000500000000000000" pitchFamily="2" charset="-79"/>
                <a:ea typeface="MS Mincho" panose="02020609040205080304" pitchFamily="49" charset="-128"/>
                <a:cs typeface="Alef" panose="00000500000000000000" pitchFamily="2" charset="-79"/>
              </a:rPr>
              <a:t>"אילו פתרונות נוספים יכולים לשרת את שנינו/שתינו?"</a:t>
            </a:r>
            <a:endParaRPr lang="en-US" sz="2400" dirty="0">
              <a:latin typeface="Alef" panose="00000500000000000000" pitchFamily="2" charset="-79"/>
              <a:ea typeface="MS Mincho" panose="02020609040205080304" pitchFamily="49" charset="-128"/>
              <a:cs typeface="Alef" panose="00000500000000000000" pitchFamily="2" charset="-79"/>
            </a:endParaRPr>
          </a:p>
          <a:p>
            <a:pPr algn="r" rtl="1">
              <a:buNone/>
            </a:pPr>
            <a:r>
              <a:rPr lang="en-US" sz="2400" dirty="0">
                <a:latin typeface="Alef" panose="00000500000000000000" pitchFamily="2" charset="-79"/>
                <a:ea typeface="MS Mincho" panose="02020609040205080304" pitchFamily="49" charset="-128"/>
                <a:cs typeface="Alef" panose="00000500000000000000" pitchFamily="2" charset="-79"/>
              </a:rPr>
              <a:t> </a:t>
            </a:r>
          </a:p>
          <a:p>
            <a:pPr algn="r" rtl="1">
              <a:buNone/>
            </a:pPr>
            <a:r>
              <a:rPr lang="he-IL" sz="2400" dirty="0">
                <a:latin typeface="Alef" panose="00000500000000000000" pitchFamily="2" charset="-79"/>
                <a:ea typeface="MS Mincho" panose="02020609040205080304" pitchFamily="49" charset="-128"/>
                <a:cs typeface="Alef" panose="00000500000000000000" pitchFamily="2" charset="-79"/>
              </a:rPr>
              <a:t>"האם יש דרך שבה שנינו נוכל לקבל את מה שחשוב לנו?"</a:t>
            </a:r>
            <a:endParaRPr lang="en-US" sz="2400" dirty="0">
              <a:latin typeface="Alef" panose="00000500000000000000" pitchFamily="2" charset="-79"/>
              <a:ea typeface="MS Mincho" panose="02020609040205080304" pitchFamily="49" charset="-128"/>
              <a:cs typeface="Alef" panose="00000500000000000000" pitchFamily="2" charset="-79"/>
            </a:endParaRPr>
          </a:p>
          <a:p>
            <a:pPr algn="r" rtl="1">
              <a:buNone/>
            </a:pPr>
            <a:r>
              <a:rPr lang="en-US" sz="2400" dirty="0">
                <a:latin typeface="Alef" panose="00000500000000000000" pitchFamily="2" charset="-79"/>
                <a:ea typeface="MS Mincho" panose="02020609040205080304" pitchFamily="49" charset="-128"/>
                <a:cs typeface="Alef" panose="00000500000000000000" pitchFamily="2" charset="-79"/>
              </a:rPr>
              <a:t> </a:t>
            </a:r>
          </a:p>
          <a:p>
            <a:pPr algn="r" rtl="1">
              <a:buNone/>
            </a:pPr>
            <a:r>
              <a:rPr lang="he-IL" sz="2400" dirty="0">
                <a:latin typeface="Alef" panose="00000500000000000000" pitchFamily="2" charset="-79"/>
                <a:ea typeface="MS Mincho" panose="02020609040205080304" pitchFamily="49" charset="-128"/>
                <a:cs typeface="Alef" panose="00000500000000000000" pitchFamily="2" charset="-79"/>
              </a:rPr>
              <a:t>"האם ניתן לפצל את הפרויקט כך ששניכם תהיו מעורבים בחלקים שחשובים לכם?"</a:t>
            </a:r>
            <a:endParaRPr lang="en-US" sz="2400" dirty="0">
              <a:latin typeface="Alef" panose="00000500000000000000" pitchFamily="2" charset="-79"/>
              <a:ea typeface="MS Mincho" panose="02020609040205080304" pitchFamily="49" charset="-128"/>
              <a:cs typeface="Alef" panose="00000500000000000000" pitchFamily="2" charset="-79"/>
            </a:endParaRPr>
          </a:p>
          <a:p>
            <a:pPr algn="r" rtl="1">
              <a:buNone/>
            </a:pPr>
            <a:r>
              <a:rPr lang="en-US" sz="2400" dirty="0">
                <a:latin typeface="Alef" panose="00000500000000000000" pitchFamily="2" charset="-79"/>
                <a:ea typeface="MS Mincho" panose="02020609040205080304" pitchFamily="49" charset="-128"/>
                <a:cs typeface="Alef" panose="00000500000000000000" pitchFamily="2" charset="-79"/>
              </a:rPr>
              <a:t> </a:t>
            </a:r>
          </a:p>
        </p:txBody>
      </p:sp>
    </p:spTree>
    <p:extLst>
      <p:ext uri="{BB962C8B-B14F-4D97-AF65-F5344CB8AC3E}">
        <p14:creationId xmlns:p14="http://schemas.microsoft.com/office/powerpoint/2010/main" val="159864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68A6D-6CF1-96FA-01E7-85716C85CCC6}"/>
            </a:ext>
          </a:extLst>
        </p:cNvPr>
        <p:cNvGrpSpPr/>
        <p:nvPr/>
      </p:nvGrpSpPr>
      <p:grpSpPr>
        <a:xfrm>
          <a:off x="0" y="0"/>
          <a:ext cx="0" cy="0"/>
          <a:chOff x="0" y="0"/>
          <a:chExt cx="0" cy="0"/>
        </a:xfrm>
      </p:grpSpPr>
      <p:sp>
        <p:nvSpPr>
          <p:cNvPr id="2" name="תיבת טקסט 1">
            <a:extLst>
              <a:ext uri="{FF2B5EF4-FFF2-40B4-BE49-F238E27FC236}">
                <a16:creationId xmlns:a16="http://schemas.microsoft.com/office/drawing/2014/main" id="{4E91B724-FE49-EA2F-0975-8D5E6B9CF81C}"/>
              </a:ext>
            </a:extLst>
          </p:cNvPr>
          <p:cNvSpPr txBox="1"/>
          <p:nvPr/>
        </p:nvSpPr>
        <p:spPr>
          <a:xfrm>
            <a:off x="1539550" y="1270228"/>
            <a:ext cx="9112900" cy="4524315"/>
          </a:xfrm>
          <a:prstGeom prst="rect">
            <a:avLst/>
          </a:prstGeom>
          <a:noFill/>
        </p:spPr>
        <p:txBody>
          <a:bodyPr wrap="square" rtlCol="1">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Alef" panose="00000500000000000000" pitchFamily="2" charset="-79"/>
                <a:ea typeface="MS Mincho" panose="02020609040205080304" pitchFamily="49" charset="-128"/>
                <a:cs typeface="Alef" panose="00000500000000000000" pitchFamily="2" charset="-79"/>
              </a:rPr>
              <a:t>4. הקשבה והבנה הדדית</a:t>
            </a:r>
            <a:endParaRPr kumimoji="0" lang="en-US" sz="2400" b="0" i="0" u="none" strike="noStrike" kern="1200" cap="none" spc="0" normalizeH="0" baseline="0" noProof="0" dirty="0">
              <a:ln>
                <a:noFill/>
              </a:ln>
              <a:solidFill>
                <a:prstClr val="black"/>
              </a:solidFill>
              <a:effectLst/>
              <a:uLnTx/>
              <a:uFillTx/>
              <a:latin typeface="Alef" panose="00000500000000000000" pitchFamily="2" charset="-79"/>
              <a:ea typeface="MS Mincho" panose="02020609040205080304" pitchFamily="49" charset="-128"/>
              <a:cs typeface="Alef" panose="00000500000000000000" pitchFamily="2" charset="-79"/>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Alef" panose="00000500000000000000" pitchFamily="2" charset="-79"/>
                <a:ea typeface="MS Mincho" panose="02020609040205080304" pitchFamily="49" charset="-128"/>
                <a:cs typeface="Alef" panose="00000500000000000000" pitchFamily="2" charset="-79"/>
              </a:rPr>
              <a:t>כדי להצליח בגישת שיתוף הפעולה, יש צורך בהקשבה אמיתית ומלאה. זה לא רק לשמוע את המילים של הצד השני, אלא להבין את הרגשות, החששות והצרכים שמאחוריהן. ככל שההבנה ההדדית עמוקה יותר, כך קל יותר למצוא פתרון ששני הצדדים ירגישו מרוצים ממנו.</a:t>
            </a:r>
            <a:endParaRPr kumimoji="0" lang="en-US" sz="2400" b="0" i="0" u="none" strike="noStrike" kern="1200" cap="none" spc="0" normalizeH="0" baseline="0" noProof="0" dirty="0">
              <a:ln>
                <a:noFill/>
              </a:ln>
              <a:solidFill>
                <a:prstClr val="black"/>
              </a:solidFill>
              <a:effectLst/>
              <a:uLnTx/>
              <a:uFillTx/>
              <a:latin typeface="Alef" panose="00000500000000000000" pitchFamily="2" charset="-79"/>
              <a:ea typeface="MS Mincho" panose="02020609040205080304" pitchFamily="49" charset="-128"/>
              <a:cs typeface="Alef" panose="00000500000000000000" pitchFamily="2" charset="-79"/>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lef" panose="00000500000000000000" pitchFamily="2" charset="-79"/>
                <a:ea typeface="MS Mincho" panose="02020609040205080304" pitchFamily="49" charset="-128"/>
                <a:cs typeface="Alef" panose="00000500000000000000" pitchFamily="2" charset="-79"/>
              </a:rPr>
              <a:t>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Alef" panose="00000500000000000000" pitchFamily="2" charset="-79"/>
                <a:ea typeface="MS Mincho" panose="02020609040205080304" pitchFamily="49" charset="-128"/>
                <a:cs typeface="Alef" panose="00000500000000000000" pitchFamily="2" charset="-79"/>
              </a:rPr>
              <a:t>5. פתיחות, שקיפות ונדיבות</a:t>
            </a:r>
            <a:endParaRPr kumimoji="0" lang="en-US" sz="2400" b="0" i="0" u="none" strike="noStrike" kern="1200" cap="none" spc="0" normalizeH="0" baseline="0" noProof="0" dirty="0">
              <a:ln>
                <a:noFill/>
              </a:ln>
              <a:solidFill>
                <a:prstClr val="black"/>
              </a:solidFill>
              <a:effectLst/>
              <a:uLnTx/>
              <a:uFillTx/>
              <a:latin typeface="Alef" panose="00000500000000000000" pitchFamily="2" charset="-79"/>
              <a:ea typeface="MS Mincho" panose="02020609040205080304" pitchFamily="49" charset="-128"/>
              <a:cs typeface="Alef" panose="00000500000000000000" pitchFamily="2" charset="-79"/>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Alef" panose="00000500000000000000" pitchFamily="2" charset="-79"/>
                <a:ea typeface="MS Mincho" panose="02020609040205080304" pitchFamily="49" charset="-128"/>
                <a:cs typeface="Alef" panose="00000500000000000000" pitchFamily="2" charset="-79"/>
              </a:rPr>
              <a:t>הגישה הזו דורשת רצון טוב מצד כל המעורבים. שני הצדדים צריכים להיות פתוחים לחשוף את הצרכים שלהם וגם מוכנים להיות נדיבים בנושאים שפחות חשובים להם, כדי לאפשר לצד השני להשיג את מטרותיו. זוהי דרך שמבוססת על אמון הדדי ועל ההבנה שפתרון משותף ישרת את כולם בטווח הארוך.</a:t>
            </a:r>
            <a:endParaRPr kumimoji="0" lang="en-US" sz="2400" b="0" i="0" u="none" strike="noStrike" kern="1200" cap="none" spc="0" normalizeH="0" baseline="0" noProof="0" dirty="0">
              <a:ln>
                <a:noFill/>
              </a:ln>
              <a:solidFill>
                <a:prstClr val="black"/>
              </a:solidFill>
              <a:effectLst/>
              <a:uLnTx/>
              <a:uFillTx/>
              <a:latin typeface="Alef" panose="00000500000000000000" pitchFamily="2" charset="-79"/>
              <a:ea typeface="MS Mincho" panose="02020609040205080304" pitchFamily="49" charset="-128"/>
              <a:cs typeface="Alef" panose="00000500000000000000" pitchFamily="2" charset="-79"/>
            </a:endParaRPr>
          </a:p>
        </p:txBody>
      </p:sp>
    </p:spTree>
    <p:extLst>
      <p:ext uri="{BB962C8B-B14F-4D97-AF65-F5344CB8AC3E}">
        <p14:creationId xmlns:p14="http://schemas.microsoft.com/office/powerpoint/2010/main" val="1443021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49068C-5F0F-9A48-D522-BC738174E041}"/>
              </a:ext>
            </a:extLst>
          </p:cNvPr>
          <p:cNvSpPr txBox="1">
            <a:spLocks/>
          </p:cNvSpPr>
          <p:nvPr/>
        </p:nvSpPr>
        <p:spPr>
          <a:xfrm>
            <a:off x="2911358" y="3429000"/>
            <a:ext cx="6369283" cy="1138523"/>
          </a:xfrm>
          <a:prstGeom prst="rect">
            <a:avLst/>
          </a:prstGeom>
        </p:spPr>
        <p:txBody>
          <a:bodyPr anchor="b">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he-IL" sz="6000" b="1" dirty="0">
                <a:latin typeface="Alef" panose="00000500000000000000" pitchFamily="2" charset="-79"/>
                <a:cs typeface="Alef" panose="00000500000000000000" pitchFamily="2" charset="-79"/>
              </a:rPr>
              <a:t>תודה על ההקשבה!</a:t>
            </a:r>
          </a:p>
          <a:p>
            <a:pPr algn="ctr">
              <a:lnSpc>
                <a:spcPct val="150000"/>
              </a:lnSpc>
            </a:pPr>
            <a:endParaRPr lang="he-IL" sz="2400"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377407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2EE388DD-92EF-5452-819A-9E413C0DC129}"/>
              </a:ext>
            </a:extLst>
          </p:cNvPr>
          <p:cNvSpPr txBox="1"/>
          <p:nvPr/>
        </p:nvSpPr>
        <p:spPr>
          <a:xfrm>
            <a:off x="7264400" y="2092960"/>
            <a:ext cx="2621230" cy="369332"/>
          </a:xfrm>
          <a:prstGeom prst="rect">
            <a:avLst/>
          </a:prstGeom>
          <a:noFill/>
        </p:spPr>
        <p:txBody>
          <a:bodyPr wrap="none" rtlCol="1">
            <a:spAutoFit/>
          </a:bodyPr>
          <a:lstStyle/>
          <a:p>
            <a:pPr algn="ctr"/>
            <a:r>
              <a:rPr lang="he-IL" dirty="0"/>
              <a:t>                                      </a:t>
            </a:r>
          </a:p>
        </p:txBody>
      </p:sp>
      <p:sp>
        <p:nvSpPr>
          <p:cNvPr id="15" name="תיבת טקסט 14">
            <a:extLst>
              <a:ext uri="{FF2B5EF4-FFF2-40B4-BE49-F238E27FC236}">
                <a16:creationId xmlns:a16="http://schemas.microsoft.com/office/drawing/2014/main" id="{50B4CA23-B6A0-80DA-D57C-ECAF1661D1D6}"/>
              </a:ext>
            </a:extLst>
          </p:cNvPr>
          <p:cNvSpPr txBox="1"/>
          <p:nvPr/>
        </p:nvSpPr>
        <p:spPr>
          <a:xfrm>
            <a:off x="1290320" y="1713020"/>
            <a:ext cx="9611360" cy="3989810"/>
          </a:xfrm>
          <a:prstGeom prst="rect">
            <a:avLst/>
          </a:prstGeom>
          <a:noFill/>
        </p:spPr>
        <p:txBody>
          <a:bodyPr wrap="square">
            <a:spAutoFit/>
          </a:bodyPr>
          <a:lstStyle/>
          <a:p>
            <a:pPr algn="r" rtl="1">
              <a:lnSpc>
                <a:spcPct val="107000"/>
              </a:lnSpc>
              <a:spcAft>
                <a:spcPts val="800"/>
              </a:spcAft>
              <a:buNone/>
            </a:pPr>
            <a:r>
              <a:rPr lang="he-IL" sz="3600" b="1" dirty="0">
                <a:effectLst/>
                <a:latin typeface="Alef" panose="00000500000000000000" pitchFamily="2" charset="-79"/>
                <a:ea typeface="MS Mincho" panose="02020609040205080304" pitchFamily="49" charset="-128"/>
                <a:cs typeface="Alef" panose="00000500000000000000" pitchFamily="2" charset="-79"/>
              </a:rPr>
              <a:t>ציר 1- אסרטיביות (</a:t>
            </a:r>
            <a:r>
              <a:rPr lang="en-US" sz="3600" b="1" dirty="0">
                <a:effectLst/>
                <a:latin typeface="Alef" panose="00000500000000000000" pitchFamily="2" charset="-79"/>
                <a:ea typeface="MS Mincho" panose="02020609040205080304" pitchFamily="49" charset="-128"/>
                <a:cs typeface="Alef" panose="00000500000000000000" pitchFamily="2" charset="-79"/>
              </a:rPr>
              <a:t>Assertiveness</a:t>
            </a:r>
            <a:r>
              <a:rPr lang="he-IL" sz="3600" b="1" dirty="0">
                <a:effectLst/>
                <a:latin typeface="Alef" panose="00000500000000000000" pitchFamily="2" charset="-79"/>
                <a:ea typeface="MS Mincho" panose="02020609040205080304" pitchFamily="49" charset="-128"/>
                <a:cs typeface="Alef" panose="00000500000000000000" pitchFamily="2" charset="-79"/>
              </a:rPr>
              <a:t>)-</a:t>
            </a:r>
            <a:r>
              <a:rPr lang="he-IL" sz="3600" dirty="0">
                <a:effectLst/>
                <a:latin typeface="Alef" panose="00000500000000000000" pitchFamily="2" charset="-79"/>
                <a:ea typeface="MS Mincho" panose="02020609040205080304" pitchFamily="49" charset="-128"/>
                <a:cs typeface="Alef" panose="00000500000000000000" pitchFamily="2" charset="-79"/>
              </a:rPr>
              <a:t> עד כמה אדם מעוניין לממש את האינטרסים והצרכים שלו/ה.</a:t>
            </a:r>
            <a:endParaRPr lang="en-US" sz="3600" dirty="0">
              <a:effectLst/>
              <a:latin typeface="Alef" panose="00000500000000000000" pitchFamily="2" charset="-79"/>
              <a:ea typeface="MS Mincho" panose="02020609040205080304" pitchFamily="49" charset="-128"/>
              <a:cs typeface="Alef" panose="00000500000000000000" pitchFamily="2" charset="-79"/>
            </a:endParaRPr>
          </a:p>
          <a:p>
            <a:pPr algn="r" rtl="1">
              <a:lnSpc>
                <a:spcPct val="107000"/>
              </a:lnSpc>
              <a:spcAft>
                <a:spcPts val="800"/>
              </a:spcAft>
              <a:buNone/>
            </a:pPr>
            <a:r>
              <a:rPr lang="he-IL" sz="3600" b="1" dirty="0">
                <a:effectLst/>
                <a:latin typeface="Alef" panose="00000500000000000000" pitchFamily="2" charset="-79"/>
                <a:ea typeface="MS Mincho" panose="02020609040205080304" pitchFamily="49" charset="-128"/>
                <a:cs typeface="Alef" panose="00000500000000000000" pitchFamily="2" charset="-79"/>
              </a:rPr>
              <a:t>ציר 2- שיתוף פעולה (</a:t>
            </a:r>
            <a:r>
              <a:rPr lang="en-US" sz="3600" b="1" dirty="0">
                <a:effectLst/>
                <a:latin typeface="Alef" panose="00000500000000000000" pitchFamily="2" charset="-79"/>
                <a:ea typeface="MS Mincho" panose="02020609040205080304" pitchFamily="49" charset="-128"/>
                <a:cs typeface="Alef" panose="00000500000000000000" pitchFamily="2" charset="-79"/>
              </a:rPr>
              <a:t>Cooperativeness</a:t>
            </a:r>
            <a:r>
              <a:rPr lang="he-IL" sz="3600" b="1" dirty="0">
                <a:effectLst/>
                <a:latin typeface="Alef" panose="00000500000000000000" pitchFamily="2" charset="-79"/>
                <a:ea typeface="MS Mincho" panose="02020609040205080304" pitchFamily="49" charset="-128"/>
                <a:cs typeface="Alef" panose="00000500000000000000" pitchFamily="2" charset="-79"/>
              </a:rPr>
              <a:t>)-</a:t>
            </a:r>
            <a:r>
              <a:rPr lang="he-IL" sz="3600" dirty="0">
                <a:effectLst/>
                <a:latin typeface="Alef" panose="00000500000000000000" pitchFamily="2" charset="-79"/>
                <a:ea typeface="MS Mincho" panose="02020609040205080304" pitchFamily="49" charset="-128"/>
                <a:cs typeface="Alef" panose="00000500000000000000" pitchFamily="2" charset="-79"/>
              </a:rPr>
              <a:t> עד כמה אדם מעוניין/ת </a:t>
            </a:r>
            <a:r>
              <a:rPr lang="he-IL" sz="3600" dirty="0">
                <a:latin typeface="Alef" panose="00000500000000000000" pitchFamily="2" charset="-79"/>
                <a:cs typeface="Alef" panose="00000500000000000000" pitchFamily="2" charset="-79"/>
              </a:rPr>
              <a:t>לשתף</a:t>
            </a:r>
            <a:r>
              <a:rPr lang="he-IL" sz="3600" dirty="0">
                <a:effectLst/>
                <a:latin typeface="Alef" panose="00000500000000000000" pitchFamily="2" charset="-79"/>
                <a:ea typeface="MS Mincho" panose="02020609040205080304" pitchFamily="49" charset="-128"/>
                <a:cs typeface="Alef" panose="00000500000000000000" pitchFamily="2" charset="-79"/>
              </a:rPr>
              <a:t> פעולה עם האחר/ת ולממש את הצרכים שלו/ה.</a:t>
            </a:r>
            <a:endParaRPr lang="en-US" sz="3600" dirty="0">
              <a:effectLst/>
              <a:latin typeface="Alef" panose="00000500000000000000" pitchFamily="2" charset="-79"/>
              <a:ea typeface="MS Mincho" panose="02020609040205080304" pitchFamily="49" charset="-128"/>
              <a:cs typeface="Alef" panose="00000500000000000000" pitchFamily="2" charset="-79"/>
            </a:endParaRPr>
          </a:p>
          <a:p>
            <a:pPr algn="ctr">
              <a:lnSpc>
                <a:spcPct val="150000"/>
              </a:lnSpc>
            </a:pPr>
            <a:endParaRPr lang="he-IL" sz="3600" dirty="0"/>
          </a:p>
        </p:txBody>
      </p:sp>
    </p:spTree>
    <p:extLst>
      <p:ext uri="{BB962C8B-B14F-4D97-AF65-F5344CB8AC3E}">
        <p14:creationId xmlns:p14="http://schemas.microsoft.com/office/powerpoint/2010/main" val="287814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3FD99-09CF-4233-B345-5D76807DE9B9}"/>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BB3EA514-9B2F-F368-2976-79A4DC86B650}"/>
              </a:ext>
            </a:extLst>
          </p:cNvPr>
          <p:cNvPicPr>
            <a:picLocks noChangeAspect="1"/>
          </p:cNvPicPr>
          <p:nvPr/>
        </p:nvPicPr>
        <p:blipFill>
          <a:blip r:embed="rId2"/>
          <a:stretch>
            <a:fillRect/>
          </a:stretch>
        </p:blipFill>
        <p:spPr>
          <a:xfrm>
            <a:off x="2000567" y="1215993"/>
            <a:ext cx="8190865" cy="4426013"/>
          </a:xfrm>
          <a:prstGeom prst="rect">
            <a:avLst/>
          </a:prstGeom>
        </p:spPr>
      </p:pic>
    </p:spTree>
    <p:extLst>
      <p:ext uri="{BB962C8B-B14F-4D97-AF65-F5344CB8AC3E}">
        <p14:creationId xmlns:p14="http://schemas.microsoft.com/office/powerpoint/2010/main" val="252186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28F7D-8133-C013-6B9F-DE40A2A3C5D9}"/>
            </a:ext>
          </a:extLst>
        </p:cNvPr>
        <p:cNvGrpSpPr/>
        <p:nvPr/>
      </p:nvGrpSpPr>
      <p:grpSpPr>
        <a:xfrm>
          <a:off x="0" y="0"/>
          <a:ext cx="0" cy="0"/>
          <a:chOff x="0" y="0"/>
          <a:chExt cx="0" cy="0"/>
        </a:xfrm>
      </p:grpSpPr>
      <p:sp>
        <p:nvSpPr>
          <p:cNvPr id="3" name="תיבת טקסט 2">
            <a:extLst>
              <a:ext uri="{FF2B5EF4-FFF2-40B4-BE49-F238E27FC236}">
                <a16:creationId xmlns:a16="http://schemas.microsoft.com/office/drawing/2014/main" id="{AC823B7E-42F1-677F-7FA3-11B5F883839A}"/>
              </a:ext>
            </a:extLst>
          </p:cNvPr>
          <p:cNvSpPr txBox="1"/>
          <p:nvPr/>
        </p:nvSpPr>
        <p:spPr>
          <a:xfrm>
            <a:off x="589280" y="2034452"/>
            <a:ext cx="11013440" cy="4155433"/>
          </a:xfrm>
          <a:prstGeom prst="rect">
            <a:avLst/>
          </a:prstGeom>
          <a:noFill/>
        </p:spPr>
        <p:txBody>
          <a:bodyPr wrap="square" rtlCol="1">
            <a:spAutoFit/>
          </a:bodyPr>
          <a:lstStyle/>
          <a:p>
            <a:pPr algn="r" rtl="1">
              <a:lnSpc>
                <a:spcPct val="107000"/>
              </a:lnSpc>
              <a:spcAft>
                <a:spcPts val="800"/>
              </a:spcAft>
              <a:buNone/>
            </a:pPr>
            <a:r>
              <a:rPr lang="he-IL" sz="2400" b="1" dirty="0">
                <a:effectLst/>
                <a:latin typeface="Alef" panose="00000500000000000000" pitchFamily="2" charset="-79"/>
                <a:ea typeface="MS Mincho" panose="02020609040205080304" pitchFamily="49" charset="-128"/>
                <a:cs typeface="Alef" panose="00000500000000000000" pitchFamily="2" charset="-79"/>
              </a:rPr>
              <a:t>1. תחרותיות/ כפייה (</a:t>
            </a:r>
            <a:r>
              <a:rPr lang="en-US" sz="2400" b="1" dirty="0">
                <a:effectLst/>
                <a:latin typeface="Alef" panose="00000500000000000000" pitchFamily="2" charset="-79"/>
                <a:ea typeface="MS Mincho" panose="02020609040205080304" pitchFamily="49" charset="-128"/>
                <a:cs typeface="Alef" panose="00000500000000000000" pitchFamily="2" charset="-79"/>
              </a:rPr>
              <a:t>Competing</a:t>
            </a:r>
            <a:r>
              <a:rPr lang="he-IL" sz="2400" b="1" dirty="0">
                <a:effectLst/>
                <a:latin typeface="Alef" panose="00000500000000000000" pitchFamily="2" charset="-79"/>
                <a:ea typeface="MS Mincho" panose="02020609040205080304" pitchFamily="49" charset="-128"/>
                <a:cs typeface="Alef" panose="00000500000000000000" pitchFamily="2" charset="-79"/>
              </a:rPr>
              <a:t>)</a:t>
            </a:r>
            <a:endParaRPr lang="en-US" sz="2400" dirty="0">
              <a:effectLst/>
              <a:latin typeface="Alef" panose="00000500000000000000" pitchFamily="2" charset="-79"/>
              <a:ea typeface="MS Mincho" panose="02020609040205080304" pitchFamily="49" charset="-128"/>
              <a:cs typeface="Alef" panose="00000500000000000000" pitchFamily="2" charset="-79"/>
            </a:endParaRPr>
          </a:p>
          <a:p>
            <a:pPr algn="r" rtl="1">
              <a:lnSpc>
                <a:spcPct val="107000"/>
              </a:lnSpc>
              <a:spcAft>
                <a:spcPts val="800"/>
              </a:spcAft>
              <a:buNone/>
            </a:pPr>
            <a:r>
              <a:rPr lang="he-IL" sz="2400" dirty="0">
                <a:effectLst/>
                <a:latin typeface="Alef" panose="00000500000000000000" pitchFamily="2" charset="-79"/>
                <a:ea typeface="MS Mincho" panose="02020609040205080304" pitchFamily="49" charset="-128"/>
                <a:cs typeface="Alef" panose="00000500000000000000" pitchFamily="2" charset="-79"/>
              </a:rPr>
              <a:t>הגדרה- אסרטיביות גבוהה, שיתוף פעולה נמוך.</a:t>
            </a:r>
            <a:endParaRPr lang="en-US" sz="2400" dirty="0">
              <a:effectLst/>
              <a:latin typeface="Alef" panose="00000500000000000000" pitchFamily="2" charset="-79"/>
              <a:ea typeface="MS Mincho" panose="02020609040205080304" pitchFamily="49" charset="-128"/>
              <a:cs typeface="Alef" panose="00000500000000000000" pitchFamily="2" charset="-79"/>
            </a:endParaRPr>
          </a:p>
          <a:p>
            <a:pPr algn="r" rtl="1">
              <a:lnSpc>
                <a:spcPct val="107000"/>
              </a:lnSpc>
              <a:spcAft>
                <a:spcPts val="800"/>
              </a:spcAft>
              <a:buNone/>
            </a:pPr>
            <a:r>
              <a:rPr lang="he-IL" sz="2400" dirty="0">
                <a:effectLst/>
                <a:latin typeface="Alef" panose="00000500000000000000" pitchFamily="2" charset="-79"/>
                <a:ea typeface="MS Mincho" panose="02020609040205080304" pitchFamily="49" charset="-128"/>
                <a:cs typeface="Alef" panose="00000500000000000000" pitchFamily="2" charset="-79"/>
              </a:rPr>
              <a:t>מאפיינים- גישת "מנצח-מפסיד" (</a:t>
            </a:r>
            <a:r>
              <a:rPr lang="en-US" sz="2400" dirty="0">
                <a:effectLst/>
                <a:latin typeface="Alef" panose="00000500000000000000" pitchFamily="2" charset="-79"/>
                <a:ea typeface="MS Mincho" panose="02020609040205080304" pitchFamily="49" charset="-128"/>
                <a:cs typeface="Alef" panose="00000500000000000000" pitchFamily="2" charset="-79"/>
              </a:rPr>
              <a:t>Win-Lose</a:t>
            </a:r>
            <a:r>
              <a:rPr lang="he-IL" sz="2400" dirty="0">
                <a:effectLst/>
                <a:latin typeface="Alef" panose="00000500000000000000" pitchFamily="2" charset="-79"/>
                <a:ea typeface="MS Mincho" panose="02020609040205080304" pitchFamily="49" charset="-128"/>
                <a:cs typeface="Alef" panose="00000500000000000000" pitchFamily="2" charset="-79"/>
              </a:rPr>
              <a:t>). האדם מתמקד/ת בהשגת מטרותיו האישיות על חשבון האחר/ת. הגישה מתאימה למצבים בהם יש צורך בקבלת החלטה מהירה, או כאשר עמדתך נכונה ומהותית.</a:t>
            </a:r>
            <a:endParaRPr lang="en-US" sz="2400" dirty="0">
              <a:effectLst/>
              <a:latin typeface="Alef" panose="00000500000000000000" pitchFamily="2" charset="-79"/>
              <a:ea typeface="MS Mincho" panose="02020609040205080304" pitchFamily="49" charset="-128"/>
              <a:cs typeface="Alef" panose="00000500000000000000" pitchFamily="2" charset="-79"/>
            </a:endParaRPr>
          </a:p>
          <a:p>
            <a:pPr algn="r" rtl="1">
              <a:lnSpc>
                <a:spcPct val="107000"/>
              </a:lnSpc>
              <a:spcAft>
                <a:spcPts val="800"/>
              </a:spcAft>
              <a:buNone/>
            </a:pPr>
            <a:r>
              <a:rPr lang="he-IL" sz="2400" b="1" dirty="0">
                <a:latin typeface="Alef" panose="00000500000000000000" pitchFamily="2" charset="-79"/>
                <a:ea typeface="MS Mincho" panose="02020609040205080304" pitchFamily="49" charset="-128"/>
                <a:cs typeface="Alef" panose="00000500000000000000" pitchFamily="2" charset="-79"/>
              </a:rPr>
              <a:t>2. </a:t>
            </a:r>
            <a:r>
              <a:rPr lang="he-IL" sz="2400" b="1" dirty="0">
                <a:effectLst/>
                <a:latin typeface="Alef" panose="00000500000000000000" pitchFamily="2" charset="-79"/>
                <a:ea typeface="MS Mincho" panose="02020609040205080304" pitchFamily="49" charset="-128"/>
                <a:cs typeface="Alef" panose="00000500000000000000" pitchFamily="2" charset="-79"/>
              </a:rPr>
              <a:t>ויתור (</a:t>
            </a:r>
            <a:r>
              <a:rPr lang="en-US" sz="2400" b="1" dirty="0">
                <a:effectLst/>
                <a:latin typeface="Alef" panose="00000500000000000000" pitchFamily="2" charset="-79"/>
                <a:ea typeface="MS Mincho" panose="02020609040205080304" pitchFamily="49" charset="-128"/>
                <a:cs typeface="Alef" panose="00000500000000000000" pitchFamily="2" charset="-79"/>
              </a:rPr>
              <a:t>Accommodating</a:t>
            </a:r>
            <a:r>
              <a:rPr lang="he-IL" sz="2400" b="1" dirty="0">
                <a:effectLst/>
                <a:latin typeface="Alef" panose="00000500000000000000" pitchFamily="2" charset="-79"/>
                <a:ea typeface="MS Mincho" panose="02020609040205080304" pitchFamily="49" charset="-128"/>
                <a:cs typeface="Alef" panose="00000500000000000000" pitchFamily="2" charset="-79"/>
              </a:rPr>
              <a:t>) </a:t>
            </a:r>
            <a:endParaRPr lang="en-US" sz="2400" dirty="0">
              <a:effectLst/>
              <a:latin typeface="Alef" panose="00000500000000000000" pitchFamily="2" charset="-79"/>
              <a:ea typeface="MS Mincho" panose="02020609040205080304" pitchFamily="49" charset="-128"/>
              <a:cs typeface="Alef" panose="00000500000000000000" pitchFamily="2" charset="-79"/>
            </a:endParaRPr>
          </a:p>
          <a:p>
            <a:pPr algn="r" rtl="1">
              <a:lnSpc>
                <a:spcPct val="107000"/>
              </a:lnSpc>
              <a:spcAft>
                <a:spcPts val="800"/>
              </a:spcAft>
              <a:buNone/>
            </a:pPr>
            <a:r>
              <a:rPr lang="he-IL" sz="2400" dirty="0">
                <a:effectLst/>
                <a:latin typeface="Alef" panose="00000500000000000000" pitchFamily="2" charset="-79"/>
                <a:ea typeface="MS Mincho" panose="02020609040205080304" pitchFamily="49" charset="-128"/>
                <a:cs typeface="Alef" panose="00000500000000000000" pitchFamily="2" charset="-79"/>
              </a:rPr>
              <a:t>הגדרה- אסרטיביות נמוכה, שיתוף פעולה גבוה.</a:t>
            </a:r>
            <a:endParaRPr lang="en-US" sz="2400" dirty="0">
              <a:effectLst/>
              <a:latin typeface="Alef" panose="00000500000000000000" pitchFamily="2" charset="-79"/>
              <a:ea typeface="MS Mincho" panose="02020609040205080304" pitchFamily="49" charset="-128"/>
              <a:cs typeface="Alef" panose="00000500000000000000" pitchFamily="2" charset="-79"/>
            </a:endParaRPr>
          </a:p>
          <a:p>
            <a:pPr algn="r" rtl="1">
              <a:lnSpc>
                <a:spcPct val="107000"/>
              </a:lnSpc>
              <a:spcAft>
                <a:spcPts val="800"/>
              </a:spcAft>
              <a:buNone/>
            </a:pPr>
            <a:r>
              <a:rPr lang="he-IL" sz="2400" dirty="0">
                <a:effectLst/>
                <a:latin typeface="Alef" panose="00000500000000000000" pitchFamily="2" charset="-79"/>
                <a:ea typeface="MS Mincho" panose="02020609040205080304" pitchFamily="49" charset="-128"/>
                <a:cs typeface="Alef" panose="00000500000000000000" pitchFamily="2" charset="-79"/>
              </a:rPr>
              <a:t>מאפיינים- גישה של ויתור על האינטרסים האישיים לטובת האחר/ת. הגישה מתאימה כאשר הנושא אינו חשוב לך במיוחד, או כאשר חשוב לשמר את מערכת היחסים על פני הקונפליקט.</a:t>
            </a:r>
            <a:endParaRPr lang="en-US" sz="2400" dirty="0">
              <a:effectLst/>
              <a:latin typeface="Alef" panose="00000500000000000000" pitchFamily="2" charset="-79"/>
              <a:ea typeface="MS Mincho" panose="02020609040205080304" pitchFamily="49" charset="-128"/>
              <a:cs typeface="Alef" panose="00000500000000000000" pitchFamily="2" charset="-79"/>
            </a:endParaRPr>
          </a:p>
        </p:txBody>
      </p:sp>
      <p:sp>
        <p:nvSpPr>
          <p:cNvPr id="4" name="תיבת טקסט 3">
            <a:extLst>
              <a:ext uri="{FF2B5EF4-FFF2-40B4-BE49-F238E27FC236}">
                <a16:creationId xmlns:a16="http://schemas.microsoft.com/office/drawing/2014/main" id="{8D51CC88-A475-7CE3-C60F-98F04D4D2740}"/>
              </a:ext>
            </a:extLst>
          </p:cNvPr>
          <p:cNvSpPr txBox="1"/>
          <p:nvPr/>
        </p:nvSpPr>
        <p:spPr>
          <a:xfrm>
            <a:off x="3373120" y="991423"/>
            <a:ext cx="6085840" cy="584775"/>
          </a:xfrm>
          <a:prstGeom prst="rect">
            <a:avLst/>
          </a:prstGeom>
          <a:noFill/>
        </p:spPr>
        <p:txBody>
          <a:bodyPr wrap="square" rtlCol="1">
            <a:spAutoFit/>
          </a:bodyPr>
          <a:lstStyle/>
          <a:p>
            <a:r>
              <a:rPr lang="he-IL" sz="3200" b="1" dirty="0">
                <a:latin typeface="Alef" panose="00000500000000000000" pitchFamily="2" charset="-79"/>
                <a:cs typeface="Alef" panose="00000500000000000000" pitchFamily="2" charset="-79"/>
              </a:rPr>
              <a:t>5 התנהגויות שיוצרים שני הצירים</a:t>
            </a:r>
          </a:p>
        </p:txBody>
      </p:sp>
    </p:spTree>
    <p:extLst>
      <p:ext uri="{BB962C8B-B14F-4D97-AF65-F5344CB8AC3E}">
        <p14:creationId xmlns:p14="http://schemas.microsoft.com/office/powerpoint/2010/main" val="43040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7CDD9DEE-D1FD-C045-BB59-3EE35519570D}"/>
              </a:ext>
            </a:extLst>
          </p:cNvPr>
          <p:cNvSpPr txBox="1"/>
          <p:nvPr/>
        </p:nvSpPr>
        <p:spPr>
          <a:xfrm>
            <a:off x="1178560" y="1432560"/>
            <a:ext cx="10017760" cy="4238596"/>
          </a:xfrm>
          <a:prstGeom prst="rect">
            <a:avLst/>
          </a:prstGeom>
          <a:noFill/>
        </p:spPr>
        <p:txBody>
          <a:bodyPr wrap="square" rtlCol="1">
            <a:spAutoFit/>
          </a:bodyPr>
          <a:lstStyle/>
          <a:p>
            <a:pPr algn="r" rtl="1">
              <a:lnSpc>
                <a:spcPct val="107000"/>
              </a:lnSpc>
              <a:spcAft>
                <a:spcPts val="800"/>
              </a:spcAft>
              <a:buNone/>
            </a:pPr>
            <a:r>
              <a:rPr lang="he-IL" sz="2400" b="1" dirty="0">
                <a:latin typeface="Alef" panose="00000500000000000000" pitchFamily="2" charset="-79"/>
                <a:ea typeface="MS Mincho" panose="02020609040205080304" pitchFamily="49" charset="-128"/>
                <a:cs typeface="Alef" panose="00000500000000000000" pitchFamily="2" charset="-79"/>
              </a:rPr>
              <a:t>3.</a:t>
            </a:r>
            <a:r>
              <a:rPr lang="he-IL" sz="2400" b="1" dirty="0">
                <a:effectLst/>
                <a:latin typeface="Alef" panose="00000500000000000000" pitchFamily="2" charset="-79"/>
                <a:ea typeface="MS Mincho" panose="02020609040205080304" pitchFamily="49" charset="-128"/>
                <a:cs typeface="Alef" panose="00000500000000000000" pitchFamily="2" charset="-79"/>
              </a:rPr>
              <a:t> הימנעות (</a:t>
            </a:r>
            <a:r>
              <a:rPr lang="en-US" sz="2400" b="1" dirty="0">
                <a:effectLst/>
                <a:latin typeface="Alef" panose="00000500000000000000" pitchFamily="2" charset="-79"/>
                <a:ea typeface="MS Mincho" panose="02020609040205080304" pitchFamily="49" charset="-128"/>
                <a:cs typeface="Alef" panose="00000500000000000000" pitchFamily="2" charset="-79"/>
              </a:rPr>
              <a:t>Avoiding</a:t>
            </a:r>
            <a:r>
              <a:rPr lang="he-IL" sz="2400" b="1" dirty="0">
                <a:effectLst/>
                <a:latin typeface="Alef" panose="00000500000000000000" pitchFamily="2" charset="-79"/>
                <a:ea typeface="MS Mincho" panose="02020609040205080304" pitchFamily="49" charset="-128"/>
                <a:cs typeface="Alef" panose="00000500000000000000" pitchFamily="2" charset="-79"/>
              </a:rPr>
              <a:t>)</a:t>
            </a:r>
            <a:endParaRPr lang="en-US" sz="2400" dirty="0">
              <a:effectLst/>
              <a:latin typeface="Alef" panose="00000500000000000000" pitchFamily="2" charset="-79"/>
              <a:ea typeface="MS Mincho" panose="02020609040205080304" pitchFamily="49" charset="-128"/>
              <a:cs typeface="Alef" panose="00000500000000000000" pitchFamily="2" charset="-79"/>
            </a:endParaRPr>
          </a:p>
          <a:p>
            <a:pPr algn="r" rtl="1">
              <a:lnSpc>
                <a:spcPct val="107000"/>
              </a:lnSpc>
              <a:spcAft>
                <a:spcPts val="800"/>
              </a:spcAft>
              <a:buNone/>
            </a:pPr>
            <a:r>
              <a:rPr lang="he-IL" sz="2400" dirty="0">
                <a:effectLst/>
                <a:latin typeface="Alef" panose="00000500000000000000" pitchFamily="2" charset="-79"/>
                <a:ea typeface="MS Mincho" panose="02020609040205080304" pitchFamily="49" charset="-128"/>
                <a:cs typeface="Alef" panose="00000500000000000000" pitchFamily="2" charset="-79"/>
              </a:rPr>
              <a:t>הגדרה- אסרטיביות נמוכה, שיתוף פעולה נמוך.</a:t>
            </a:r>
            <a:endParaRPr lang="en-US" sz="2400" dirty="0">
              <a:effectLst/>
              <a:latin typeface="Alef" panose="00000500000000000000" pitchFamily="2" charset="-79"/>
              <a:ea typeface="MS Mincho" panose="02020609040205080304" pitchFamily="49" charset="-128"/>
              <a:cs typeface="Alef" panose="00000500000000000000" pitchFamily="2" charset="-79"/>
            </a:endParaRPr>
          </a:p>
          <a:p>
            <a:pPr algn="r" rtl="1">
              <a:lnSpc>
                <a:spcPct val="107000"/>
              </a:lnSpc>
              <a:spcAft>
                <a:spcPts val="800"/>
              </a:spcAft>
              <a:buNone/>
            </a:pPr>
            <a:r>
              <a:rPr lang="he-IL" sz="2400" dirty="0">
                <a:effectLst/>
                <a:latin typeface="Alef" panose="00000500000000000000" pitchFamily="2" charset="-79"/>
                <a:ea typeface="MS Mincho" panose="02020609040205080304" pitchFamily="49" charset="-128"/>
                <a:cs typeface="Alef" panose="00000500000000000000" pitchFamily="2" charset="-79"/>
              </a:rPr>
              <a:t>מאפיינים- הימנעות מהקונפליקט לחלוטין, בתקווה שהוא ייפתר מעצמו. גישה זו יעילה לעיתים בקונפליקטים שוליים, אך עלולה להוביל להסלמה בנושאים מהותיים.</a:t>
            </a:r>
            <a:endParaRPr lang="en-US" sz="2400" dirty="0">
              <a:effectLst/>
              <a:latin typeface="Alef" panose="00000500000000000000" pitchFamily="2" charset="-79"/>
              <a:ea typeface="MS Mincho" panose="02020609040205080304" pitchFamily="49" charset="-128"/>
              <a:cs typeface="Alef" panose="00000500000000000000" pitchFamily="2" charset="-79"/>
            </a:endParaRPr>
          </a:p>
          <a:p>
            <a:pPr algn="r" rtl="1">
              <a:lnSpc>
                <a:spcPct val="107000"/>
              </a:lnSpc>
              <a:spcAft>
                <a:spcPts val="800"/>
              </a:spcAft>
              <a:buNone/>
            </a:pPr>
            <a:r>
              <a:rPr lang="he-IL" sz="2400" b="1" dirty="0">
                <a:effectLst/>
                <a:latin typeface="Alef" panose="00000500000000000000" pitchFamily="2" charset="-79"/>
                <a:ea typeface="MS Mincho" panose="02020609040205080304" pitchFamily="49" charset="-128"/>
                <a:cs typeface="Alef" panose="00000500000000000000" pitchFamily="2" charset="-79"/>
              </a:rPr>
              <a:t>4. פשרה (</a:t>
            </a:r>
            <a:r>
              <a:rPr lang="en-US" sz="2400" b="1" dirty="0">
                <a:effectLst/>
                <a:latin typeface="Alef" panose="00000500000000000000" pitchFamily="2" charset="-79"/>
                <a:ea typeface="MS Mincho" panose="02020609040205080304" pitchFamily="49" charset="-128"/>
                <a:cs typeface="Alef" panose="00000500000000000000" pitchFamily="2" charset="-79"/>
              </a:rPr>
              <a:t>Compromising</a:t>
            </a:r>
            <a:r>
              <a:rPr lang="he-IL" sz="2400" b="1" dirty="0">
                <a:effectLst/>
                <a:latin typeface="Alef" panose="00000500000000000000" pitchFamily="2" charset="-79"/>
                <a:ea typeface="MS Mincho" panose="02020609040205080304" pitchFamily="49" charset="-128"/>
                <a:cs typeface="Alef" panose="00000500000000000000" pitchFamily="2" charset="-79"/>
              </a:rPr>
              <a:t>) </a:t>
            </a:r>
            <a:endParaRPr lang="en-US" sz="2400" dirty="0">
              <a:effectLst/>
              <a:latin typeface="Alef" panose="00000500000000000000" pitchFamily="2" charset="-79"/>
              <a:ea typeface="MS Mincho" panose="02020609040205080304" pitchFamily="49" charset="-128"/>
              <a:cs typeface="Alef" panose="00000500000000000000" pitchFamily="2" charset="-79"/>
            </a:endParaRPr>
          </a:p>
          <a:p>
            <a:pPr algn="r" rtl="1">
              <a:lnSpc>
                <a:spcPct val="107000"/>
              </a:lnSpc>
              <a:spcAft>
                <a:spcPts val="800"/>
              </a:spcAft>
              <a:buNone/>
            </a:pPr>
            <a:r>
              <a:rPr lang="he-IL" sz="2400" dirty="0">
                <a:effectLst/>
                <a:latin typeface="Alef" panose="00000500000000000000" pitchFamily="2" charset="-79"/>
                <a:ea typeface="MS Mincho" panose="02020609040205080304" pitchFamily="49" charset="-128"/>
                <a:cs typeface="Alef" panose="00000500000000000000" pitchFamily="2" charset="-79"/>
              </a:rPr>
              <a:t>הגדרה- אסרטיביות בינונית, שיתוף פעולה בינוני.</a:t>
            </a:r>
            <a:endParaRPr lang="en-US" sz="2400" dirty="0">
              <a:effectLst/>
              <a:latin typeface="Alef" panose="00000500000000000000" pitchFamily="2" charset="-79"/>
              <a:ea typeface="MS Mincho" panose="02020609040205080304" pitchFamily="49" charset="-128"/>
              <a:cs typeface="Alef" panose="00000500000000000000" pitchFamily="2" charset="-79"/>
            </a:endParaRPr>
          </a:p>
          <a:p>
            <a:pPr algn="r" rtl="1">
              <a:lnSpc>
                <a:spcPct val="107000"/>
              </a:lnSpc>
              <a:spcAft>
                <a:spcPts val="800"/>
              </a:spcAft>
              <a:buNone/>
            </a:pPr>
            <a:r>
              <a:rPr lang="he-IL" sz="2400" dirty="0">
                <a:effectLst/>
                <a:latin typeface="Alef" panose="00000500000000000000" pitchFamily="2" charset="-79"/>
                <a:ea typeface="MS Mincho" panose="02020609040205080304" pitchFamily="49" charset="-128"/>
                <a:cs typeface="Alef" panose="00000500000000000000" pitchFamily="2" charset="-79"/>
              </a:rPr>
              <a:t>מאפיינים- גישת "</a:t>
            </a:r>
            <a:r>
              <a:rPr lang="he-IL" sz="2400" dirty="0" err="1">
                <a:effectLst/>
                <a:latin typeface="Alef" panose="00000500000000000000" pitchFamily="2" charset="-79"/>
                <a:ea typeface="MS Mincho" panose="02020609040205080304" pitchFamily="49" charset="-128"/>
                <a:cs typeface="Alef" panose="00000500000000000000" pitchFamily="2" charset="-79"/>
              </a:rPr>
              <a:t>הכל</a:t>
            </a:r>
            <a:r>
              <a:rPr lang="he-IL" sz="2400" dirty="0">
                <a:effectLst/>
                <a:latin typeface="Alef" panose="00000500000000000000" pitchFamily="2" charset="-79"/>
                <a:ea typeface="MS Mincho" panose="02020609040205080304" pitchFamily="49" charset="-128"/>
                <a:cs typeface="Alef" panose="00000500000000000000" pitchFamily="2" charset="-79"/>
              </a:rPr>
              <a:t> או כלום". כל צד מוותר על חלק מצרכיו כדי להגיע להסכמה. הגישה מתאימה כאשר הזמן מוגבל, או כאשר שני הצדדים שווים בכוחם.</a:t>
            </a:r>
            <a:endParaRPr lang="en-US" sz="2400" dirty="0">
              <a:effectLst/>
              <a:latin typeface="Alef" panose="00000500000000000000" pitchFamily="2" charset="-79"/>
              <a:ea typeface="MS Mincho" panose="02020609040205080304" pitchFamily="49" charset="-128"/>
              <a:cs typeface="Alef" panose="00000500000000000000" pitchFamily="2" charset="-79"/>
            </a:endParaRPr>
          </a:p>
          <a:p>
            <a:pPr algn="ctr"/>
            <a:endParaRPr lang="he-IL" sz="2400" b="1" dirty="0">
              <a:latin typeface="Alef" panose="00000500000000000000" pitchFamily="2" charset="-79"/>
              <a:cs typeface="Alef" pitchFamily="2" charset="-79"/>
            </a:endParaRPr>
          </a:p>
        </p:txBody>
      </p:sp>
    </p:spTree>
    <p:extLst>
      <p:ext uri="{BB962C8B-B14F-4D97-AF65-F5344CB8AC3E}">
        <p14:creationId xmlns:p14="http://schemas.microsoft.com/office/powerpoint/2010/main" val="66461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EBBAB-CF3F-0897-4AE1-A750216DF293}"/>
            </a:ext>
          </a:extLst>
        </p:cNvPr>
        <p:cNvGrpSpPr/>
        <p:nvPr/>
      </p:nvGrpSpPr>
      <p:grpSpPr>
        <a:xfrm>
          <a:off x="0" y="0"/>
          <a:ext cx="0" cy="0"/>
          <a:chOff x="0" y="0"/>
          <a:chExt cx="0" cy="0"/>
        </a:xfrm>
      </p:grpSpPr>
      <p:sp>
        <p:nvSpPr>
          <p:cNvPr id="6" name="תיבת טקסט 5">
            <a:extLst>
              <a:ext uri="{FF2B5EF4-FFF2-40B4-BE49-F238E27FC236}">
                <a16:creationId xmlns:a16="http://schemas.microsoft.com/office/drawing/2014/main" id="{3F709CAE-C336-4802-382F-5AE4A47BBD17}"/>
              </a:ext>
            </a:extLst>
          </p:cNvPr>
          <p:cNvSpPr txBox="1"/>
          <p:nvPr/>
        </p:nvSpPr>
        <p:spPr>
          <a:xfrm>
            <a:off x="1026160" y="1442720"/>
            <a:ext cx="10170160" cy="2266967"/>
          </a:xfrm>
          <a:prstGeom prst="rect">
            <a:avLst/>
          </a:prstGeom>
          <a:noFill/>
        </p:spPr>
        <p:txBody>
          <a:bodyPr wrap="square" rtlCol="1">
            <a:spAutoFit/>
          </a:bodyPr>
          <a:lstStyle/>
          <a:p>
            <a:pPr algn="r" rtl="1">
              <a:lnSpc>
                <a:spcPct val="107000"/>
              </a:lnSpc>
              <a:spcAft>
                <a:spcPts val="800"/>
              </a:spcAft>
              <a:buNone/>
            </a:pPr>
            <a:r>
              <a:rPr lang="he-IL" sz="2400" b="1" dirty="0">
                <a:latin typeface="Alef" panose="00000500000000000000" pitchFamily="2" charset="-79"/>
                <a:ea typeface="MS Mincho" panose="02020609040205080304" pitchFamily="49" charset="-128"/>
                <a:cs typeface="Alef" panose="00000500000000000000" pitchFamily="2" charset="-79"/>
              </a:rPr>
              <a:t>5. שיתוף פעולה (</a:t>
            </a:r>
            <a:r>
              <a:rPr lang="en-US" sz="2400" b="1" dirty="0">
                <a:latin typeface="Alef" panose="00000500000000000000" pitchFamily="2" charset="-79"/>
                <a:ea typeface="MS Mincho" panose="02020609040205080304" pitchFamily="49" charset="-128"/>
                <a:cs typeface="Alef" panose="00000500000000000000" pitchFamily="2" charset="-79"/>
              </a:rPr>
              <a:t>Collaborating</a:t>
            </a:r>
            <a:r>
              <a:rPr lang="he-IL" sz="2400" b="1" dirty="0">
                <a:latin typeface="Alef" panose="00000500000000000000" pitchFamily="2" charset="-79"/>
                <a:ea typeface="MS Mincho" panose="02020609040205080304" pitchFamily="49" charset="-128"/>
                <a:cs typeface="Alef" panose="00000500000000000000" pitchFamily="2" charset="-79"/>
              </a:rPr>
              <a:t>)</a:t>
            </a:r>
            <a:endParaRPr lang="en-US" sz="2400" dirty="0">
              <a:latin typeface="Alef" panose="00000500000000000000" pitchFamily="2" charset="-79"/>
              <a:ea typeface="MS Mincho" panose="02020609040205080304" pitchFamily="49" charset="-128"/>
              <a:cs typeface="Alef" panose="00000500000000000000" pitchFamily="2" charset="-79"/>
            </a:endParaRPr>
          </a:p>
          <a:p>
            <a:pPr algn="r" rtl="1">
              <a:lnSpc>
                <a:spcPct val="107000"/>
              </a:lnSpc>
              <a:spcAft>
                <a:spcPts val="800"/>
              </a:spcAft>
              <a:buNone/>
            </a:pPr>
            <a:r>
              <a:rPr lang="he-IL" sz="2400" dirty="0">
                <a:latin typeface="Alef" panose="00000500000000000000" pitchFamily="2" charset="-79"/>
                <a:ea typeface="MS Mincho" panose="02020609040205080304" pitchFamily="49" charset="-128"/>
                <a:cs typeface="Alef" panose="00000500000000000000" pitchFamily="2" charset="-79"/>
              </a:rPr>
              <a:t>הגדרה- אסרטיביות גבוהה, שיתוף פעולה גבוה.</a:t>
            </a:r>
            <a:endParaRPr lang="en-US" sz="2400" dirty="0">
              <a:latin typeface="Alef" panose="00000500000000000000" pitchFamily="2" charset="-79"/>
              <a:ea typeface="MS Mincho" panose="02020609040205080304" pitchFamily="49" charset="-128"/>
              <a:cs typeface="Alef" panose="00000500000000000000" pitchFamily="2" charset="-79"/>
            </a:endParaRPr>
          </a:p>
          <a:p>
            <a:pPr algn="r" rtl="1">
              <a:lnSpc>
                <a:spcPct val="107000"/>
              </a:lnSpc>
              <a:spcAft>
                <a:spcPts val="800"/>
              </a:spcAft>
              <a:buNone/>
            </a:pPr>
            <a:r>
              <a:rPr lang="he-IL" sz="2400" dirty="0">
                <a:latin typeface="Alef" panose="00000500000000000000" pitchFamily="2" charset="-79"/>
                <a:ea typeface="MS Mincho" panose="02020609040205080304" pitchFamily="49" charset="-128"/>
                <a:cs typeface="Alef" panose="00000500000000000000" pitchFamily="2" charset="-79"/>
              </a:rPr>
              <a:t>מאפיינים- גישת "מנצח-מנצח" (</a:t>
            </a:r>
            <a:r>
              <a:rPr lang="en-US" sz="2400" dirty="0">
                <a:latin typeface="Alef" panose="00000500000000000000" pitchFamily="2" charset="-79"/>
                <a:ea typeface="MS Mincho" panose="02020609040205080304" pitchFamily="49" charset="-128"/>
                <a:cs typeface="Alef" panose="00000500000000000000" pitchFamily="2" charset="-79"/>
              </a:rPr>
              <a:t>Win-Win</a:t>
            </a:r>
            <a:r>
              <a:rPr lang="he-IL" sz="2400" dirty="0">
                <a:latin typeface="Alef" panose="00000500000000000000" pitchFamily="2" charset="-79"/>
                <a:ea typeface="MS Mincho" panose="02020609040205080304" pitchFamily="49" charset="-128"/>
                <a:cs typeface="Alef" panose="00000500000000000000" pitchFamily="2" charset="-79"/>
              </a:rPr>
              <a:t>). הצדדים פועלים יחד למציאת פתרון יצירתי שיספק את הצרכים של כולם/ן. זהו הסגנון היעיל ביותר לקונפליקטים מורכבים וחשובים, הדורש זמן, תקשורת טובה ואמון</a:t>
            </a:r>
            <a:endParaRPr lang="he-IL" sz="2400" b="1" dirty="0">
              <a:latin typeface="Alef" panose="00000500000000000000" pitchFamily="2" charset="-79"/>
              <a:cs typeface="Alef" pitchFamily="2" charset="-79"/>
            </a:endParaRPr>
          </a:p>
        </p:txBody>
      </p:sp>
    </p:spTree>
    <p:extLst>
      <p:ext uri="{BB962C8B-B14F-4D97-AF65-F5344CB8AC3E}">
        <p14:creationId xmlns:p14="http://schemas.microsoft.com/office/powerpoint/2010/main" val="124557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7CDD9DEE-D1FD-C045-BB59-3EE35519570D}"/>
              </a:ext>
            </a:extLst>
          </p:cNvPr>
          <p:cNvSpPr txBox="1"/>
          <p:nvPr/>
        </p:nvSpPr>
        <p:spPr>
          <a:xfrm>
            <a:off x="878840" y="1158239"/>
            <a:ext cx="10434320" cy="5532412"/>
          </a:xfrm>
          <a:prstGeom prst="rect">
            <a:avLst/>
          </a:prstGeom>
          <a:noFill/>
        </p:spPr>
        <p:txBody>
          <a:bodyPr wrap="square" rtlCol="1">
            <a:spAutoFit/>
          </a:bodyPr>
          <a:lstStyle/>
          <a:p>
            <a:pPr algn="ctr" rtl="1">
              <a:lnSpc>
                <a:spcPct val="107000"/>
              </a:lnSpc>
              <a:spcAft>
                <a:spcPts val="800"/>
              </a:spcAft>
              <a:buNone/>
            </a:pPr>
            <a:r>
              <a:rPr lang="he-IL" sz="3200" b="1" dirty="0">
                <a:effectLst/>
                <a:latin typeface="Alef" panose="00000500000000000000" pitchFamily="2" charset="-79"/>
                <a:ea typeface="MS Mincho" panose="02020609040205080304" pitchFamily="49" charset="-128"/>
                <a:cs typeface="Alef" panose="00000500000000000000" pitchFamily="2" charset="-79"/>
              </a:rPr>
              <a:t>חשוב לזכור </a:t>
            </a:r>
          </a:p>
          <a:p>
            <a:pPr algn="just" rtl="1">
              <a:lnSpc>
                <a:spcPct val="107000"/>
              </a:lnSpc>
              <a:spcAft>
                <a:spcPts val="800"/>
              </a:spcAft>
              <a:buNone/>
            </a:pPr>
            <a:r>
              <a:rPr lang="he-IL" sz="3200" dirty="0">
                <a:effectLst/>
                <a:latin typeface="Alef" panose="00000500000000000000" pitchFamily="2" charset="-79"/>
                <a:ea typeface="MS Mincho" panose="02020609040205080304" pitchFamily="49" charset="-128"/>
                <a:cs typeface="Alef" panose="00000500000000000000" pitchFamily="2" charset="-79"/>
              </a:rPr>
              <a:t>אין סגנון אחד "נכון" לכל מצב. מנהל/ת טוב/ה צריך/ה לזהות את אופי הקונפליקט והצדדים המעורבים, ולבחור את הגישה המתאימה ביותר כדי להשיג את התוצאה הטובה ביותר לארגון ולעובדים. על פי מודל תומס-</a:t>
            </a:r>
            <a:r>
              <a:rPr lang="he-IL" sz="3200" dirty="0" err="1">
                <a:effectLst/>
                <a:latin typeface="Alef" panose="00000500000000000000" pitchFamily="2" charset="-79"/>
                <a:ea typeface="MS Mincho" panose="02020609040205080304" pitchFamily="49" charset="-128"/>
                <a:cs typeface="Alef" panose="00000500000000000000" pitchFamily="2" charset="-79"/>
              </a:rPr>
              <a:t>קילמן</a:t>
            </a:r>
            <a:r>
              <a:rPr lang="he-IL" sz="3200" dirty="0">
                <a:effectLst/>
                <a:latin typeface="Alef" panose="00000500000000000000" pitchFamily="2" charset="-79"/>
                <a:ea typeface="MS Mincho" panose="02020609040205080304" pitchFamily="49" charset="-128"/>
                <a:cs typeface="Alef" panose="00000500000000000000" pitchFamily="2" charset="-79"/>
              </a:rPr>
              <a:t>, הגישה היחידה שמובילה לתוצאת </a:t>
            </a:r>
            <a:r>
              <a:rPr lang="en-US" sz="3200" dirty="0">
                <a:effectLst/>
                <a:latin typeface="Alef" panose="00000500000000000000" pitchFamily="2" charset="-79"/>
                <a:ea typeface="MS Mincho" panose="02020609040205080304" pitchFamily="49" charset="-128"/>
                <a:cs typeface="Alef" panose="00000500000000000000" pitchFamily="2" charset="-79"/>
              </a:rPr>
              <a:t>Win-Win</a:t>
            </a:r>
            <a:r>
              <a:rPr lang="he-IL" sz="3200" dirty="0">
                <a:effectLst/>
                <a:latin typeface="Alef" panose="00000500000000000000" pitchFamily="2" charset="-79"/>
                <a:ea typeface="MS Mincho" panose="02020609040205080304" pitchFamily="49" charset="-128"/>
                <a:cs typeface="Alef" panose="00000500000000000000" pitchFamily="2" charset="-79"/>
              </a:rPr>
              <a:t> (ניצחון הדדי) היא גישת ה"שיתוף פעולה" (</a:t>
            </a:r>
            <a:r>
              <a:rPr lang="en-US" sz="3200" dirty="0">
                <a:effectLst/>
                <a:latin typeface="Alef" panose="00000500000000000000" pitchFamily="2" charset="-79"/>
                <a:ea typeface="MS Mincho" panose="02020609040205080304" pitchFamily="49" charset="-128"/>
                <a:cs typeface="Alef" panose="00000500000000000000" pitchFamily="2" charset="-79"/>
              </a:rPr>
              <a:t>Collaborating</a:t>
            </a:r>
            <a:r>
              <a:rPr lang="he-IL" sz="3200" dirty="0">
                <a:effectLst/>
                <a:latin typeface="Alef" panose="00000500000000000000" pitchFamily="2" charset="-79"/>
                <a:ea typeface="MS Mincho" panose="02020609040205080304" pitchFamily="49" charset="-128"/>
                <a:cs typeface="Alef" panose="00000500000000000000" pitchFamily="2" charset="-79"/>
              </a:rPr>
              <a:t>). גישה זו מתאפיינת במידה גבוהה של אסרטיביות (רצון להשיג את המטרות שלך) וגם במידה גבוהה של שיתוף פעולה (רצון לעזור לצד השני להשיג את מטרותיו).</a:t>
            </a:r>
            <a:endParaRPr lang="en-US" sz="3200" dirty="0">
              <a:effectLst/>
              <a:latin typeface="Alef" panose="00000500000000000000" pitchFamily="2" charset="-79"/>
              <a:ea typeface="MS Mincho" panose="02020609040205080304" pitchFamily="49" charset="-128"/>
              <a:cs typeface="Alef" panose="00000500000000000000" pitchFamily="2" charset="-79"/>
            </a:endParaRPr>
          </a:p>
          <a:p>
            <a:pPr algn="ctr"/>
            <a:endParaRPr lang="en-US" sz="3200" dirty="0">
              <a:latin typeface="Alef" panose="00000500000000000000" pitchFamily="2" charset="-79"/>
              <a:cs typeface="Alef" pitchFamily="2" charset="-79"/>
            </a:endParaRPr>
          </a:p>
        </p:txBody>
      </p:sp>
    </p:spTree>
    <p:extLst>
      <p:ext uri="{BB962C8B-B14F-4D97-AF65-F5344CB8AC3E}">
        <p14:creationId xmlns:p14="http://schemas.microsoft.com/office/powerpoint/2010/main" val="108388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5C7EC-1723-01CB-8210-2A5728BE87B6}"/>
            </a:ext>
          </a:extLst>
        </p:cNvPr>
        <p:cNvGrpSpPr/>
        <p:nvPr/>
      </p:nvGrpSpPr>
      <p:grpSpPr>
        <a:xfrm>
          <a:off x="0" y="0"/>
          <a:ext cx="0" cy="0"/>
          <a:chOff x="0" y="0"/>
          <a:chExt cx="0" cy="0"/>
        </a:xfrm>
      </p:grpSpPr>
      <p:sp>
        <p:nvSpPr>
          <p:cNvPr id="6" name="תיבת טקסט 5">
            <a:extLst>
              <a:ext uri="{FF2B5EF4-FFF2-40B4-BE49-F238E27FC236}">
                <a16:creationId xmlns:a16="http://schemas.microsoft.com/office/drawing/2014/main" id="{49D874BA-AFE3-B2DA-952A-03981FF0EFFB}"/>
              </a:ext>
            </a:extLst>
          </p:cNvPr>
          <p:cNvSpPr txBox="1"/>
          <p:nvPr/>
        </p:nvSpPr>
        <p:spPr>
          <a:xfrm>
            <a:off x="1160447" y="1239519"/>
            <a:ext cx="10411793" cy="5016758"/>
          </a:xfrm>
          <a:prstGeom prst="rect">
            <a:avLst/>
          </a:prstGeom>
          <a:noFill/>
        </p:spPr>
        <p:txBody>
          <a:bodyPr wrap="square" rtlCol="1">
            <a:spAutoFit/>
          </a:bodyPr>
          <a:lstStyle/>
          <a:p>
            <a:pPr algn="r" rtl="1">
              <a:buNone/>
            </a:pPr>
            <a:r>
              <a:rPr lang="he-IL" sz="4000" b="1" dirty="0">
                <a:effectLst/>
                <a:latin typeface="Alef" panose="00000500000000000000" pitchFamily="2" charset="-79"/>
                <a:ea typeface="MS Mincho" panose="02020609040205080304" pitchFamily="49" charset="-128"/>
                <a:cs typeface="Alef" panose="00000500000000000000" pitchFamily="2" charset="-79"/>
              </a:rPr>
              <a:t>איך מזהים את הסוגים השונים של קונפליקטים?</a:t>
            </a:r>
            <a:endParaRPr lang="en-US" sz="4000" dirty="0">
              <a:effectLst/>
              <a:latin typeface="Alef" panose="00000500000000000000" pitchFamily="2" charset="-79"/>
              <a:ea typeface="MS Mincho" panose="02020609040205080304" pitchFamily="49" charset="-128"/>
              <a:cs typeface="Alef" panose="00000500000000000000" pitchFamily="2" charset="-79"/>
            </a:endParaRPr>
          </a:p>
          <a:p>
            <a:pPr algn="r" rtl="1">
              <a:buNone/>
            </a:pPr>
            <a:r>
              <a:rPr lang="he-IL" sz="4000" dirty="0">
                <a:effectLst/>
                <a:latin typeface="Alef" panose="00000500000000000000" pitchFamily="2" charset="-79"/>
                <a:ea typeface="MS Mincho" panose="02020609040205080304" pitchFamily="49" charset="-128"/>
                <a:cs typeface="Alef" panose="00000500000000000000" pitchFamily="2" charset="-79"/>
              </a:rPr>
              <a:t> </a:t>
            </a:r>
            <a:endParaRPr lang="en-US" sz="4000" dirty="0">
              <a:effectLst/>
              <a:latin typeface="Alef" panose="00000500000000000000" pitchFamily="2" charset="-79"/>
              <a:ea typeface="MS Mincho" panose="02020609040205080304" pitchFamily="49" charset="-128"/>
              <a:cs typeface="Alef" panose="00000500000000000000" pitchFamily="2" charset="-79"/>
            </a:endParaRPr>
          </a:p>
          <a:p>
            <a:pPr algn="just" rtl="1">
              <a:buNone/>
            </a:pPr>
            <a:r>
              <a:rPr lang="he-IL" sz="4000" dirty="0">
                <a:effectLst/>
                <a:latin typeface="Alef" panose="00000500000000000000" pitchFamily="2" charset="-79"/>
                <a:ea typeface="MS Mincho" panose="02020609040205080304" pitchFamily="49" charset="-128"/>
                <a:cs typeface="Alef" panose="00000500000000000000" pitchFamily="2" charset="-79"/>
              </a:rPr>
              <a:t>יש קונפליקטים על משאבים (כסף, זמן, תפקידים), קונפליקטים על ערכים ועקרונות, קונפליקטים בין-אישיים שנובעים מחוסר תקשורת או אי-הבנות, וקונפליקטים מבניים הנובעים מחוסר בהירות בתפקידים או מערכות לא יעילות.</a:t>
            </a:r>
            <a:endParaRPr lang="en-US" sz="4000" dirty="0">
              <a:effectLst/>
              <a:latin typeface="Alef" panose="00000500000000000000" pitchFamily="2" charset="-79"/>
              <a:ea typeface="MS Mincho" panose="02020609040205080304" pitchFamily="49" charset="-128"/>
              <a:cs typeface="Alef" panose="00000500000000000000" pitchFamily="2" charset="-79"/>
            </a:endParaRPr>
          </a:p>
          <a:p>
            <a:pPr algn="r" rtl="1">
              <a:buNone/>
            </a:pPr>
            <a:r>
              <a:rPr lang="he-IL" sz="4000" dirty="0">
                <a:effectLst/>
                <a:latin typeface="Alef" panose="00000500000000000000" pitchFamily="2" charset="-79"/>
                <a:ea typeface="MS Mincho" panose="02020609040205080304" pitchFamily="49" charset="-128"/>
                <a:cs typeface="Alef" panose="00000500000000000000" pitchFamily="2" charset="-79"/>
              </a:rPr>
              <a:t> </a:t>
            </a:r>
            <a:endParaRPr lang="en-US" sz="4000" dirty="0">
              <a:effectLst/>
              <a:latin typeface="Alef" panose="00000500000000000000" pitchFamily="2" charset="-79"/>
              <a:ea typeface="MS Mincho" panose="02020609040205080304" pitchFamily="49" charset="-128"/>
              <a:cs typeface="Alef" panose="00000500000000000000" pitchFamily="2" charset="-79"/>
            </a:endParaRPr>
          </a:p>
        </p:txBody>
      </p:sp>
    </p:spTree>
    <p:extLst>
      <p:ext uri="{BB962C8B-B14F-4D97-AF65-F5344CB8AC3E}">
        <p14:creationId xmlns:p14="http://schemas.microsoft.com/office/powerpoint/2010/main" val="1935727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9AE0A2F4-C6ED-0DE8-2A1F-A60A8738CC60}"/>
              </a:ext>
            </a:extLst>
          </p:cNvPr>
          <p:cNvSpPr txBox="1"/>
          <p:nvPr/>
        </p:nvSpPr>
        <p:spPr>
          <a:xfrm>
            <a:off x="904240" y="1245324"/>
            <a:ext cx="10383520" cy="4832092"/>
          </a:xfrm>
          <a:prstGeom prst="rect">
            <a:avLst/>
          </a:prstGeom>
          <a:noFill/>
        </p:spPr>
        <p:txBody>
          <a:bodyPr wrap="square">
            <a:spAutoFit/>
          </a:bodyPr>
          <a:lstStyle/>
          <a:p>
            <a:pPr algn="r" rtl="1">
              <a:buNone/>
            </a:pPr>
            <a:r>
              <a:rPr lang="he-IL" sz="2800" b="1" dirty="0">
                <a:effectLst/>
                <a:latin typeface="Alef" panose="00000500000000000000" pitchFamily="2" charset="-79"/>
                <a:ea typeface="MS Mincho" panose="02020609040205080304" pitchFamily="49" charset="-128"/>
                <a:cs typeface="Alef" panose="00000500000000000000" pitchFamily="2" charset="-79"/>
              </a:rPr>
              <a:t>כדי ליישם בפועל, ישנם מספר צעדים קריטיים:</a:t>
            </a:r>
            <a:endParaRPr lang="en-US" sz="2800" b="1" dirty="0">
              <a:effectLst/>
              <a:latin typeface="Alef" panose="00000500000000000000" pitchFamily="2" charset="-79"/>
              <a:ea typeface="MS Mincho" panose="02020609040205080304" pitchFamily="49" charset="-128"/>
              <a:cs typeface="Alef" panose="00000500000000000000" pitchFamily="2" charset="-79"/>
            </a:endParaRPr>
          </a:p>
          <a:p>
            <a:pPr algn="r" rtl="1">
              <a:buNone/>
            </a:pPr>
            <a:r>
              <a:rPr lang="en-US" sz="2000" dirty="0">
                <a:effectLst/>
                <a:latin typeface="Alef" panose="00000500000000000000" pitchFamily="2" charset="-79"/>
                <a:ea typeface="MS Mincho" panose="02020609040205080304" pitchFamily="49" charset="-128"/>
                <a:cs typeface="Alef" panose="00000500000000000000" pitchFamily="2" charset="-79"/>
              </a:rPr>
              <a:t> </a:t>
            </a:r>
          </a:p>
          <a:p>
            <a:pPr algn="r" rtl="1">
              <a:buNone/>
            </a:pPr>
            <a:r>
              <a:rPr lang="he-IL" sz="2000" b="1" dirty="0">
                <a:effectLst/>
                <a:latin typeface="Alef" panose="00000500000000000000" pitchFamily="2" charset="-79"/>
                <a:ea typeface="MS Mincho" panose="02020609040205080304" pitchFamily="49" charset="-128"/>
                <a:cs typeface="Alef" panose="00000500000000000000" pitchFamily="2" charset="-79"/>
              </a:rPr>
              <a:t>1. הפרדת האדם מהבעיה</a:t>
            </a:r>
            <a:endParaRPr lang="en-US" sz="2000" dirty="0">
              <a:effectLst/>
              <a:latin typeface="Alef" panose="00000500000000000000" pitchFamily="2" charset="-79"/>
              <a:ea typeface="MS Mincho" panose="02020609040205080304" pitchFamily="49" charset="-128"/>
              <a:cs typeface="Alef" panose="00000500000000000000" pitchFamily="2" charset="-79"/>
            </a:endParaRPr>
          </a:p>
          <a:p>
            <a:pPr algn="r" rtl="1">
              <a:buNone/>
            </a:pPr>
            <a:r>
              <a:rPr lang="he-IL" sz="2000" dirty="0">
                <a:effectLst/>
                <a:latin typeface="Alef" panose="00000500000000000000" pitchFamily="2" charset="-79"/>
                <a:ea typeface="MS Mincho" panose="02020609040205080304" pitchFamily="49" charset="-128"/>
                <a:cs typeface="Alef" panose="00000500000000000000" pitchFamily="2" charset="-79"/>
              </a:rPr>
              <a:t>במהלך הקונפליקט, קל מאוד להיתפס לרגשות שליליים כלפי האדם שמולך. הצעד הראשון הוא להפריד בין הבעיה עצמה לבין האדם המעורב/ת בה. במקום לחשוב "הוא/היא עושה לי דווקא", התמקדו ב"איך נפתור את הבעיה הזו יחד?".</a:t>
            </a:r>
            <a:endParaRPr lang="en-US" sz="2000" dirty="0">
              <a:effectLst/>
              <a:latin typeface="Alef" panose="00000500000000000000" pitchFamily="2" charset="-79"/>
              <a:ea typeface="MS Mincho" panose="02020609040205080304" pitchFamily="49" charset="-128"/>
              <a:cs typeface="Alef" panose="00000500000000000000" pitchFamily="2" charset="-79"/>
            </a:endParaRPr>
          </a:p>
          <a:p>
            <a:pPr algn="r" rtl="1">
              <a:buNone/>
            </a:pPr>
            <a:r>
              <a:rPr lang="en-US" sz="2000" dirty="0">
                <a:effectLst/>
                <a:latin typeface="Alef" panose="00000500000000000000" pitchFamily="2" charset="-79"/>
                <a:ea typeface="MS Mincho" panose="02020609040205080304" pitchFamily="49" charset="-128"/>
                <a:cs typeface="Alef" panose="00000500000000000000" pitchFamily="2" charset="-79"/>
              </a:rPr>
              <a:t> </a:t>
            </a:r>
          </a:p>
          <a:p>
            <a:pPr algn="r" rtl="1">
              <a:buNone/>
            </a:pPr>
            <a:r>
              <a:rPr lang="he-IL" sz="2000" b="1" dirty="0">
                <a:effectLst/>
                <a:latin typeface="Alef" panose="00000500000000000000" pitchFamily="2" charset="-79"/>
                <a:ea typeface="MS Mincho" panose="02020609040205080304" pitchFamily="49" charset="-128"/>
                <a:cs typeface="Alef" panose="00000500000000000000" pitchFamily="2" charset="-79"/>
              </a:rPr>
              <a:t>2. הגדרת האינטרסים במקום העמדות</a:t>
            </a:r>
            <a:endParaRPr lang="en-US" sz="2000" dirty="0">
              <a:effectLst/>
              <a:latin typeface="Alef" panose="00000500000000000000" pitchFamily="2" charset="-79"/>
              <a:ea typeface="MS Mincho" panose="02020609040205080304" pitchFamily="49" charset="-128"/>
              <a:cs typeface="Alef" panose="00000500000000000000" pitchFamily="2" charset="-79"/>
            </a:endParaRPr>
          </a:p>
          <a:p>
            <a:pPr algn="r" rtl="1">
              <a:buNone/>
            </a:pPr>
            <a:r>
              <a:rPr lang="he-IL" sz="2000" dirty="0">
                <a:effectLst/>
                <a:latin typeface="Alef" panose="00000500000000000000" pitchFamily="2" charset="-79"/>
                <a:ea typeface="MS Mincho" panose="02020609040205080304" pitchFamily="49" charset="-128"/>
                <a:cs typeface="Alef" panose="00000500000000000000" pitchFamily="2" charset="-79"/>
              </a:rPr>
              <a:t>עמדה היא מה שאנחנו רוצים/</a:t>
            </a:r>
            <a:r>
              <a:rPr lang="he-IL" sz="2000" dirty="0" err="1">
                <a:effectLst/>
                <a:latin typeface="Alef" panose="00000500000000000000" pitchFamily="2" charset="-79"/>
                <a:ea typeface="MS Mincho" panose="02020609040205080304" pitchFamily="49" charset="-128"/>
                <a:cs typeface="Alef" panose="00000500000000000000" pitchFamily="2" charset="-79"/>
              </a:rPr>
              <a:t>ות</a:t>
            </a:r>
            <a:r>
              <a:rPr lang="he-IL" sz="2000" dirty="0">
                <a:effectLst/>
                <a:latin typeface="Alef" panose="00000500000000000000" pitchFamily="2" charset="-79"/>
                <a:ea typeface="MS Mincho" panose="02020609040205080304" pitchFamily="49" charset="-128"/>
                <a:cs typeface="Alef" panose="00000500000000000000" pitchFamily="2" charset="-79"/>
              </a:rPr>
              <a:t> ("אני רוצה להוביל את הפרויקט הזה").</a:t>
            </a:r>
            <a:endParaRPr lang="en-US" sz="2000" dirty="0">
              <a:effectLst/>
              <a:latin typeface="Alef" panose="00000500000000000000" pitchFamily="2" charset="-79"/>
              <a:ea typeface="MS Mincho" panose="02020609040205080304" pitchFamily="49" charset="-128"/>
              <a:cs typeface="Alef" panose="00000500000000000000" pitchFamily="2" charset="-79"/>
            </a:endParaRPr>
          </a:p>
          <a:p>
            <a:pPr algn="r" rtl="1">
              <a:buNone/>
            </a:pPr>
            <a:r>
              <a:rPr lang="he-IL" sz="2000" dirty="0">
                <a:effectLst/>
                <a:latin typeface="Alef" panose="00000500000000000000" pitchFamily="2" charset="-79"/>
                <a:ea typeface="MS Mincho" panose="02020609040205080304" pitchFamily="49" charset="-128"/>
                <a:cs typeface="Alef" panose="00000500000000000000" pitchFamily="2" charset="-79"/>
              </a:rPr>
              <a:t>אינטרס הוא הסיבה שמאחורי הרצון ("אני רוצה להוביל את הפרויקט הזה כי אני רוצה להתקדם בקריירה ולהוכיח את היכולות שלי").</a:t>
            </a:r>
            <a:endParaRPr lang="en-US" sz="2000" dirty="0">
              <a:effectLst/>
              <a:latin typeface="Alef" panose="00000500000000000000" pitchFamily="2" charset="-79"/>
              <a:ea typeface="MS Mincho" panose="02020609040205080304" pitchFamily="49" charset="-128"/>
              <a:cs typeface="Alef" panose="00000500000000000000" pitchFamily="2" charset="-79"/>
            </a:endParaRPr>
          </a:p>
          <a:p>
            <a:pPr algn="r" rtl="1">
              <a:buNone/>
            </a:pPr>
            <a:r>
              <a:rPr lang="he-IL" sz="2000" dirty="0">
                <a:effectLst/>
                <a:latin typeface="Alef" panose="00000500000000000000" pitchFamily="2" charset="-79"/>
                <a:ea typeface="MS Mincho" panose="02020609040205080304" pitchFamily="49" charset="-128"/>
                <a:cs typeface="Alef" panose="00000500000000000000" pitchFamily="2" charset="-79"/>
              </a:rPr>
              <a:t>כדי להגיע ל-</a:t>
            </a:r>
            <a:r>
              <a:rPr lang="en-US" sz="2000" dirty="0">
                <a:effectLst/>
                <a:latin typeface="Alef" panose="00000500000000000000" pitchFamily="2" charset="-79"/>
                <a:ea typeface="MS Mincho" panose="02020609040205080304" pitchFamily="49" charset="-128"/>
                <a:cs typeface="Alef" panose="00000500000000000000" pitchFamily="2" charset="-79"/>
              </a:rPr>
              <a:t>Win-Win</a:t>
            </a:r>
            <a:r>
              <a:rPr lang="he-IL" sz="2000" dirty="0">
                <a:effectLst/>
                <a:latin typeface="Alef" panose="00000500000000000000" pitchFamily="2" charset="-79"/>
                <a:ea typeface="MS Mincho" panose="02020609040205080304" pitchFamily="49" charset="-128"/>
                <a:cs typeface="Alef" panose="00000500000000000000" pitchFamily="2" charset="-79"/>
              </a:rPr>
              <a:t>, יש לחשוף את האינטרסים האמיתיים של כל צד. כך אפשר למצוא פתרון יצירתי שמשרת את האינטרסים של שני הצדדים, גם אם הוא/היא לא מתיישב/ת עם העמדות הראשוניות.</a:t>
            </a:r>
            <a:endParaRPr lang="en-US" sz="2000" dirty="0">
              <a:effectLst/>
              <a:latin typeface="Alef" panose="00000500000000000000" pitchFamily="2" charset="-79"/>
              <a:ea typeface="MS Mincho" panose="02020609040205080304" pitchFamily="49" charset="-128"/>
              <a:cs typeface="Alef" panose="00000500000000000000" pitchFamily="2" charset="-79"/>
            </a:endParaRPr>
          </a:p>
          <a:p>
            <a:pPr algn="r" rtl="1">
              <a:buNone/>
            </a:pPr>
            <a:r>
              <a:rPr lang="en-US" sz="2000" dirty="0">
                <a:effectLst/>
                <a:latin typeface="Alef" panose="00000500000000000000" pitchFamily="2" charset="-79"/>
                <a:ea typeface="MS Mincho" panose="02020609040205080304" pitchFamily="49" charset="-128"/>
                <a:cs typeface="Alef" panose="00000500000000000000" pitchFamily="2" charset="-79"/>
              </a:rPr>
              <a:t> </a:t>
            </a:r>
          </a:p>
        </p:txBody>
      </p:sp>
    </p:spTree>
    <p:extLst>
      <p:ext uri="{BB962C8B-B14F-4D97-AF65-F5344CB8AC3E}">
        <p14:creationId xmlns:p14="http://schemas.microsoft.com/office/powerpoint/2010/main" val="839970642"/>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2182</TotalTime>
  <Words>776</Words>
  <Application>Microsoft Office PowerPoint</Application>
  <PresentationFormat>מסך רחב</PresentationFormat>
  <Paragraphs>54</Paragraphs>
  <Slides>12</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12</vt:i4>
      </vt:variant>
    </vt:vector>
  </HeadingPairs>
  <TitlesOfParts>
    <vt:vector size="17" baseType="lpstr">
      <vt:lpstr>Alef</vt: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מיכל פרי</dc:creator>
  <cp:lastModifiedBy>הילה צדיק</cp:lastModifiedBy>
  <cp:revision>7</cp:revision>
  <dcterms:created xsi:type="dcterms:W3CDTF">2021-06-06T09:36:39Z</dcterms:created>
  <dcterms:modified xsi:type="dcterms:W3CDTF">2025-08-18T06:18:54Z</dcterms:modified>
</cp:coreProperties>
</file>