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74" r:id="rId12"/>
    <p:sldId id="266" r:id="rId13"/>
    <p:sldId id="267" r:id="rId14"/>
    <p:sldId id="275" r:id="rId15"/>
    <p:sldId id="268" r:id="rId16"/>
    <p:sldId id="278" r:id="rId17"/>
    <p:sldId id="269" r:id="rId18"/>
    <p:sldId id="277" r:id="rId19"/>
    <p:sldId id="270" r:id="rId20"/>
    <p:sldId id="276" r:id="rId21"/>
    <p:sldId id="271" r:id="rId22"/>
    <p:sldId id="272" r:id="rId23"/>
    <p:sldId id="273" r:id="rId24"/>
  </p:sldIdLst>
  <p:sldSz cx="18288000" cy="10287000"/>
  <p:notesSz cx="6858000" cy="9144000"/>
  <p:embeddedFontLst>
    <p:embeddedFont>
      <p:font typeface="Alef" panose="00000500000000000000" pitchFamily="2" charset="-79"/>
      <p:regular r:id="rId26"/>
      <p:bold r:id="rId27"/>
    </p:embeddedFont>
    <p:embeddedFont>
      <p:font typeface="Alef Bold" panose="00000800000000000000" pitchFamily="2" charset="-79"/>
      <p:regular r:id="rId28"/>
      <p:bold r:id="rId29"/>
    </p:embeddedFont>
    <p:embeddedFont>
      <p:font typeface="FB Fahrenheit" panose="020B0604020202020204" charset="-79"/>
      <p:regular r:id="rId30"/>
    </p:embeddedFont>
    <p:embeddedFont>
      <p:font typeface="Lovelo" panose="020B0604020202020204" charset="0"/>
      <p:regular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9B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5164EF-55EC-474A-95E1-82BC5A5B8052}" v="4" dt="2025-02-20T06:38:10.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2118" y="8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אלון זהבי" userId="3a1332cd-a300-42d0-8aa4-9cdcf7643f6e" providerId="ADAL" clId="{D25164EF-55EC-474A-95E1-82BC5A5B8052}"/>
    <pc:docChg chg="addSld modSld sldOrd">
      <pc:chgData name="אלון זהבי" userId="3a1332cd-a300-42d0-8aa4-9cdcf7643f6e" providerId="ADAL" clId="{D25164EF-55EC-474A-95E1-82BC5A5B8052}" dt="2025-02-20T06:38:24.859" v="10"/>
      <pc:docMkLst>
        <pc:docMk/>
      </pc:docMkLst>
      <pc:sldChg chg="add ord">
        <pc:chgData name="אלון זהבי" userId="3a1332cd-a300-42d0-8aa4-9cdcf7643f6e" providerId="ADAL" clId="{D25164EF-55EC-474A-95E1-82BC5A5B8052}" dt="2025-02-20T06:38:24.859" v="10"/>
        <pc:sldMkLst>
          <pc:docMk/>
          <pc:sldMk cId="455782299" sldId="274"/>
        </pc:sldMkLst>
      </pc:sldChg>
      <pc:sldChg chg="add ord">
        <pc:chgData name="אלון זהבי" userId="3a1332cd-a300-42d0-8aa4-9cdcf7643f6e" providerId="ADAL" clId="{D25164EF-55EC-474A-95E1-82BC5A5B8052}" dt="2025-02-20T06:38:20.183" v="8"/>
        <pc:sldMkLst>
          <pc:docMk/>
          <pc:sldMk cId="2836813933" sldId="275"/>
        </pc:sldMkLst>
      </pc:sldChg>
      <pc:sldChg chg="add">
        <pc:chgData name="אלון זהבי" userId="3a1332cd-a300-42d0-8aa4-9cdcf7643f6e" providerId="ADAL" clId="{D25164EF-55EC-474A-95E1-82BC5A5B8052}" dt="2025-02-20T06:38:02.471" v="2"/>
        <pc:sldMkLst>
          <pc:docMk/>
          <pc:sldMk cId="2320610027" sldId="276"/>
        </pc:sldMkLst>
      </pc:sldChg>
      <pc:sldChg chg="add ord">
        <pc:chgData name="אלון זהבי" userId="3a1332cd-a300-42d0-8aa4-9cdcf7643f6e" providerId="ADAL" clId="{D25164EF-55EC-474A-95E1-82BC5A5B8052}" dt="2025-02-20T06:38:12.135" v="5"/>
        <pc:sldMkLst>
          <pc:docMk/>
          <pc:sldMk cId="2063946194" sldId="277"/>
        </pc:sldMkLst>
      </pc:sldChg>
      <pc:sldChg chg="add">
        <pc:chgData name="אלון זהבי" userId="3a1332cd-a300-42d0-8aa4-9cdcf7643f6e" providerId="ADAL" clId="{D25164EF-55EC-474A-95E1-82BC5A5B8052}" dt="2025-02-20T06:38:18.566" v="6" actId="2890"/>
        <pc:sldMkLst>
          <pc:docMk/>
          <pc:sldMk cId="2682269312" sldId="278"/>
        </pc:sldMkLst>
      </pc:sldChg>
    </pc:docChg>
  </pc:docChgLst>
  <pc:docChgLst>
    <pc:chgData name="אלון זהבי" userId="3a1332cd-a300-42d0-8aa4-9cdcf7643f6e" providerId="ADAL" clId="{16CA05D0-F736-4683-A12B-898E76AD44EF}"/>
    <pc:docChg chg="undo custSel modSld">
      <pc:chgData name="אלון זהבי" userId="3a1332cd-a300-42d0-8aa4-9cdcf7643f6e" providerId="ADAL" clId="{16CA05D0-F736-4683-A12B-898E76AD44EF}" dt="2025-01-28T07:43:06.853" v="185" actId="1076"/>
      <pc:docMkLst>
        <pc:docMk/>
      </pc:docMkLst>
      <pc:sldChg chg="modSp mod">
        <pc:chgData name="אלון זהבי" userId="3a1332cd-a300-42d0-8aa4-9cdcf7643f6e" providerId="ADAL" clId="{16CA05D0-F736-4683-A12B-898E76AD44EF}" dt="2025-01-28T07:38:17.376" v="101"/>
        <pc:sldMkLst>
          <pc:docMk/>
          <pc:sldMk cId="0" sldId="258"/>
        </pc:sldMkLst>
        <pc:spChg chg="mod">
          <ac:chgData name="אלון זהבי" userId="3a1332cd-a300-42d0-8aa4-9cdcf7643f6e" providerId="ADAL" clId="{16CA05D0-F736-4683-A12B-898E76AD44EF}" dt="2025-01-28T07:37:39.082" v="81" actId="20577"/>
          <ac:spMkLst>
            <pc:docMk/>
            <pc:sldMk cId="0" sldId="258"/>
            <ac:spMk id="15" creationId="{00000000-0000-0000-0000-000000000000}"/>
          </ac:spMkLst>
        </pc:spChg>
        <pc:spChg chg="mod">
          <ac:chgData name="אלון זהבי" userId="3a1332cd-a300-42d0-8aa4-9cdcf7643f6e" providerId="ADAL" clId="{16CA05D0-F736-4683-A12B-898E76AD44EF}" dt="2025-01-28T07:38:05.852" v="92" actId="1035"/>
          <ac:spMkLst>
            <pc:docMk/>
            <pc:sldMk cId="0" sldId="258"/>
            <ac:spMk id="22" creationId="{00000000-0000-0000-0000-000000000000}"/>
          </ac:spMkLst>
        </pc:spChg>
        <pc:spChg chg="mod">
          <ac:chgData name="אלון זהבי" userId="3a1332cd-a300-42d0-8aa4-9cdcf7643f6e" providerId="ADAL" clId="{16CA05D0-F736-4683-A12B-898E76AD44EF}" dt="2025-01-28T07:37:49.219" v="86" actId="1035"/>
          <ac:spMkLst>
            <pc:docMk/>
            <pc:sldMk cId="0" sldId="258"/>
            <ac:spMk id="23" creationId="{00000000-0000-0000-0000-000000000000}"/>
          </ac:spMkLst>
        </pc:spChg>
        <pc:spChg chg="mod">
          <ac:chgData name="אלון זהבי" userId="3a1332cd-a300-42d0-8aa4-9cdcf7643f6e" providerId="ADAL" clId="{16CA05D0-F736-4683-A12B-898E76AD44EF}" dt="2025-01-28T07:38:05.852" v="92" actId="1035"/>
          <ac:spMkLst>
            <pc:docMk/>
            <pc:sldMk cId="0" sldId="258"/>
            <ac:spMk id="24" creationId="{00000000-0000-0000-0000-000000000000}"/>
          </ac:spMkLst>
        </pc:spChg>
        <pc:spChg chg="mod">
          <ac:chgData name="אלון זהבי" userId="3a1332cd-a300-42d0-8aa4-9cdcf7643f6e" providerId="ADAL" clId="{16CA05D0-F736-4683-A12B-898E76AD44EF}" dt="2025-01-28T07:38:17.376" v="101"/>
          <ac:spMkLst>
            <pc:docMk/>
            <pc:sldMk cId="0" sldId="258"/>
            <ac:spMk id="25" creationId="{00000000-0000-0000-0000-000000000000}"/>
          </ac:spMkLst>
        </pc:spChg>
        <pc:spChg chg="mod">
          <ac:chgData name="אלון זהבי" userId="3a1332cd-a300-42d0-8aa4-9cdcf7643f6e" providerId="ADAL" clId="{16CA05D0-F736-4683-A12B-898E76AD44EF}" dt="2025-01-28T07:38:05.852" v="92" actId="1035"/>
          <ac:spMkLst>
            <pc:docMk/>
            <pc:sldMk cId="0" sldId="258"/>
            <ac:spMk id="28" creationId="{B3AC4E00-7885-3A48-7688-2B453E552DEF}"/>
          </ac:spMkLst>
        </pc:spChg>
        <pc:spChg chg="mod">
          <ac:chgData name="אלון זהבי" userId="3a1332cd-a300-42d0-8aa4-9cdcf7643f6e" providerId="ADAL" clId="{16CA05D0-F736-4683-A12B-898E76AD44EF}" dt="2025-01-28T07:38:05.852" v="92" actId="1035"/>
          <ac:spMkLst>
            <pc:docMk/>
            <pc:sldMk cId="0" sldId="258"/>
            <ac:spMk id="29" creationId="{926A0CDC-0BC0-7C43-F100-CB82FA320F2D}"/>
          </ac:spMkLst>
        </pc:spChg>
        <pc:grpChg chg="mod">
          <ac:chgData name="אלון זהבי" userId="3a1332cd-a300-42d0-8aa4-9cdcf7643f6e" providerId="ADAL" clId="{16CA05D0-F736-4683-A12B-898E76AD44EF}" dt="2025-01-28T07:37:44.388" v="82" actId="14100"/>
          <ac:grpSpMkLst>
            <pc:docMk/>
            <pc:sldMk cId="0" sldId="258"/>
            <ac:grpSpMk id="3" creationId="{00000000-0000-0000-0000-000000000000}"/>
          </ac:grpSpMkLst>
        </pc:grpChg>
        <pc:grpChg chg="mod">
          <ac:chgData name="אלון זהבי" userId="3a1332cd-a300-42d0-8aa4-9cdcf7643f6e" providerId="ADAL" clId="{16CA05D0-F736-4683-A12B-898E76AD44EF}" dt="2025-01-28T07:37:44.388" v="82" actId="14100"/>
          <ac:grpSpMkLst>
            <pc:docMk/>
            <pc:sldMk cId="0" sldId="258"/>
            <ac:grpSpMk id="6" creationId="{00000000-0000-0000-0000-000000000000}"/>
          </ac:grpSpMkLst>
        </pc:grpChg>
        <pc:grpChg chg="mod">
          <ac:chgData name="אלון זהבי" userId="3a1332cd-a300-42d0-8aa4-9cdcf7643f6e" providerId="ADAL" clId="{16CA05D0-F736-4683-A12B-898E76AD44EF}" dt="2025-01-28T07:38:12.255" v="93" actId="14100"/>
          <ac:grpSpMkLst>
            <pc:docMk/>
            <pc:sldMk cId="0" sldId="258"/>
            <ac:grpSpMk id="16" creationId="{00000000-0000-0000-0000-000000000000}"/>
          </ac:grpSpMkLst>
        </pc:grpChg>
        <pc:grpChg chg="mod">
          <ac:chgData name="אלון זהבי" userId="3a1332cd-a300-42d0-8aa4-9cdcf7643f6e" providerId="ADAL" clId="{16CA05D0-F736-4683-A12B-898E76AD44EF}" dt="2025-01-28T07:38:12.255" v="93" actId="14100"/>
          <ac:grpSpMkLst>
            <pc:docMk/>
            <pc:sldMk cId="0" sldId="258"/>
            <ac:grpSpMk id="19" creationId="{00000000-0000-0000-0000-000000000000}"/>
          </ac:grpSpMkLst>
        </pc:grpChg>
      </pc:sldChg>
      <pc:sldChg chg="addSp modSp mod">
        <pc:chgData name="אלון זהבי" userId="3a1332cd-a300-42d0-8aa4-9cdcf7643f6e" providerId="ADAL" clId="{16CA05D0-F736-4683-A12B-898E76AD44EF}" dt="2025-01-27T14:03:34.883" v="29" actId="12788"/>
        <pc:sldMkLst>
          <pc:docMk/>
          <pc:sldMk cId="0" sldId="260"/>
        </pc:sldMkLst>
        <pc:spChg chg="mod">
          <ac:chgData name="אלון זהבי" userId="3a1332cd-a300-42d0-8aa4-9cdcf7643f6e" providerId="ADAL" clId="{16CA05D0-F736-4683-A12B-898E76AD44EF}" dt="2025-01-27T14:03:34.883" v="29" actId="12788"/>
          <ac:spMkLst>
            <pc:docMk/>
            <pc:sldMk cId="0" sldId="260"/>
            <ac:spMk id="2" creationId="{00000000-0000-0000-0000-000000000000}"/>
          </ac:spMkLst>
        </pc:spChg>
        <pc:spChg chg="mod">
          <ac:chgData name="אלון זהבי" userId="3a1332cd-a300-42d0-8aa4-9cdcf7643f6e" providerId="ADAL" clId="{16CA05D0-F736-4683-A12B-898E76AD44EF}" dt="2025-01-27T14:03:11.275" v="11" actId="14100"/>
          <ac:spMkLst>
            <pc:docMk/>
            <pc:sldMk cId="0" sldId="260"/>
            <ac:spMk id="5" creationId="{00000000-0000-0000-0000-000000000000}"/>
          </ac:spMkLst>
        </pc:spChg>
        <pc:spChg chg="mod">
          <ac:chgData name="אלון זהבי" userId="3a1332cd-a300-42d0-8aa4-9cdcf7643f6e" providerId="ADAL" clId="{16CA05D0-F736-4683-A12B-898E76AD44EF}" dt="2025-01-27T14:03:17.372" v="13" actId="1035"/>
          <ac:spMkLst>
            <pc:docMk/>
            <pc:sldMk cId="0" sldId="260"/>
            <ac:spMk id="6"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7"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8" creationId="{00000000-0000-0000-0000-000000000000}"/>
          </ac:spMkLst>
        </pc:spChg>
        <pc:spChg chg="mod">
          <ac:chgData name="אלון זהבי" userId="3a1332cd-a300-42d0-8aa4-9cdcf7643f6e" providerId="ADAL" clId="{16CA05D0-F736-4683-A12B-898E76AD44EF}" dt="2025-01-27T14:03:11.275" v="11" actId="14100"/>
          <ac:spMkLst>
            <pc:docMk/>
            <pc:sldMk cId="0" sldId="260"/>
            <ac:spMk id="12" creationId="{00000000-0000-0000-0000-000000000000}"/>
          </ac:spMkLst>
        </pc:spChg>
        <pc:spChg chg="mod">
          <ac:chgData name="אלון זהבי" userId="3a1332cd-a300-42d0-8aa4-9cdcf7643f6e" providerId="ADAL" clId="{16CA05D0-F736-4683-A12B-898E76AD44EF}" dt="2025-01-27T14:03:17.372" v="13" actId="1035"/>
          <ac:spMkLst>
            <pc:docMk/>
            <pc:sldMk cId="0" sldId="260"/>
            <ac:spMk id="13"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15"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19" creationId="{00000000-0000-0000-0000-000000000000}"/>
          </ac:spMkLst>
        </pc:spChg>
        <pc:spChg chg="mod">
          <ac:chgData name="אלון זהבי" userId="3a1332cd-a300-42d0-8aa4-9cdcf7643f6e" providerId="ADAL" clId="{16CA05D0-F736-4683-A12B-898E76AD44EF}" dt="2025-01-27T14:03:17.372" v="13" actId="1035"/>
          <ac:spMkLst>
            <pc:docMk/>
            <pc:sldMk cId="0" sldId="260"/>
            <ac:spMk id="20"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21"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22"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26" creationId="{00000000-0000-0000-0000-000000000000}"/>
          </ac:spMkLst>
        </pc:spChg>
        <pc:spChg chg="mod">
          <ac:chgData name="אלון זהבי" userId="3a1332cd-a300-42d0-8aa4-9cdcf7643f6e" providerId="ADAL" clId="{16CA05D0-F736-4683-A12B-898E76AD44EF}" dt="2025-01-27T14:03:17.372" v="13" actId="1035"/>
          <ac:spMkLst>
            <pc:docMk/>
            <pc:sldMk cId="0" sldId="260"/>
            <ac:spMk id="27"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28" creationId="{00000000-0000-0000-0000-000000000000}"/>
          </ac:spMkLst>
        </pc:spChg>
        <pc:spChg chg="mod">
          <ac:chgData name="אלון זהבי" userId="3a1332cd-a300-42d0-8aa4-9cdcf7643f6e" providerId="ADAL" clId="{16CA05D0-F736-4683-A12B-898E76AD44EF}" dt="2025-01-27T14:03:22.300" v="26" actId="1035"/>
          <ac:spMkLst>
            <pc:docMk/>
            <pc:sldMk cId="0" sldId="260"/>
            <ac:spMk id="29"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30" creationId="{00000000-0000-0000-0000-000000000000}"/>
          </ac:spMkLst>
        </pc:spChg>
        <pc:spChg chg="mod">
          <ac:chgData name="אלון זהבי" userId="3a1332cd-a300-42d0-8aa4-9cdcf7643f6e" providerId="ADAL" clId="{16CA05D0-F736-4683-A12B-898E76AD44EF}" dt="2025-01-27T14:03:28.801" v="27" actId="164"/>
          <ac:spMkLst>
            <pc:docMk/>
            <pc:sldMk cId="0" sldId="260"/>
            <ac:spMk id="33" creationId="{00000000-0000-0000-0000-000000000000}"/>
          </ac:spMkLst>
        </pc:spChg>
        <pc:spChg chg="mod">
          <ac:chgData name="אלון זהבי" userId="3a1332cd-a300-42d0-8aa4-9cdcf7643f6e" providerId="ADAL" clId="{16CA05D0-F736-4683-A12B-898E76AD44EF}" dt="2025-01-27T14:03:17.372" v="13" actId="1035"/>
          <ac:spMkLst>
            <pc:docMk/>
            <pc:sldMk cId="0" sldId="260"/>
            <ac:spMk id="34" creationId="{00000000-0000-0000-0000-000000000000}"/>
          </ac:spMkLst>
        </pc:spChg>
        <pc:spChg chg="mod">
          <ac:chgData name="אלון זהבי" userId="3a1332cd-a300-42d0-8aa4-9cdcf7643f6e" providerId="ADAL" clId="{16CA05D0-F736-4683-A12B-898E76AD44EF}" dt="2025-01-27T14:03:22.300" v="26" actId="1035"/>
          <ac:spMkLst>
            <pc:docMk/>
            <pc:sldMk cId="0" sldId="260"/>
            <ac:spMk id="36" creationId="{00000000-0000-0000-0000-000000000000}"/>
          </ac:spMkLst>
        </pc:spChg>
        <pc:grpChg chg="mod">
          <ac:chgData name="אלון זהבי" userId="3a1332cd-a300-42d0-8aa4-9cdcf7643f6e" providerId="ADAL" clId="{16CA05D0-F736-4683-A12B-898E76AD44EF}" dt="2025-01-27T14:03:11.275" v="11" actId="14100"/>
          <ac:grpSpMkLst>
            <pc:docMk/>
            <pc:sldMk cId="0" sldId="260"/>
            <ac:grpSpMk id="3" creationId="{00000000-0000-0000-0000-000000000000}"/>
          </ac:grpSpMkLst>
        </pc:grpChg>
        <pc:grpChg chg="mod">
          <ac:chgData name="אלון זהבי" userId="3a1332cd-a300-42d0-8aa4-9cdcf7643f6e" providerId="ADAL" clId="{16CA05D0-F736-4683-A12B-898E76AD44EF}" dt="2025-01-27T14:03:11.275" v="11" actId="14100"/>
          <ac:grpSpMkLst>
            <pc:docMk/>
            <pc:sldMk cId="0" sldId="260"/>
            <ac:grpSpMk id="10" creationId="{00000000-0000-0000-0000-000000000000}"/>
          </ac:grpSpMkLst>
        </pc:grpChg>
        <pc:grpChg chg="mod">
          <ac:chgData name="אלון זהבי" userId="3a1332cd-a300-42d0-8aa4-9cdcf7643f6e" providerId="ADAL" clId="{16CA05D0-F736-4683-A12B-898E76AD44EF}" dt="2025-01-27T14:03:11.275" v="11" actId="14100"/>
          <ac:grpSpMkLst>
            <pc:docMk/>
            <pc:sldMk cId="0" sldId="260"/>
            <ac:grpSpMk id="17" creationId="{00000000-0000-0000-0000-000000000000}"/>
          </ac:grpSpMkLst>
        </pc:grpChg>
        <pc:grpChg chg="mod">
          <ac:chgData name="אלון זהבי" userId="3a1332cd-a300-42d0-8aa4-9cdcf7643f6e" providerId="ADAL" clId="{16CA05D0-F736-4683-A12B-898E76AD44EF}" dt="2025-01-27T14:03:11.275" v="11" actId="14100"/>
          <ac:grpSpMkLst>
            <pc:docMk/>
            <pc:sldMk cId="0" sldId="260"/>
            <ac:grpSpMk id="24" creationId="{00000000-0000-0000-0000-000000000000}"/>
          </ac:grpSpMkLst>
        </pc:grpChg>
        <pc:grpChg chg="mod">
          <ac:chgData name="אלון זהבי" userId="3a1332cd-a300-42d0-8aa4-9cdcf7643f6e" providerId="ADAL" clId="{16CA05D0-F736-4683-A12B-898E76AD44EF}" dt="2025-01-27T14:03:11.275" v="11" actId="14100"/>
          <ac:grpSpMkLst>
            <pc:docMk/>
            <pc:sldMk cId="0" sldId="260"/>
            <ac:grpSpMk id="31" creationId="{00000000-0000-0000-0000-000000000000}"/>
          </ac:grpSpMkLst>
        </pc:grpChg>
        <pc:grpChg chg="mod">
          <ac:chgData name="אלון זהבי" userId="3a1332cd-a300-42d0-8aa4-9cdcf7643f6e" providerId="ADAL" clId="{16CA05D0-F736-4683-A12B-898E76AD44EF}" dt="2025-01-27T14:03:34.883" v="29" actId="12788"/>
          <ac:grpSpMkLst>
            <pc:docMk/>
            <pc:sldMk cId="0" sldId="260"/>
            <ac:grpSpMk id="38" creationId="{134BFDA8-FFD6-C96E-BEB7-8C3145B506C4}"/>
          </ac:grpSpMkLst>
        </pc:grpChg>
      </pc:sldChg>
      <pc:sldChg chg="delSp modSp mod">
        <pc:chgData name="אלון זהבי" userId="3a1332cd-a300-42d0-8aa4-9cdcf7643f6e" providerId="ADAL" clId="{16CA05D0-F736-4683-A12B-898E76AD44EF}" dt="2025-01-28T07:41:39.372" v="111" actId="1035"/>
        <pc:sldMkLst>
          <pc:docMk/>
          <pc:sldMk cId="0" sldId="261"/>
        </pc:sldMkLst>
        <pc:spChg chg="mod topLvl">
          <ac:chgData name="אלון זהבי" userId="3a1332cd-a300-42d0-8aa4-9cdcf7643f6e" providerId="ADAL" clId="{16CA05D0-F736-4683-A12B-898E76AD44EF}" dt="2025-01-28T07:41:39.372" v="111" actId="1035"/>
          <ac:spMkLst>
            <pc:docMk/>
            <pc:sldMk cId="0" sldId="261"/>
            <ac:spMk id="6"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9"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10"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12"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13"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15"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16"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19"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21" creationId="{00000000-0000-0000-0000-000000000000}"/>
          </ac:spMkLst>
        </pc:spChg>
        <pc:spChg chg="mod topLvl">
          <ac:chgData name="אלון זהבי" userId="3a1332cd-a300-42d0-8aa4-9cdcf7643f6e" providerId="ADAL" clId="{16CA05D0-F736-4683-A12B-898E76AD44EF}" dt="2025-01-28T07:41:39.372" v="111" actId="1035"/>
          <ac:spMkLst>
            <pc:docMk/>
            <pc:sldMk cId="0" sldId="261"/>
            <ac:spMk id="24" creationId="{00000000-0000-0000-0000-000000000000}"/>
          </ac:spMkLst>
        </pc:spChg>
      </pc:sldChg>
      <pc:sldChg chg="modSp mod">
        <pc:chgData name="אלון זהבי" userId="3a1332cd-a300-42d0-8aa4-9cdcf7643f6e" providerId="ADAL" clId="{16CA05D0-F736-4683-A12B-898E76AD44EF}" dt="2025-01-27T14:03:00.094" v="10" actId="1035"/>
        <pc:sldMkLst>
          <pc:docMk/>
          <pc:sldMk cId="0" sldId="262"/>
        </pc:sldMkLst>
        <pc:spChg chg="mod">
          <ac:chgData name="אלון זהבי" userId="3a1332cd-a300-42d0-8aa4-9cdcf7643f6e" providerId="ADAL" clId="{16CA05D0-F736-4683-A12B-898E76AD44EF}" dt="2025-01-27T14:03:00.094" v="10" actId="1035"/>
          <ac:spMkLst>
            <pc:docMk/>
            <pc:sldMk cId="0" sldId="262"/>
            <ac:spMk id="4" creationId="{00000000-0000-0000-0000-000000000000}"/>
          </ac:spMkLst>
        </pc:spChg>
        <pc:spChg chg="mod">
          <ac:chgData name="אלון זהבי" userId="3a1332cd-a300-42d0-8aa4-9cdcf7643f6e" providerId="ADAL" clId="{16CA05D0-F736-4683-A12B-898E76AD44EF}" dt="2025-01-27T14:02:56.414" v="8" actId="1036"/>
          <ac:spMkLst>
            <pc:docMk/>
            <pc:sldMk cId="0" sldId="262"/>
            <ac:spMk id="12" creationId="{00000000-0000-0000-0000-000000000000}"/>
          </ac:spMkLst>
        </pc:spChg>
        <pc:spChg chg="mod">
          <ac:chgData name="אלון זהבי" userId="3a1332cd-a300-42d0-8aa4-9cdcf7643f6e" providerId="ADAL" clId="{16CA05D0-F736-4683-A12B-898E76AD44EF}" dt="2025-01-27T14:03:00.094" v="10" actId="1035"/>
          <ac:spMkLst>
            <pc:docMk/>
            <pc:sldMk cId="0" sldId="262"/>
            <ac:spMk id="13" creationId="{00000000-0000-0000-0000-000000000000}"/>
          </ac:spMkLst>
        </pc:spChg>
        <pc:spChg chg="mod">
          <ac:chgData name="אלון זהבי" userId="3a1332cd-a300-42d0-8aa4-9cdcf7643f6e" providerId="ADAL" clId="{16CA05D0-F736-4683-A12B-898E76AD44EF}" dt="2025-01-27T14:03:00.094" v="10" actId="1035"/>
          <ac:spMkLst>
            <pc:docMk/>
            <pc:sldMk cId="0" sldId="262"/>
            <ac:spMk id="14" creationId="{00000000-0000-0000-0000-000000000000}"/>
          </ac:spMkLst>
        </pc:spChg>
        <pc:spChg chg="mod">
          <ac:chgData name="אלון זהבי" userId="3a1332cd-a300-42d0-8aa4-9cdcf7643f6e" providerId="ADAL" clId="{16CA05D0-F736-4683-A12B-898E76AD44EF}" dt="2025-01-27T14:02:56.414" v="8" actId="1036"/>
          <ac:spMkLst>
            <pc:docMk/>
            <pc:sldMk cId="0" sldId="262"/>
            <ac:spMk id="15" creationId="{00000000-0000-0000-0000-000000000000}"/>
          </ac:spMkLst>
        </pc:spChg>
        <pc:spChg chg="mod">
          <ac:chgData name="אלון זהבי" userId="3a1332cd-a300-42d0-8aa4-9cdcf7643f6e" providerId="ADAL" clId="{16CA05D0-F736-4683-A12B-898E76AD44EF}" dt="2025-01-27T14:02:56.414" v="8" actId="1036"/>
          <ac:spMkLst>
            <pc:docMk/>
            <pc:sldMk cId="0" sldId="262"/>
            <ac:spMk id="16" creationId="{00000000-0000-0000-0000-000000000000}"/>
          </ac:spMkLst>
        </pc:spChg>
        <pc:spChg chg="mod">
          <ac:chgData name="אלון זהבי" userId="3a1332cd-a300-42d0-8aa4-9cdcf7643f6e" providerId="ADAL" clId="{16CA05D0-F736-4683-A12B-898E76AD44EF}" dt="2025-01-27T14:03:00.094" v="10" actId="1035"/>
          <ac:spMkLst>
            <pc:docMk/>
            <pc:sldMk cId="0" sldId="262"/>
            <ac:spMk id="17" creationId="{9037E29A-FCF8-539C-43E6-890145F23AAA}"/>
          </ac:spMkLst>
        </pc:spChg>
        <pc:spChg chg="mod">
          <ac:chgData name="אלון זהבי" userId="3a1332cd-a300-42d0-8aa4-9cdcf7643f6e" providerId="ADAL" clId="{16CA05D0-F736-4683-A12B-898E76AD44EF}" dt="2025-01-27T14:02:56.414" v="8" actId="1036"/>
          <ac:spMkLst>
            <pc:docMk/>
            <pc:sldMk cId="0" sldId="262"/>
            <ac:spMk id="18" creationId="{E6576333-C2BD-70A0-BDEC-B0EBD116E4D3}"/>
          </ac:spMkLst>
        </pc:spChg>
        <pc:spChg chg="mod">
          <ac:chgData name="אלון זהבי" userId="3a1332cd-a300-42d0-8aa4-9cdcf7643f6e" providerId="ADAL" clId="{16CA05D0-F736-4683-A12B-898E76AD44EF}" dt="2025-01-27T14:02:56.414" v="8" actId="1036"/>
          <ac:spMkLst>
            <pc:docMk/>
            <pc:sldMk cId="0" sldId="262"/>
            <ac:spMk id="19" creationId="{BE6F2377-C10C-5F4F-7E52-7168481D53F9}"/>
          </ac:spMkLst>
        </pc:spChg>
        <pc:spChg chg="mod">
          <ac:chgData name="אלון זהבי" userId="3a1332cd-a300-42d0-8aa4-9cdcf7643f6e" providerId="ADAL" clId="{16CA05D0-F736-4683-A12B-898E76AD44EF}" dt="2025-01-27T14:02:56.414" v="8" actId="1036"/>
          <ac:spMkLst>
            <pc:docMk/>
            <pc:sldMk cId="0" sldId="262"/>
            <ac:spMk id="20" creationId="{0795C8C1-39FE-B801-7616-F51F4B158820}"/>
          </ac:spMkLst>
        </pc:spChg>
        <pc:spChg chg="mod">
          <ac:chgData name="אלון זהבי" userId="3a1332cd-a300-42d0-8aa4-9cdcf7643f6e" providerId="ADAL" clId="{16CA05D0-F736-4683-A12B-898E76AD44EF}" dt="2025-01-27T14:03:00.094" v="10" actId="1035"/>
          <ac:spMkLst>
            <pc:docMk/>
            <pc:sldMk cId="0" sldId="262"/>
            <ac:spMk id="21" creationId="{0975F396-DDFA-F384-5E7A-AEA1C0D7ECA1}"/>
          </ac:spMkLst>
        </pc:spChg>
        <pc:spChg chg="mod">
          <ac:chgData name="אלון זהבי" userId="3a1332cd-a300-42d0-8aa4-9cdcf7643f6e" providerId="ADAL" clId="{16CA05D0-F736-4683-A12B-898E76AD44EF}" dt="2025-01-27T14:03:00.094" v="10" actId="1035"/>
          <ac:spMkLst>
            <pc:docMk/>
            <pc:sldMk cId="0" sldId="262"/>
            <ac:spMk id="22" creationId="{0686396F-1D0A-23F8-04DD-ADB2DBD8E0C7}"/>
          </ac:spMkLst>
        </pc:spChg>
        <pc:picChg chg="mod">
          <ac:chgData name="אלון זהבי" userId="3a1332cd-a300-42d0-8aa4-9cdcf7643f6e" providerId="ADAL" clId="{16CA05D0-F736-4683-A12B-898E76AD44EF}" dt="2025-01-27T14:03:00.094" v="10" actId="1035"/>
          <ac:picMkLst>
            <pc:docMk/>
            <pc:sldMk cId="0" sldId="262"/>
            <ac:picMk id="6" creationId="{00000000-0000-0000-0000-000000000000}"/>
          </ac:picMkLst>
        </pc:picChg>
        <pc:picChg chg="mod">
          <ac:chgData name="אלון זהבי" userId="3a1332cd-a300-42d0-8aa4-9cdcf7643f6e" providerId="ADAL" clId="{16CA05D0-F736-4683-A12B-898E76AD44EF}" dt="2025-01-27T14:03:00.094" v="10" actId="1035"/>
          <ac:picMkLst>
            <pc:docMk/>
            <pc:sldMk cId="0" sldId="262"/>
            <ac:picMk id="7" creationId="{00000000-0000-0000-0000-000000000000}"/>
          </ac:picMkLst>
        </pc:picChg>
        <pc:picChg chg="mod">
          <ac:chgData name="אלון זהבי" userId="3a1332cd-a300-42d0-8aa4-9cdcf7643f6e" providerId="ADAL" clId="{16CA05D0-F736-4683-A12B-898E76AD44EF}" dt="2025-01-27T14:03:00.094" v="10" actId="1035"/>
          <ac:picMkLst>
            <pc:docMk/>
            <pc:sldMk cId="0" sldId="262"/>
            <ac:picMk id="8" creationId="{00000000-0000-0000-0000-000000000000}"/>
          </ac:picMkLst>
        </pc:picChg>
        <pc:picChg chg="mod">
          <ac:chgData name="אלון זהבי" userId="3a1332cd-a300-42d0-8aa4-9cdcf7643f6e" providerId="ADAL" clId="{16CA05D0-F736-4683-A12B-898E76AD44EF}" dt="2025-01-27T14:02:56.414" v="8" actId="1036"/>
          <ac:picMkLst>
            <pc:docMk/>
            <pc:sldMk cId="0" sldId="262"/>
            <ac:picMk id="9" creationId="{00000000-0000-0000-0000-000000000000}"/>
          </ac:picMkLst>
        </pc:picChg>
        <pc:picChg chg="mod">
          <ac:chgData name="אלון זהבי" userId="3a1332cd-a300-42d0-8aa4-9cdcf7643f6e" providerId="ADAL" clId="{16CA05D0-F736-4683-A12B-898E76AD44EF}" dt="2025-01-27T14:02:56.414" v="8" actId="1036"/>
          <ac:picMkLst>
            <pc:docMk/>
            <pc:sldMk cId="0" sldId="262"/>
            <ac:picMk id="10" creationId="{00000000-0000-0000-0000-000000000000}"/>
          </ac:picMkLst>
        </pc:picChg>
        <pc:picChg chg="mod">
          <ac:chgData name="אלון זהבי" userId="3a1332cd-a300-42d0-8aa4-9cdcf7643f6e" providerId="ADAL" clId="{16CA05D0-F736-4683-A12B-898E76AD44EF}" dt="2025-01-27T14:02:56.414" v="8" actId="1036"/>
          <ac:picMkLst>
            <pc:docMk/>
            <pc:sldMk cId="0" sldId="262"/>
            <ac:picMk id="11" creationId="{00000000-0000-0000-0000-000000000000}"/>
          </ac:picMkLst>
        </pc:picChg>
      </pc:sldChg>
      <pc:sldChg chg="modSp mod">
        <pc:chgData name="אלון זהבי" userId="3a1332cd-a300-42d0-8aa4-9cdcf7643f6e" providerId="ADAL" clId="{16CA05D0-F736-4683-A12B-898E76AD44EF}" dt="2025-01-28T07:41:53.163" v="113" actId="1076"/>
        <pc:sldMkLst>
          <pc:docMk/>
          <pc:sldMk cId="0" sldId="263"/>
        </pc:sldMkLst>
        <pc:spChg chg="mod">
          <ac:chgData name="אלון זהבי" userId="3a1332cd-a300-42d0-8aa4-9cdcf7643f6e" providerId="ADAL" clId="{16CA05D0-F736-4683-A12B-898E76AD44EF}" dt="2025-01-27T14:02:40.633" v="1" actId="1076"/>
          <ac:spMkLst>
            <pc:docMk/>
            <pc:sldMk cId="0" sldId="263"/>
            <ac:spMk id="8" creationId="{00000000-0000-0000-0000-000000000000}"/>
          </ac:spMkLst>
        </pc:spChg>
        <pc:spChg chg="mod">
          <ac:chgData name="אלון זהבי" userId="3a1332cd-a300-42d0-8aa4-9cdcf7643f6e" providerId="ADAL" clId="{16CA05D0-F736-4683-A12B-898E76AD44EF}" dt="2025-01-28T07:41:53.163" v="113" actId="1076"/>
          <ac:spMkLst>
            <pc:docMk/>
            <pc:sldMk cId="0" sldId="263"/>
            <ac:spMk id="12" creationId="{00000000-0000-0000-0000-000000000000}"/>
          </ac:spMkLst>
        </pc:spChg>
      </pc:sldChg>
      <pc:sldChg chg="addSp modSp mod">
        <pc:chgData name="אלון זהבי" userId="3a1332cd-a300-42d0-8aa4-9cdcf7643f6e" providerId="ADAL" clId="{16CA05D0-F736-4683-A12B-898E76AD44EF}" dt="2025-01-28T07:43:06.853" v="185" actId="1076"/>
        <pc:sldMkLst>
          <pc:docMk/>
          <pc:sldMk cId="0" sldId="265"/>
        </pc:sldMkLst>
        <pc:spChg chg="mod">
          <ac:chgData name="אלון זהבי" userId="3a1332cd-a300-42d0-8aa4-9cdcf7643f6e" providerId="ADAL" clId="{16CA05D0-F736-4683-A12B-898E76AD44EF}" dt="2025-01-28T07:42:25.193" v="118" actId="1076"/>
          <ac:spMkLst>
            <pc:docMk/>
            <pc:sldMk cId="0" sldId="265"/>
            <ac:spMk id="5"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8"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9"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0"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1"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3"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4"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5"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6" creationId="{00000000-0000-0000-0000-000000000000}"/>
          </ac:spMkLst>
        </pc:spChg>
        <pc:spChg chg="mod">
          <ac:chgData name="אלון זהבי" userId="3a1332cd-a300-42d0-8aa4-9cdcf7643f6e" providerId="ADAL" clId="{16CA05D0-F736-4683-A12B-898E76AD44EF}" dt="2025-01-28T07:42:25.193" v="118" actId="1076"/>
          <ac:spMkLst>
            <pc:docMk/>
            <pc:sldMk cId="0" sldId="265"/>
            <ac:spMk id="17" creationId="{00000000-0000-0000-0000-000000000000}"/>
          </ac:spMkLst>
        </pc:spChg>
        <pc:spChg chg="add mod">
          <ac:chgData name="אלון זהבי" userId="3a1332cd-a300-42d0-8aa4-9cdcf7643f6e" providerId="ADAL" clId="{16CA05D0-F736-4683-A12B-898E76AD44EF}" dt="2025-01-28T07:43:06.853" v="185" actId="1076"/>
          <ac:spMkLst>
            <pc:docMk/>
            <pc:sldMk cId="0" sldId="265"/>
            <ac:spMk id="18" creationId="{CEC6274B-BE4E-2EBD-10A4-53365BCC8BD5}"/>
          </ac:spMkLst>
        </pc:spChg>
      </pc:sldChg>
      <pc:sldChg chg="modSp mod">
        <pc:chgData name="אלון זהבי" userId="3a1332cd-a300-42d0-8aa4-9cdcf7643f6e" providerId="ADAL" clId="{16CA05D0-F736-4683-A12B-898E76AD44EF}" dt="2025-01-27T14:04:00.401" v="30" actId="14100"/>
        <pc:sldMkLst>
          <pc:docMk/>
          <pc:sldMk cId="0" sldId="267"/>
        </pc:sldMkLst>
        <pc:spChg chg="mod">
          <ac:chgData name="אלון זהבי" userId="3a1332cd-a300-42d0-8aa4-9cdcf7643f6e" providerId="ADAL" clId="{16CA05D0-F736-4683-A12B-898E76AD44EF}" dt="2025-01-27T14:04:00.401" v="30" actId="14100"/>
          <ac:spMkLst>
            <pc:docMk/>
            <pc:sldMk cId="0" sldId="267"/>
            <ac:spMk id="11" creationId="{00000000-0000-0000-0000-000000000000}"/>
          </ac:spMkLst>
        </pc:spChg>
      </pc:sldChg>
      <pc:sldChg chg="modSp mod">
        <pc:chgData name="אלון זהבי" userId="3a1332cd-a300-42d0-8aa4-9cdcf7643f6e" providerId="ADAL" clId="{16CA05D0-F736-4683-A12B-898E76AD44EF}" dt="2025-01-27T14:04:29.821" v="36" actId="1037"/>
        <pc:sldMkLst>
          <pc:docMk/>
          <pc:sldMk cId="0" sldId="268"/>
        </pc:sldMkLst>
        <pc:spChg chg="mod">
          <ac:chgData name="אלון זהבי" userId="3a1332cd-a300-42d0-8aa4-9cdcf7643f6e" providerId="ADAL" clId="{16CA05D0-F736-4683-A12B-898E76AD44EF}" dt="2025-01-27T14:04:16.472" v="32" actId="1076"/>
          <ac:spMkLst>
            <pc:docMk/>
            <pc:sldMk cId="0" sldId="268"/>
            <ac:spMk id="13" creationId="{00000000-0000-0000-0000-000000000000}"/>
          </ac:spMkLst>
        </pc:spChg>
        <pc:spChg chg="mod">
          <ac:chgData name="אלון זהבי" userId="3a1332cd-a300-42d0-8aa4-9cdcf7643f6e" providerId="ADAL" clId="{16CA05D0-F736-4683-A12B-898E76AD44EF}" dt="2025-01-27T14:04:29.821" v="36" actId="1037"/>
          <ac:spMkLst>
            <pc:docMk/>
            <pc:sldMk cId="0" sldId="268"/>
            <ac:spMk id="17" creationId="{00000000-0000-0000-0000-000000000000}"/>
          </ac:spMkLst>
        </pc:spChg>
        <pc:grpChg chg="mod">
          <ac:chgData name="אלון זהבי" userId="3a1332cd-a300-42d0-8aa4-9cdcf7643f6e" providerId="ADAL" clId="{16CA05D0-F736-4683-A12B-898E76AD44EF}" dt="2025-01-27T14:04:20.712" v="33" actId="14100"/>
          <ac:grpSpMkLst>
            <pc:docMk/>
            <pc:sldMk cId="0" sldId="268"/>
            <ac:grpSpMk id="6" creationId="{00000000-0000-0000-0000-000000000000}"/>
          </ac:grpSpMkLst>
        </pc:grpChg>
        <pc:grpChg chg="mod">
          <ac:chgData name="אלון זהבי" userId="3a1332cd-a300-42d0-8aa4-9cdcf7643f6e" providerId="ADAL" clId="{16CA05D0-F736-4683-A12B-898E76AD44EF}" dt="2025-01-27T14:04:26.560" v="34" actId="14100"/>
          <ac:grpSpMkLst>
            <pc:docMk/>
            <pc:sldMk cId="0" sldId="268"/>
            <ac:grpSpMk id="14" creationId="{00000000-0000-0000-0000-000000000000}"/>
          </ac:grpSpMkLst>
        </pc:grpChg>
      </pc:sldChg>
      <pc:sldChg chg="modSp mod">
        <pc:chgData name="אלון זהבי" userId="3a1332cd-a300-42d0-8aa4-9cdcf7643f6e" providerId="ADAL" clId="{16CA05D0-F736-4683-A12B-898E76AD44EF}" dt="2025-01-27T14:05:15.297" v="41" actId="688"/>
        <pc:sldMkLst>
          <pc:docMk/>
          <pc:sldMk cId="0" sldId="271"/>
        </pc:sldMkLst>
        <pc:spChg chg="mod">
          <ac:chgData name="אלון זהבי" userId="3a1332cd-a300-42d0-8aa4-9cdcf7643f6e" providerId="ADAL" clId="{16CA05D0-F736-4683-A12B-898E76AD44EF}" dt="2025-01-27T14:05:15.297" v="41" actId="688"/>
          <ac:spMkLst>
            <pc:docMk/>
            <pc:sldMk cId="0" sldId="271"/>
            <ac:spMk id="6" creationId="{00000000-0000-0000-0000-000000000000}"/>
          </ac:spMkLst>
        </pc:spChg>
        <pc:spChg chg="mod">
          <ac:chgData name="אלון זהבי" userId="3a1332cd-a300-42d0-8aa4-9cdcf7643f6e" providerId="ADAL" clId="{16CA05D0-F736-4683-A12B-898E76AD44EF}" dt="2025-01-27T14:04:56.283" v="39" actId="1076"/>
          <ac:spMkLst>
            <pc:docMk/>
            <pc:sldMk cId="0" sldId="271"/>
            <ac:spMk id="7" creationId="{00000000-0000-0000-0000-000000000000}"/>
          </ac:spMkLst>
        </pc:spChg>
        <pc:spChg chg="mod">
          <ac:chgData name="אלון זהבי" userId="3a1332cd-a300-42d0-8aa4-9cdcf7643f6e" providerId="ADAL" clId="{16CA05D0-F736-4683-A12B-898E76AD44EF}" dt="2025-01-27T14:04:49.615" v="38" actId="20577"/>
          <ac:spMkLst>
            <pc:docMk/>
            <pc:sldMk cId="0" sldId="271"/>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AE7C8F5-C208-4EBC-8982-DDF03468BEAF}" type="datetimeFigureOut">
              <a:rPr lang="he-IL" smtClean="0"/>
              <a:t>כ"א/שבט/תשפ"ה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832183E-2AF4-4329-A611-35CE58300AA3}" type="slidenum">
              <a:rPr lang="he-IL" smtClean="0"/>
              <a:t>‹#›</a:t>
            </a:fld>
            <a:endParaRPr lang="he-IL"/>
          </a:p>
        </p:txBody>
      </p:sp>
    </p:spTree>
    <p:extLst>
      <p:ext uri="{BB962C8B-B14F-4D97-AF65-F5344CB8AC3E}">
        <p14:creationId xmlns:p14="http://schemas.microsoft.com/office/powerpoint/2010/main" val="33870729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2832183E-2AF4-4329-A611-35CE58300AA3}" type="slidenum">
              <a:rPr lang="he-IL" smtClean="0"/>
              <a:t>1</a:t>
            </a:fld>
            <a:endParaRPr lang="he-IL"/>
          </a:p>
        </p:txBody>
      </p:sp>
    </p:spTree>
    <p:extLst>
      <p:ext uri="{BB962C8B-B14F-4D97-AF65-F5344CB8AC3E}">
        <p14:creationId xmlns:p14="http://schemas.microsoft.com/office/powerpoint/2010/main" val="368262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2832183E-2AF4-4329-A611-35CE58300AA3}" type="slidenum">
              <a:rPr lang="he-IL" smtClean="0"/>
              <a:t>7</a:t>
            </a:fld>
            <a:endParaRPr lang="he-IL"/>
          </a:p>
        </p:txBody>
      </p:sp>
    </p:spTree>
    <p:extLst>
      <p:ext uri="{BB962C8B-B14F-4D97-AF65-F5344CB8AC3E}">
        <p14:creationId xmlns:p14="http://schemas.microsoft.com/office/powerpoint/2010/main" val="5682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B9017-9E60-7845-2B88-CA1A28EEC9B7}"/>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91DE262-B970-A022-DF2C-AB2065B81899}"/>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AA5BAB6A-1253-0BC1-C224-6406200CE99D}"/>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24E863AB-E9B6-A2B6-CBEB-DB92D97D918F}"/>
              </a:ext>
            </a:extLst>
          </p:cNvPr>
          <p:cNvSpPr>
            <a:spLocks noGrp="1"/>
          </p:cNvSpPr>
          <p:nvPr>
            <p:ph type="sldNum" sz="quarter" idx="5"/>
          </p:nvPr>
        </p:nvSpPr>
        <p:spPr/>
        <p:txBody>
          <a:bodyPr/>
          <a:lstStyle/>
          <a:p>
            <a:fld id="{2832183E-2AF4-4329-A611-35CE58300AA3}" type="slidenum">
              <a:rPr lang="he-IL" smtClean="0"/>
              <a:t>11</a:t>
            </a:fld>
            <a:endParaRPr lang="he-IL"/>
          </a:p>
        </p:txBody>
      </p:sp>
    </p:spTree>
    <p:extLst>
      <p:ext uri="{BB962C8B-B14F-4D97-AF65-F5344CB8AC3E}">
        <p14:creationId xmlns:p14="http://schemas.microsoft.com/office/powerpoint/2010/main" val="137117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D93C1-5AE6-8B00-EDB2-90B2EE7AA2AA}"/>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43F41DE8-BDAC-84DC-0CEA-F58E0EBDC9C4}"/>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7DC2852-3155-31C6-5150-0A467AACE206}"/>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A1B2E2C7-3392-1C18-BD5D-CF06AC132FE6}"/>
              </a:ext>
            </a:extLst>
          </p:cNvPr>
          <p:cNvSpPr>
            <a:spLocks noGrp="1"/>
          </p:cNvSpPr>
          <p:nvPr>
            <p:ph type="sldNum" sz="quarter" idx="5"/>
          </p:nvPr>
        </p:nvSpPr>
        <p:spPr/>
        <p:txBody>
          <a:bodyPr/>
          <a:lstStyle/>
          <a:p>
            <a:fld id="{2832183E-2AF4-4329-A611-35CE58300AA3}" type="slidenum">
              <a:rPr lang="he-IL" smtClean="0"/>
              <a:t>14</a:t>
            </a:fld>
            <a:endParaRPr lang="he-IL"/>
          </a:p>
        </p:txBody>
      </p:sp>
    </p:spTree>
    <p:extLst>
      <p:ext uri="{BB962C8B-B14F-4D97-AF65-F5344CB8AC3E}">
        <p14:creationId xmlns:p14="http://schemas.microsoft.com/office/powerpoint/2010/main" val="1888474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C8B9D-805C-1C1B-14D8-39CB19B8B86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C572CFAD-FC77-9F4D-20A7-64ED845BD222}"/>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943559DD-75A1-874C-E860-01ECD3B2D9F1}"/>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52BC92DE-800B-701B-7757-A974A4A5ABC4}"/>
              </a:ext>
            </a:extLst>
          </p:cNvPr>
          <p:cNvSpPr>
            <a:spLocks noGrp="1"/>
          </p:cNvSpPr>
          <p:nvPr>
            <p:ph type="sldNum" sz="quarter" idx="5"/>
          </p:nvPr>
        </p:nvSpPr>
        <p:spPr/>
        <p:txBody>
          <a:bodyPr/>
          <a:lstStyle/>
          <a:p>
            <a:fld id="{2832183E-2AF4-4329-A611-35CE58300AA3}" type="slidenum">
              <a:rPr lang="he-IL" smtClean="0"/>
              <a:t>16</a:t>
            </a:fld>
            <a:endParaRPr lang="he-IL"/>
          </a:p>
        </p:txBody>
      </p:sp>
    </p:spTree>
    <p:extLst>
      <p:ext uri="{BB962C8B-B14F-4D97-AF65-F5344CB8AC3E}">
        <p14:creationId xmlns:p14="http://schemas.microsoft.com/office/powerpoint/2010/main" val="2710568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F2AD2-433D-7EFE-911F-B12CA85BCEE5}"/>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20602508-8D66-7BB2-65CF-66DC8625FCEF}"/>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79F84A45-6F20-9503-9089-C692F61063FB}"/>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FC10DB43-7A9A-C9EC-5720-A7EC7E1DEDDE}"/>
              </a:ext>
            </a:extLst>
          </p:cNvPr>
          <p:cNvSpPr>
            <a:spLocks noGrp="1"/>
          </p:cNvSpPr>
          <p:nvPr>
            <p:ph type="sldNum" sz="quarter" idx="5"/>
          </p:nvPr>
        </p:nvSpPr>
        <p:spPr/>
        <p:txBody>
          <a:bodyPr/>
          <a:lstStyle/>
          <a:p>
            <a:fld id="{2832183E-2AF4-4329-A611-35CE58300AA3}" type="slidenum">
              <a:rPr lang="he-IL" smtClean="0"/>
              <a:t>18</a:t>
            </a:fld>
            <a:endParaRPr lang="he-IL"/>
          </a:p>
        </p:txBody>
      </p:sp>
    </p:spTree>
    <p:extLst>
      <p:ext uri="{BB962C8B-B14F-4D97-AF65-F5344CB8AC3E}">
        <p14:creationId xmlns:p14="http://schemas.microsoft.com/office/powerpoint/2010/main" val="203963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A1511-01B8-B654-2E53-A11E82AEAF0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685FEFE6-FCE6-9C3C-2105-4C3416215883}"/>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C840F95-5180-AF7E-2881-3CC5427C8FD5}"/>
              </a:ext>
            </a:extLst>
          </p:cNvPr>
          <p:cNvSpPr>
            <a:spLocks noGrp="1"/>
          </p:cNvSpPr>
          <p:nvPr>
            <p:ph type="body" idx="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812A91B6-318F-D096-CCAB-9BC619FA1B6F}"/>
              </a:ext>
            </a:extLst>
          </p:cNvPr>
          <p:cNvSpPr>
            <a:spLocks noGrp="1"/>
          </p:cNvSpPr>
          <p:nvPr>
            <p:ph type="sldNum" sz="quarter" idx="5"/>
          </p:nvPr>
        </p:nvSpPr>
        <p:spPr/>
        <p:txBody>
          <a:bodyPr/>
          <a:lstStyle/>
          <a:p>
            <a:fld id="{2832183E-2AF4-4329-A611-35CE58300AA3}" type="slidenum">
              <a:rPr lang="he-IL" smtClean="0"/>
              <a:t>20</a:t>
            </a:fld>
            <a:endParaRPr lang="he-IL"/>
          </a:p>
        </p:txBody>
      </p:sp>
    </p:spTree>
    <p:extLst>
      <p:ext uri="{BB962C8B-B14F-4D97-AF65-F5344CB8AC3E}">
        <p14:creationId xmlns:p14="http://schemas.microsoft.com/office/powerpoint/2010/main" val="287862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sv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sv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3" name="Freeform 3"/>
          <p:cNvSpPr/>
          <p:nvPr/>
        </p:nvSpPr>
        <p:spPr>
          <a:xfrm>
            <a:off x="-1914982" y="-3196885"/>
            <a:ext cx="22117964" cy="22068111"/>
          </a:xfrm>
          <a:custGeom>
            <a:avLst/>
            <a:gdLst/>
            <a:ahLst/>
            <a:cxnLst/>
            <a:rect l="l" t="t" r="r" b="b"/>
            <a:pathLst>
              <a:path w="22117964" h="22068111">
                <a:moveTo>
                  <a:pt x="0" y="0"/>
                </a:moveTo>
                <a:lnTo>
                  <a:pt x="22117964" y="0"/>
                </a:lnTo>
                <a:lnTo>
                  <a:pt x="22117964" y="22068110"/>
                </a:lnTo>
                <a:lnTo>
                  <a:pt x="0" y="22068110"/>
                </a:lnTo>
                <a:lnTo>
                  <a:pt x="0" y="0"/>
                </a:lnTo>
                <a:close/>
              </a:path>
            </a:pathLst>
          </a:custGeom>
          <a:blipFill>
            <a:blip r:embed="rId4">
              <a:alphaModFix amt="30000"/>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Freeform 4"/>
          <p:cNvSpPr/>
          <p:nvPr/>
        </p:nvSpPr>
        <p:spPr>
          <a:xfrm>
            <a:off x="3629457" y="1002579"/>
            <a:ext cx="11029086" cy="8281841"/>
          </a:xfrm>
          <a:custGeom>
            <a:avLst/>
            <a:gdLst/>
            <a:ahLst/>
            <a:cxnLst/>
            <a:rect l="l" t="t" r="r" b="b"/>
            <a:pathLst>
              <a:path w="11029086" h="8281841">
                <a:moveTo>
                  <a:pt x="0" y="0"/>
                </a:moveTo>
                <a:lnTo>
                  <a:pt x="11029086" y="0"/>
                </a:lnTo>
                <a:lnTo>
                  <a:pt x="11029086" y="8281842"/>
                </a:lnTo>
                <a:lnTo>
                  <a:pt x="0" y="828184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5" name="Freeform 5"/>
          <p:cNvSpPr/>
          <p:nvPr/>
        </p:nvSpPr>
        <p:spPr>
          <a:xfrm>
            <a:off x="14449608" y="-352180"/>
            <a:ext cx="3838392" cy="3838392"/>
          </a:xfrm>
          <a:custGeom>
            <a:avLst/>
            <a:gdLst/>
            <a:ahLst/>
            <a:cxnLst/>
            <a:rect l="l" t="t" r="r" b="b"/>
            <a:pathLst>
              <a:path w="3838392" h="3838392">
                <a:moveTo>
                  <a:pt x="0" y="0"/>
                </a:moveTo>
                <a:lnTo>
                  <a:pt x="3838392" y="0"/>
                </a:lnTo>
                <a:lnTo>
                  <a:pt x="3838392" y="3838392"/>
                </a:lnTo>
                <a:lnTo>
                  <a:pt x="0" y="3838392"/>
                </a:lnTo>
                <a:lnTo>
                  <a:pt x="0" y="0"/>
                </a:lnTo>
                <a:close/>
              </a:path>
            </a:pathLst>
          </a:custGeom>
          <a:blipFill>
            <a:blip r:embed="rId8"/>
            <a:stretch>
              <a:fillRect/>
            </a:stretch>
          </a:blipFill>
        </p:spPr>
        <p:txBody>
          <a:bodyPr/>
          <a:lstStyle/>
          <a:p>
            <a:endParaRPr lang="he-IL"/>
          </a:p>
        </p:txBody>
      </p:sp>
      <p:sp>
        <p:nvSpPr>
          <p:cNvPr id="6" name="TextBox 6"/>
          <p:cNvSpPr txBox="1"/>
          <p:nvPr/>
        </p:nvSpPr>
        <p:spPr>
          <a:xfrm>
            <a:off x="4630521" y="2497391"/>
            <a:ext cx="10402623" cy="4743450"/>
          </a:xfrm>
          <a:prstGeom prst="rect">
            <a:avLst/>
          </a:prstGeom>
        </p:spPr>
        <p:txBody>
          <a:bodyPr lIns="0" tIns="0" rIns="0" bIns="0" rtlCol="0" anchor="t">
            <a:spAutoFit/>
          </a:bodyPr>
          <a:lstStyle/>
          <a:p>
            <a:pPr algn="ctr" rtl="1">
              <a:lnSpc>
                <a:spcPts val="18000"/>
              </a:lnSpc>
            </a:pPr>
            <a:r>
              <a:rPr lang="he-IL" sz="18000" dirty="0">
                <a:solidFill>
                  <a:srgbClr val="F7F7F7"/>
                </a:solidFill>
                <a:latin typeface="FB Fahrenheit"/>
                <a:ea typeface="FB Fahrenheit"/>
                <a:cs typeface="FB Fahrenheit"/>
                <a:sym typeface="FB Fahrenheit"/>
                <a:rtl/>
              </a:rPr>
              <a:t>ניהול</a:t>
            </a:r>
          </a:p>
          <a:p>
            <a:pPr algn="ctr" rtl="1">
              <a:lnSpc>
                <a:spcPts val="18000"/>
              </a:lnSpc>
            </a:pPr>
            <a:r>
              <a:rPr lang="he-IL" sz="18000" dirty="0">
                <a:solidFill>
                  <a:srgbClr val="F7F7F7"/>
                </a:solidFill>
                <a:latin typeface="FB Fahrenheit"/>
                <a:ea typeface="FB Fahrenheit"/>
                <a:cs typeface="FB Fahrenheit"/>
                <a:sym typeface="FB Fahrenheit"/>
                <a:rtl/>
              </a:rPr>
              <a:t>פרויקטים</a:t>
            </a:r>
          </a:p>
        </p:txBody>
      </p:sp>
      <p:sp>
        <p:nvSpPr>
          <p:cNvPr id="7" name="TextBox 7"/>
          <p:cNvSpPr txBox="1"/>
          <p:nvPr/>
        </p:nvSpPr>
        <p:spPr>
          <a:xfrm>
            <a:off x="4630521" y="7515225"/>
            <a:ext cx="10428054" cy="1053465"/>
          </a:xfrm>
          <a:prstGeom prst="rect">
            <a:avLst/>
          </a:prstGeom>
        </p:spPr>
        <p:txBody>
          <a:bodyPr lIns="0" tIns="0" rIns="0" bIns="0" rtlCol="0" anchor="t">
            <a:spAutoFit/>
          </a:bodyPr>
          <a:lstStyle/>
          <a:p>
            <a:pPr algn="ctr" rtl="1">
              <a:lnSpc>
                <a:spcPts val="8580"/>
              </a:lnSpc>
            </a:pPr>
            <a:r>
              <a:rPr lang="he-IL" sz="6000">
                <a:solidFill>
                  <a:srgbClr val="F7F7F7"/>
                </a:solidFill>
                <a:latin typeface="FB Fahrenheit"/>
                <a:ea typeface="FB Fahrenheit"/>
                <a:cs typeface="FB Fahrenheit"/>
                <a:sym typeface="FB Fahrenheit"/>
                <a:rtl/>
              </a:rPr>
              <a:t>רכזי.ות מפעלים וארגון</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a:off x="-2062048"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4" name="Freeform 4"/>
          <p:cNvSpPr/>
          <p:nvPr/>
        </p:nvSpPr>
        <p:spPr>
          <a:xfrm>
            <a:off x="16225952"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5"/>
          <p:cNvSpPr/>
          <p:nvPr/>
        </p:nvSpPr>
        <p:spPr>
          <a:xfrm>
            <a:off x="3758821" y="2466805"/>
            <a:ext cx="6437244" cy="6411077"/>
          </a:xfrm>
          <a:custGeom>
            <a:avLst/>
            <a:gdLst/>
            <a:ahLst/>
            <a:cxnLst/>
            <a:rect l="l" t="t" r="r" b="b"/>
            <a:pathLst>
              <a:path w="6437244" h="6411077">
                <a:moveTo>
                  <a:pt x="0" y="0"/>
                </a:moveTo>
                <a:lnTo>
                  <a:pt x="6437245" y="0"/>
                </a:lnTo>
                <a:lnTo>
                  <a:pt x="6437245" y="6411077"/>
                </a:lnTo>
                <a:lnTo>
                  <a:pt x="0" y="6411077"/>
                </a:lnTo>
                <a:lnTo>
                  <a:pt x="0" y="0"/>
                </a:lnTo>
                <a:close/>
              </a:path>
            </a:pathLst>
          </a:custGeom>
          <a:blipFill>
            <a:blip r:embed="rId5"/>
            <a:stretch>
              <a:fillRect l="-20303" t="-10187" r="-12115" b="-12838"/>
            </a:stretch>
          </a:blipFill>
        </p:spPr>
        <p:txBody>
          <a:bodyPr/>
          <a:lstStyle/>
          <a:p>
            <a:endParaRPr lang="he-IL"/>
          </a:p>
        </p:txBody>
      </p:sp>
      <p:sp>
        <p:nvSpPr>
          <p:cNvPr id="6" name="TextBox 6"/>
          <p:cNvSpPr txBox="1"/>
          <p:nvPr/>
        </p:nvSpPr>
        <p:spPr>
          <a:xfrm>
            <a:off x="3537746" y="524739"/>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a:solidFill>
                  <a:srgbClr val="4D87DD"/>
                </a:solidFill>
                <a:latin typeface="FB Fahrenheit"/>
                <a:ea typeface="FB Fahrenheit"/>
                <a:cs typeface="FB Fahrenheit"/>
                <a:sym typeface="FB Fahrenheit"/>
                <a:rtl/>
              </a:rPr>
              <a:t>בעלי עניין</a:t>
            </a:r>
          </a:p>
        </p:txBody>
      </p:sp>
      <p:sp>
        <p:nvSpPr>
          <p:cNvPr id="7" name="TextBox 7"/>
          <p:cNvSpPr txBox="1"/>
          <p:nvPr/>
        </p:nvSpPr>
        <p:spPr>
          <a:xfrm>
            <a:off x="4255521" y="4361143"/>
            <a:ext cx="1983681" cy="490719"/>
          </a:xfrm>
          <a:prstGeom prst="rect">
            <a:avLst/>
          </a:prstGeom>
        </p:spPr>
        <p:txBody>
          <a:bodyPr lIns="0" tIns="0" rIns="0" bIns="0" rtlCol="0" anchor="t">
            <a:spAutoFit/>
          </a:bodyPr>
          <a:lstStyle/>
          <a:p>
            <a:pPr algn="ctr" rtl="1">
              <a:lnSpc>
                <a:spcPts val="4017"/>
              </a:lnSpc>
            </a:pPr>
            <a:r>
              <a:rPr lang="he-IL" sz="2869">
                <a:solidFill>
                  <a:srgbClr val="000000"/>
                </a:solidFill>
                <a:latin typeface="Alef"/>
                <a:ea typeface="Alef"/>
                <a:cs typeface="Alef"/>
                <a:sym typeface="Alef"/>
                <a:rtl/>
              </a:rPr>
              <a:t>שמור מרוצים</a:t>
            </a:r>
          </a:p>
        </p:txBody>
      </p:sp>
      <p:sp>
        <p:nvSpPr>
          <p:cNvPr id="8" name="TextBox 8"/>
          <p:cNvSpPr txBox="1"/>
          <p:nvPr/>
        </p:nvSpPr>
        <p:spPr>
          <a:xfrm>
            <a:off x="7582423" y="4361143"/>
            <a:ext cx="1983681" cy="490719"/>
          </a:xfrm>
          <a:prstGeom prst="rect">
            <a:avLst/>
          </a:prstGeom>
        </p:spPr>
        <p:txBody>
          <a:bodyPr lIns="0" tIns="0" rIns="0" bIns="0" rtlCol="0" anchor="t">
            <a:spAutoFit/>
          </a:bodyPr>
          <a:lstStyle/>
          <a:p>
            <a:pPr algn="ctr" rtl="1">
              <a:lnSpc>
                <a:spcPts val="4017"/>
              </a:lnSpc>
            </a:pPr>
            <a:r>
              <a:rPr lang="he-IL" sz="2869">
                <a:solidFill>
                  <a:srgbClr val="FFFFFF"/>
                </a:solidFill>
                <a:latin typeface="Alef"/>
                <a:ea typeface="Alef"/>
                <a:cs typeface="Alef"/>
                <a:sym typeface="Alef"/>
                <a:rtl/>
              </a:rPr>
              <a:t>נהל מקרוב</a:t>
            </a:r>
          </a:p>
        </p:txBody>
      </p:sp>
      <p:sp>
        <p:nvSpPr>
          <p:cNvPr id="9" name="TextBox 9"/>
          <p:cNvSpPr txBox="1"/>
          <p:nvPr/>
        </p:nvSpPr>
        <p:spPr>
          <a:xfrm>
            <a:off x="7614907" y="7624980"/>
            <a:ext cx="1983681" cy="490719"/>
          </a:xfrm>
          <a:prstGeom prst="rect">
            <a:avLst/>
          </a:prstGeom>
        </p:spPr>
        <p:txBody>
          <a:bodyPr lIns="0" tIns="0" rIns="0" bIns="0" rtlCol="0" anchor="t">
            <a:spAutoFit/>
          </a:bodyPr>
          <a:lstStyle/>
          <a:p>
            <a:pPr algn="ctr" rtl="1">
              <a:lnSpc>
                <a:spcPts val="4017"/>
              </a:lnSpc>
            </a:pPr>
            <a:r>
              <a:rPr lang="he-IL" sz="2869">
                <a:solidFill>
                  <a:srgbClr val="FFFFFF"/>
                </a:solidFill>
                <a:latin typeface="Alef"/>
                <a:ea typeface="Alef"/>
                <a:cs typeface="Alef"/>
                <a:sym typeface="Alef"/>
                <a:rtl/>
              </a:rPr>
              <a:t>ידע בלבד</a:t>
            </a:r>
          </a:p>
        </p:txBody>
      </p:sp>
      <p:sp>
        <p:nvSpPr>
          <p:cNvPr id="10" name="TextBox 10"/>
          <p:cNvSpPr txBox="1"/>
          <p:nvPr/>
        </p:nvSpPr>
        <p:spPr>
          <a:xfrm>
            <a:off x="4303755" y="7472239"/>
            <a:ext cx="1983681" cy="490719"/>
          </a:xfrm>
          <a:prstGeom prst="rect">
            <a:avLst/>
          </a:prstGeom>
        </p:spPr>
        <p:txBody>
          <a:bodyPr lIns="0" tIns="0" rIns="0" bIns="0" rtlCol="0" anchor="t">
            <a:spAutoFit/>
          </a:bodyPr>
          <a:lstStyle/>
          <a:p>
            <a:pPr algn="ctr" rtl="1">
              <a:lnSpc>
                <a:spcPts val="4017"/>
              </a:lnSpc>
            </a:pPr>
            <a:r>
              <a:rPr lang="he-IL" sz="2869">
                <a:solidFill>
                  <a:srgbClr val="FFFFFF"/>
                </a:solidFill>
                <a:latin typeface="Alef"/>
                <a:ea typeface="Alef"/>
                <a:cs typeface="Alef"/>
                <a:sym typeface="Alef"/>
                <a:rtl/>
              </a:rPr>
              <a:t>עקוב בלבד</a:t>
            </a:r>
          </a:p>
        </p:txBody>
      </p:sp>
      <p:sp>
        <p:nvSpPr>
          <p:cNvPr id="11" name="TextBox 11"/>
          <p:cNvSpPr txBox="1"/>
          <p:nvPr/>
        </p:nvSpPr>
        <p:spPr>
          <a:xfrm>
            <a:off x="1775140" y="8603948"/>
            <a:ext cx="1983681" cy="490719"/>
          </a:xfrm>
          <a:prstGeom prst="rect">
            <a:avLst/>
          </a:prstGeom>
        </p:spPr>
        <p:txBody>
          <a:bodyPr lIns="0" tIns="0" rIns="0" bIns="0" rtlCol="0" anchor="t">
            <a:spAutoFit/>
          </a:bodyPr>
          <a:lstStyle/>
          <a:p>
            <a:pPr algn="ctr">
              <a:lnSpc>
                <a:spcPts val="4017"/>
              </a:lnSpc>
            </a:pPr>
            <a:r>
              <a:rPr lang="en-US" sz="2869">
                <a:solidFill>
                  <a:srgbClr val="000000"/>
                </a:solidFill>
                <a:latin typeface="Alef"/>
                <a:ea typeface="Alef"/>
                <a:cs typeface="Alef"/>
                <a:sym typeface="Alef"/>
              </a:rPr>
              <a:t>Low</a:t>
            </a:r>
          </a:p>
        </p:txBody>
      </p:sp>
      <p:sp>
        <p:nvSpPr>
          <p:cNvPr id="12" name="TextBox 12"/>
          <p:cNvSpPr txBox="1"/>
          <p:nvPr/>
        </p:nvSpPr>
        <p:spPr>
          <a:xfrm>
            <a:off x="2766981" y="1568684"/>
            <a:ext cx="1983681" cy="490719"/>
          </a:xfrm>
          <a:prstGeom prst="rect">
            <a:avLst/>
          </a:prstGeom>
        </p:spPr>
        <p:txBody>
          <a:bodyPr lIns="0" tIns="0" rIns="0" bIns="0" rtlCol="0" anchor="t">
            <a:spAutoFit/>
          </a:bodyPr>
          <a:lstStyle/>
          <a:p>
            <a:pPr algn="ctr">
              <a:lnSpc>
                <a:spcPts val="4017"/>
              </a:lnSpc>
            </a:pPr>
            <a:r>
              <a:rPr lang="en-US" sz="2869">
                <a:solidFill>
                  <a:srgbClr val="000000"/>
                </a:solidFill>
                <a:latin typeface="Alef"/>
                <a:ea typeface="Alef"/>
                <a:cs typeface="Alef"/>
                <a:sym typeface="Alef"/>
              </a:rPr>
              <a:t>High</a:t>
            </a:r>
          </a:p>
        </p:txBody>
      </p:sp>
      <p:sp>
        <p:nvSpPr>
          <p:cNvPr id="13" name="TextBox 13"/>
          <p:cNvSpPr txBox="1"/>
          <p:nvPr/>
        </p:nvSpPr>
        <p:spPr>
          <a:xfrm>
            <a:off x="10318544" y="8603948"/>
            <a:ext cx="1983681" cy="490719"/>
          </a:xfrm>
          <a:prstGeom prst="rect">
            <a:avLst/>
          </a:prstGeom>
        </p:spPr>
        <p:txBody>
          <a:bodyPr lIns="0" tIns="0" rIns="0" bIns="0" rtlCol="0" anchor="t">
            <a:spAutoFit/>
          </a:bodyPr>
          <a:lstStyle/>
          <a:p>
            <a:pPr algn="ctr">
              <a:lnSpc>
                <a:spcPts val="4017"/>
              </a:lnSpc>
            </a:pPr>
            <a:r>
              <a:rPr lang="en-US" sz="2869">
                <a:solidFill>
                  <a:srgbClr val="000000"/>
                </a:solidFill>
                <a:latin typeface="Alef"/>
                <a:ea typeface="Alef"/>
                <a:cs typeface="Alef"/>
                <a:sym typeface="Alef"/>
              </a:rPr>
              <a:t>High</a:t>
            </a:r>
          </a:p>
        </p:txBody>
      </p:sp>
      <p:sp>
        <p:nvSpPr>
          <p:cNvPr id="14" name="AutoShape 14"/>
          <p:cNvSpPr/>
          <p:nvPr/>
        </p:nvSpPr>
        <p:spPr>
          <a:xfrm flipH="1" flipV="1">
            <a:off x="3758821" y="2059403"/>
            <a:ext cx="0" cy="6818479"/>
          </a:xfrm>
          <a:prstGeom prst="line">
            <a:avLst/>
          </a:prstGeom>
          <a:ln w="28575" cap="flat">
            <a:solidFill>
              <a:srgbClr val="000000"/>
            </a:solidFill>
            <a:prstDash val="solid"/>
            <a:headEnd type="none" w="sm" len="sm"/>
            <a:tailEnd type="arrow" w="med" len="sm"/>
          </a:ln>
        </p:spPr>
        <p:txBody>
          <a:bodyPr/>
          <a:lstStyle/>
          <a:p>
            <a:endParaRPr lang="he-IL"/>
          </a:p>
        </p:txBody>
      </p:sp>
      <p:sp>
        <p:nvSpPr>
          <p:cNvPr id="15" name="AutoShape 15"/>
          <p:cNvSpPr/>
          <p:nvPr/>
        </p:nvSpPr>
        <p:spPr>
          <a:xfrm>
            <a:off x="3758821" y="8877882"/>
            <a:ext cx="7051993" cy="0"/>
          </a:xfrm>
          <a:prstGeom prst="line">
            <a:avLst/>
          </a:prstGeom>
          <a:ln w="28575" cap="flat">
            <a:solidFill>
              <a:srgbClr val="000000"/>
            </a:solidFill>
            <a:prstDash val="solid"/>
            <a:headEnd type="none" w="sm" len="sm"/>
            <a:tailEnd type="arrow" w="med" len="sm"/>
          </a:ln>
        </p:spPr>
        <p:txBody>
          <a:bodyPr/>
          <a:lstStyle/>
          <a:p>
            <a:endParaRPr lang="he-IL"/>
          </a:p>
        </p:txBody>
      </p:sp>
      <p:sp>
        <p:nvSpPr>
          <p:cNvPr id="16" name="TextBox 16"/>
          <p:cNvSpPr txBox="1"/>
          <p:nvPr/>
        </p:nvSpPr>
        <p:spPr>
          <a:xfrm>
            <a:off x="1531869" y="4794711"/>
            <a:ext cx="1983681" cy="997174"/>
          </a:xfrm>
          <a:prstGeom prst="rect">
            <a:avLst/>
          </a:prstGeom>
        </p:spPr>
        <p:txBody>
          <a:bodyPr lIns="0" tIns="0" rIns="0" bIns="0" rtlCol="0" anchor="t">
            <a:spAutoFit/>
          </a:bodyPr>
          <a:lstStyle/>
          <a:p>
            <a:pPr algn="ctr">
              <a:lnSpc>
                <a:spcPts val="4017"/>
              </a:lnSpc>
            </a:pPr>
            <a:r>
              <a:rPr lang="en-US" sz="2869">
                <a:solidFill>
                  <a:srgbClr val="000000"/>
                </a:solidFill>
                <a:latin typeface="Alef"/>
                <a:ea typeface="Alef"/>
                <a:cs typeface="Alef"/>
                <a:sym typeface="Alef"/>
              </a:rPr>
              <a:t>Power</a:t>
            </a:r>
          </a:p>
          <a:p>
            <a:pPr algn="ctr" rtl="1">
              <a:lnSpc>
                <a:spcPts val="4017"/>
              </a:lnSpc>
            </a:pPr>
            <a:r>
              <a:rPr lang="he-IL" sz="2869">
                <a:solidFill>
                  <a:srgbClr val="000000"/>
                </a:solidFill>
                <a:latin typeface="Alef"/>
                <a:ea typeface="Alef"/>
                <a:cs typeface="Alef"/>
                <a:sym typeface="Alef"/>
                <a:rtl/>
              </a:rPr>
              <a:t>רמת ההשפעה</a:t>
            </a:r>
          </a:p>
        </p:txBody>
      </p:sp>
      <p:sp>
        <p:nvSpPr>
          <p:cNvPr id="17" name="TextBox 17"/>
          <p:cNvSpPr txBox="1"/>
          <p:nvPr/>
        </p:nvSpPr>
        <p:spPr>
          <a:xfrm>
            <a:off x="5651330" y="8943980"/>
            <a:ext cx="2531435" cy="997174"/>
          </a:xfrm>
          <a:prstGeom prst="rect">
            <a:avLst/>
          </a:prstGeom>
        </p:spPr>
        <p:txBody>
          <a:bodyPr lIns="0" tIns="0" rIns="0" bIns="0" rtlCol="0" anchor="t">
            <a:spAutoFit/>
          </a:bodyPr>
          <a:lstStyle/>
          <a:p>
            <a:pPr algn="ctr" rtl="1">
              <a:lnSpc>
                <a:spcPts val="4017"/>
              </a:lnSpc>
            </a:pPr>
            <a:r>
              <a:rPr lang="en-US" sz="2869">
                <a:solidFill>
                  <a:srgbClr val="000000"/>
                </a:solidFill>
                <a:latin typeface="Alef"/>
                <a:ea typeface="Alef"/>
                <a:cs typeface="Alef"/>
                <a:sym typeface="Alef"/>
              </a:rPr>
              <a:t>Interes</a:t>
            </a:r>
          </a:p>
          <a:p>
            <a:pPr algn="ctr" rtl="1">
              <a:lnSpc>
                <a:spcPts val="4017"/>
              </a:lnSpc>
            </a:pPr>
            <a:r>
              <a:rPr lang="he-IL" sz="2869">
                <a:solidFill>
                  <a:srgbClr val="000000"/>
                </a:solidFill>
                <a:latin typeface="Alef"/>
                <a:ea typeface="Alef"/>
                <a:cs typeface="Alef"/>
                <a:sym typeface="Alef"/>
                <a:rtl/>
              </a:rPr>
              <a:t>רמת מעורבות</a:t>
            </a:r>
          </a:p>
        </p:txBody>
      </p:sp>
      <p:sp>
        <p:nvSpPr>
          <p:cNvPr id="18" name="TextBox 12">
            <a:extLst>
              <a:ext uri="{FF2B5EF4-FFF2-40B4-BE49-F238E27FC236}">
                <a16:creationId xmlns:a16="http://schemas.microsoft.com/office/drawing/2014/main" id="{CEC6274B-BE4E-2EBD-10A4-53365BCC8BD5}"/>
              </a:ext>
            </a:extLst>
          </p:cNvPr>
          <p:cNvSpPr txBox="1"/>
          <p:nvPr/>
        </p:nvSpPr>
        <p:spPr>
          <a:xfrm>
            <a:off x="11628152" y="3881445"/>
            <a:ext cx="5996286" cy="2290755"/>
          </a:xfrm>
          <a:prstGeom prst="rect">
            <a:avLst/>
          </a:prstGeom>
        </p:spPr>
        <p:txBody>
          <a:bodyPr wrap="square" lIns="0" tIns="0" rIns="0" bIns="0" rtlCol="0" anchor="t">
            <a:spAutoFit/>
          </a:bodyPr>
          <a:lstStyle/>
          <a:p>
            <a:pPr algn="ctr" rtl="1">
              <a:lnSpc>
                <a:spcPts val="5917"/>
              </a:lnSpc>
            </a:pPr>
            <a:r>
              <a:rPr lang="he-IL" sz="5400" dirty="0">
                <a:solidFill>
                  <a:srgbClr val="4D87DD"/>
                </a:solidFill>
                <a:latin typeface="FB Fahrenheit"/>
                <a:ea typeface="FB Fahrenheit"/>
                <a:cs typeface="FB Fahrenheit"/>
                <a:sym typeface="FB Fahrenheit"/>
                <a:rtl/>
              </a:rPr>
              <a:t>בואו נחלק את בעלי העניין עליהם דיברנו קודם לפי התרשים</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1E413-92F0-5E57-8415-A05CC939C6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0F1063E-5CE6-B566-5498-4C0E0E4509B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22" name="מלבן: פינות מעוגלות 21">
            <a:extLst>
              <a:ext uri="{FF2B5EF4-FFF2-40B4-BE49-F238E27FC236}">
                <a16:creationId xmlns:a16="http://schemas.microsoft.com/office/drawing/2014/main" id="{89110B41-BEAB-6056-72DB-84583B7C18D2}"/>
              </a:ext>
            </a:extLst>
          </p:cNvPr>
          <p:cNvSpPr/>
          <p:nvPr/>
        </p:nvSpPr>
        <p:spPr>
          <a:xfrm>
            <a:off x="13639800" y="4323129"/>
            <a:ext cx="3877615" cy="12992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3">
            <a:extLst>
              <a:ext uri="{FF2B5EF4-FFF2-40B4-BE49-F238E27FC236}">
                <a16:creationId xmlns:a16="http://schemas.microsoft.com/office/drawing/2014/main" id="{6937A659-03FC-53E7-89EB-2C423608BCAB}"/>
              </a:ext>
            </a:extLst>
          </p:cNvPr>
          <p:cNvSpPr txBox="1"/>
          <p:nvPr/>
        </p:nvSpPr>
        <p:spPr>
          <a:xfrm>
            <a:off x="2537707" y="506730"/>
            <a:ext cx="13781951"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dirty="0">
                <a:solidFill>
                  <a:srgbClr val="4D87DD"/>
                </a:solidFill>
                <a:latin typeface="FB Fahrenheit"/>
                <a:ea typeface="FB Fahrenheit"/>
                <a:cs typeface="FB Fahrenheit"/>
                <a:sym typeface="FB Fahrenheit"/>
                <a:rtl/>
              </a:rPr>
              <a:t>ששת המכוונים – </a:t>
            </a:r>
            <a:r>
              <a:rPr lang="en-US" sz="9000" b="1" u="none" strike="noStrike" dirty="0">
                <a:solidFill>
                  <a:srgbClr val="4D87DD"/>
                </a:solidFill>
                <a:latin typeface="Alef" panose="00000500000000000000" pitchFamily="2" charset="-79"/>
                <a:ea typeface="FB Fahrenheit"/>
                <a:cs typeface="Alef" panose="00000500000000000000" pitchFamily="2" charset="-79"/>
                <a:sym typeface="FB Fahrenheit"/>
              </a:rPr>
              <a:t>Six Gauges</a:t>
            </a:r>
          </a:p>
        </p:txBody>
      </p:sp>
      <p:sp>
        <p:nvSpPr>
          <p:cNvPr id="4" name="TextBox 4">
            <a:extLst>
              <a:ext uri="{FF2B5EF4-FFF2-40B4-BE49-F238E27FC236}">
                <a16:creationId xmlns:a16="http://schemas.microsoft.com/office/drawing/2014/main" id="{4AC6465C-ECFC-82EB-0D65-2E5E7870E00C}"/>
              </a:ext>
            </a:extLst>
          </p:cNvPr>
          <p:cNvSpPr txBox="1"/>
          <p:nvPr/>
        </p:nvSpPr>
        <p:spPr>
          <a:xfrm>
            <a:off x="13144829" y="4556854"/>
            <a:ext cx="4878786" cy="910971"/>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עלות – </a:t>
            </a:r>
            <a:r>
              <a:rPr lang="en-US" sz="4200" b="1">
                <a:solidFill>
                  <a:srgbClr val="FFFFFF"/>
                </a:solidFill>
                <a:latin typeface="Alef Bold"/>
                <a:ea typeface="Alef Bold"/>
                <a:cs typeface="Alef Bold"/>
                <a:sym typeface="Alef Bold"/>
              </a:rPr>
              <a:t>Cost</a:t>
            </a:r>
          </a:p>
          <a:p>
            <a:pPr algn="ctr">
              <a:lnSpc>
                <a:spcPts val="3270"/>
              </a:lnSpc>
            </a:pPr>
            <a:r>
              <a:rPr lang="he-IL" sz="3000">
                <a:solidFill>
                  <a:srgbClr val="FFFFFF"/>
                </a:solidFill>
                <a:latin typeface="Alef"/>
                <a:ea typeface="Alef"/>
                <a:cs typeface="Alef"/>
                <a:sym typeface="Alef"/>
                <a:rtl/>
              </a:rPr>
              <a:t>תקציב, עלות משאבים</a:t>
            </a:r>
          </a:p>
        </p:txBody>
      </p:sp>
      <p:sp>
        <p:nvSpPr>
          <p:cNvPr id="5" name="Freeform 5">
            <a:extLst>
              <a:ext uri="{FF2B5EF4-FFF2-40B4-BE49-F238E27FC236}">
                <a16:creationId xmlns:a16="http://schemas.microsoft.com/office/drawing/2014/main" id="{60CE273D-D04B-0C93-C2DB-62FB964D8077}"/>
              </a:ext>
            </a:extLst>
          </p:cNvPr>
          <p:cNvSpPr/>
          <p:nvPr/>
        </p:nvSpPr>
        <p:spPr>
          <a:xfrm>
            <a:off x="16319658"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6" name="Picture 6">
            <a:extLst>
              <a:ext uri="{FF2B5EF4-FFF2-40B4-BE49-F238E27FC236}">
                <a16:creationId xmlns:a16="http://schemas.microsoft.com/office/drawing/2014/main" id="{9977A561-8891-DB98-55FE-2579986750B0}"/>
              </a:ext>
            </a:extLst>
          </p:cNvPr>
          <p:cNvPicPr>
            <a:picLocks noChangeAspect="1"/>
          </p:cNvPicPr>
          <p:nvPr/>
        </p:nvPicPr>
        <p:blipFill>
          <a:blip r:embed="rId6"/>
          <a:stretch>
            <a:fillRect/>
          </a:stretch>
        </p:blipFill>
        <p:spPr>
          <a:xfrm>
            <a:off x="1061464" y="2019300"/>
            <a:ext cx="4297028" cy="2506600"/>
          </a:xfrm>
          <a:prstGeom prst="rect">
            <a:avLst/>
          </a:prstGeom>
        </p:spPr>
      </p:pic>
      <p:pic>
        <p:nvPicPr>
          <p:cNvPr id="7" name="Picture 7">
            <a:extLst>
              <a:ext uri="{FF2B5EF4-FFF2-40B4-BE49-F238E27FC236}">
                <a16:creationId xmlns:a16="http://schemas.microsoft.com/office/drawing/2014/main" id="{1D138959-B210-6FCD-241E-3E85FEE28868}"/>
              </a:ext>
            </a:extLst>
          </p:cNvPr>
          <p:cNvPicPr>
            <a:picLocks noChangeAspect="1"/>
          </p:cNvPicPr>
          <p:nvPr/>
        </p:nvPicPr>
        <p:blipFill>
          <a:blip r:embed="rId7"/>
          <a:stretch>
            <a:fillRect/>
          </a:stretch>
        </p:blipFill>
        <p:spPr>
          <a:xfrm>
            <a:off x="7280168" y="2019300"/>
            <a:ext cx="4297028" cy="2506600"/>
          </a:xfrm>
          <a:prstGeom prst="rect">
            <a:avLst/>
          </a:prstGeom>
        </p:spPr>
      </p:pic>
      <p:pic>
        <p:nvPicPr>
          <p:cNvPr id="8" name="Picture 8">
            <a:extLst>
              <a:ext uri="{FF2B5EF4-FFF2-40B4-BE49-F238E27FC236}">
                <a16:creationId xmlns:a16="http://schemas.microsoft.com/office/drawing/2014/main" id="{BAD2E9A1-205D-085D-E52C-393B9F6AE32C}"/>
              </a:ext>
            </a:extLst>
          </p:cNvPr>
          <p:cNvPicPr>
            <a:picLocks noChangeAspect="1"/>
          </p:cNvPicPr>
          <p:nvPr/>
        </p:nvPicPr>
        <p:blipFill>
          <a:blip r:embed="rId8"/>
          <a:stretch>
            <a:fillRect/>
          </a:stretch>
        </p:blipFill>
        <p:spPr>
          <a:xfrm>
            <a:off x="13435707" y="2019300"/>
            <a:ext cx="4297028" cy="2506600"/>
          </a:xfrm>
          <a:prstGeom prst="rect">
            <a:avLst/>
          </a:prstGeom>
        </p:spPr>
      </p:pic>
      <p:pic>
        <p:nvPicPr>
          <p:cNvPr id="9" name="Picture 9">
            <a:extLst>
              <a:ext uri="{FF2B5EF4-FFF2-40B4-BE49-F238E27FC236}">
                <a16:creationId xmlns:a16="http://schemas.microsoft.com/office/drawing/2014/main" id="{F6FD6A30-2BA9-6008-B063-C78FE62D4149}"/>
              </a:ext>
            </a:extLst>
          </p:cNvPr>
          <p:cNvPicPr>
            <a:picLocks noChangeAspect="1"/>
          </p:cNvPicPr>
          <p:nvPr/>
        </p:nvPicPr>
        <p:blipFill>
          <a:blip r:embed="rId9"/>
          <a:stretch>
            <a:fillRect/>
          </a:stretch>
        </p:blipFill>
        <p:spPr>
          <a:xfrm>
            <a:off x="1061464" y="5928685"/>
            <a:ext cx="4297028" cy="2506600"/>
          </a:xfrm>
          <a:prstGeom prst="rect">
            <a:avLst/>
          </a:prstGeom>
        </p:spPr>
      </p:pic>
      <p:sp>
        <p:nvSpPr>
          <p:cNvPr id="18" name="מלבן: פינות מעוגלות 17">
            <a:extLst>
              <a:ext uri="{FF2B5EF4-FFF2-40B4-BE49-F238E27FC236}">
                <a16:creationId xmlns:a16="http://schemas.microsoft.com/office/drawing/2014/main" id="{D8F1C9F9-0861-FCFD-FECC-31F0D5E04754}"/>
              </a:ext>
            </a:extLst>
          </p:cNvPr>
          <p:cNvSpPr/>
          <p:nvPr/>
        </p:nvSpPr>
        <p:spPr>
          <a:xfrm>
            <a:off x="990600" y="8267700"/>
            <a:ext cx="4381660" cy="12651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a:extLst>
              <a:ext uri="{FF2B5EF4-FFF2-40B4-BE49-F238E27FC236}">
                <a16:creationId xmlns:a16="http://schemas.microsoft.com/office/drawing/2014/main" id="{FF3DEBFB-D69B-74A0-3BC3-7B7C6E504732}"/>
              </a:ext>
            </a:extLst>
          </p:cNvPr>
          <p:cNvPicPr>
            <a:picLocks noChangeAspect="1"/>
          </p:cNvPicPr>
          <p:nvPr/>
        </p:nvPicPr>
        <p:blipFill>
          <a:blip r:embed="rId10"/>
          <a:stretch>
            <a:fillRect/>
          </a:stretch>
        </p:blipFill>
        <p:spPr>
          <a:xfrm>
            <a:off x="7280168" y="5928685"/>
            <a:ext cx="4297028" cy="2506600"/>
          </a:xfrm>
          <a:prstGeom prst="rect">
            <a:avLst/>
          </a:prstGeom>
        </p:spPr>
      </p:pic>
      <p:pic>
        <p:nvPicPr>
          <p:cNvPr id="11" name="Picture 11">
            <a:extLst>
              <a:ext uri="{FF2B5EF4-FFF2-40B4-BE49-F238E27FC236}">
                <a16:creationId xmlns:a16="http://schemas.microsoft.com/office/drawing/2014/main" id="{B98B7C17-A948-5BC8-0B92-D1E1FA70D1C1}"/>
              </a:ext>
            </a:extLst>
          </p:cNvPr>
          <p:cNvPicPr>
            <a:picLocks noChangeAspect="1"/>
          </p:cNvPicPr>
          <p:nvPr/>
        </p:nvPicPr>
        <p:blipFill>
          <a:blip r:embed="rId11"/>
          <a:stretch>
            <a:fillRect/>
          </a:stretch>
        </p:blipFill>
        <p:spPr>
          <a:xfrm>
            <a:off x="13435707" y="5928685"/>
            <a:ext cx="4297028" cy="2506600"/>
          </a:xfrm>
          <a:prstGeom prst="rect">
            <a:avLst/>
          </a:prstGeom>
        </p:spPr>
      </p:pic>
      <p:sp>
        <p:nvSpPr>
          <p:cNvPr id="17" name="מלבן: פינות מעוגלות 16">
            <a:extLst>
              <a:ext uri="{FF2B5EF4-FFF2-40B4-BE49-F238E27FC236}">
                <a16:creationId xmlns:a16="http://schemas.microsoft.com/office/drawing/2014/main" id="{3F4E8544-54E4-91DE-7BEB-B9D4D6A0B680}"/>
              </a:ext>
            </a:extLst>
          </p:cNvPr>
          <p:cNvSpPr/>
          <p:nvPr/>
        </p:nvSpPr>
        <p:spPr>
          <a:xfrm>
            <a:off x="1039997" y="4422325"/>
            <a:ext cx="4381660"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3C344790-34AA-7FB0-EE3C-0520D5268AF9}"/>
              </a:ext>
            </a:extLst>
          </p:cNvPr>
          <p:cNvSpPr/>
          <p:nvPr/>
        </p:nvSpPr>
        <p:spPr>
          <a:xfrm>
            <a:off x="6034287" y="4346780"/>
            <a:ext cx="6788787" cy="132038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2">
            <a:extLst>
              <a:ext uri="{FF2B5EF4-FFF2-40B4-BE49-F238E27FC236}">
                <a16:creationId xmlns:a16="http://schemas.microsoft.com/office/drawing/2014/main" id="{82CEC80B-3396-EB66-7F40-EE52C4C5E499}"/>
              </a:ext>
            </a:extLst>
          </p:cNvPr>
          <p:cNvSpPr txBox="1"/>
          <p:nvPr/>
        </p:nvSpPr>
        <p:spPr>
          <a:xfrm>
            <a:off x="770585"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לו"ז – </a:t>
            </a:r>
            <a:r>
              <a:rPr lang="en-US" sz="4200" b="1">
                <a:solidFill>
                  <a:srgbClr val="FFFFFF"/>
                </a:solidFill>
                <a:latin typeface="Alef Bold"/>
                <a:ea typeface="Alef Bold"/>
                <a:cs typeface="Alef Bold"/>
                <a:sym typeface="Alef Bold"/>
              </a:rPr>
              <a:t>Schedule</a:t>
            </a:r>
          </a:p>
          <a:p>
            <a:pPr algn="ctr" rtl="1">
              <a:lnSpc>
                <a:spcPts val="3270"/>
              </a:lnSpc>
            </a:pPr>
            <a:r>
              <a:rPr lang="he-IL" sz="3000">
                <a:solidFill>
                  <a:srgbClr val="FFFFFF"/>
                </a:solidFill>
                <a:latin typeface="Alef"/>
                <a:ea typeface="Alef"/>
                <a:cs typeface="Alef"/>
                <a:sym typeface="Alef"/>
                <a:rtl/>
              </a:rPr>
              <a:t>תכנית זמנים, אבני דרך</a:t>
            </a:r>
          </a:p>
        </p:txBody>
      </p:sp>
      <p:sp>
        <p:nvSpPr>
          <p:cNvPr id="13" name="TextBox 13">
            <a:extLst>
              <a:ext uri="{FF2B5EF4-FFF2-40B4-BE49-F238E27FC236}">
                <a16:creationId xmlns:a16="http://schemas.microsoft.com/office/drawing/2014/main" id="{1BEBC8C8-5F3E-7B67-1114-F338AAFB3CBB}"/>
              </a:ext>
            </a:extLst>
          </p:cNvPr>
          <p:cNvSpPr txBox="1"/>
          <p:nvPr/>
        </p:nvSpPr>
        <p:spPr>
          <a:xfrm>
            <a:off x="770585" y="4509229"/>
            <a:ext cx="4878786" cy="1402842"/>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תכולה</a:t>
            </a:r>
            <a:r>
              <a:rPr lang="en-US" sz="4200" b="1">
                <a:solidFill>
                  <a:srgbClr val="FFFFFF"/>
                </a:solidFill>
                <a:latin typeface="Alef Bold"/>
                <a:ea typeface="Alef Bold"/>
                <a:cs typeface="Alef Bold"/>
                <a:sym typeface="Alef Bold"/>
              </a:rPr>
              <a:t> – Scope</a:t>
            </a:r>
          </a:p>
          <a:p>
            <a:pPr algn="ctr" rtl="1">
              <a:lnSpc>
                <a:spcPts val="3270"/>
              </a:lnSpc>
            </a:pPr>
            <a:r>
              <a:rPr lang="he-IL" sz="3000">
                <a:solidFill>
                  <a:srgbClr val="FFFFFF"/>
                </a:solidFill>
                <a:latin typeface="Alef"/>
                <a:ea typeface="Alef"/>
                <a:cs typeface="Alef"/>
                <a:sym typeface="Alef"/>
                <a:rtl/>
              </a:rPr>
              <a:t>תכונות התוצר (צורה\גודל)</a:t>
            </a:r>
          </a:p>
          <a:p>
            <a:pPr algn="ctr">
              <a:lnSpc>
                <a:spcPts val="3270"/>
              </a:lnSpc>
            </a:pPr>
            <a:r>
              <a:rPr lang="he-IL" sz="3000">
                <a:solidFill>
                  <a:srgbClr val="FFFFFF"/>
                </a:solidFill>
                <a:latin typeface="Alef"/>
                <a:ea typeface="Alef"/>
                <a:cs typeface="Alef"/>
                <a:sym typeface="Alef"/>
                <a:rtl/>
              </a:rPr>
              <a:t>תכולת העבודה</a:t>
            </a:r>
          </a:p>
        </p:txBody>
      </p:sp>
      <p:sp>
        <p:nvSpPr>
          <p:cNvPr id="14" name="TextBox 14">
            <a:extLst>
              <a:ext uri="{FF2B5EF4-FFF2-40B4-BE49-F238E27FC236}">
                <a16:creationId xmlns:a16="http://schemas.microsoft.com/office/drawing/2014/main" id="{1C9BA759-85F0-EB11-5B62-C2A61AEFEE50}"/>
              </a:ext>
            </a:extLst>
          </p:cNvPr>
          <p:cNvSpPr txBox="1"/>
          <p:nvPr/>
        </p:nvSpPr>
        <p:spPr>
          <a:xfrm>
            <a:off x="6034289" y="4509229"/>
            <a:ext cx="6788788" cy="993267"/>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בעלי עניין</a:t>
            </a:r>
            <a:r>
              <a:rPr lang="en-US" sz="4200" b="1">
                <a:solidFill>
                  <a:srgbClr val="FFFFFF"/>
                </a:solidFill>
                <a:latin typeface="Alef Bold"/>
                <a:ea typeface="Alef Bold"/>
                <a:cs typeface="Alef Bold"/>
                <a:sym typeface="Alef Bold"/>
              </a:rPr>
              <a:t> – Stake holders</a:t>
            </a:r>
          </a:p>
          <a:p>
            <a:pPr algn="ctr">
              <a:lnSpc>
                <a:spcPts val="3270"/>
              </a:lnSpc>
            </a:pPr>
            <a:r>
              <a:rPr lang="he-IL" sz="3000">
                <a:solidFill>
                  <a:srgbClr val="FFFFFF"/>
                </a:solidFill>
                <a:latin typeface="Alef"/>
                <a:ea typeface="Alef"/>
                <a:cs typeface="Alef"/>
                <a:sym typeface="Alef"/>
                <a:rtl/>
              </a:rPr>
              <a:t>ניהול הציפיות והמעורבות של בעלי העניין</a:t>
            </a:r>
          </a:p>
        </p:txBody>
      </p:sp>
      <p:sp>
        <p:nvSpPr>
          <p:cNvPr id="19" name="מלבן: פינות מעוגלות 18">
            <a:extLst>
              <a:ext uri="{FF2B5EF4-FFF2-40B4-BE49-F238E27FC236}">
                <a16:creationId xmlns:a16="http://schemas.microsoft.com/office/drawing/2014/main" id="{98BC5E0B-ED30-C74F-EECC-9E645FEED765}"/>
              </a:ext>
            </a:extLst>
          </p:cNvPr>
          <p:cNvSpPr/>
          <p:nvPr/>
        </p:nvSpPr>
        <p:spPr>
          <a:xfrm>
            <a:off x="7276940" y="8221708"/>
            <a:ext cx="4381660" cy="17223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D08AE860-7403-AB17-F371-C2E161C9CD34}"/>
              </a:ext>
            </a:extLst>
          </p:cNvPr>
          <p:cNvSpPr/>
          <p:nvPr/>
        </p:nvSpPr>
        <p:spPr>
          <a:xfrm>
            <a:off x="13292625" y="8221708"/>
            <a:ext cx="4511094"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a:extLst>
              <a:ext uri="{FF2B5EF4-FFF2-40B4-BE49-F238E27FC236}">
                <a16:creationId xmlns:a16="http://schemas.microsoft.com/office/drawing/2014/main" id="{9C84708C-B806-064A-37C6-2C09EB9F384E}"/>
              </a:ext>
            </a:extLst>
          </p:cNvPr>
          <p:cNvSpPr txBox="1"/>
          <p:nvPr/>
        </p:nvSpPr>
        <p:spPr>
          <a:xfrm>
            <a:off x="13144829"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סיכונים – </a:t>
            </a:r>
            <a:r>
              <a:rPr lang="en-US" sz="4200" b="1">
                <a:solidFill>
                  <a:srgbClr val="FFFFFF"/>
                </a:solidFill>
                <a:latin typeface="Alef Bold"/>
                <a:ea typeface="Alef Bold"/>
                <a:cs typeface="Alef Bold"/>
                <a:sym typeface="Alef Bold"/>
              </a:rPr>
              <a:t>Risks</a:t>
            </a:r>
          </a:p>
          <a:p>
            <a:pPr algn="ctr" rtl="1">
              <a:lnSpc>
                <a:spcPts val="3270"/>
              </a:lnSpc>
            </a:pPr>
            <a:r>
              <a:rPr lang="he-IL" sz="3000">
                <a:solidFill>
                  <a:srgbClr val="FFFFFF"/>
                </a:solidFill>
                <a:latin typeface="Alef"/>
                <a:ea typeface="Alef"/>
                <a:cs typeface="Alef"/>
                <a:sym typeface="Alef"/>
                <a:rtl/>
              </a:rPr>
              <a:t>עלות סיכונים, תכנית סיכונים</a:t>
            </a:r>
          </a:p>
        </p:txBody>
      </p:sp>
      <p:sp>
        <p:nvSpPr>
          <p:cNvPr id="16" name="TextBox 16">
            <a:extLst>
              <a:ext uri="{FF2B5EF4-FFF2-40B4-BE49-F238E27FC236}">
                <a16:creationId xmlns:a16="http://schemas.microsoft.com/office/drawing/2014/main" id="{C47CC6A9-0938-0D82-21EE-4B30F2882B78}"/>
              </a:ext>
            </a:extLst>
          </p:cNvPr>
          <p:cNvSpPr txBox="1"/>
          <p:nvPr/>
        </p:nvSpPr>
        <p:spPr>
          <a:xfrm>
            <a:off x="6989290" y="8420100"/>
            <a:ext cx="4878786" cy="1402842"/>
          </a:xfrm>
          <a:prstGeom prst="rect">
            <a:avLst/>
          </a:prstGeom>
        </p:spPr>
        <p:txBody>
          <a:bodyPr lIns="0" tIns="0" rIns="0" bIns="0" rtlCol="0" anchor="t">
            <a:spAutoFit/>
          </a:bodyPr>
          <a:lstStyle/>
          <a:p>
            <a:pPr algn="ctr" rtl="1">
              <a:lnSpc>
                <a:spcPts val="4578"/>
              </a:lnSpc>
            </a:pPr>
            <a:r>
              <a:rPr lang="he-IL" sz="4200" b="1" dirty="0">
                <a:solidFill>
                  <a:srgbClr val="FFFFFF"/>
                </a:solidFill>
                <a:latin typeface="Alef Bold"/>
                <a:ea typeface="Alef Bold"/>
                <a:cs typeface="Alef Bold"/>
                <a:sym typeface="Alef Bold"/>
                <a:rtl/>
              </a:rPr>
              <a:t>איכות – </a:t>
            </a:r>
            <a:r>
              <a:rPr lang="en-US" sz="4200" b="1" dirty="0">
                <a:solidFill>
                  <a:srgbClr val="FFFFFF"/>
                </a:solidFill>
                <a:latin typeface="Alef Bold"/>
                <a:ea typeface="Alef Bold"/>
                <a:cs typeface="Alef Bold"/>
                <a:sym typeface="Alef Bold"/>
              </a:rPr>
              <a:t>Quality</a:t>
            </a:r>
          </a:p>
          <a:p>
            <a:pPr algn="ctr" rtl="1">
              <a:lnSpc>
                <a:spcPts val="3270"/>
              </a:lnSpc>
            </a:pPr>
            <a:r>
              <a:rPr lang="he-IL" sz="3000" dirty="0">
                <a:solidFill>
                  <a:srgbClr val="FFFFFF"/>
                </a:solidFill>
                <a:latin typeface="Alef"/>
                <a:ea typeface="Alef"/>
                <a:cs typeface="Alef"/>
                <a:sym typeface="Alef"/>
                <a:rtl/>
              </a:rPr>
              <a:t>בקרת איכות (כמות תקלות)</a:t>
            </a:r>
          </a:p>
          <a:p>
            <a:pPr algn="ctr" rtl="1">
              <a:lnSpc>
                <a:spcPts val="3270"/>
              </a:lnSpc>
            </a:pPr>
            <a:r>
              <a:rPr lang="he-IL" sz="3000" dirty="0">
                <a:solidFill>
                  <a:srgbClr val="FFFFFF"/>
                </a:solidFill>
                <a:latin typeface="Alef"/>
                <a:ea typeface="Alef"/>
                <a:cs typeface="Alef"/>
                <a:sym typeface="Alef"/>
                <a:rtl/>
              </a:rPr>
              <a:t>הבטחת איכות</a:t>
            </a:r>
          </a:p>
        </p:txBody>
      </p:sp>
    </p:spTree>
    <p:extLst>
      <p:ext uri="{BB962C8B-B14F-4D97-AF65-F5344CB8AC3E}">
        <p14:creationId xmlns:p14="http://schemas.microsoft.com/office/powerpoint/2010/main" val="45578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 name="Group 3"/>
          <p:cNvGrpSpPr/>
          <p:nvPr/>
        </p:nvGrpSpPr>
        <p:grpSpPr>
          <a:xfrm>
            <a:off x="757531" y="5578694"/>
            <a:ext cx="16567223" cy="2555914"/>
            <a:chOff x="0" y="0"/>
            <a:chExt cx="4363384" cy="673163"/>
          </a:xfrm>
        </p:grpSpPr>
        <p:sp>
          <p:nvSpPr>
            <p:cNvPr id="4" name="Freeform 4"/>
            <p:cNvSpPr/>
            <p:nvPr/>
          </p:nvSpPr>
          <p:spPr>
            <a:xfrm>
              <a:off x="0" y="0"/>
              <a:ext cx="4363384" cy="673162"/>
            </a:xfrm>
            <a:custGeom>
              <a:avLst/>
              <a:gdLst/>
              <a:ahLst/>
              <a:cxnLst/>
              <a:rect l="l" t="t" r="r" b="b"/>
              <a:pathLst>
                <a:path w="4363384" h="673162">
                  <a:moveTo>
                    <a:pt x="23832" y="0"/>
                  </a:moveTo>
                  <a:lnTo>
                    <a:pt x="4339551" y="0"/>
                  </a:lnTo>
                  <a:cubicBezTo>
                    <a:pt x="4352714" y="0"/>
                    <a:pt x="4363384" y="10670"/>
                    <a:pt x="4363384" y="23832"/>
                  </a:cubicBezTo>
                  <a:lnTo>
                    <a:pt x="4363384" y="649330"/>
                  </a:lnTo>
                  <a:cubicBezTo>
                    <a:pt x="4363384" y="655651"/>
                    <a:pt x="4360873" y="661713"/>
                    <a:pt x="4356404" y="666182"/>
                  </a:cubicBezTo>
                  <a:cubicBezTo>
                    <a:pt x="4351934" y="670652"/>
                    <a:pt x="4345872" y="673162"/>
                    <a:pt x="4339551" y="673162"/>
                  </a:cubicBezTo>
                  <a:lnTo>
                    <a:pt x="23832" y="673162"/>
                  </a:lnTo>
                  <a:cubicBezTo>
                    <a:pt x="17512" y="673162"/>
                    <a:pt x="11450" y="670652"/>
                    <a:pt x="6980" y="666182"/>
                  </a:cubicBezTo>
                  <a:cubicBezTo>
                    <a:pt x="2511" y="661713"/>
                    <a:pt x="0" y="655651"/>
                    <a:pt x="0" y="649330"/>
                  </a:cubicBezTo>
                  <a:lnTo>
                    <a:pt x="0" y="23832"/>
                  </a:lnTo>
                  <a:cubicBezTo>
                    <a:pt x="0" y="17512"/>
                    <a:pt x="2511" y="11450"/>
                    <a:pt x="6980" y="6980"/>
                  </a:cubicBezTo>
                  <a:cubicBezTo>
                    <a:pt x="11450" y="2511"/>
                    <a:pt x="17512" y="0"/>
                    <a:pt x="23832" y="0"/>
                  </a:cubicBezTo>
                  <a:close/>
                </a:path>
              </a:pathLst>
            </a:custGeom>
            <a:solidFill>
              <a:srgbClr val="4D87DD"/>
            </a:solidFill>
            <a:ln cap="rnd">
              <a:noFill/>
              <a:prstDash val="solid"/>
              <a:round/>
            </a:ln>
          </p:spPr>
          <p:txBody>
            <a:bodyPr/>
            <a:lstStyle/>
            <a:p>
              <a:endParaRPr lang="he-IL"/>
            </a:p>
          </p:txBody>
        </p:sp>
        <p:sp>
          <p:nvSpPr>
            <p:cNvPr id="5" name="TextBox 5"/>
            <p:cNvSpPr txBox="1"/>
            <p:nvPr/>
          </p:nvSpPr>
          <p:spPr>
            <a:xfrm>
              <a:off x="0" y="-66675"/>
              <a:ext cx="4363384" cy="739838"/>
            </a:xfrm>
            <a:prstGeom prst="rect">
              <a:avLst/>
            </a:prstGeom>
          </p:spPr>
          <p:txBody>
            <a:bodyPr lIns="50800" tIns="50800" rIns="50800" bIns="50800" rtlCol="0" anchor="ctr"/>
            <a:lstStyle/>
            <a:p>
              <a:pPr algn="ctr">
                <a:lnSpc>
                  <a:spcPts val="4759"/>
                </a:lnSpc>
              </a:pPr>
              <a:endParaRPr/>
            </a:p>
          </p:txBody>
        </p:sp>
      </p:grpSp>
      <p:sp>
        <p:nvSpPr>
          <p:cNvPr id="6" name="Freeform 6"/>
          <p:cNvSpPr/>
          <p:nvPr/>
        </p:nvSpPr>
        <p:spPr>
          <a:xfrm>
            <a:off x="15201900" y="-20574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7" name="TextBox 7"/>
          <p:cNvSpPr txBox="1"/>
          <p:nvPr/>
        </p:nvSpPr>
        <p:spPr>
          <a:xfrm>
            <a:off x="3484891" y="506730"/>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a:solidFill>
                  <a:srgbClr val="4D87DD"/>
                </a:solidFill>
                <a:latin typeface="FB Fahrenheit"/>
                <a:ea typeface="FB Fahrenheit"/>
                <a:cs typeface="FB Fahrenheit"/>
                <a:sym typeface="FB Fahrenheit"/>
                <a:rtl/>
              </a:rPr>
              <a:t>תכולה</a:t>
            </a:r>
          </a:p>
        </p:txBody>
      </p:sp>
      <p:sp>
        <p:nvSpPr>
          <p:cNvPr id="8" name="TextBox 8"/>
          <p:cNvSpPr txBox="1"/>
          <p:nvPr/>
        </p:nvSpPr>
        <p:spPr>
          <a:xfrm>
            <a:off x="973833" y="6139739"/>
            <a:ext cx="16350921" cy="1780540"/>
          </a:xfrm>
          <a:prstGeom prst="rect">
            <a:avLst/>
          </a:prstGeom>
        </p:spPr>
        <p:txBody>
          <a:bodyPr lIns="0" tIns="0" rIns="0" bIns="0" rtlCol="0" anchor="t">
            <a:spAutoFit/>
          </a:bodyPr>
          <a:lstStyle/>
          <a:p>
            <a:pPr marL="734059" lvl="1" indent="-367030" algn="r" rtl="1">
              <a:lnSpc>
                <a:spcPts val="4759"/>
              </a:lnSpc>
              <a:buFont typeface="Arial"/>
              <a:buChar char="•"/>
            </a:pPr>
            <a:r>
              <a:rPr lang="he-IL" sz="3399">
                <a:solidFill>
                  <a:srgbClr val="FFFFFF"/>
                </a:solidFill>
                <a:latin typeface="Alef"/>
                <a:ea typeface="Alef"/>
                <a:cs typeface="Alef"/>
                <a:sym typeface="Alef"/>
                <a:rtl/>
              </a:rPr>
              <a:t>תכולת מוצר: התכונות והפונקציות המאפיינות מוצר / שירות / תוצאה – מה?</a:t>
            </a:r>
          </a:p>
          <a:p>
            <a:pPr marL="734059" lvl="1" indent="-367030" algn="r" rtl="1">
              <a:lnSpc>
                <a:spcPts val="4759"/>
              </a:lnSpc>
              <a:buFont typeface="Arial"/>
              <a:buChar char="•"/>
            </a:pPr>
            <a:r>
              <a:rPr lang="he-IL" sz="3399">
                <a:solidFill>
                  <a:srgbClr val="FFFFFF"/>
                </a:solidFill>
                <a:latin typeface="Alef"/>
                <a:ea typeface="Alef"/>
                <a:cs typeface="Alef"/>
                <a:sym typeface="Alef"/>
                <a:rtl/>
              </a:rPr>
              <a:t>תכולת פרויקט: העבודה שבוצעה לצורך מסירת מוצר / שירות / תוצאה עם תכונות ופונקציות ייחודיות – איך?</a:t>
            </a:r>
          </a:p>
        </p:txBody>
      </p:sp>
      <p:sp>
        <p:nvSpPr>
          <p:cNvPr id="16" name="מלבן: פינות מעוגלות 15">
            <a:extLst>
              <a:ext uri="{FF2B5EF4-FFF2-40B4-BE49-F238E27FC236}">
                <a16:creationId xmlns:a16="http://schemas.microsoft.com/office/drawing/2014/main" id="{F8881AA9-322C-876A-D9F9-D7E452FEF436}"/>
              </a:ext>
            </a:extLst>
          </p:cNvPr>
          <p:cNvSpPr/>
          <p:nvPr/>
        </p:nvSpPr>
        <p:spPr>
          <a:xfrm>
            <a:off x="4876800" y="5325538"/>
            <a:ext cx="11665587" cy="52400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9"/>
          <p:cNvSpPr txBox="1"/>
          <p:nvPr/>
        </p:nvSpPr>
        <p:spPr>
          <a:xfrm>
            <a:off x="3764267" y="5400450"/>
            <a:ext cx="13781286" cy="432689"/>
          </a:xfrm>
          <a:prstGeom prst="rect">
            <a:avLst/>
          </a:prstGeom>
        </p:spPr>
        <p:txBody>
          <a:bodyPr lIns="0" tIns="0" rIns="0" bIns="0" rtlCol="0" anchor="t">
            <a:spAutoFit/>
          </a:bodyPr>
          <a:lstStyle/>
          <a:p>
            <a:pPr algn="ctr" rtl="1">
              <a:lnSpc>
                <a:spcPts val="3297"/>
              </a:lnSpc>
            </a:pPr>
            <a:r>
              <a:rPr lang="he-IL" sz="3399" b="1">
                <a:solidFill>
                  <a:srgbClr val="FFFFFF"/>
                </a:solidFill>
                <a:latin typeface="Alef Bold"/>
                <a:ea typeface="Alef Bold"/>
                <a:cs typeface="Alef Bold"/>
                <a:sym typeface="Alef Bold"/>
                <a:rtl/>
              </a:rPr>
              <a:t>בהקשר של הפרויקט, המונח "תכולה" מתייחס למונחים הבאים:</a:t>
            </a:r>
          </a:p>
        </p:txBody>
      </p:sp>
      <p:grpSp>
        <p:nvGrpSpPr>
          <p:cNvPr id="10" name="Group 10"/>
          <p:cNvGrpSpPr/>
          <p:nvPr/>
        </p:nvGrpSpPr>
        <p:grpSpPr>
          <a:xfrm>
            <a:off x="757531" y="2561198"/>
            <a:ext cx="16501769" cy="2067107"/>
            <a:chOff x="0" y="0"/>
            <a:chExt cx="4346145" cy="544423"/>
          </a:xfrm>
        </p:grpSpPr>
        <p:sp>
          <p:nvSpPr>
            <p:cNvPr id="11" name="Freeform 11"/>
            <p:cNvSpPr/>
            <p:nvPr/>
          </p:nvSpPr>
          <p:spPr>
            <a:xfrm>
              <a:off x="0" y="0"/>
              <a:ext cx="4346145" cy="544423"/>
            </a:xfrm>
            <a:custGeom>
              <a:avLst/>
              <a:gdLst/>
              <a:ahLst/>
              <a:cxnLst/>
              <a:rect l="l" t="t" r="r" b="b"/>
              <a:pathLst>
                <a:path w="4346145" h="544423">
                  <a:moveTo>
                    <a:pt x="23927" y="0"/>
                  </a:moveTo>
                  <a:lnTo>
                    <a:pt x="4322218" y="0"/>
                  </a:lnTo>
                  <a:cubicBezTo>
                    <a:pt x="4328564" y="0"/>
                    <a:pt x="4334649" y="2521"/>
                    <a:pt x="4339137" y="7008"/>
                  </a:cubicBezTo>
                  <a:cubicBezTo>
                    <a:pt x="4343624" y="11495"/>
                    <a:pt x="4346145" y="17581"/>
                    <a:pt x="4346145" y="23927"/>
                  </a:cubicBezTo>
                  <a:lnTo>
                    <a:pt x="4346145" y="520496"/>
                  </a:lnTo>
                  <a:cubicBezTo>
                    <a:pt x="4346145" y="526842"/>
                    <a:pt x="4343624" y="532928"/>
                    <a:pt x="4339137" y="537415"/>
                  </a:cubicBezTo>
                  <a:cubicBezTo>
                    <a:pt x="4334649" y="541902"/>
                    <a:pt x="4328564" y="544423"/>
                    <a:pt x="4322218" y="544423"/>
                  </a:cubicBezTo>
                  <a:lnTo>
                    <a:pt x="23927" y="544423"/>
                  </a:lnTo>
                  <a:cubicBezTo>
                    <a:pt x="17581" y="544423"/>
                    <a:pt x="11495" y="541902"/>
                    <a:pt x="7008" y="537415"/>
                  </a:cubicBezTo>
                  <a:cubicBezTo>
                    <a:pt x="2521" y="532928"/>
                    <a:pt x="0" y="526842"/>
                    <a:pt x="0" y="520496"/>
                  </a:cubicBezTo>
                  <a:lnTo>
                    <a:pt x="0" y="23927"/>
                  </a:lnTo>
                  <a:cubicBezTo>
                    <a:pt x="0" y="17581"/>
                    <a:pt x="2521" y="11495"/>
                    <a:pt x="7008" y="7008"/>
                  </a:cubicBezTo>
                  <a:cubicBezTo>
                    <a:pt x="11495" y="2521"/>
                    <a:pt x="17581" y="0"/>
                    <a:pt x="23927"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12" name="TextBox 12"/>
            <p:cNvSpPr txBox="1"/>
            <p:nvPr/>
          </p:nvSpPr>
          <p:spPr>
            <a:xfrm>
              <a:off x="0" y="-57150"/>
              <a:ext cx="4346145" cy="60157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757531" y="3067255"/>
            <a:ext cx="16501769" cy="1180465"/>
          </a:xfrm>
          <a:prstGeom prst="rect">
            <a:avLst/>
          </a:prstGeom>
        </p:spPr>
        <p:txBody>
          <a:bodyPr lIns="0" tIns="0" rIns="0" bIns="0" rtlCol="0" anchor="t">
            <a:spAutoFit/>
          </a:bodyPr>
          <a:lstStyle/>
          <a:p>
            <a:pPr algn="ctr" rtl="1">
              <a:lnSpc>
                <a:spcPts val="4759"/>
              </a:lnSpc>
            </a:pPr>
            <a:r>
              <a:rPr lang="he-IL" sz="3399" u="none" strike="noStrike">
                <a:solidFill>
                  <a:srgbClr val="000000"/>
                </a:solidFill>
                <a:latin typeface="Alef"/>
                <a:ea typeface="Alef"/>
                <a:cs typeface="Alef"/>
                <a:sym typeface="Alef"/>
                <a:rtl/>
              </a:rPr>
              <a:t>התהליכים הדרושים כדי להבטיח שהפרויקט כולל את כל העבודה הנדרשת ורק את העבודה הנדרשת לשם השלמת הפרויקט באופן מוצלח</a:t>
            </a:r>
          </a:p>
        </p:txBody>
      </p:sp>
      <p:sp>
        <p:nvSpPr>
          <p:cNvPr id="15" name="מלבן: פינות מעוגלות 14">
            <a:extLst>
              <a:ext uri="{FF2B5EF4-FFF2-40B4-BE49-F238E27FC236}">
                <a16:creationId xmlns:a16="http://schemas.microsoft.com/office/drawing/2014/main" id="{E125FC28-7B68-DA3A-A95B-D439A79993F9}"/>
              </a:ext>
            </a:extLst>
          </p:cNvPr>
          <p:cNvSpPr/>
          <p:nvPr/>
        </p:nvSpPr>
        <p:spPr>
          <a:xfrm>
            <a:off x="9982200" y="2322582"/>
            <a:ext cx="6096000" cy="47949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4"/>
          <p:cNvSpPr txBox="1"/>
          <p:nvPr/>
        </p:nvSpPr>
        <p:spPr>
          <a:xfrm>
            <a:off x="6149014" y="2369384"/>
            <a:ext cx="13781286" cy="432689"/>
          </a:xfrm>
          <a:prstGeom prst="rect">
            <a:avLst/>
          </a:prstGeom>
        </p:spPr>
        <p:txBody>
          <a:bodyPr lIns="0" tIns="0" rIns="0" bIns="0" rtlCol="0" anchor="t">
            <a:spAutoFit/>
          </a:bodyPr>
          <a:lstStyle/>
          <a:p>
            <a:pPr algn="ctr" rtl="1">
              <a:lnSpc>
                <a:spcPts val="3297"/>
              </a:lnSpc>
            </a:pPr>
            <a:r>
              <a:rPr lang="he-IL" sz="3399" b="1">
                <a:solidFill>
                  <a:srgbClr val="FFFFFF"/>
                </a:solidFill>
                <a:latin typeface="Alef Bold"/>
                <a:ea typeface="Alef Bold"/>
                <a:cs typeface="Alef Bold"/>
                <a:sym typeface="Alef Bold"/>
                <a:rtl/>
              </a:rPr>
              <a:t>ניהול תכולת הפרויקט כוללת את</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a:off x="15201900" y="-20574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grpSp>
        <p:nvGrpSpPr>
          <p:cNvPr id="4" name="Group 4"/>
          <p:cNvGrpSpPr/>
          <p:nvPr/>
        </p:nvGrpSpPr>
        <p:grpSpPr>
          <a:xfrm>
            <a:off x="757531" y="2561198"/>
            <a:ext cx="16501769" cy="2391577"/>
            <a:chOff x="0" y="0"/>
            <a:chExt cx="4346145" cy="629880"/>
          </a:xfrm>
        </p:grpSpPr>
        <p:sp>
          <p:nvSpPr>
            <p:cNvPr id="5" name="Freeform 5"/>
            <p:cNvSpPr/>
            <p:nvPr/>
          </p:nvSpPr>
          <p:spPr>
            <a:xfrm>
              <a:off x="0" y="0"/>
              <a:ext cx="4346145" cy="629880"/>
            </a:xfrm>
            <a:custGeom>
              <a:avLst/>
              <a:gdLst/>
              <a:ahLst/>
              <a:cxnLst/>
              <a:rect l="l" t="t" r="r" b="b"/>
              <a:pathLst>
                <a:path w="4346145" h="629880">
                  <a:moveTo>
                    <a:pt x="23927" y="0"/>
                  </a:moveTo>
                  <a:lnTo>
                    <a:pt x="4322218" y="0"/>
                  </a:lnTo>
                  <a:cubicBezTo>
                    <a:pt x="4328564" y="0"/>
                    <a:pt x="4334649" y="2521"/>
                    <a:pt x="4339137" y="7008"/>
                  </a:cubicBezTo>
                  <a:cubicBezTo>
                    <a:pt x="4343624" y="11495"/>
                    <a:pt x="4346145" y="17581"/>
                    <a:pt x="4346145" y="23927"/>
                  </a:cubicBezTo>
                  <a:lnTo>
                    <a:pt x="4346145" y="605953"/>
                  </a:lnTo>
                  <a:cubicBezTo>
                    <a:pt x="4346145" y="612299"/>
                    <a:pt x="4343624" y="618385"/>
                    <a:pt x="4339137" y="622872"/>
                  </a:cubicBezTo>
                  <a:cubicBezTo>
                    <a:pt x="4334649" y="627360"/>
                    <a:pt x="4328564" y="629880"/>
                    <a:pt x="4322218" y="629880"/>
                  </a:cubicBezTo>
                  <a:lnTo>
                    <a:pt x="23927" y="629880"/>
                  </a:lnTo>
                  <a:cubicBezTo>
                    <a:pt x="17581" y="629880"/>
                    <a:pt x="11495" y="627360"/>
                    <a:pt x="7008" y="622872"/>
                  </a:cubicBezTo>
                  <a:cubicBezTo>
                    <a:pt x="2521" y="618385"/>
                    <a:pt x="0" y="612299"/>
                    <a:pt x="0" y="605953"/>
                  </a:cubicBezTo>
                  <a:lnTo>
                    <a:pt x="0" y="23927"/>
                  </a:lnTo>
                  <a:cubicBezTo>
                    <a:pt x="0" y="17581"/>
                    <a:pt x="2521" y="11495"/>
                    <a:pt x="7008" y="7008"/>
                  </a:cubicBezTo>
                  <a:cubicBezTo>
                    <a:pt x="11495" y="2521"/>
                    <a:pt x="17581" y="0"/>
                    <a:pt x="23927"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6" name="TextBox 6"/>
            <p:cNvSpPr txBox="1"/>
            <p:nvPr/>
          </p:nvSpPr>
          <p:spPr>
            <a:xfrm>
              <a:off x="0" y="-57150"/>
              <a:ext cx="4346145" cy="68703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5718302" y="5314500"/>
            <a:ext cx="7620870" cy="3943800"/>
          </a:xfrm>
          <a:custGeom>
            <a:avLst/>
            <a:gdLst/>
            <a:ahLst/>
            <a:cxnLst/>
            <a:rect l="l" t="t" r="r" b="b"/>
            <a:pathLst>
              <a:path w="7620870" h="3943800">
                <a:moveTo>
                  <a:pt x="0" y="0"/>
                </a:moveTo>
                <a:lnTo>
                  <a:pt x="7620871" y="0"/>
                </a:lnTo>
                <a:lnTo>
                  <a:pt x="7620871" y="3943800"/>
                </a:lnTo>
                <a:lnTo>
                  <a:pt x="0" y="3943800"/>
                </a:lnTo>
                <a:lnTo>
                  <a:pt x="0" y="0"/>
                </a:lnTo>
                <a:close/>
              </a:path>
            </a:pathLst>
          </a:custGeom>
          <a:blipFill>
            <a:blip r:embed="rId5"/>
            <a:stretch>
              <a:fillRect/>
            </a:stretch>
          </a:blipFill>
        </p:spPr>
        <p:txBody>
          <a:bodyPr/>
          <a:lstStyle/>
          <a:p>
            <a:endParaRPr lang="he-IL"/>
          </a:p>
        </p:txBody>
      </p:sp>
      <p:sp>
        <p:nvSpPr>
          <p:cNvPr id="8" name="TextBox 8"/>
          <p:cNvSpPr txBox="1"/>
          <p:nvPr/>
        </p:nvSpPr>
        <p:spPr>
          <a:xfrm>
            <a:off x="3484891" y="506730"/>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a:solidFill>
                  <a:srgbClr val="4D87DD"/>
                </a:solidFill>
                <a:latin typeface="FB Fahrenheit"/>
                <a:ea typeface="FB Fahrenheit"/>
                <a:cs typeface="FB Fahrenheit"/>
                <a:sym typeface="FB Fahrenheit"/>
                <a:rtl/>
              </a:rPr>
              <a:t>תכולה</a:t>
            </a:r>
          </a:p>
        </p:txBody>
      </p:sp>
      <p:sp>
        <p:nvSpPr>
          <p:cNvPr id="12" name="מלבן: פינות מעוגלות 11">
            <a:extLst>
              <a:ext uri="{FF2B5EF4-FFF2-40B4-BE49-F238E27FC236}">
                <a16:creationId xmlns:a16="http://schemas.microsoft.com/office/drawing/2014/main" id="{752C5313-823B-05ED-AC94-3E7366416AFA}"/>
              </a:ext>
            </a:extLst>
          </p:cNvPr>
          <p:cNvSpPr/>
          <p:nvPr/>
        </p:nvSpPr>
        <p:spPr>
          <a:xfrm>
            <a:off x="10210800" y="2199473"/>
            <a:ext cx="5613470" cy="658027"/>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9"/>
          <p:cNvSpPr txBox="1"/>
          <p:nvPr/>
        </p:nvSpPr>
        <p:spPr>
          <a:xfrm>
            <a:off x="1028700" y="3528076"/>
            <a:ext cx="16013566" cy="1180465"/>
          </a:xfrm>
          <a:prstGeom prst="rect">
            <a:avLst/>
          </a:prstGeom>
        </p:spPr>
        <p:txBody>
          <a:bodyPr lIns="0" tIns="0" rIns="0" bIns="0" rtlCol="0" anchor="t">
            <a:spAutoFit/>
          </a:bodyPr>
          <a:lstStyle/>
          <a:p>
            <a:pPr algn="just" rtl="1">
              <a:lnSpc>
                <a:spcPts val="4759"/>
              </a:lnSpc>
            </a:pPr>
            <a:r>
              <a:rPr lang="he-IL" sz="3399">
                <a:solidFill>
                  <a:srgbClr val="000000"/>
                </a:solidFill>
                <a:latin typeface="Alef"/>
                <a:ea typeface="Alef"/>
                <a:cs typeface="Alef"/>
                <a:sym typeface="Alef"/>
                <a:rtl/>
              </a:rPr>
              <a:t>תהליך הכנת </a:t>
            </a:r>
            <a:r>
              <a:rPr lang="en-US" sz="3399">
                <a:solidFill>
                  <a:srgbClr val="000000"/>
                </a:solidFill>
                <a:latin typeface="Alef"/>
                <a:ea typeface="Alef"/>
                <a:cs typeface="Alef"/>
                <a:sym typeface="Alef"/>
              </a:rPr>
              <a:t>WBS</a:t>
            </a:r>
            <a:r>
              <a:rPr lang="he-IL" sz="3399">
                <a:solidFill>
                  <a:srgbClr val="000000"/>
                </a:solidFill>
                <a:latin typeface="Alef"/>
                <a:ea typeface="Alef"/>
                <a:cs typeface="Alef"/>
                <a:sym typeface="Alef"/>
                <a:rtl/>
              </a:rPr>
              <a:t> כולל פירוק המשימות וחלוקה שלהם לנושאים (חבילות עבודה) שקשורות בתהליך הנדרש לפרויקט.</a:t>
            </a:r>
          </a:p>
        </p:txBody>
      </p:sp>
      <p:sp>
        <p:nvSpPr>
          <p:cNvPr id="10" name="TextBox 10"/>
          <p:cNvSpPr txBox="1"/>
          <p:nvPr/>
        </p:nvSpPr>
        <p:spPr>
          <a:xfrm>
            <a:off x="6149014" y="2369384"/>
            <a:ext cx="13781286" cy="432689"/>
          </a:xfrm>
          <a:prstGeom prst="rect">
            <a:avLst/>
          </a:prstGeom>
        </p:spPr>
        <p:txBody>
          <a:bodyPr lIns="0" tIns="0" rIns="0" bIns="0" rtlCol="0" anchor="t">
            <a:spAutoFit/>
          </a:bodyPr>
          <a:lstStyle/>
          <a:p>
            <a:pPr algn="ctr">
              <a:lnSpc>
                <a:spcPts val="3297"/>
              </a:lnSpc>
            </a:pPr>
            <a:r>
              <a:rPr lang="en-US" sz="3399" b="1">
                <a:solidFill>
                  <a:srgbClr val="FFFFFF"/>
                </a:solidFill>
                <a:latin typeface="Alef Bold"/>
                <a:ea typeface="Alef Bold"/>
                <a:cs typeface="Alef Bold"/>
                <a:sym typeface="Alef Bold"/>
              </a:rPr>
              <a:t>WBS - </a:t>
            </a:r>
            <a:r>
              <a:rPr lang="he-IL" sz="3399" b="1">
                <a:solidFill>
                  <a:srgbClr val="FFFFFF"/>
                </a:solidFill>
                <a:latin typeface="Alef Bold"/>
                <a:ea typeface="Alef Bold"/>
                <a:cs typeface="Alef Bold"/>
                <a:sym typeface="Alef Bold"/>
                <a:rtl/>
              </a:rPr>
              <a:t>מבנה תכולת העבודה</a:t>
            </a:r>
          </a:p>
        </p:txBody>
      </p:sp>
      <p:sp>
        <p:nvSpPr>
          <p:cNvPr id="11" name="TextBox 11"/>
          <p:cNvSpPr txBox="1"/>
          <p:nvPr/>
        </p:nvSpPr>
        <p:spPr>
          <a:xfrm>
            <a:off x="6781800" y="2973522"/>
            <a:ext cx="10260466" cy="592470"/>
          </a:xfrm>
          <a:prstGeom prst="rect">
            <a:avLst/>
          </a:prstGeom>
        </p:spPr>
        <p:txBody>
          <a:bodyPr wrap="square" lIns="0" tIns="0" rIns="0" bIns="0" rtlCol="0" anchor="t">
            <a:spAutoFit/>
          </a:bodyPr>
          <a:lstStyle/>
          <a:p>
            <a:pPr marL="0" lvl="1" indent="0" algn="just">
              <a:lnSpc>
                <a:spcPts val="4759"/>
              </a:lnSpc>
              <a:spcBef>
                <a:spcPct val="0"/>
              </a:spcBef>
            </a:pPr>
            <a:r>
              <a:rPr lang="en-US" sz="3399" u="none" strike="noStrike" dirty="0">
                <a:solidFill>
                  <a:srgbClr val="000000"/>
                </a:solidFill>
                <a:latin typeface="Alef"/>
                <a:ea typeface="Alef"/>
                <a:cs typeface="Alef"/>
                <a:sym typeface="Alef"/>
              </a:rPr>
              <a:t>.</a:t>
            </a:r>
            <a:r>
              <a:rPr lang="he-IL" sz="3399" u="none" strike="noStrike" dirty="0">
                <a:solidFill>
                  <a:srgbClr val="000000"/>
                </a:solidFill>
                <a:latin typeface="Alef"/>
                <a:ea typeface="Alef"/>
                <a:cs typeface="Alef"/>
                <a:sym typeface="Alef"/>
                <a:rtl/>
              </a:rPr>
              <a:t>מתאר את חלוקת דרישות הפרויקט למשימות קטנות</a:t>
            </a:r>
            <a:r>
              <a:rPr lang="en-US" sz="3399" u="none" strike="noStrike" dirty="0">
                <a:solidFill>
                  <a:srgbClr val="000000"/>
                </a:solidFill>
                <a:latin typeface="Alef"/>
                <a:ea typeface="Alef"/>
                <a:cs typeface="Alef"/>
                <a:sym typeface="Alef"/>
              </a:rPr>
              <a:t> - WBS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32A2F-9C53-0D87-B9CF-92476F2E773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1909AF1-234B-D08C-7B5F-312C4E21091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22" name="מלבן: פינות מעוגלות 21">
            <a:extLst>
              <a:ext uri="{FF2B5EF4-FFF2-40B4-BE49-F238E27FC236}">
                <a16:creationId xmlns:a16="http://schemas.microsoft.com/office/drawing/2014/main" id="{1E7D58D1-1B36-DECF-00CC-E7EA600203D2}"/>
              </a:ext>
            </a:extLst>
          </p:cNvPr>
          <p:cNvSpPr/>
          <p:nvPr/>
        </p:nvSpPr>
        <p:spPr>
          <a:xfrm>
            <a:off x="13639800" y="4323129"/>
            <a:ext cx="3877615" cy="12992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3">
            <a:extLst>
              <a:ext uri="{FF2B5EF4-FFF2-40B4-BE49-F238E27FC236}">
                <a16:creationId xmlns:a16="http://schemas.microsoft.com/office/drawing/2014/main" id="{9D5873CA-2B4E-8694-6F64-5107574695D9}"/>
              </a:ext>
            </a:extLst>
          </p:cNvPr>
          <p:cNvSpPr txBox="1"/>
          <p:nvPr/>
        </p:nvSpPr>
        <p:spPr>
          <a:xfrm>
            <a:off x="2537707" y="506730"/>
            <a:ext cx="13781951"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dirty="0">
                <a:solidFill>
                  <a:srgbClr val="4D87DD"/>
                </a:solidFill>
                <a:latin typeface="FB Fahrenheit"/>
                <a:ea typeface="FB Fahrenheit"/>
                <a:cs typeface="FB Fahrenheit"/>
                <a:sym typeface="FB Fahrenheit"/>
                <a:rtl/>
              </a:rPr>
              <a:t>ששת המכוונים – </a:t>
            </a:r>
            <a:r>
              <a:rPr lang="en-US" sz="9000" b="1" u="none" strike="noStrike" dirty="0">
                <a:solidFill>
                  <a:srgbClr val="4D87DD"/>
                </a:solidFill>
                <a:latin typeface="Alef" panose="00000500000000000000" pitchFamily="2" charset="-79"/>
                <a:ea typeface="FB Fahrenheit"/>
                <a:cs typeface="Alef" panose="00000500000000000000" pitchFamily="2" charset="-79"/>
                <a:sym typeface="FB Fahrenheit"/>
              </a:rPr>
              <a:t>Six Gauges</a:t>
            </a:r>
          </a:p>
        </p:txBody>
      </p:sp>
      <p:sp>
        <p:nvSpPr>
          <p:cNvPr id="4" name="TextBox 4">
            <a:extLst>
              <a:ext uri="{FF2B5EF4-FFF2-40B4-BE49-F238E27FC236}">
                <a16:creationId xmlns:a16="http://schemas.microsoft.com/office/drawing/2014/main" id="{08D94F10-6F36-01A5-3280-2A9F5315E92D}"/>
              </a:ext>
            </a:extLst>
          </p:cNvPr>
          <p:cNvSpPr txBox="1"/>
          <p:nvPr/>
        </p:nvSpPr>
        <p:spPr>
          <a:xfrm>
            <a:off x="13144829" y="4556854"/>
            <a:ext cx="4878786" cy="910971"/>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עלות – </a:t>
            </a:r>
            <a:r>
              <a:rPr lang="en-US" sz="4200" b="1">
                <a:solidFill>
                  <a:srgbClr val="FFFFFF"/>
                </a:solidFill>
                <a:latin typeface="Alef Bold"/>
                <a:ea typeface="Alef Bold"/>
                <a:cs typeface="Alef Bold"/>
                <a:sym typeface="Alef Bold"/>
              </a:rPr>
              <a:t>Cost</a:t>
            </a:r>
          </a:p>
          <a:p>
            <a:pPr algn="ctr">
              <a:lnSpc>
                <a:spcPts val="3270"/>
              </a:lnSpc>
            </a:pPr>
            <a:r>
              <a:rPr lang="he-IL" sz="3000">
                <a:solidFill>
                  <a:srgbClr val="FFFFFF"/>
                </a:solidFill>
                <a:latin typeface="Alef"/>
                <a:ea typeface="Alef"/>
                <a:cs typeface="Alef"/>
                <a:sym typeface="Alef"/>
                <a:rtl/>
              </a:rPr>
              <a:t>תקציב, עלות משאבים</a:t>
            </a:r>
          </a:p>
        </p:txBody>
      </p:sp>
      <p:sp>
        <p:nvSpPr>
          <p:cNvPr id="5" name="Freeform 5">
            <a:extLst>
              <a:ext uri="{FF2B5EF4-FFF2-40B4-BE49-F238E27FC236}">
                <a16:creationId xmlns:a16="http://schemas.microsoft.com/office/drawing/2014/main" id="{F8E7FC19-E7C8-675A-4252-49C503F1191D}"/>
              </a:ext>
            </a:extLst>
          </p:cNvPr>
          <p:cNvSpPr/>
          <p:nvPr/>
        </p:nvSpPr>
        <p:spPr>
          <a:xfrm>
            <a:off x="16319658"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6" name="Picture 6">
            <a:extLst>
              <a:ext uri="{FF2B5EF4-FFF2-40B4-BE49-F238E27FC236}">
                <a16:creationId xmlns:a16="http://schemas.microsoft.com/office/drawing/2014/main" id="{98C3164C-520F-9DE9-EEFF-0A513DFD251D}"/>
              </a:ext>
            </a:extLst>
          </p:cNvPr>
          <p:cNvPicPr>
            <a:picLocks noChangeAspect="1"/>
          </p:cNvPicPr>
          <p:nvPr/>
        </p:nvPicPr>
        <p:blipFill>
          <a:blip r:embed="rId6"/>
          <a:stretch>
            <a:fillRect/>
          </a:stretch>
        </p:blipFill>
        <p:spPr>
          <a:xfrm>
            <a:off x="1061464" y="2019300"/>
            <a:ext cx="4297028" cy="2506600"/>
          </a:xfrm>
          <a:prstGeom prst="rect">
            <a:avLst/>
          </a:prstGeom>
        </p:spPr>
      </p:pic>
      <p:pic>
        <p:nvPicPr>
          <p:cNvPr id="7" name="Picture 7">
            <a:extLst>
              <a:ext uri="{FF2B5EF4-FFF2-40B4-BE49-F238E27FC236}">
                <a16:creationId xmlns:a16="http://schemas.microsoft.com/office/drawing/2014/main" id="{D3827220-2F27-5DFA-16A6-6F316EBA5E57}"/>
              </a:ext>
            </a:extLst>
          </p:cNvPr>
          <p:cNvPicPr>
            <a:picLocks noChangeAspect="1"/>
          </p:cNvPicPr>
          <p:nvPr/>
        </p:nvPicPr>
        <p:blipFill>
          <a:blip r:embed="rId7"/>
          <a:stretch>
            <a:fillRect/>
          </a:stretch>
        </p:blipFill>
        <p:spPr>
          <a:xfrm>
            <a:off x="7280168" y="2019300"/>
            <a:ext cx="4297028" cy="2506600"/>
          </a:xfrm>
          <a:prstGeom prst="rect">
            <a:avLst/>
          </a:prstGeom>
        </p:spPr>
      </p:pic>
      <p:pic>
        <p:nvPicPr>
          <p:cNvPr id="8" name="Picture 8">
            <a:extLst>
              <a:ext uri="{FF2B5EF4-FFF2-40B4-BE49-F238E27FC236}">
                <a16:creationId xmlns:a16="http://schemas.microsoft.com/office/drawing/2014/main" id="{7752F469-55B3-5923-A024-2DE5B13D60D2}"/>
              </a:ext>
            </a:extLst>
          </p:cNvPr>
          <p:cNvPicPr>
            <a:picLocks noChangeAspect="1"/>
          </p:cNvPicPr>
          <p:nvPr/>
        </p:nvPicPr>
        <p:blipFill>
          <a:blip r:embed="rId8"/>
          <a:stretch>
            <a:fillRect/>
          </a:stretch>
        </p:blipFill>
        <p:spPr>
          <a:xfrm>
            <a:off x="13435707" y="2019300"/>
            <a:ext cx="4297028" cy="2506600"/>
          </a:xfrm>
          <a:prstGeom prst="rect">
            <a:avLst/>
          </a:prstGeom>
        </p:spPr>
      </p:pic>
      <p:pic>
        <p:nvPicPr>
          <p:cNvPr id="9" name="Picture 9">
            <a:extLst>
              <a:ext uri="{FF2B5EF4-FFF2-40B4-BE49-F238E27FC236}">
                <a16:creationId xmlns:a16="http://schemas.microsoft.com/office/drawing/2014/main" id="{2E68BE1B-ADBE-D7E0-A908-C2B8F15E9065}"/>
              </a:ext>
            </a:extLst>
          </p:cNvPr>
          <p:cNvPicPr>
            <a:picLocks noChangeAspect="1"/>
          </p:cNvPicPr>
          <p:nvPr/>
        </p:nvPicPr>
        <p:blipFill>
          <a:blip r:embed="rId9"/>
          <a:stretch>
            <a:fillRect/>
          </a:stretch>
        </p:blipFill>
        <p:spPr>
          <a:xfrm>
            <a:off x="1061464" y="5928685"/>
            <a:ext cx="4297028" cy="2506600"/>
          </a:xfrm>
          <a:prstGeom prst="rect">
            <a:avLst/>
          </a:prstGeom>
        </p:spPr>
      </p:pic>
      <p:sp>
        <p:nvSpPr>
          <p:cNvPr id="18" name="מלבן: פינות מעוגלות 17">
            <a:extLst>
              <a:ext uri="{FF2B5EF4-FFF2-40B4-BE49-F238E27FC236}">
                <a16:creationId xmlns:a16="http://schemas.microsoft.com/office/drawing/2014/main" id="{7F111A91-DBF3-2710-D29C-73DE34815584}"/>
              </a:ext>
            </a:extLst>
          </p:cNvPr>
          <p:cNvSpPr/>
          <p:nvPr/>
        </p:nvSpPr>
        <p:spPr>
          <a:xfrm>
            <a:off x="990600" y="8267700"/>
            <a:ext cx="4381660" cy="12651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a:extLst>
              <a:ext uri="{FF2B5EF4-FFF2-40B4-BE49-F238E27FC236}">
                <a16:creationId xmlns:a16="http://schemas.microsoft.com/office/drawing/2014/main" id="{30D0EEF4-DBFC-2DE5-28B8-6A428359D24A}"/>
              </a:ext>
            </a:extLst>
          </p:cNvPr>
          <p:cNvPicPr>
            <a:picLocks noChangeAspect="1"/>
          </p:cNvPicPr>
          <p:nvPr/>
        </p:nvPicPr>
        <p:blipFill>
          <a:blip r:embed="rId10"/>
          <a:stretch>
            <a:fillRect/>
          </a:stretch>
        </p:blipFill>
        <p:spPr>
          <a:xfrm>
            <a:off x="7280168" y="5928685"/>
            <a:ext cx="4297028" cy="2506600"/>
          </a:xfrm>
          <a:prstGeom prst="rect">
            <a:avLst/>
          </a:prstGeom>
        </p:spPr>
      </p:pic>
      <p:pic>
        <p:nvPicPr>
          <p:cNvPr id="11" name="Picture 11">
            <a:extLst>
              <a:ext uri="{FF2B5EF4-FFF2-40B4-BE49-F238E27FC236}">
                <a16:creationId xmlns:a16="http://schemas.microsoft.com/office/drawing/2014/main" id="{539E33E9-6AD9-C983-D344-AAB1C4A3CF33}"/>
              </a:ext>
            </a:extLst>
          </p:cNvPr>
          <p:cNvPicPr>
            <a:picLocks noChangeAspect="1"/>
          </p:cNvPicPr>
          <p:nvPr/>
        </p:nvPicPr>
        <p:blipFill>
          <a:blip r:embed="rId11"/>
          <a:stretch>
            <a:fillRect/>
          </a:stretch>
        </p:blipFill>
        <p:spPr>
          <a:xfrm>
            <a:off x="13435707" y="5928685"/>
            <a:ext cx="4297028" cy="2506600"/>
          </a:xfrm>
          <a:prstGeom prst="rect">
            <a:avLst/>
          </a:prstGeom>
        </p:spPr>
      </p:pic>
      <p:sp>
        <p:nvSpPr>
          <p:cNvPr id="17" name="מלבן: פינות מעוגלות 16">
            <a:extLst>
              <a:ext uri="{FF2B5EF4-FFF2-40B4-BE49-F238E27FC236}">
                <a16:creationId xmlns:a16="http://schemas.microsoft.com/office/drawing/2014/main" id="{CA1CF447-0D33-4CB8-D2BD-35821D316673}"/>
              </a:ext>
            </a:extLst>
          </p:cNvPr>
          <p:cNvSpPr/>
          <p:nvPr/>
        </p:nvSpPr>
        <p:spPr>
          <a:xfrm>
            <a:off x="1039997" y="4422325"/>
            <a:ext cx="4381660"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71CCC476-D541-89CE-EBDF-C798A4A2264C}"/>
              </a:ext>
            </a:extLst>
          </p:cNvPr>
          <p:cNvSpPr/>
          <p:nvPr/>
        </p:nvSpPr>
        <p:spPr>
          <a:xfrm>
            <a:off x="6034287" y="4346780"/>
            <a:ext cx="6788787" cy="132038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2">
            <a:extLst>
              <a:ext uri="{FF2B5EF4-FFF2-40B4-BE49-F238E27FC236}">
                <a16:creationId xmlns:a16="http://schemas.microsoft.com/office/drawing/2014/main" id="{BB308717-E7EE-A3E3-0C33-A5F34FE47A25}"/>
              </a:ext>
            </a:extLst>
          </p:cNvPr>
          <p:cNvSpPr txBox="1"/>
          <p:nvPr/>
        </p:nvSpPr>
        <p:spPr>
          <a:xfrm>
            <a:off x="770585"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לו"ז – </a:t>
            </a:r>
            <a:r>
              <a:rPr lang="en-US" sz="4200" b="1">
                <a:solidFill>
                  <a:srgbClr val="FFFFFF"/>
                </a:solidFill>
                <a:latin typeface="Alef Bold"/>
                <a:ea typeface="Alef Bold"/>
                <a:cs typeface="Alef Bold"/>
                <a:sym typeface="Alef Bold"/>
              </a:rPr>
              <a:t>Schedule</a:t>
            </a:r>
          </a:p>
          <a:p>
            <a:pPr algn="ctr" rtl="1">
              <a:lnSpc>
                <a:spcPts val="3270"/>
              </a:lnSpc>
            </a:pPr>
            <a:r>
              <a:rPr lang="he-IL" sz="3000">
                <a:solidFill>
                  <a:srgbClr val="FFFFFF"/>
                </a:solidFill>
                <a:latin typeface="Alef"/>
                <a:ea typeface="Alef"/>
                <a:cs typeface="Alef"/>
                <a:sym typeface="Alef"/>
                <a:rtl/>
              </a:rPr>
              <a:t>תכנית זמנים, אבני דרך</a:t>
            </a:r>
          </a:p>
        </p:txBody>
      </p:sp>
      <p:sp>
        <p:nvSpPr>
          <p:cNvPr id="13" name="TextBox 13">
            <a:extLst>
              <a:ext uri="{FF2B5EF4-FFF2-40B4-BE49-F238E27FC236}">
                <a16:creationId xmlns:a16="http://schemas.microsoft.com/office/drawing/2014/main" id="{9F84CA78-0607-6567-B43E-306CAD10CFA8}"/>
              </a:ext>
            </a:extLst>
          </p:cNvPr>
          <p:cNvSpPr txBox="1"/>
          <p:nvPr/>
        </p:nvSpPr>
        <p:spPr>
          <a:xfrm>
            <a:off x="770585" y="4509229"/>
            <a:ext cx="4878786" cy="1402842"/>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תכולה</a:t>
            </a:r>
            <a:r>
              <a:rPr lang="en-US" sz="4200" b="1">
                <a:solidFill>
                  <a:srgbClr val="FFFFFF"/>
                </a:solidFill>
                <a:latin typeface="Alef Bold"/>
                <a:ea typeface="Alef Bold"/>
                <a:cs typeface="Alef Bold"/>
                <a:sym typeface="Alef Bold"/>
              </a:rPr>
              <a:t> – Scope</a:t>
            </a:r>
          </a:p>
          <a:p>
            <a:pPr algn="ctr" rtl="1">
              <a:lnSpc>
                <a:spcPts val="3270"/>
              </a:lnSpc>
            </a:pPr>
            <a:r>
              <a:rPr lang="he-IL" sz="3000">
                <a:solidFill>
                  <a:srgbClr val="FFFFFF"/>
                </a:solidFill>
                <a:latin typeface="Alef"/>
                <a:ea typeface="Alef"/>
                <a:cs typeface="Alef"/>
                <a:sym typeface="Alef"/>
                <a:rtl/>
              </a:rPr>
              <a:t>תכונות התוצר (צורה\גודל)</a:t>
            </a:r>
          </a:p>
          <a:p>
            <a:pPr algn="ctr">
              <a:lnSpc>
                <a:spcPts val="3270"/>
              </a:lnSpc>
            </a:pPr>
            <a:r>
              <a:rPr lang="he-IL" sz="3000">
                <a:solidFill>
                  <a:srgbClr val="FFFFFF"/>
                </a:solidFill>
                <a:latin typeface="Alef"/>
                <a:ea typeface="Alef"/>
                <a:cs typeface="Alef"/>
                <a:sym typeface="Alef"/>
                <a:rtl/>
              </a:rPr>
              <a:t>תכולת העבודה</a:t>
            </a:r>
          </a:p>
        </p:txBody>
      </p:sp>
      <p:sp>
        <p:nvSpPr>
          <p:cNvPr id="14" name="TextBox 14">
            <a:extLst>
              <a:ext uri="{FF2B5EF4-FFF2-40B4-BE49-F238E27FC236}">
                <a16:creationId xmlns:a16="http://schemas.microsoft.com/office/drawing/2014/main" id="{E39F0149-3DEB-B756-0DB4-24D8B9C530BC}"/>
              </a:ext>
            </a:extLst>
          </p:cNvPr>
          <p:cNvSpPr txBox="1"/>
          <p:nvPr/>
        </p:nvSpPr>
        <p:spPr>
          <a:xfrm>
            <a:off x="6034289" y="4509229"/>
            <a:ext cx="6788788" cy="993267"/>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בעלי עניין</a:t>
            </a:r>
            <a:r>
              <a:rPr lang="en-US" sz="4200" b="1">
                <a:solidFill>
                  <a:srgbClr val="FFFFFF"/>
                </a:solidFill>
                <a:latin typeface="Alef Bold"/>
                <a:ea typeface="Alef Bold"/>
                <a:cs typeface="Alef Bold"/>
                <a:sym typeface="Alef Bold"/>
              </a:rPr>
              <a:t> – Stake holders</a:t>
            </a:r>
          </a:p>
          <a:p>
            <a:pPr algn="ctr">
              <a:lnSpc>
                <a:spcPts val="3270"/>
              </a:lnSpc>
            </a:pPr>
            <a:r>
              <a:rPr lang="he-IL" sz="3000">
                <a:solidFill>
                  <a:srgbClr val="FFFFFF"/>
                </a:solidFill>
                <a:latin typeface="Alef"/>
                <a:ea typeface="Alef"/>
                <a:cs typeface="Alef"/>
                <a:sym typeface="Alef"/>
                <a:rtl/>
              </a:rPr>
              <a:t>ניהול הציפיות והמעורבות של בעלי העניין</a:t>
            </a:r>
          </a:p>
        </p:txBody>
      </p:sp>
      <p:sp>
        <p:nvSpPr>
          <p:cNvPr id="19" name="מלבן: פינות מעוגלות 18">
            <a:extLst>
              <a:ext uri="{FF2B5EF4-FFF2-40B4-BE49-F238E27FC236}">
                <a16:creationId xmlns:a16="http://schemas.microsoft.com/office/drawing/2014/main" id="{9DB41845-7786-D2E6-C001-306552C0D8CA}"/>
              </a:ext>
            </a:extLst>
          </p:cNvPr>
          <p:cNvSpPr/>
          <p:nvPr/>
        </p:nvSpPr>
        <p:spPr>
          <a:xfrm>
            <a:off x="7276940" y="8221708"/>
            <a:ext cx="4381660" cy="17223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97786CE5-3668-8B22-99A9-771D07E6AFC7}"/>
              </a:ext>
            </a:extLst>
          </p:cNvPr>
          <p:cNvSpPr/>
          <p:nvPr/>
        </p:nvSpPr>
        <p:spPr>
          <a:xfrm>
            <a:off x="13292625" y="8221708"/>
            <a:ext cx="4511094"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a:extLst>
              <a:ext uri="{FF2B5EF4-FFF2-40B4-BE49-F238E27FC236}">
                <a16:creationId xmlns:a16="http://schemas.microsoft.com/office/drawing/2014/main" id="{F753603A-CDA8-B196-804F-B2DCB6437514}"/>
              </a:ext>
            </a:extLst>
          </p:cNvPr>
          <p:cNvSpPr txBox="1"/>
          <p:nvPr/>
        </p:nvSpPr>
        <p:spPr>
          <a:xfrm>
            <a:off x="13144829"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סיכונים – </a:t>
            </a:r>
            <a:r>
              <a:rPr lang="en-US" sz="4200" b="1">
                <a:solidFill>
                  <a:srgbClr val="FFFFFF"/>
                </a:solidFill>
                <a:latin typeface="Alef Bold"/>
                <a:ea typeface="Alef Bold"/>
                <a:cs typeface="Alef Bold"/>
                <a:sym typeface="Alef Bold"/>
              </a:rPr>
              <a:t>Risks</a:t>
            </a:r>
          </a:p>
          <a:p>
            <a:pPr algn="ctr" rtl="1">
              <a:lnSpc>
                <a:spcPts val="3270"/>
              </a:lnSpc>
            </a:pPr>
            <a:r>
              <a:rPr lang="he-IL" sz="3000">
                <a:solidFill>
                  <a:srgbClr val="FFFFFF"/>
                </a:solidFill>
                <a:latin typeface="Alef"/>
                <a:ea typeface="Alef"/>
                <a:cs typeface="Alef"/>
                <a:sym typeface="Alef"/>
                <a:rtl/>
              </a:rPr>
              <a:t>עלות סיכונים, תכנית סיכונים</a:t>
            </a:r>
          </a:p>
        </p:txBody>
      </p:sp>
      <p:sp>
        <p:nvSpPr>
          <p:cNvPr id="16" name="TextBox 16">
            <a:extLst>
              <a:ext uri="{FF2B5EF4-FFF2-40B4-BE49-F238E27FC236}">
                <a16:creationId xmlns:a16="http://schemas.microsoft.com/office/drawing/2014/main" id="{4283EC0A-52DF-FAB9-212F-5C17A9A14251}"/>
              </a:ext>
            </a:extLst>
          </p:cNvPr>
          <p:cNvSpPr txBox="1"/>
          <p:nvPr/>
        </p:nvSpPr>
        <p:spPr>
          <a:xfrm>
            <a:off x="6989290" y="8420100"/>
            <a:ext cx="4878786" cy="1402842"/>
          </a:xfrm>
          <a:prstGeom prst="rect">
            <a:avLst/>
          </a:prstGeom>
        </p:spPr>
        <p:txBody>
          <a:bodyPr lIns="0" tIns="0" rIns="0" bIns="0" rtlCol="0" anchor="t">
            <a:spAutoFit/>
          </a:bodyPr>
          <a:lstStyle/>
          <a:p>
            <a:pPr algn="ctr" rtl="1">
              <a:lnSpc>
                <a:spcPts val="4578"/>
              </a:lnSpc>
            </a:pPr>
            <a:r>
              <a:rPr lang="he-IL" sz="4200" b="1" dirty="0">
                <a:solidFill>
                  <a:srgbClr val="FFFFFF"/>
                </a:solidFill>
                <a:latin typeface="Alef Bold"/>
                <a:ea typeface="Alef Bold"/>
                <a:cs typeface="Alef Bold"/>
                <a:sym typeface="Alef Bold"/>
                <a:rtl/>
              </a:rPr>
              <a:t>איכות – </a:t>
            </a:r>
            <a:r>
              <a:rPr lang="en-US" sz="4200" b="1" dirty="0">
                <a:solidFill>
                  <a:srgbClr val="FFFFFF"/>
                </a:solidFill>
                <a:latin typeface="Alef Bold"/>
                <a:ea typeface="Alef Bold"/>
                <a:cs typeface="Alef Bold"/>
                <a:sym typeface="Alef Bold"/>
              </a:rPr>
              <a:t>Quality</a:t>
            </a:r>
          </a:p>
          <a:p>
            <a:pPr algn="ctr" rtl="1">
              <a:lnSpc>
                <a:spcPts val="3270"/>
              </a:lnSpc>
            </a:pPr>
            <a:r>
              <a:rPr lang="he-IL" sz="3000" dirty="0">
                <a:solidFill>
                  <a:srgbClr val="FFFFFF"/>
                </a:solidFill>
                <a:latin typeface="Alef"/>
                <a:ea typeface="Alef"/>
                <a:cs typeface="Alef"/>
                <a:sym typeface="Alef"/>
                <a:rtl/>
              </a:rPr>
              <a:t>בקרת איכות (כמות תקלות)</a:t>
            </a:r>
          </a:p>
          <a:p>
            <a:pPr algn="ctr" rtl="1">
              <a:lnSpc>
                <a:spcPts val="3270"/>
              </a:lnSpc>
            </a:pPr>
            <a:r>
              <a:rPr lang="he-IL" sz="3000" dirty="0">
                <a:solidFill>
                  <a:srgbClr val="FFFFFF"/>
                </a:solidFill>
                <a:latin typeface="Alef"/>
                <a:ea typeface="Alef"/>
                <a:cs typeface="Alef"/>
                <a:sym typeface="Alef"/>
                <a:rtl/>
              </a:rPr>
              <a:t>הבטחת איכות</a:t>
            </a:r>
          </a:p>
        </p:txBody>
      </p:sp>
    </p:spTree>
    <p:extLst>
      <p:ext uri="{BB962C8B-B14F-4D97-AF65-F5344CB8AC3E}">
        <p14:creationId xmlns:p14="http://schemas.microsoft.com/office/powerpoint/2010/main" val="283681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 name="Group 3"/>
          <p:cNvGrpSpPr/>
          <p:nvPr/>
        </p:nvGrpSpPr>
        <p:grpSpPr>
          <a:xfrm>
            <a:off x="1028700" y="2240775"/>
            <a:ext cx="16562882" cy="2602224"/>
            <a:chOff x="0" y="0"/>
            <a:chExt cx="4362241" cy="685359"/>
          </a:xfrm>
        </p:grpSpPr>
        <p:sp>
          <p:nvSpPr>
            <p:cNvPr id="4" name="Freeform 4"/>
            <p:cNvSpPr/>
            <p:nvPr/>
          </p:nvSpPr>
          <p:spPr>
            <a:xfrm>
              <a:off x="0" y="0"/>
              <a:ext cx="4362241" cy="685359"/>
            </a:xfrm>
            <a:custGeom>
              <a:avLst/>
              <a:gdLst/>
              <a:ahLst/>
              <a:cxnLst/>
              <a:rect l="l" t="t" r="r" b="b"/>
              <a:pathLst>
                <a:path w="4362241" h="685359">
                  <a:moveTo>
                    <a:pt x="23839" y="0"/>
                  </a:moveTo>
                  <a:lnTo>
                    <a:pt x="4338402" y="0"/>
                  </a:lnTo>
                  <a:cubicBezTo>
                    <a:pt x="4344724" y="0"/>
                    <a:pt x="4350788" y="2512"/>
                    <a:pt x="4355259" y="6982"/>
                  </a:cubicBezTo>
                  <a:cubicBezTo>
                    <a:pt x="4359729" y="11453"/>
                    <a:pt x="4362241" y="17516"/>
                    <a:pt x="4362241" y="23839"/>
                  </a:cubicBezTo>
                  <a:lnTo>
                    <a:pt x="4362241" y="661521"/>
                  </a:lnTo>
                  <a:cubicBezTo>
                    <a:pt x="4362241" y="674686"/>
                    <a:pt x="4351568" y="685359"/>
                    <a:pt x="4338402" y="685359"/>
                  </a:cubicBezTo>
                  <a:lnTo>
                    <a:pt x="23839" y="685359"/>
                  </a:lnTo>
                  <a:cubicBezTo>
                    <a:pt x="10673" y="685359"/>
                    <a:pt x="0" y="674686"/>
                    <a:pt x="0" y="661521"/>
                  </a:cubicBezTo>
                  <a:lnTo>
                    <a:pt x="0" y="23839"/>
                  </a:lnTo>
                  <a:cubicBezTo>
                    <a:pt x="0" y="17516"/>
                    <a:pt x="2512" y="11453"/>
                    <a:pt x="6982" y="6982"/>
                  </a:cubicBezTo>
                  <a:cubicBezTo>
                    <a:pt x="11453" y="2512"/>
                    <a:pt x="17516" y="0"/>
                    <a:pt x="23839" y="0"/>
                  </a:cubicBezTo>
                  <a:close/>
                </a:path>
              </a:pathLst>
            </a:custGeom>
            <a:solidFill>
              <a:srgbClr val="4D87DD"/>
            </a:solidFill>
            <a:ln w="38100" cap="rnd">
              <a:solidFill>
                <a:srgbClr val="4D87DD"/>
              </a:solidFill>
              <a:prstDash val="solid"/>
              <a:round/>
            </a:ln>
          </p:spPr>
          <p:txBody>
            <a:bodyPr/>
            <a:lstStyle/>
            <a:p>
              <a:endParaRPr lang="he-IL"/>
            </a:p>
          </p:txBody>
        </p:sp>
        <p:sp>
          <p:nvSpPr>
            <p:cNvPr id="5" name="TextBox 5"/>
            <p:cNvSpPr txBox="1"/>
            <p:nvPr/>
          </p:nvSpPr>
          <p:spPr>
            <a:xfrm>
              <a:off x="0" y="-57150"/>
              <a:ext cx="4362241" cy="74250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15652" y="5185899"/>
            <a:ext cx="17422837" cy="988557"/>
            <a:chOff x="0" y="0"/>
            <a:chExt cx="4610072" cy="260361"/>
          </a:xfrm>
        </p:grpSpPr>
        <p:sp>
          <p:nvSpPr>
            <p:cNvPr id="7" name="Freeform 7"/>
            <p:cNvSpPr/>
            <p:nvPr/>
          </p:nvSpPr>
          <p:spPr>
            <a:xfrm>
              <a:off x="0" y="0"/>
              <a:ext cx="4610072" cy="260361"/>
            </a:xfrm>
            <a:custGeom>
              <a:avLst/>
              <a:gdLst/>
              <a:ahLst/>
              <a:cxnLst/>
              <a:rect l="l" t="t" r="r" b="b"/>
              <a:pathLst>
                <a:path w="4610072" h="260361">
                  <a:moveTo>
                    <a:pt x="22557" y="0"/>
                  </a:moveTo>
                  <a:lnTo>
                    <a:pt x="4587515" y="0"/>
                  </a:lnTo>
                  <a:cubicBezTo>
                    <a:pt x="4593497" y="0"/>
                    <a:pt x="4599235" y="2377"/>
                    <a:pt x="4603465" y="6607"/>
                  </a:cubicBezTo>
                  <a:cubicBezTo>
                    <a:pt x="4607695" y="10837"/>
                    <a:pt x="4610072" y="16575"/>
                    <a:pt x="4610072" y="22557"/>
                  </a:cubicBezTo>
                  <a:lnTo>
                    <a:pt x="4610072" y="237803"/>
                  </a:lnTo>
                  <a:cubicBezTo>
                    <a:pt x="4610072" y="250261"/>
                    <a:pt x="4599972" y="260361"/>
                    <a:pt x="4587515" y="260361"/>
                  </a:cubicBezTo>
                  <a:lnTo>
                    <a:pt x="22557" y="260361"/>
                  </a:lnTo>
                  <a:cubicBezTo>
                    <a:pt x="16575" y="260361"/>
                    <a:pt x="10837" y="257984"/>
                    <a:pt x="6607" y="253754"/>
                  </a:cubicBezTo>
                  <a:cubicBezTo>
                    <a:pt x="2377" y="249523"/>
                    <a:pt x="0" y="243786"/>
                    <a:pt x="0" y="237803"/>
                  </a:cubicBezTo>
                  <a:lnTo>
                    <a:pt x="0" y="22557"/>
                  </a:lnTo>
                  <a:cubicBezTo>
                    <a:pt x="0" y="10099"/>
                    <a:pt x="10099" y="0"/>
                    <a:pt x="22557"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8" name="TextBox 8"/>
            <p:cNvSpPr txBox="1"/>
            <p:nvPr/>
          </p:nvSpPr>
          <p:spPr>
            <a:xfrm>
              <a:off x="0" y="-57150"/>
              <a:ext cx="4610072" cy="317511"/>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a:off x="334887" y="7506885"/>
            <a:ext cx="2039560" cy="2596663"/>
          </a:xfrm>
          <a:custGeom>
            <a:avLst/>
            <a:gdLst/>
            <a:ahLst/>
            <a:cxnLst/>
            <a:rect l="l" t="t" r="r" b="b"/>
            <a:pathLst>
              <a:path w="2039560" h="2596663">
                <a:moveTo>
                  <a:pt x="0" y="0"/>
                </a:moveTo>
                <a:lnTo>
                  <a:pt x="2039561" y="0"/>
                </a:lnTo>
                <a:lnTo>
                  <a:pt x="2039561" y="2596663"/>
                </a:lnTo>
                <a:lnTo>
                  <a:pt x="0" y="25966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0" name="TextBox 10"/>
          <p:cNvSpPr txBox="1"/>
          <p:nvPr/>
        </p:nvSpPr>
        <p:spPr>
          <a:xfrm>
            <a:off x="3315959" y="716394"/>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a:solidFill>
                  <a:srgbClr val="4D87DD"/>
                </a:solidFill>
                <a:latin typeface="FB Fahrenheit"/>
                <a:ea typeface="FB Fahrenheit"/>
                <a:cs typeface="FB Fahrenheit"/>
                <a:sym typeface="FB Fahrenheit"/>
                <a:rtl/>
              </a:rPr>
              <a:t>עלות</a:t>
            </a:r>
          </a:p>
        </p:txBody>
      </p:sp>
      <p:sp>
        <p:nvSpPr>
          <p:cNvPr id="18" name="מלבן: פינות מעוגלות 17">
            <a:extLst>
              <a:ext uri="{FF2B5EF4-FFF2-40B4-BE49-F238E27FC236}">
                <a16:creationId xmlns:a16="http://schemas.microsoft.com/office/drawing/2014/main" id="{B9398180-90C9-8EE1-5158-4C6C2FF1EF73}"/>
              </a:ext>
            </a:extLst>
          </p:cNvPr>
          <p:cNvSpPr/>
          <p:nvPr/>
        </p:nvSpPr>
        <p:spPr>
          <a:xfrm>
            <a:off x="10721579" y="1895043"/>
            <a:ext cx="5585221" cy="733857"/>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1"/>
          <p:cNvSpPr txBox="1"/>
          <p:nvPr/>
        </p:nvSpPr>
        <p:spPr>
          <a:xfrm>
            <a:off x="10836195" y="2017509"/>
            <a:ext cx="5360171" cy="541782"/>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ניהול העלויות בפרויקט</a:t>
            </a:r>
          </a:p>
        </p:txBody>
      </p:sp>
      <p:sp>
        <p:nvSpPr>
          <p:cNvPr id="12" name="TextBox 12"/>
          <p:cNvSpPr txBox="1"/>
          <p:nvPr/>
        </p:nvSpPr>
        <p:spPr>
          <a:xfrm>
            <a:off x="1028700" y="2752941"/>
            <a:ext cx="16562882" cy="1780540"/>
          </a:xfrm>
          <a:prstGeom prst="rect">
            <a:avLst/>
          </a:prstGeom>
        </p:spPr>
        <p:txBody>
          <a:bodyPr lIns="0" tIns="0" rIns="0" bIns="0" rtlCol="0" anchor="t">
            <a:spAutoFit/>
          </a:bodyPr>
          <a:lstStyle/>
          <a:p>
            <a:pPr marL="734059" lvl="1" indent="-367030" algn="r" rtl="1">
              <a:lnSpc>
                <a:spcPts val="4759"/>
              </a:lnSpc>
              <a:buFont typeface="Arial"/>
              <a:buChar char="•"/>
            </a:pPr>
            <a:r>
              <a:rPr lang="he-IL" sz="3399">
                <a:solidFill>
                  <a:srgbClr val="FFFFFF"/>
                </a:solidFill>
                <a:latin typeface="Alef"/>
                <a:ea typeface="Alef"/>
                <a:cs typeface="Alef"/>
                <a:sym typeface="Alef"/>
                <a:rtl/>
              </a:rPr>
              <a:t>בניהול העלויות בפרויקט יש להביא בחשבון את ההשפעות הנובעות מהחלטות בפרויקט על העלות של שימוש, תחזוקה ותמיכה במוצר, בשירות או בתוצאה של הפרויקט.</a:t>
            </a:r>
          </a:p>
          <a:p>
            <a:pPr marL="734059" lvl="1" indent="-367030" algn="r" rtl="1">
              <a:lnSpc>
                <a:spcPts val="4759"/>
              </a:lnSpc>
              <a:buFont typeface="Arial"/>
              <a:buChar char="•"/>
            </a:pPr>
            <a:r>
              <a:rPr lang="he-IL" sz="3399">
                <a:solidFill>
                  <a:srgbClr val="FFFFFF"/>
                </a:solidFill>
                <a:latin typeface="Alef"/>
                <a:ea typeface="Alef"/>
                <a:cs typeface="Alef"/>
                <a:sym typeface="Alef"/>
                <a:rtl/>
              </a:rPr>
              <a:t>תכנון ניהול העלות = קביעת המסגרת התקציבית של הפרויקט.</a:t>
            </a:r>
          </a:p>
        </p:txBody>
      </p:sp>
      <p:sp>
        <p:nvSpPr>
          <p:cNvPr id="13" name="TextBox 13"/>
          <p:cNvSpPr txBox="1"/>
          <p:nvPr/>
        </p:nvSpPr>
        <p:spPr>
          <a:xfrm>
            <a:off x="515652" y="5389982"/>
            <a:ext cx="17256695" cy="580390"/>
          </a:xfrm>
          <a:prstGeom prst="rect">
            <a:avLst/>
          </a:prstGeom>
        </p:spPr>
        <p:txBody>
          <a:bodyPr lIns="0" tIns="0" rIns="0" bIns="0" rtlCol="0" anchor="t">
            <a:spAutoFit/>
          </a:bodyPr>
          <a:lstStyle/>
          <a:p>
            <a:pPr algn="just" rtl="1">
              <a:lnSpc>
                <a:spcPts val="4759"/>
              </a:lnSpc>
            </a:pPr>
            <a:r>
              <a:rPr lang="he-IL" sz="3399" dirty="0">
                <a:solidFill>
                  <a:srgbClr val="000000"/>
                </a:solidFill>
                <a:latin typeface="Alef"/>
                <a:ea typeface="Alef"/>
                <a:cs typeface="Alef"/>
                <a:sym typeface="Alef"/>
                <a:rtl/>
              </a:rPr>
              <a:t>הערכה מלמעלה למטה </a:t>
            </a:r>
            <a:r>
              <a:rPr lang="en-US" sz="3399" dirty="0">
                <a:solidFill>
                  <a:srgbClr val="000000"/>
                </a:solidFill>
                <a:latin typeface="Alef"/>
                <a:ea typeface="Alef"/>
                <a:cs typeface="Alef"/>
                <a:sym typeface="Alef"/>
              </a:rPr>
              <a:t>Top down Estimating</a:t>
            </a:r>
            <a:r>
              <a:rPr lang="he-IL" sz="3399" dirty="0">
                <a:solidFill>
                  <a:srgbClr val="000000"/>
                </a:solidFill>
                <a:latin typeface="Alef"/>
                <a:ea typeface="Alef"/>
                <a:cs typeface="Alef"/>
                <a:sym typeface="Alef"/>
                <a:rtl/>
              </a:rPr>
              <a:t>   |   הערכה מלמטה למעלה </a:t>
            </a:r>
            <a:r>
              <a:rPr lang="en-US" sz="3399" dirty="0">
                <a:solidFill>
                  <a:srgbClr val="000000"/>
                </a:solidFill>
                <a:latin typeface="Alef"/>
                <a:ea typeface="Alef"/>
                <a:cs typeface="Alef"/>
                <a:sym typeface="Alef"/>
              </a:rPr>
              <a:t>Bottom up estimating</a:t>
            </a:r>
          </a:p>
        </p:txBody>
      </p:sp>
      <p:grpSp>
        <p:nvGrpSpPr>
          <p:cNvPr id="14" name="Group 14"/>
          <p:cNvGrpSpPr/>
          <p:nvPr/>
        </p:nvGrpSpPr>
        <p:grpSpPr>
          <a:xfrm>
            <a:off x="2701052" y="6450680"/>
            <a:ext cx="15071295" cy="3369936"/>
            <a:chOff x="0" y="0"/>
            <a:chExt cx="4013152" cy="887555"/>
          </a:xfrm>
        </p:grpSpPr>
        <p:sp>
          <p:nvSpPr>
            <p:cNvPr id="15" name="Freeform 15"/>
            <p:cNvSpPr/>
            <p:nvPr/>
          </p:nvSpPr>
          <p:spPr>
            <a:xfrm>
              <a:off x="0" y="0"/>
              <a:ext cx="4013152" cy="887555"/>
            </a:xfrm>
            <a:custGeom>
              <a:avLst/>
              <a:gdLst/>
              <a:ahLst/>
              <a:cxnLst/>
              <a:rect l="l" t="t" r="r" b="b"/>
              <a:pathLst>
                <a:path w="4013152" h="887555">
                  <a:moveTo>
                    <a:pt x="25912" y="0"/>
                  </a:moveTo>
                  <a:lnTo>
                    <a:pt x="3987240" y="0"/>
                  </a:lnTo>
                  <a:cubicBezTo>
                    <a:pt x="4001551" y="0"/>
                    <a:pt x="4013152" y="11601"/>
                    <a:pt x="4013152" y="25912"/>
                  </a:cubicBezTo>
                  <a:lnTo>
                    <a:pt x="4013152" y="861643"/>
                  </a:lnTo>
                  <a:cubicBezTo>
                    <a:pt x="4013152" y="875954"/>
                    <a:pt x="4001551" y="887555"/>
                    <a:pt x="3987240" y="887555"/>
                  </a:cubicBezTo>
                  <a:lnTo>
                    <a:pt x="25912" y="887555"/>
                  </a:lnTo>
                  <a:cubicBezTo>
                    <a:pt x="11601" y="887555"/>
                    <a:pt x="0" y="875954"/>
                    <a:pt x="0" y="861643"/>
                  </a:cubicBezTo>
                  <a:lnTo>
                    <a:pt x="0" y="25912"/>
                  </a:lnTo>
                  <a:cubicBezTo>
                    <a:pt x="0" y="11601"/>
                    <a:pt x="11601" y="0"/>
                    <a:pt x="25912" y="0"/>
                  </a:cubicBezTo>
                  <a:close/>
                </a:path>
              </a:pathLst>
            </a:custGeom>
            <a:solidFill>
              <a:srgbClr val="4D87DD"/>
            </a:solidFill>
            <a:ln w="38100" cap="rnd">
              <a:solidFill>
                <a:srgbClr val="4D87DD"/>
              </a:solidFill>
              <a:prstDash val="solid"/>
              <a:round/>
            </a:ln>
          </p:spPr>
          <p:txBody>
            <a:bodyPr/>
            <a:lstStyle/>
            <a:p>
              <a:endParaRPr lang="he-IL"/>
            </a:p>
          </p:txBody>
        </p:sp>
        <p:sp>
          <p:nvSpPr>
            <p:cNvPr id="16" name="TextBox 16"/>
            <p:cNvSpPr txBox="1"/>
            <p:nvPr/>
          </p:nvSpPr>
          <p:spPr>
            <a:xfrm>
              <a:off x="0" y="-57150"/>
              <a:ext cx="4013152" cy="944705"/>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2743200" y="6658473"/>
            <a:ext cx="14674537" cy="2980690"/>
          </a:xfrm>
          <a:prstGeom prst="rect">
            <a:avLst/>
          </a:prstGeom>
        </p:spPr>
        <p:txBody>
          <a:bodyPr lIns="0" tIns="0" rIns="0" bIns="0" rtlCol="0" anchor="t">
            <a:spAutoFit/>
          </a:bodyPr>
          <a:lstStyle/>
          <a:p>
            <a:pPr algn="r" rtl="1">
              <a:lnSpc>
                <a:spcPts val="4759"/>
              </a:lnSpc>
              <a:spcBef>
                <a:spcPct val="0"/>
              </a:spcBef>
            </a:pPr>
            <a:r>
              <a:rPr lang="he-IL" sz="3399" b="1" u="sng" dirty="0">
                <a:solidFill>
                  <a:srgbClr val="FFFFFF"/>
                </a:solidFill>
                <a:latin typeface="Alef Bold"/>
                <a:ea typeface="Alef Bold"/>
                <a:cs typeface="Alef Bold"/>
                <a:sym typeface="Alef Bold"/>
                <a:rtl/>
              </a:rPr>
              <a:t>המפתח לבקרת עלויות אפקטיבית הוא ניהול התקציב המאושר הכולל:</a:t>
            </a:r>
          </a:p>
          <a:p>
            <a:pPr algn="r" rtl="1">
              <a:lnSpc>
                <a:spcPts val="4759"/>
              </a:lnSpc>
              <a:spcBef>
                <a:spcPct val="0"/>
              </a:spcBef>
            </a:pPr>
            <a:r>
              <a:rPr lang="he-IL" sz="3399" dirty="0">
                <a:solidFill>
                  <a:srgbClr val="FFFFFF"/>
                </a:solidFill>
                <a:latin typeface="Alef"/>
                <a:ea typeface="Alef"/>
                <a:cs typeface="Alef"/>
                <a:sym typeface="Alef"/>
                <a:rtl/>
              </a:rPr>
              <a:t>ניהול השינויים התקציביים בפועל, ווידוא כי הוצאות הפרויקט אינן חורגות מהתקציב המאושר, מעקב אחר ביצועי עבודת הפרויקט והעלות, מניעת שינויים לא מאושרים, עדכון בעלי העניין על השינויים התקציביים שאושרו, מניעת חריגות עתידיות מהעלות המתוכננת</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7050F-44CC-94FE-CB84-9D6A04C2EF8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35B8F1B-154C-F629-CBA3-6B6E1158288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22" name="מלבן: פינות מעוגלות 21">
            <a:extLst>
              <a:ext uri="{FF2B5EF4-FFF2-40B4-BE49-F238E27FC236}">
                <a16:creationId xmlns:a16="http://schemas.microsoft.com/office/drawing/2014/main" id="{8C65108F-67F7-6C8F-04CA-5BB1FEC3D976}"/>
              </a:ext>
            </a:extLst>
          </p:cNvPr>
          <p:cNvSpPr/>
          <p:nvPr/>
        </p:nvSpPr>
        <p:spPr>
          <a:xfrm>
            <a:off x="13639800" y="4323129"/>
            <a:ext cx="3877615" cy="12992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3">
            <a:extLst>
              <a:ext uri="{FF2B5EF4-FFF2-40B4-BE49-F238E27FC236}">
                <a16:creationId xmlns:a16="http://schemas.microsoft.com/office/drawing/2014/main" id="{76A63EB2-D820-576D-6B69-A9D9F494781D}"/>
              </a:ext>
            </a:extLst>
          </p:cNvPr>
          <p:cNvSpPr txBox="1"/>
          <p:nvPr/>
        </p:nvSpPr>
        <p:spPr>
          <a:xfrm>
            <a:off x="2537707" y="506730"/>
            <a:ext cx="13781951"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dirty="0">
                <a:solidFill>
                  <a:srgbClr val="4D87DD"/>
                </a:solidFill>
                <a:latin typeface="FB Fahrenheit"/>
                <a:ea typeface="FB Fahrenheit"/>
                <a:cs typeface="FB Fahrenheit"/>
                <a:sym typeface="FB Fahrenheit"/>
                <a:rtl/>
              </a:rPr>
              <a:t>ששת המכוונים – </a:t>
            </a:r>
            <a:r>
              <a:rPr lang="en-US" sz="9000" b="1" u="none" strike="noStrike" dirty="0">
                <a:solidFill>
                  <a:srgbClr val="4D87DD"/>
                </a:solidFill>
                <a:latin typeface="Alef" panose="00000500000000000000" pitchFamily="2" charset="-79"/>
                <a:ea typeface="FB Fahrenheit"/>
                <a:cs typeface="Alef" panose="00000500000000000000" pitchFamily="2" charset="-79"/>
                <a:sym typeface="FB Fahrenheit"/>
              </a:rPr>
              <a:t>Six Gauges</a:t>
            </a:r>
          </a:p>
        </p:txBody>
      </p:sp>
      <p:sp>
        <p:nvSpPr>
          <p:cNvPr id="4" name="TextBox 4">
            <a:extLst>
              <a:ext uri="{FF2B5EF4-FFF2-40B4-BE49-F238E27FC236}">
                <a16:creationId xmlns:a16="http://schemas.microsoft.com/office/drawing/2014/main" id="{767F9134-7C19-E27E-99B5-00ECC1B86385}"/>
              </a:ext>
            </a:extLst>
          </p:cNvPr>
          <p:cNvSpPr txBox="1"/>
          <p:nvPr/>
        </p:nvSpPr>
        <p:spPr>
          <a:xfrm>
            <a:off x="13144829" y="4556854"/>
            <a:ext cx="4878786" cy="910971"/>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עלות – </a:t>
            </a:r>
            <a:r>
              <a:rPr lang="en-US" sz="4200" b="1">
                <a:solidFill>
                  <a:srgbClr val="FFFFFF"/>
                </a:solidFill>
                <a:latin typeface="Alef Bold"/>
                <a:ea typeface="Alef Bold"/>
                <a:cs typeface="Alef Bold"/>
                <a:sym typeface="Alef Bold"/>
              </a:rPr>
              <a:t>Cost</a:t>
            </a:r>
          </a:p>
          <a:p>
            <a:pPr algn="ctr">
              <a:lnSpc>
                <a:spcPts val="3270"/>
              </a:lnSpc>
            </a:pPr>
            <a:r>
              <a:rPr lang="he-IL" sz="3000">
                <a:solidFill>
                  <a:srgbClr val="FFFFFF"/>
                </a:solidFill>
                <a:latin typeface="Alef"/>
                <a:ea typeface="Alef"/>
                <a:cs typeface="Alef"/>
                <a:sym typeface="Alef"/>
                <a:rtl/>
              </a:rPr>
              <a:t>תקציב, עלות משאבים</a:t>
            </a:r>
          </a:p>
        </p:txBody>
      </p:sp>
      <p:sp>
        <p:nvSpPr>
          <p:cNvPr id="5" name="Freeform 5">
            <a:extLst>
              <a:ext uri="{FF2B5EF4-FFF2-40B4-BE49-F238E27FC236}">
                <a16:creationId xmlns:a16="http://schemas.microsoft.com/office/drawing/2014/main" id="{0ABFE5BB-F7BD-978D-F0AC-FD2742F1E280}"/>
              </a:ext>
            </a:extLst>
          </p:cNvPr>
          <p:cNvSpPr/>
          <p:nvPr/>
        </p:nvSpPr>
        <p:spPr>
          <a:xfrm>
            <a:off x="16319658"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6" name="Picture 6">
            <a:extLst>
              <a:ext uri="{FF2B5EF4-FFF2-40B4-BE49-F238E27FC236}">
                <a16:creationId xmlns:a16="http://schemas.microsoft.com/office/drawing/2014/main" id="{1F7D0EB0-278A-7302-B137-AC7E82E3E08B}"/>
              </a:ext>
            </a:extLst>
          </p:cNvPr>
          <p:cNvPicPr>
            <a:picLocks noChangeAspect="1"/>
          </p:cNvPicPr>
          <p:nvPr/>
        </p:nvPicPr>
        <p:blipFill>
          <a:blip r:embed="rId6"/>
          <a:stretch>
            <a:fillRect/>
          </a:stretch>
        </p:blipFill>
        <p:spPr>
          <a:xfrm>
            <a:off x="1061464" y="2019300"/>
            <a:ext cx="4297028" cy="2506600"/>
          </a:xfrm>
          <a:prstGeom prst="rect">
            <a:avLst/>
          </a:prstGeom>
        </p:spPr>
      </p:pic>
      <p:pic>
        <p:nvPicPr>
          <p:cNvPr id="7" name="Picture 7">
            <a:extLst>
              <a:ext uri="{FF2B5EF4-FFF2-40B4-BE49-F238E27FC236}">
                <a16:creationId xmlns:a16="http://schemas.microsoft.com/office/drawing/2014/main" id="{A396839E-1CDF-8267-F212-021774A774B3}"/>
              </a:ext>
            </a:extLst>
          </p:cNvPr>
          <p:cNvPicPr>
            <a:picLocks noChangeAspect="1"/>
          </p:cNvPicPr>
          <p:nvPr/>
        </p:nvPicPr>
        <p:blipFill>
          <a:blip r:embed="rId7"/>
          <a:stretch>
            <a:fillRect/>
          </a:stretch>
        </p:blipFill>
        <p:spPr>
          <a:xfrm>
            <a:off x="7280168" y="2019300"/>
            <a:ext cx="4297028" cy="2506600"/>
          </a:xfrm>
          <a:prstGeom prst="rect">
            <a:avLst/>
          </a:prstGeom>
        </p:spPr>
      </p:pic>
      <p:pic>
        <p:nvPicPr>
          <p:cNvPr id="8" name="Picture 8">
            <a:extLst>
              <a:ext uri="{FF2B5EF4-FFF2-40B4-BE49-F238E27FC236}">
                <a16:creationId xmlns:a16="http://schemas.microsoft.com/office/drawing/2014/main" id="{486CEA53-BD7B-836C-9797-9C09614C708A}"/>
              </a:ext>
            </a:extLst>
          </p:cNvPr>
          <p:cNvPicPr>
            <a:picLocks noChangeAspect="1"/>
          </p:cNvPicPr>
          <p:nvPr/>
        </p:nvPicPr>
        <p:blipFill>
          <a:blip r:embed="rId8"/>
          <a:stretch>
            <a:fillRect/>
          </a:stretch>
        </p:blipFill>
        <p:spPr>
          <a:xfrm>
            <a:off x="13435707" y="2019300"/>
            <a:ext cx="4297028" cy="2506600"/>
          </a:xfrm>
          <a:prstGeom prst="rect">
            <a:avLst/>
          </a:prstGeom>
        </p:spPr>
      </p:pic>
      <p:pic>
        <p:nvPicPr>
          <p:cNvPr id="9" name="Picture 9">
            <a:extLst>
              <a:ext uri="{FF2B5EF4-FFF2-40B4-BE49-F238E27FC236}">
                <a16:creationId xmlns:a16="http://schemas.microsoft.com/office/drawing/2014/main" id="{0AB8C40E-0EE8-DB56-DA5E-280F370ACF9D}"/>
              </a:ext>
            </a:extLst>
          </p:cNvPr>
          <p:cNvPicPr>
            <a:picLocks noChangeAspect="1"/>
          </p:cNvPicPr>
          <p:nvPr/>
        </p:nvPicPr>
        <p:blipFill>
          <a:blip r:embed="rId9"/>
          <a:stretch>
            <a:fillRect/>
          </a:stretch>
        </p:blipFill>
        <p:spPr>
          <a:xfrm>
            <a:off x="1061464" y="5928685"/>
            <a:ext cx="4297028" cy="2506600"/>
          </a:xfrm>
          <a:prstGeom prst="rect">
            <a:avLst/>
          </a:prstGeom>
        </p:spPr>
      </p:pic>
      <p:sp>
        <p:nvSpPr>
          <p:cNvPr id="18" name="מלבן: פינות מעוגלות 17">
            <a:extLst>
              <a:ext uri="{FF2B5EF4-FFF2-40B4-BE49-F238E27FC236}">
                <a16:creationId xmlns:a16="http://schemas.microsoft.com/office/drawing/2014/main" id="{7285DC29-8134-089B-7295-B09E2D936A9F}"/>
              </a:ext>
            </a:extLst>
          </p:cNvPr>
          <p:cNvSpPr/>
          <p:nvPr/>
        </p:nvSpPr>
        <p:spPr>
          <a:xfrm>
            <a:off x="990600" y="8267700"/>
            <a:ext cx="4381660" cy="12651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a:extLst>
              <a:ext uri="{FF2B5EF4-FFF2-40B4-BE49-F238E27FC236}">
                <a16:creationId xmlns:a16="http://schemas.microsoft.com/office/drawing/2014/main" id="{26CB3E29-266D-68CC-7AEA-14642BC7AFB2}"/>
              </a:ext>
            </a:extLst>
          </p:cNvPr>
          <p:cNvPicPr>
            <a:picLocks noChangeAspect="1"/>
          </p:cNvPicPr>
          <p:nvPr/>
        </p:nvPicPr>
        <p:blipFill>
          <a:blip r:embed="rId10"/>
          <a:stretch>
            <a:fillRect/>
          </a:stretch>
        </p:blipFill>
        <p:spPr>
          <a:xfrm>
            <a:off x="7280168" y="5928685"/>
            <a:ext cx="4297028" cy="2506600"/>
          </a:xfrm>
          <a:prstGeom prst="rect">
            <a:avLst/>
          </a:prstGeom>
        </p:spPr>
      </p:pic>
      <p:pic>
        <p:nvPicPr>
          <p:cNvPr id="11" name="Picture 11">
            <a:extLst>
              <a:ext uri="{FF2B5EF4-FFF2-40B4-BE49-F238E27FC236}">
                <a16:creationId xmlns:a16="http://schemas.microsoft.com/office/drawing/2014/main" id="{9190761C-0541-7ADD-E707-31CDCDDEF049}"/>
              </a:ext>
            </a:extLst>
          </p:cNvPr>
          <p:cNvPicPr>
            <a:picLocks noChangeAspect="1"/>
          </p:cNvPicPr>
          <p:nvPr/>
        </p:nvPicPr>
        <p:blipFill>
          <a:blip r:embed="rId11"/>
          <a:stretch>
            <a:fillRect/>
          </a:stretch>
        </p:blipFill>
        <p:spPr>
          <a:xfrm>
            <a:off x="13435707" y="5928685"/>
            <a:ext cx="4297028" cy="2506600"/>
          </a:xfrm>
          <a:prstGeom prst="rect">
            <a:avLst/>
          </a:prstGeom>
        </p:spPr>
      </p:pic>
      <p:sp>
        <p:nvSpPr>
          <p:cNvPr id="17" name="מלבן: פינות מעוגלות 16">
            <a:extLst>
              <a:ext uri="{FF2B5EF4-FFF2-40B4-BE49-F238E27FC236}">
                <a16:creationId xmlns:a16="http://schemas.microsoft.com/office/drawing/2014/main" id="{51797108-59A0-AB2C-7DDD-263A886FB50C}"/>
              </a:ext>
            </a:extLst>
          </p:cNvPr>
          <p:cNvSpPr/>
          <p:nvPr/>
        </p:nvSpPr>
        <p:spPr>
          <a:xfrm>
            <a:off x="1039997" y="4422325"/>
            <a:ext cx="4381660"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BD123C7C-7782-1783-6D4D-D60C41297E34}"/>
              </a:ext>
            </a:extLst>
          </p:cNvPr>
          <p:cNvSpPr/>
          <p:nvPr/>
        </p:nvSpPr>
        <p:spPr>
          <a:xfrm>
            <a:off x="6034287" y="4346780"/>
            <a:ext cx="6788787" cy="132038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2">
            <a:extLst>
              <a:ext uri="{FF2B5EF4-FFF2-40B4-BE49-F238E27FC236}">
                <a16:creationId xmlns:a16="http://schemas.microsoft.com/office/drawing/2014/main" id="{DC0B0B8E-3FEF-CF93-D5F3-EFDCD2D0E6E4}"/>
              </a:ext>
            </a:extLst>
          </p:cNvPr>
          <p:cNvSpPr txBox="1"/>
          <p:nvPr/>
        </p:nvSpPr>
        <p:spPr>
          <a:xfrm>
            <a:off x="770585"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לו"ז – </a:t>
            </a:r>
            <a:r>
              <a:rPr lang="en-US" sz="4200" b="1">
                <a:solidFill>
                  <a:srgbClr val="FFFFFF"/>
                </a:solidFill>
                <a:latin typeface="Alef Bold"/>
                <a:ea typeface="Alef Bold"/>
                <a:cs typeface="Alef Bold"/>
                <a:sym typeface="Alef Bold"/>
              </a:rPr>
              <a:t>Schedule</a:t>
            </a:r>
          </a:p>
          <a:p>
            <a:pPr algn="ctr" rtl="1">
              <a:lnSpc>
                <a:spcPts val="3270"/>
              </a:lnSpc>
            </a:pPr>
            <a:r>
              <a:rPr lang="he-IL" sz="3000">
                <a:solidFill>
                  <a:srgbClr val="FFFFFF"/>
                </a:solidFill>
                <a:latin typeface="Alef"/>
                <a:ea typeface="Alef"/>
                <a:cs typeface="Alef"/>
                <a:sym typeface="Alef"/>
                <a:rtl/>
              </a:rPr>
              <a:t>תכנית זמנים, אבני דרך</a:t>
            </a:r>
          </a:p>
        </p:txBody>
      </p:sp>
      <p:sp>
        <p:nvSpPr>
          <p:cNvPr id="13" name="TextBox 13">
            <a:extLst>
              <a:ext uri="{FF2B5EF4-FFF2-40B4-BE49-F238E27FC236}">
                <a16:creationId xmlns:a16="http://schemas.microsoft.com/office/drawing/2014/main" id="{C667BB7C-2DD5-D408-425B-D282DFBD2563}"/>
              </a:ext>
            </a:extLst>
          </p:cNvPr>
          <p:cNvSpPr txBox="1"/>
          <p:nvPr/>
        </p:nvSpPr>
        <p:spPr>
          <a:xfrm>
            <a:off x="770585" y="4509229"/>
            <a:ext cx="4878786" cy="1402842"/>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תכולה</a:t>
            </a:r>
            <a:r>
              <a:rPr lang="en-US" sz="4200" b="1">
                <a:solidFill>
                  <a:srgbClr val="FFFFFF"/>
                </a:solidFill>
                <a:latin typeface="Alef Bold"/>
                <a:ea typeface="Alef Bold"/>
                <a:cs typeface="Alef Bold"/>
                <a:sym typeface="Alef Bold"/>
              </a:rPr>
              <a:t> – Scope</a:t>
            </a:r>
          </a:p>
          <a:p>
            <a:pPr algn="ctr" rtl="1">
              <a:lnSpc>
                <a:spcPts val="3270"/>
              </a:lnSpc>
            </a:pPr>
            <a:r>
              <a:rPr lang="he-IL" sz="3000">
                <a:solidFill>
                  <a:srgbClr val="FFFFFF"/>
                </a:solidFill>
                <a:latin typeface="Alef"/>
                <a:ea typeface="Alef"/>
                <a:cs typeface="Alef"/>
                <a:sym typeface="Alef"/>
                <a:rtl/>
              </a:rPr>
              <a:t>תכונות התוצר (צורה\גודל)</a:t>
            </a:r>
          </a:p>
          <a:p>
            <a:pPr algn="ctr">
              <a:lnSpc>
                <a:spcPts val="3270"/>
              </a:lnSpc>
            </a:pPr>
            <a:r>
              <a:rPr lang="he-IL" sz="3000">
                <a:solidFill>
                  <a:srgbClr val="FFFFFF"/>
                </a:solidFill>
                <a:latin typeface="Alef"/>
                <a:ea typeface="Alef"/>
                <a:cs typeface="Alef"/>
                <a:sym typeface="Alef"/>
                <a:rtl/>
              </a:rPr>
              <a:t>תכולת העבודה</a:t>
            </a:r>
          </a:p>
        </p:txBody>
      </p:sp>
      <p:sp>
        <p:nvSpPr>
          <p:cNvPr id="14" name="TextBox 14">
            <a:extLst>
              <a:ext uri="{FF2B5EF4-FFF2-40B4-BE49-F238E27FC236}">
                <a16:creationId xmlns:a16="http://schemas.microsoft.com/office/drawing/2014/main" id="{1111BD68-71CF-6B39-DB7A-7A361F7A0C78}"/>
              </a:ext>
            </a:extLst>
          </p:cNvPr>
          <p:cNvSpPr txBox="1"/>
          <p:nvPr/>
        </p:nvSpPr>
        <p:spPr>
          <a:xfrm>
            <a:off x="6034289" y="4509229"/>
            <a:ext cx="6788788" cy="993267"/>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בעלי עניין</a:t>
            </a:r>
            <a:r>
              <a:rPr lang="en-US" sz="4200" b="1">
                <a:solidFill>
                  <a:srgbClr val="FFFFFF"/>
                </a:solidFill>
                <a:latin typeface="Alef Bold"/>
                <a:ea typeface="Alef Bold"/>
                <a:cs typeface="Alef Bold"/>
                <a:sym typeface="Alef Bold"/>
              </a:rPr>
              <a:t> – Stake holders</a:t>
            </a:r>
          </a:p>
          <a:p>
            <a:pPr algn="ctr">
              <a:lnSpc>
                <a:spcPts val="3270"/>
              </a:lnSpc>
            </a:pPr>
            <a:r>
              <a:rPr lang="he-IL" sz="3000">
                <a:solidFill>
                  <a:srgbClr val="FFFFFF"/>
                </a:solidFill>
                <a:latin typeface="Alef"/>
                <a:ea typeface="Alef"/>
                <a:cs typeface="Alef"/>
                <a:sym typeface="Alef"/>
                <a:rtl/>
              </a:rPr>
              <a:t>ניהול הציפיות והמעורבות של בעלי העניין</a:t>
            </a:r>
          </a:p>
        </p:txBody>
      </p:sp>
      <p:sp>
        <p:nvSpPr>
          <p:cNvPr id="19" name="מלבן: פינות מעוגלות 18">
            <a:extLst>
              <a:ext uri="{FF2B5EF4-FFF2-40B4-BE49-F238E27FC236}">
                <a16:creationId xmlns:a16="http://schemas.microsoft.com/office/drawing/2014/main" id="{A594FDF6-4554-C30B-8C4C-AA2C3D26A999}"/>
              </a:ext>
            </a:extLst>
          </p:cNvPr>
          <p:cNvSpPr/>
          <p:nvPr/>
        </p:nvSpPr>
        <p:spPr>
          <a:xfrm>
            <a:off x="7276940" y="8221708"/>
            <a:ext cx="4381660" cy="17223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FA587D05-C975-5D7B-7F64-131F45C3F24B}"/>
              </a:ext>
            </a:extLst>
          </p:cNvPr>
          <p:cNvSpPr/>
          <p:nvPr/>
        </p:nvSpPr>
        <p:spPr>
          <a:xfrm>
            <a:off x="13292625" y="8221708"/>
            <a:ext cx="4511094"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a:extLst>
              <a:ext uri="{FF2B5EF4-FFF2-40B4-BE49-F238E27FC236}">
                <a16:creationId xmlns:a16="http://schemas.microsoft.com/office/drawing/2014/main" id="{BA740B32-1304-BD10-842A-5EC495BE7456}"/>
              </a:ext>
            </a:extLst>
          </p:cNvPr>
          <p:cNvSpPr txBox="1"/>
          <p:nvPr/>
        </p:nvSpPr>
        <p:spPr>
          <a:xfrm>
            <a:off x="13144829"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סיכונים – </a:t>
            </a:r>
            <a:r>
              <a:rPr lang="en-US" sz="4200" b="1">
                <a:solidFill>
                  <a:srgbClr val="FFFFFF"/>
                </a:solidFill>
                <a:latin typeface="Alef Bold"/>
                <a:ea typeface="Alef Bold"/>
                <a:cs typeface="Alef Bold"/>
                <a:sym typeface="Alef Bold"/>
              </a:rPr>
              <a:t>Risks</a:t>
            </a:r>
          </a:p>
          <a:p>
            <a:pPr algn="ctr" rtl="1">
              <a:lnSpc>
                <a:spcPts val="3270"/>
              </a:lnSpc>
            </a:pPr>
            <a:r>
              <a:rPr lang="he-IL" sz="3000">
                <a:solidFill>
                  <a:srgbClr val="FFFFFF"/>
                </a:solidFill>
                <a:latin typeface="Alef"/>
                <a:ea typeface="Alef"/>
                <a:cs typeface="Alef"/>
                <a:sym typeface="Alef"/>
                <a:rtl/>
              </a:rPr>
              <a:t>עלות סיכונים, תכנית סיכונים</a:t>
            </a:r>
          </a:p>
        </p:txBody>
      </p:sp>
      <p:sp>
        <p:nvSpPr>
          <p:cNvPr id="16" name="TextBox 16">
            <a:extLst>
              <a:ext uri="{FF2B5EF4-FFF2-40B4-BE49-F238E27FC236}">
                <a16:creationId xmlns:a16="http://schemas.microsoft.com/office/drawing/2014/main" id="{1AD57A54-6413-0C2F-575D-D1B9E4D10C5A}"/>
              </a:ext>
            </a:extLst>
          </p:cNvPr>
          <p:cNvSpPr txBox="1"/>
          <p:nvPr/>
        </p:nvSpPr>
        <p:spPr>
          <a:xfrm>
            <a:off x="6989290" y="8420100"/>
            <a:ext cx="4878786" cy="1402842"/>
          </a:xfrm>
          <a:prstGeom prst="rect">
            <a:avLst/>
          </a:prstGeom>
        </p:spPr>
        <p:txBody>
          <a:bodyPr lIns="0" tIns="0" rIns="0" bIns="0" rtlCol="0" anchor="t">
            <a:spAutoFit/>
          </a:bodyPr>
          <a:lstStyle/>
          <a:p>
            <a:pPr algn="ctr" rtl="1">
              <a:lnSpc>
                <a:spcPts val="4578"/>
              </a:lnSpc>
            </a:pPr>
            <a:r>
              <a:rPr lang="he-IL" sz="4200" b="1" dirty="0">
                <a:solidFill>
                  <a:srgbClr val="FFFFFF"/>
                </a:solidFill>
                <a:latin typeface="Alef Bold"/>
                <a:ea typeface="Alef Bold"/>
                <a:cs typeface="Alef Bold"/>
                <a:sym typeface="Alef Bold"/>
                <a:rtl/>
              </a:rPr>
              <a:t>איכות – </a:t>
            </a:r>
            <a:r>
              <a:rPr lang="en-US" sz="4200" b="1" dirty="0">
                <a:solidFill>
                  <a:srgbClr val="FFFFFF"/>
                </a:solidFill>
                <a:latin typeface="Alef Bold"/>
                <a:ea typeface="Alef Bold"/>
                <a:cs typeface="Alef Bold"/>
                <a:sym typeface="Alef Bold"/>
              </a:rPr>
              <a:t>Quality</a:t>
            </a:r>
          </a:p>
          <a:p>
            <a:pPr algn="ctr" rtl="1">
              <a:lnSpc>
                <a:spcPts val="3270"/>
              </a:lnSpc>
            </a:pPr>
            <a:r>
              <a:rPr lang="he-IL" sz="3000" dirty="0">
                <a:solidFill>
                  <a:srgbClr val="FFFFFF"/>
                </a:solidFill>
                <a:latin typeface="Alef"/>
                <a:ea typeface="Alef"/>
                <a:cs typeface="Alef"/>
                <a:sym typeface="Alef"/>
                <a:rtl/>
              </a:rPr>
              <a:t>בקרת איכות (כמות תקלות)</a:t>
            </a:r>
          </a:p>
          <a:p>
            <a:pPr algn="ctr" rtl="1">
              <a:lnSpc>
                <a:spcPts val="3270"/>
              </a:lnSpc>
            </a:pPr>
            <a:r>
              <a:rPr lang="he-IL" sz="3000" dirty="0">
                <a:solidFill>
                  <a:srgbClr val="FFFFFF"/>
                </a:solidFill>
                <a:latin typeface="Alef"/>
                <a:ea typeface="Alef"/>
                <a:cs typeface="Alef"/>
                <a:sym typeface="Alef"/>
                <a:rtl/>
              </a:rPr>
              <a:t>הבטחת איכות</a:t>
            </a:r>
          </a:p>
        </p:txBody>
      </p:sp>
    </p:spTree>
    <p:extLst>
      <p:ext uri="{BB962C8B-B14F-4D97-AF65-F5344CB8AC3E}">
        <p14:creationId xmlns:p14="http://schemas.microsoft.com/office/powerpoint/2010/main" val="268226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TextBox 3"/>
          <p:cNvSpPr txBox="1"/>
          <p:nvPr/>
        </p:nvSpPr>
        <p:spPr>
          <a:xfrm>
            <a:off x="3477349" y="614661"/>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a:solidFill>
                  <a:srgbClr val="4D87DD"/>
                </a:solidFill>
                <a:latin typeface="FB Fahrenheit"/>
                <a:ea typeface="FB Fahrenheit"/>
                <a:cs typeface="FB Fahrenheit"/>
                <a:sym typeface="FB Fahrenheit"/>
                <a:rtl/>
              </a:rPr>
              <a:t>לו”ז</a:t>
            </a:r>
          </a:p>
        </p:txBody>
      </p:sp>
      <p:sp>
        <p:nvSpPr>
          <p:cNvPr id="4" name="Freeform 4"/>
          <p:cNvSpPr/>
          <p:nvPr/>
        </p:nvSpPr>
        <p:spPr>
          <a:xfrm flipH="1">
            <a:off x="-2121415" y="8229600"/>
            <a:ext cx="4242829" cy="4114800"/>
          </a:xfrm>
          <a:custGeom>
            <a:avLst/>
            <a:gdLst/>
            <a:ahLst/>
            <a:cxnLst/>
            <a:rect l="l" t="t" r="r" b="b"/>
            <a:pathLst>
              <a:path w="4242829" h="4114800">
                <a:moveTo>
                  <a:pt x="4242830" y="0"/>
                </a:moveTo>
                <a:lnTo>
                  <a:pt x="0" y="0"/>
                </a:lnTo>
                <a:lnTo>
                  <a:pt x="0" y="4114800"/>
                </a:lnTo>
                <a:lnTo>
                  <a:pt x="4242830" y="4114800"/>
                </a:lnTo>
                <a:lnTo>
                  <a:pt x="424283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5"/>
          <p:cNvSpPr/>
          <p:nvPr/>
        </p:nvSpPr>
        <p:spPr>
          <a:xfrm flipV="1">
            <a:off x="16166585" y="-1028700"/>
            <a:ext cx="4242829" cy="4114800"/>
          </a:xfrm>
          <a:custGeom>
            <a:avLst/>
            <a:gdLst/>
            <a:ahLst/>
            <a:cxnLst/>
            <a:rect l="l" t="t" r="r" b="b"/>
            <a:pathLst>
              <a:path w="4242829" h="4114800">
                <a:moveTo>
                  <a:pt x="0" y="4114800"/>
                </a:moveTo>
                <a:lnTo>
                  <a:pt x="4242830" y="4114800"/>
                </a:lnTo>
                <a:lnTo>
                  <a:pt x="4242830"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grpSp>
        <p:nvGrpSpPr>
          <p:cNvPr id="6" name="Group 6"/>
          <p:cNvGrpSpPr/>
          <p:nvPr/>
        </p:nvGrpSpPr>
        <p:grpSpPr>
          <a:xfrm>
            <a:off x="532951" y="2396490"/>
            <a:ext cx="15633634" cy="3245290"/>
            <a:chOff x="0" y="0"/>
            <a:chExt cx="4117500" cy="854727"/>
          </a:xfrm>
        </p:grpSpPr>
        <p:sp>
          <p:nvSpPr>
            <p:cNvPr id="7" name="Freeform 7"/>
            <p:cNvSpPr/>
            <p:nvPr/>
          </p:nvSpPr>
          <p:spPr>
            <a:xfrm>
              <a:off x="0" y="0"/>
              <a:ext cx="4117500" cy="854727"/>
            </a:xfrm>
            <a:custGeom>
              <a:avLst/>
              <a:gdLst/>
              <a:ahLst/>
              <a:cxnLst/>
              <a:rect l="l" t="t" r="r" b="b"/>
              <a:pathLst>
                <a:path w="4117500" h="854727">
                  <a:moveTo>
                    <a:pt x="25256" y="0"/>
                  </a:moveTo>
                  <a:lnTo>
                    <a:pt x="4092244" y="0"/>
                  </a:lnTo>
                  <a:cubicBezTo>
                    <a:pt x="4098943" y="0"/>
                    <a:pt x="4105366" y="2661"/>
                    <a:pt x="4110103" y="7397"/>
                  </a:cubicBezTo>
                  <a:cubicBezTo>
                    <a:pt x="4114840" y="12134"/>
                    <a:pt x="4117500" y="18557"/>
                    <a:pt x="4117500" y="25256"/>
                  </a:cubicBezTo>
                  <a:lnTo>
                    <a:pt x="4117500" y="829471"/>
                  </a:lnTo>
                  <a:cubicBezTo>
                    <a:pt x="4117500" y="843419"/>
                    <a:pt x="4106193" y="854727"/>
                    <a:pt x="4092244" y="854727"/>
                  </a:cubicBezTo>
                  <a:lnTo>
                    <a:pt x="25256" y="854727"/>
                  </a:lnTo>
                  <a:cubicBezTo>
                    <a:pt x="11307" y="854727"/>
                    <a:pt x="0" y="843419"/>
                    <a:pt x="0" y="829471"/>
                  </a:cubicBezTo>
                  <a:lnTo>
                    <a:pt x="0" y="25256"/>
                  </a:lnTo>
                  <a:cubicBezTo>
                    <a:pt x="0" y="11307"/>
                    <a:pt x="11307" y="0"/>
                    <a:pt x="25256"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8" name="TextBox 8"/>
            <p:cNvSpPr txBox="1"/>
            <p:nvPr/>
          </p:nvSpPr>
          <p:spPr>
            <a:xfrm>
              <a:off x="0" y="-57150"/>
              <a:ext cx="4117500" cy="911877"/>
            </a:xfrm>
            <a:prstGeom prst="rect">
              <a:avLst/>
            </a:prstGeom>
          </p:spPr>
          <p:txBody>
            <a:bodyPr lIns="50800" tIns="50800" rIns="50800" bIns="50800" rtlCol="0" anchor="ctr"/>
            <a:lstStyle/>
            <a:p>
              <a:pPr algn="ctr">
                <a:lnSpc>
                  <a:spcPts val="2659"/>
                </a:lnSpc>
              </a:pPr>
              <a:endParaRPr/>
            </a:p>
          </p:txBody>
        </p:sp>
      </p:grpSp>
      <p:sp>
        <p:nvSpPr>
          <p:cNvPr id="15" name="מלבן: פינות מעוגלות 14">
            <a:extLst>
              <a:ext uri="{FF2B5EF4-FFF2-40B4-BE49-F238E27FC236}">
                <a16:creationId xmlns:a16="http://schemas.microsoft.com/office/drawing/2014/main" id="{48444ACD-4009-4DDF-5721-8D8BD19B89AE}"/>
              </a:ext>
            </a:extLst>
          </p:cNvPr>
          <p:cNvSpPr/>
          <p:nvPr/>
        </p:nvSpPr>
        <p:spPr>
          <a:xfrm>
            <a:off x="9144000" y="2019300"/>
            <a:ext cx="6399865" cy="86571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TextBox 9"/>
          <p:cNvSpPr txBox="1"/>
          <p:nvPr/>
        </p:nvSpPr>
        <p:spPr>
          <a:xfrm>
            <a:off x="869706" y="3019425"/>
            <a:ext cx="14933326" cy="2380615"/>
          </a:xfrm>
          <a:prstGeom prst="rect">
            <a:avLst/>
          </a:prstGeom>
        </p:spPr>
        <p:txBody>
          <a:bodyPr lIns="0" tIns="0" rIns="0" bIns="0" rtlCol="0" anchor="t">
            <a:spAutoFit/>
          </a:bodyPr>
          <a:lstStyle/>
          <a:p>
            <a:pPr algn="r" rtl="1">
              <a:lnSpc>
                <a:spcPts val="4759"/>
              </a:lnSpc>
              <a:spcBef>
                <a:spcPct val="0"/>
              </a:spcBef>
            </a:pPr>
            <a:r>
              <a:rPr lang="he-IL" sz="3399">
                <a:solidFill>
                  <a:srgbClr val="000000"/>
                </a:solidFill>
                <a:latin typeface="Alef"/>
                <a:ea typeface="Alef"/>
                <a:cs typeface="Alef"/>
                <a:sym typeface="Alef"/>
                <a:rtl/>
              </a:rPr>
              <a:t>לוח הזמנים בפרויקט מספק תוכנית מפורטת המציגה מתי ימסור הפרויקט את המוצרים, השירותים והתוצאות שהוגדרו בתכולת הפרויקט.</a:t>
            </a:r>
          </a:p>
          <a:p>
            <a:pPr algn="r" rtl="1">
              <a:lnSpc>
                <a:spcPts val="4759"/>
              </a:lnSpc>
              <a:spcBef>
                <a:spcPct val="0"/>
              </a:spcBef>
            </a:pPr>
            <a:r>
              <a:rPr lang="he-IL" sz="3399">
                <a:solidFill>
                  <a:srgbClr val="000000"/>
                </a:solidFill>
                <a:latin typeface="Alef"/>
                <a:ea typeface="Alef"/>
                <a:cs typeface="Alef"/>
                <a:sym typeface="Alef"/>
                <a:rtl/>
              </a:rPr>
              <a:t>נק’ המוצא לתכנון הזמנים מבוססת על מבנה תכולת העבודה (</a:t>
            </a:r>
            <a:r>
              <a:rPr lang="en-US" sz="3399">
                <a:solidFill>
                  <a:srgbClr val="000000"/>
                </a:solidFill>
                <a:latin typeface="Alef"/>
                <a:ea typeface="Alef"/>
                <a:cs typeface="Alef"/>
                <a:sym typeface="Alef"/>
              </a:rPr>
              <a:t>WBS</a:t>
            </a:r>
            <a:r>
              <a:rPr lang="he-IL" sz="3399">
                <a:solidFill>
                  <a:srgbClr val="000000"/>
                </a:solidFill>
                <a:latin typeface="Alef"/>
                <a:ea typeface="Alef"/>
                <a:cs typeface="Alef"/>
                <a:sym typeface="Alef"/>
                <a:rtl/>
              </a:rPr>
              <a:t>) והזמן שיש לקידום הפרויקט. </a:t>
            </a:r>
          </a:p>
        </p:txBody>
      </p:sp>
      <p:sp>
        <p:nvSpPr>
          <p:cNvPr id="10" name="TextBox 10"/>
          <p:cNvSpPr txBox="1"/>
          <p:nvPr/>
        </p:nvSpPr>
        <p:spPr>
          <a:xfrm>
            <a:off x="8895756" y="2230101"/>
            <a:ext cx="6907276" cy="541782"/>
          </a:xfrm>
          <a:prstGeom prst="rect">
            <a:avLst/>
          </a:prstGeom>
        </p:spPr>
        <p:txBody>
          <a:bodyPr lIns="0" tIns="0" rIns="0" bIns="0" rtlCol="0" anchor="t">
            <a:spAutoFit/>
          </a:bodyPr>
          <a:lstStyle/>
          <a:p>
            <a:pPr marL="0" lvl="0" indent="0" algn="ctr" rtl="1">
              <a:lnSpc>
                <a:spcPts val="4074"/>
              </a:lnSpc>
              <a:spcBef>
                <a:spcPct val="0"/>
              </a:spcBef>
            </a:pPr>
            <a:r>
              <a:rPr lang="he-IL" sz="4200" b="1" u="none" strike="noStrike">
                <a:solidFill>
                  <a:srgbClr val="FFFFFF"/>
                </a:solidFill>
                <a:latin typeface="Alef Bold"/>
                <a:ea typeface="Alef Bold"/>
                <a:cs typeface="Alef Bold"/>
                <a:sym typeface="Alef Bold"/>
                <a:rtl/>
              </a:rPr>
              <a:t>ניהול לוח הזמנים בפרויקט</a:t>
            </a:r>
          </a:p>
        </p:txBody>
      </p:sp>
      <p:grpSp>
        <p:nvGrpSpPr>
          <p:cNvPr id="11" name="Group 11"/>
          <p:cNvGrpSpPr/>
          <p:nvPr/>
        </p:nvGrpSpPr>
        <p:grpSpPr>
          <a:xfrm>
            <a:off x="2121415" y="6361838"/>
            <a:ext cx="15745822" cy="2896462"/>
            <a:chOff x="0" y="0"/>
            <a:chExt cx="4147048" cy="762854"/>
          </a:xfrm>
        </p:grpSpPr>
        <p:sp>
          <p:nvSpPr>
            <p:cNvPr id="12" name="Freeform 12"/>
            <p:cNvSpPr/>
            <p:nvPr/>
          </p:nvSpPr>
          <p:spPr>
            <a:xfrm>
              <a:off x="0" y="0"/>
              <a:ext cx="4147048" cy="762854"/>
            </a:xfrm>
            <a:custGeom>
              <a:avLst/>
              <a:gdLst/>
              <a:ahLst/>
              <a:cxnLst/>
              <a:rect l="l" t="t" r="r" b="b"/>
              <a:pathLst>
                <a:path w="4147048" h="762854">
                  <a:moveTo>
                    <a:pt x="25076" y="0"/>
                  </a:moveTo>
                  <a:lnTo>
                    <a:pt x="4121972" y="0"/>
                  </a:lnTo>
                  <a:cubicBezTo>
                    <a:pt x="4128622" y="0"/>
                    <a:pt x="4135001" y="2642"/>
                    <a:pt x="4139703" y="7345"/>
                  </a:cubicBezTo>
                  <a:cubicBezTo>
                    <a:pt x="4144406" y="12047"/>
                    <a:pt x="4147048" y="18425"/>
                    <a:pt x="4147048" y="25076"/>
                  </a:cubicBezTo>
                  <a:lnTo>
                    <a:pt x="4147048" y="737778"/>
                  </a:lnTo>
                  <a:cubicBezTo>
                    <a:pt x="4147048" y="751627"/>
                    <a:pt x="4135821" y="762854"/>
                    <a:pt x="4121972" y="762854"/>
                  </a:cubicBezTo>
                  <a:lnTo>
                    <a:pt x="25076" y="762854"/>
                  </a:lnTo>
                  <a:cubicBezTo>
                    <a:pt x="18425" y="762854"/>
                    <a:pt x="12047" y="760212"/>
                    <a:pt x="7345" y="755510"/>
                  </a:cubicBezTo>
                  <a:cubicBezTo>
                    <a:pt x="2642" y="750807"/>
                    <a:pt x="0" y="744429"/>
                    <a:pt x="0" y="737778"/>
                  </a:cubicBezTo>
                  <a:lnTo>
                    <a:pt x="0" y="25076"/>
                  </a:lnTo>
                  <a:cubicBezTo>
                    <a:pt x="0" y="18425"/>
                    <a:pt x="2642" y="12047"/>
                    <a:pt x="7345" y="7345"/>
                  </a:cubicBezTo>
                  <a:cubicBezTo>
                    <a:pt x="12047" y="2642"/>
                    <a:pt x="18425" y="0"/>
                    <a:pt x="25076" y="0"/>
                  </a:cubicBezTo>
                  <a:close/>
                </a:path>
              </a:pathLst>
            </a:custGeom>
            <a:solidFill>
              <a:srgbClr val="4D87DD"/>
            </a:solidFill>
            <a:ln w="38100" cap="rnd">
              <a:solidFill>
                <a:srgbClr val="4D87DD"/>
              </a:solidFill>
              <a:prstDash val="solid"/>
              <a:round/>
            </a:ln>
          </p:spPr>
          <p:txBody>
            <a:bodyPr/>
            <a:lstStyle/>
            <a:p>
              <a:endParaRPr lang="he-IL"/>
            </a:p>
          </p:txBody>
        </p:sp>
        <p:sp>
          <p:nvSpPr>
            <p:cNvPr id="13" name="TextBox 13"/>
            <p:cNvSpPr txBox="1"/>
            <p:nvPr/>
          </p:nvSpPr>
          <p:spPr>
            <a:xfrm>
              <a:off x="0" y="-57150"/>
              <a:ext cx="4147048" cy="82000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2426911" y="6586424"/>
            <a:ext cx="15411750" cy="2380615"/>
          </a:xfrm>
          <a:prstGeom prst="rect">
            <a:avLst/>
          </a:prstGeom>
        </p:spPr>
        <p:txBody>
          <a:bodyPr lIns="0" tIns="0" rIns="0" bIns="0" rtlCol="0" anchor="t">
            <a:spAutoFit/>
          </a:bodyPr>
          <a:lstStyle/>
          <a:p>
            <a:pPr marL="734059" lvl="1" indent="-367030" algn="r" rtl="1">
              <a:lnSpc>
                <a:spcPts val="4759"/>
              </a:lnSpc>
              <a:buFont typeface="Arial"/>
              <a:buChar char="•"/>
            </a:pPr>
            <a:r>
              <a:rPr lang="he-IL" sz="3399">
                <a:solidFill>
                  <a:srgbClr val="FFFFFF"/>
                </a:solidFill>
                <a:latin typeface="Alef"/>
                <a:ea typeface="Alef"/>
                <a:cs typeface="Alef"/>
                <a:sym typeface="Alef"/>
                <a:rtl/>
              </a:rPr>
              <a:t>פעילות מקדימה (</a:t>
            </a:r>
            <a:r>
              <a:rPr lang="en-US" sz="3399">
                <a:solidFill>
                  <a:srgbClr val="FFFFFF"/>
                </a:solidFill>
                <a:latin typeface="Alef"/>
                <a:ea typeface="Alef"/>
                <a:cs typeface="Alef"/>
                <a:sym typeface="Alef"/>
              </a:rPr>
              <a:t>Predecessor</a:t>
            </a:r>
            <a:r>
              <a:rPr lang="he-IL" sz="3399">
                <a:solidFill>
                  <a:srgbClr val="FFFFFF"/>
                </a:solidFill>
                <a:latin typeface="Alef"/>
                <a:ea typeface="Alef"/>
                <a:cs typeface="Alef"/>
                <a:sym typeface="Alef"/>
                <a:rtl/>
              </a:rPr>
              <a:t>) היא פעילות שמבחינה לוגית מתבצעת לפני פעילות תלויה בלוח הזמנים</a:t>
            </a:r>
          </a:p>
          <a:p>
            <a:pPr marL="734059" lvl="1" indent="-367030" algn="r" rtl="1">
              <a:lnSpc>
                <a:spcPts val="4759"/>
              </a:lnSpc>
              <a:buFont typeface="Arial"/>
              <a:buChar char="•"/>
            </a:pPr>
            <a:r>
              <a:rPr lang="he-IL" sz="3399">
                <a:solidFill>
                  <a:srgbClr val="FFFFFF"/>
                </a:solidFill>
                <a:latin typeface="Alef"/>
                <a:ea typeface="Alef"/>
                <a:cs typeface="Alef"/>
                <a:sym typeface="Alef"/>
                <a:rtl/>
              </a:rPr>
              <a:t>פעילות עוקבת (</a:t>
            </a:r>
            <a:r>
              <a:rPr lang="en-US" sz="3399">
                <a:solidFill>
                  <a:srgbClr val="FFFFFF"/>
                </a:solidFill>
                <a:latin typeface="Alef"/>
                <a:ea typeface="Alef"/>
                <a:cs typeface="Alef"/>
                <a:sym typeface="Alef"/>
              </a:rPr>
              <a:t>Successor</a:t>
            </a:r>
            <a:r>
              <a:rPr lang="he-IL" sz="3399">
                <a:solidFill>
                  <a:srgbClr val="FFFFFF"/>
                </a:solidFill>
                <a:latin typeface="Alef"/>
                <a:ea typeface="Alef"/>
                <a:cs typeface="Alef"/>
                <a:sym typeface="Alef"/>
                <a:rtl/>
              </a:rPr>
              <a:t>) היא פעילות תלויה שמבחינה לוגית מתבצעת אחרי פעילות אחרת בלוח הזמנים</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9B4AD-97F5-F72F-326C-507C8172C6E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FA6BF21-7C36-03E3-6AC9-347BDD9CACF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22" name="מלבן: פינות מעוגלות 21">
            <a:extLst>
              <a:ext uri="{FF2B5EF4-FFF2-40B4-BE49-F238E27FC236}">
                <a16:creationId xmlns:a16="http://schemas.microsoft.com/office/drawing/2014/main" id="{DD7241FB-FDAB-02C0-27AD-C5946F08CD90}"/>
              </a:ext>
            </a:extLst>
          </p:cNvPr>
          <p:cNvSpPr/>
          <p:nvPr/>
        </p:nvSpPr>
        <p:spPr>
          <a:xfrm>
            <a:off x="13639800" y="4323129"/>
            <a:ext cx="3877615" cy="12992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3">
            <a:extLst>
              <a:ext uri="{FF2B5EF4-FFF2-40B4-BE49-F238E27FC236}">
                <a16:creationId xmlns:a16="http://schemas.microsoft.com/office/drawing/2014/main" id="{C6C94E19-24E2-73F4-91B0-DCD616C50B6D}"/>
              </a:ext>
            </a:extLst>
          </p:cNvPr>
          <p:cNvSpPr txBox="1"/>
          <p:nvPr/>
        </p:nvSpPr>
        <p:spPr>
          <a:xfrm>
            <a:off x="2537707" y="506730"/>
            <a:ext cx="13781951"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dirty="0">
                <a:solidFill>
                  <a:srgbClr val="4D87DD"/>
                </a:solidFill>
                <a:latin typeface="FB Fahrenheit"/>
                <a:ea typeface="FB Fahrenheit"/>
                <a:cs typeface="FB Fahrenheit"/>
                <a:sym typeface="FB Fahrenheit"/>
                <a:rtl/>
              </a:rPr>
              <a:t>ששת המכוונים – </a:t>
            </a:r>
            <a:r>
              <a:rPr lang="en-US" sz="9000" b="1" u="none" strike="noStrike" dirty="0">
                <a:solidFill>
                  <a:srgbClr val="4D87DD"/>
                </a:solidFill>
                <a:latin typeface="Alef" panose="00000500000000000000" pitchFamily="2" charset="-79"/>
                <a:ea typeface="FB Fahrenheit"/>
                <a:cs typeface="Alef" panose="00000500000000000000" pitchFamily="2" charset="-79"/>
                <a:sym typeface="FB Fahrenheit"/>
              </a:rPr>
              <a:t>Six Gauges</a:t>
            </a:r>
          </a:p>
        </p:txBody>
      </p:sp>
      <p:sp>
        <p:nvSpPr>
          <p:cNvPr id="4" name="TextBox 4">
            <a:extLst>
              <a:ext uri="{FF2B5EF4-FFF2-40B4-BE49-F238E27FC236}">
                <a16:creationId xmlns:a16="http://schemas.microsoft.com/office/drawing/2014/main" id="{62B44D33-2AD3-827C-2876-42B6CFB71536}"/>
              </a:ext>
            </a:extLst>
          </p:cNvPr>
          <p:cNvSpPr txBox="1"/>
          <p:nvPr/>
        </p:nvSpPr>
        <p:spPr>
          <a:xfrm>
            <a:off x="13144829" y="4556854"/>
            <a:ext cx="4878786" cy="910971"/>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עלות – </a:t>
            </a:r>
            <a:r>
              <a:rPr lang="en-US" sz="4200" b="1">
                <a:solidFill>
                  <a:srgbClr val="FFFFFF"/>
                </a:solidFill>
                <a:latin typeface="Alef Bold"/>
                <a:ea typeface="Alef Bold"/>
                <a:cs typeface="Alef Bold"/>
                <a:sym typeface="Alef Bold"/>
              </a:rPr>
              <a:t>Cost</a:t>
            </a:r>
          </a:p>
          <a:p>
            <a:pPr algn="ctr">
              <a:lnSpc>
                <a:spcPts val="3270"/>
              </a:lnSpc>
            </a:pPr>
            <a:r>
              <a:rPr lang="he-IL" sz="3000">
                <a:solidFill>
                  <a:srgbClr val="FFFFFF"/>
                </a:solidFill>
                <a:latin typeface="Alef"/>
                <a:ea typeface="Alef"/>
                <a:cs typeface="Alef"/>
                <a:sym typeface="Alef"/>
                <a:rtl/>
              </a:rPr>
              <a:t>תקציב, עלות משאבים</a:t>
            </a:r>
          </a:p>
        </p:txBody>
      </p:sp>
      <p:sp>
        <p:nvSpPr>
          <p:cNvPr id="5" name="Freeform 5">
            <a:extLst>
              <a:ext uri="{FF2B5EF4-FFF2-40B4-BE49-F238E27FC236}">
                <a16:creationId xmlns:a16="http://schemas.microsoft.com/office/drawing/2014/main" id="{B3FC8ACB-DB02-8C0C-CDED-043EDE68C942}"/>
              </a:ext>
            </a:extLst>
          </p:cNvPr>
          <p:cNvSpPr/>
          <p:nvPr/>
        </p:nvSpPr>
        <p:spPr>
          <a:xfrm>
            <a:off x="16319658"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6" name="Picture 6">
            <a:extLst>
              <a:ext uri="{FF2B5EF4-FFF2-40B4-BE49-F238E27FC236}">
                <a16:creationId xmlns:a16="http://schemas.microsoft.com/office/drawing/2014/main" id="{5949923D-B81D-2BA0-3E90-F0A1B93FAA10}"/>
              </a:ext>
            </a:extLst>
          </p:cNvPr>
          <p:cNvPicPr>
            <a:picLocks noChangeAspect="1"/>
          </p:cNvPicPr>
          <p:nvPr/>
        </p:nvPicPr>
        <p:blipFill>
          <a:blip r:embed="rId6"/>
          <a:stretch>
            <a:fillRect/>
          </a:stretch>
        </p:blipFill>
        <p:spPr>
          <a:xfrm>
            <a:off x="1061464" y="2019300"/>
            <a:ext cx="4297028" cy="2506600"/>
          </a:xfrm>
          <a:prstGeom prst="rect">
            <a:avLst/>
          </a:prstGeom>
        </p:spPr>
      </p:pic>
      <p:pic>
        <p:nvPicPr>
          <p:cNvPr id="7" name="Picture 7">
            <a:extLst>
              <a:ext uri="{FF2B5EF4-FFF2-40B4-BE49-F238E27FC236}">
                <a16:creationId xmlns:a16="http://schemas.microsoft.com/office/drawing/2014/main" id="{6009F1A8-A8B1-BEDE-4A2F-21D8D83E5B5C}"/>
              </a:ext>
            </a:extLst>
          </p:cNvPr>
          <p:cNvPicPr>
            <a:picLocks noChangeAspect="1"/>
          </p:cNvPicPr>
          <p:nvPr/>
        </p:nvPicPr>
        <p:blipFill>
          <a:blip r:embed="rId7"/>
          <a:stretch>
            <a:fillRect/>
          </a:stretch>
        </p:blipFill>
        <p:spPr>
          <a:xfrm>
            <a:off x="7280168" y="2019300"/>
            <a:ext cx="4297028" cy="2506600"/>
          </a:xfrm>
          <a:prstGeom prst="rect">
            <a:avLst/>
          </a:prstGeom>
        </p:spPr>
      </p:pic>
      <p:pic>
        <p:nvPicPr>
          <p:cNvPr id="8" name="Picture 8">
            <a:extLst>
              <a:ext uri="{FF2B5EF4-FFF2-40B4-BE49-F238E27FC236}">
                <a16:creationId xmlns:a16="http://schemas.microsoft.com/office/drawing/2014/main" id="{3ADC0AC8-65DE-BD02-7533-288B39E64C9A}"/>
              </a:ext>
            </a:extLst>
          </p:cNvPr>
          <p:cNvPicPr>
            <a:picLocks noChangeAspect="1"/>
          </p:cNvPicPr>
          <p:nvPr/>
        </p:nvPicPr>
        <p:blipFill>
          <a:blip r:embed="rId8"/>
          <a:stretch>
            <a:fillRect/>
          </a:stretch>
        </p:blipFill>
        <p:spPr>
          <a:xfrm>
            <a:off x="13435707" y="2019300"/>
            <a:ext cx="4297028" cy="2506600"/>
          </a:xfrm>
          <a:prstGeom prst="rect">
            <a:avLst/>
          </a:prstGeom>
        </p:spPr>
      </p:pic>
      <p:pic>
        <p:nvPicPr>
          <p:cNvPr id="9" name="Picture 9">
            <a:extLst>
              <a:ext uri="{FF2B5EF4-FFF2-40B4-BE49-F238E27FC236}">
                <a16:creationId xmlns:a16="http://schemas.microsoft.com/office/drawing/2014/main" id="{721A5605-B132-67E6-3D83-AD8937347642}"/>
              </a:ext>
            </a:extLst>
          </p:cNvPr>
          <p:cNvPicPr>
            <a:picLocks noChangeAspect="1"/>
          </p:cNvPicPr>
          <p:nvPr/>
        </p:nvPicPr>
        <p:blipFill>
          <a:blip r:embed="rId9"/>
          <a:stretch>
            <a:fillRect/>
          </a:stretch>
        </p:blipFill>
        <p:spPr>
          <a:xfrm>
            <a:off x="1061464" y="5928685"/>
            <a:ext cx="4297028" cy="2506600"/>
          </a:xfrm>
          <a:prstGeom prst="rect">
            <a:avLst/>
          </a:prstGeom>
        </p:spPr>
      </p:pic>
      <p:sp>
        <p:nvSpPr>
          <p:cNvPr id="18" name="מלבן: פינות מעוגלות 17">
            <a:extLst>
              <a:ext uri="{FF2B5EF4-FFF2-40B4-BE49-F238E27FC236}">
                <a16:creationId xmlns:a16="http://schemas.microsoft.com/office/drawing/2014/main" id="{21E773C0-71FA-F64C-774C-DF87B4EC84A4}"/>
              </a:ext>
            </a:extLst>
          </p:cNvPr>
          <p:cNvSpPr/>
          <p:nvPr/>
        </p:nvSpPr>
        <p:spPr>
          <a:xfrm>
            <a:off x="990600" y="8267700"/>
            <a:ext cx="4381660" cy="12651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a:extLst>
              <a:ext uri="{FF2B5EF4-FFF2-40B4-BE49-F238E27FC236}">
                <a16:creationId xmlns:a16="http://schemas.microsoft.com/office/drawing/2014/main" id="{CBAA02D3-001B-5DDC-4893-1BA79E530833}"/>
              </a:ext>
            </a:extLst>
          </p:cNvPr>
          <p:cNvPicPr>
            <a:picLocks noChangeAspect="1"/>
          </p:cNvPicPr>
          <p:nvPr/>
        </p:nvPicPr>
        <p:blipFill>
          <a:blip r:embed="rId10"/>
          <a:stretch>
            <a:fillRect/>
          </a:stretch>
        </p:blipFill>
        <p:spPr>
          <a:xfrm>
            <a:off x="7280168" y="5928685"/>
            <a:ext cx="4297028" cy="2506600"/>
          </a:xfrm>
          <a:prstGeom prst="rect">
            <a:avLst/>
          </a:prstGeom>
        </p:spPr>
      </p:pic>
      <p:pic>
        <p:nvPicPr>
          <p:cNvPr id="11" name="Picture 11">
            <a:extLst>
              <a:ext uri="{FF2B5EF4-FFF2-40B4-BE49-F238E27FC236}">
                <a16:creationId xmlns:a16="http://schemas.microsoft.com/office/drawing/2014/main" id="{59F4A241-0A94-C0D2-9447-A0527709E70A}"/>
              </a:ext>
            </a:extLst>
          </p:cNvPr>
          <p:cNvPicPr>
            <a:picLocks noChangeAspect="1"/>
          </p:cNvPicPr>
          <p:nvPr/>
        </p:nvPicPr>
        <p:blipFill>
          <a:blip r:embed="rId11"/>
          <a:stretch>
            <a:fillRect/>
          </a:stretch>
        </p:blipFill>
        <p:spPr>
          <a:xfrm>
            <a:off x="13435707" y="5928685"/>
            <a:ext cx="4297028" cy="2506600"/>
          </a:xfrm>
          <a:prstGeom prst="rect">
            <a:avLst/>
          </a:prstGeom>
        </p:spPr>
      </p:pic>
      <p:sp>
        <p:nvSpPr>
          <p:cNvPr id="17" name="מלבן: פינות מעוגלות 16">
            <a:extLst>
              <a:ext uri="{FF2B5EF4-FFF2-40B4-BE49-F238E27FC236}">
                <a16:creationId xmlns:a16="http://schemas.microsoft.com/office/drawing/2014/main" id="{D6D2EAED-BF8C-A1D9-A0C8-89CA4891CD70}"/>
              </a:ext>
            </a:extLst>
          </p:cNvPr>
          <p:cNvSpPr/>
          <p:nvPr/>
        </p:nvSpPr>
        <p:spPr>
          <a:xfrm>
            <a:off x="1039997" y="4422325"/>
            <a:ext cx="4381660"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49D11A55-D73A-558C-2F21-D9082B89E597}"/>
              </a:ext>
            </a:extLst>
          </p:cNvPr>
          <p:cNvSpPr/>
          <p:nvPr/>
        </p:nvSpPr>
        <p:spPr>
          <a:xfrm>
            <a:off x="6034287" y="4346780"/>
            <a:ext cx="6788787" cy="132038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2">
            <a:extLst>
              <a:ext uri="{FF2B5EF4-FFF2-40B4-BE49-F238E27FC236}">
                <a16:creationId xmlns:a16="http://schemas.microsoft.com/office/drawing/2014/main" id="{55BB9AC7-5747-3905-3ED2-5E5A2CC7274C}"/>
              </a:ext>
            </a:extLst>
          </p:cNvPr>
          <p:cNvSpPr txBox="1"/>
          <p:nvPr/>
        </p:nvSpPr>
        <p:spPr>
          <a:xfrm>
            <a:off x="770585"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לו"ז – </a:t>
            </a:r>
            <a:r>
              <a:rPr lang="en-US" sz="4200" b="1">
                <a:solidFill>
                  <a:srgbClr val="FFFFFF"/>
                </a:solidFill>
                <a:latin typeface="Alef Bold"/>
                <a:ea typeface="Alef Bold"/>
                <a:cs typeface="Alef Bold"/>
                <a:sym typeface="Alef Bold"/>
              </a:rPr>
              <a:t>Schedule</a:t>
            </a:r>
          </a:p>
          <a:p>
            <a:pPr algn="ctr" rtl="1">
              <a:lnSpc>
                <a:spcPts val="3270"/>
              </a:lnSpc>
            </a:pPr>
            <a:r>
              <a:rPr lang="he-IL" sz="3000">
                <a:solidFill>
                  <a:srgbClr val="FFFFFF"/>
                </a:solidFill>
                <a:latin typeface="Alef"/>
                <a:ea typeface="Alef"/>
                <a:cs typeface="Alef"/>
                <a:sym typeface="Alef"/>
                <a:rtl/>
              </a:rPr>
              <a:t>תכנית זמנים, אבני דרך</a:t>
            </a:r>
          </a:p>
        </p:txBody>
      </p:sp>
      <p:sp>
        <p:nvSpPr>
          <p:cNvPr id="13" name="TextBox 13">
            <a:extLst>
              <a:ext uri="{FF2B5EF4-FFF2-40B4-BE49-F238E27FC236}">
                <a16:creationId xmlns:a16="http://schemas.microsoft.com/office/drawing/2014/main" id="{931607D4-B794-C3BE-A2A0-6CFCC10E05BC}"/>
              </a:ext>
            </a:extLst>
          </p:cNvPr>
          <p:cNvSpPr txBox="1"/>
          <p:nvPr/>
        </p:nvSpPr>
        <p:spPr>
          <a:xfrm>
            <a:off x="770585" y="4509229"/>
            <a:ext cx="4878786" cy="1402842"/>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תכולה</a:t>
            </a:r>
            <a:r>
              <a:rPr lang="en-US" sz="4200" b="1">
                <a:solidFill>
                  <a:srgbClr val="FFFFFF"/>
                </a:solidFill>
                <a:latin typeface="Alef Bold"/>
                <a:ea typeface="Alef Bold"/>
                <a:cs typeface="Alef Bold"/>
                <a:sym typeface="Alef Bold"/>
              </a:rPr>
              <a:t> – Scope</a:t>
            </a:r>
          </a:p>
          <a:p>
            <a:pPr algn="ctr" rtl="1">
              <a:lnSpc>
                <a:spcPts val="3270"/>
              </a:lnSpc>
            </a:pPr>
            <a:r>
              <a:rPr lang="he-IL" sz="3000">
                <a:solidFill>
                  <a:srgbClr val="FFFFFF"/>
                </a:solidFill>
                <a:latin typeface="Alef"/>
                <a:ea typeface="Alef"/>
                <a:cs typeface="Alef"/>
                <a:sym typeface="Alef"/>
                <a:rtl/>
              </a:rPr>
              <a:t>תכונות התוצר (צורה\גודל)</a:t>
            </a:r>
          </a:p>
          <a:p>
            <a:pPr algn="ctr">
              <a:lnSpc>
                <a:spcPts val="3270"/>
              </a:lnSpc>
            </a:pPr>
            <a:r>
              <a:rPr lang="he-IL" sz="3000">
                <a:solidFill>
                  <a:srgbClr val="FFFFFF"/>
                </a:solidFill>
                <a:latin typeface="Alef"/>
                <a:ea typeface="Alef"/>
                <a:cs typeface="Alef"/>
                <a:sym typeface="Alef"/>
                <a:rtl/>
              </a:rPr>
              <a:t>תכולת העבודה</a:t>
            </a:r>
          </a:p>
        </p:txBody>
      </p:sp>
      <p:sp>
        <p:nvSpPr>
          <p:cNvPr id="14" name="TextBox 14">
            <a:extLst>
              <a:ext uri="{FF2B5EF4-FFF2-40B4-BE49-F238E27FC236}">
                <a16:creationId xmlns:a16="http://schemas.microsoft.com/office/drawing/2014/main" id="{ECBA620A-A94B-2DD6-AA2A-5C629EC89FD3}"/>
              </a:ext>
            </a:extLst>
          </p:cNvPr>
          <p:cNvSpPr txBox="1"/>
          <p:nvPr/>
        </p:nvSpPr>
        <p:spPr>
          <a:xfrm>
            <a:off x="6034289" y="4509229"/>
            <a:ext cx="6788788" cy="993267"/>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בעלי עניין</a:t>
            </a:r>
            <a:r>
              <a:rPr lang="en-US" sz="4200" b="1">
                <a:solidFill>
                  <a:srgbClr val="FFFFFF"/>
                </a:solidFill>
                <a:latin typeface="Alef Bold"/>
                <a:ea typeface="Alef Bold"/>
                <a:cs typeface="Alef Bold"/>
                <a:sym typeface="Alef Bold"/>
              </a:rPr>
              <a:t> – Stake holders</a:t>
            </a:r>
          </a:p>
          <a:p>
            <a:pPr algn="ctr">
              <a:lnSpc>
                <a:spcPts val="3270"/>
              </a:lnSpc>
            </a:pPr>
            <a:r>
              <a:rPr lang="he-IL" sz="3000">
                <a:solidFill>
                  <a:srgbClr val="FFFFFF"/>
                </a:solidFill>
                <a:latin typeface="Alef"/>
                <a:ea typeface="Alef"/>
                <a:cs typeface="Alef"/>
                <a:sym typeface="Alef"/>
                <a:rtl/>
              </a:rPr>
              <a:t>ניהול הציפיות והמעורבות של בעלי העניין</a:t>
            </a:r>
          </a:p>
        </p:txBody>
      </p:sp>
      <p:sp>
        <p:nvSpPr>
          <p:cNvPr id="19" name="מלבן: פינות מעוגלות 18">
            <a:extLst>
              <a:ext uri="{FF2B5EF4-FFF2-40B4-BE49-F238E27FC236}">
                <a16:creationId xmlns:a16="http://schemas.microsoft.com/office/drawing/2014/main" id="{712A86FD-0CE7-BF07-5A90-324105AAA47E}"/>
              </a:ext>
            </a:extLst>
          </p:cNvPr>
          <p:cNvSpPr/>
          <p:nvPr/>
        </p:nvSpPr>
        <p:spPr>
          <a:xfrm>
            <a:off x="7276940" y="8221708"/>
            <a:ext cx="4381660" cy="17223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BFCD1A6C-D655-CA8C-2CD4-54B747D14DEE}"/>
              </a:ext>
            </a:extLst>
          </p:cNvPr>
          <p:cNvSpPr/>
          <p:nvPr/>
        </p:nvSpPr>
        <p:spPr>
          <a:xfrm>
            <a:off x="13292625" y="8221708"/>
            <a:ext cx="4511094"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a:extLst>
              <a:ext uri="{FF2B5EF4-FFF2-40B4-BE49-F238E27FC236}">
                <a16:creationId xmlns:a16="http://schemas.microsoft.com/office/drawing/2014/main" id="{AD30DA52-B380-DFBE-DF12-B9D9D7E2904B}"/>
              </a:ext>
            </a:extLst>
          </p:cNvPr>
          <p:cNvSpPr txBox="1"/>
          <p:nvPr/>
        </p:nvSpPr>
        <p:spPr>
          <a:xfrm>
            <a:off x="13144829"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סיכונים – </a:t>
            </a:r>
            <a:r>
              <a:rPr lang="en-US" sz="4200" b="1">
                <a:solidFill>
                  <a:srgbClr val="FFFFFF"/>
                </a:solidFill>
                <a:latin typeface="Alef Bold"/>
                <a:ea typeface="Alef Bold"/>
                <a:cs typeface="Alef Bold"/>
                <a:sym typeface="Alef Bold"/>
              </a:rPr>
              <a:t>Risks</a:t>
            </a:r>
          </a:p>
          <a:p>
            <a:pPr algn="ctr" rtl="1">
              <a:lnSpc>
                <a:spcPts val="3270"/>
              </a:lnSpc>
            </a:pPr>
            <a:r>
              <a:rPr lang="he-IL" sz="3000">
                <a:solidFill>
                  <a:srgbClr val="FFFFFF"/>
                </a:solidFill>
                <a:latin typeface="Alef"/>
                <a:ea typeface="Alef"/>
                <a:cs typeface="Alef"/>
                <a:sym typeface="Alef"/>
                <a:rtl/>
              </a:rPr>
              <a:t>עלות סיכונים, תכנית סיכונים</a:t>
            </a:r>
          </a:p>
        </p:txBody>
      </p:sp>
      <p:sp>
        <p:nvSpPr>
          <p:cNvPr id="16" name="TextBox 16">
            <a:extLst>
              <a:ext uri="{FF2B5EF4-FFF2-40B4-BE49-F238E27FC236}">
                <a16:creationId xmlns:a16="http://schemas.microsoft.com/office/drawing/2014/main" id="{D4150729-F675-8050-AEEF-043D5C2A7EC9}"/>
              </a:ext>
            </a:extLst>
          </p:cNvPr>
          <p:cNvSpPr txBox="1"/>
          <p:nvPr/>
        </p:nvSpPr>
        <p:spPr>
          <a:xfrm>
            <a:off x="6989290" y="8420100"/>
            <a:ext cx="4878786" cy="1402842"/>
          </a:xfrm>
          <a:prstGeom prst="rect">
            <a:avLst/>
          </a:prstGeom>
        </p:spPr>
        <p:txBody>
          <a:bodyPr lIns="0" tIns="0" rIns="0" bIns="0" rtlCol="0" anchor="t">
            <a:spAutoFit/>
          </a:bodyPr>
          <a:lstStyle/>
          <a:p>
            <a:pPr algn="ctr" rtl="1">
              <a:lnSpc>
                <a:spcPts val="4578"/>
              </a:lnSpc>
            </a:pPr>
            <a:r>
              <a:rPr lang="he-IL" sz="4200" b="1" dirty="0">
                <a:solidFill>
                  <a:srgbClr val="FFFFFF"/>
                </a:solidFill>
                <a:latin typeface="Alef Bold"/>
                <a:ea typeface="Alef Bold"/>
                <a:cs typeface="Alef Bold"/>
                <a:sym typeface="Alef Bold"/>
                <a:rtl/>
              </a:rPr>
              <a:t>איכות – </a:t>
            </a:r>
            <a:r>
              <a:rPr lang="en-US" sz="4200" b="1" dirty="0">
                <a:solidFill>
                  <a:srgbClr val="FFFFFF"/>
                </a:solidFill>
                <a:latin typeface="Alef Bold"/>
                <a:ea typeface="Alef Bold"/>
                <a:cs typeface="Alef Bold"/>
                <a:sym typeface="Alef Bold"/>
              </a:rPr>
              <a:t>Quality</a:t>
            </a:r>
          </a:p>
          <a:p>
            <a:pPr algn="ctr" rtl="1">
              <a:lnSpc>
                <a:spcPts val="3270"/>
              </a:lnSpc>
            </a:pPr>
            <a:r>
              <a:rPr lang="he-IL" sz="3000" dirty="0">
                <a:solidFill>
                  <a:srgbClr val="FFFFFF"/>
                </a:solidFill>
                <a:latin typeface="Alef"/>
                <a:ea typeface="Alef"/>
                <a:cs typeface="Alef"/>
                <a:sym typeface="Alef"/>
                <a:rtl/>
              </a:rPr>
              <a:t>בקרת איכות (כמות תקלות)</a:t>
            </a:r>
          </a:p>
          <a:p>
            <a:pPr algn="ctr" rtl="1">
              <a:lnSpc>
                <a:spcPts val="3270"/>
              </a:lnSpc>
            </a:pPr>
            <a:r>
              <a:rPr lang="he-IL" sz="3000" dirty="0">
                <a:solidFill>
                  <a:srgbClr val="FFFFFF"/>
                </a:solidFill>
                <a:latin typeface="Alef"/>
                <a:ea typeface="Alef"/>
                <a:cs typeface="Alef"/>
                <a:sym typeface="Alef"/>
                <a:rtl/>
              </a:rPr>
              <a:t>הבטחת איכות</a:t>
            </a:r>
          </a:p>
        </p:txBody>
      </p:sp>
    </p:spTree>
    <p:extLst>
      <p:ext uri="{BB962C8B-B14F-4D97-AF65-F5344CB8AC3E}">
        <p14:creationId xmlns:p14="http://schemas.microsoft.com/office/powerpoint/2010/main" val="2063946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a:off x="-1968342"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4" name="TextBox 4"/>
          <p:cNvSpPr txBox="1"/>
          <p:nvPr/>
        </p:nvSpPr>
        <p:spPr>
          <a:xfrm>
            <a:off x="3477349" y="851535"/>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a:solidFill>
                  <a:srgbClr val="4D87DD"/>
                </a:solidFill>
                <a:latin typeface="FB Fahrenheit"/>
                <a:ea typeface="FB Fahrenheit"/>
                <a:cs typeface="FB Fahrenheit"/>
                <a:sym typeface="FB Fahrenheit"/>
                <a:rtl/>
              </a:rPr>
              <a:t>סיכונים</a:t>
            </a:r>
          </a:p>
        </p:txBody>
      </p:sp>
      <p:grpSp>
        <p:nvGrpSpPr>
          <p:cNvPr id="5" name="Group 5"/>
          <p:cNvGrpSpPr/>
          <p:nvPr/>
        </p:nvGrpSpPr>
        <p:grpSpPr>
          <a:xfrm>
            <a:off x="903784" y="4690847"/>
            <a:ext cx="15633634" cy="5136584"/>
            <a:chOff x="0" y="0"/>
            <a:chExt cx="4117500" cy="1352845"/>
          </a:xfrm>
        </p:grpSpPr>
        <p:sp>
          <p:nvSpPr>
            <p:cNvPr id="6" name="Freeform 6"/>
            <p:cNvSpPr/>
            <p:nvPr/>
          </p:nvSpPr>
          <p:spPr>
            <a:xfrm>
              <a:off x="0" y="0"/>
              <a:ext cx="4117500" cy="1352845"/>
            </a:xfrm>
            <a:custGeom>
              <a:avLst/>
              <a:gdLst/>
              <a:ahLst/>
              <a:cxnLst/>
              <a:rect l="l" t="t" r="r" b="b"/>
              <a:pathLst>
                <a:path w="4117500" h="1352845">
                  <a:moveTo>
                    <a:pt x="25256" y="0"/>
                  </a:moveTo>
                  <a:lnTo>
                    <a:pt x="4092244" y="0"/>
                  </a:lnTo>
                  <a:cubicBezTo>
                    <a:pt x="4098943" y="0"/>
                    <a:pt x="4105366" y="2661"/>
                    <a:pt x="4110103" y="7397"/>
                  </a:cubicBezTo>
                  <a:cubicBezTo>
                    <a:pt x="4114840" y="12134"/>
                    <a:pt x="4117500" y="18557"/>
                    <a:pt x="4117500" y="25256"/>
                  </a:cubicBezTo>
                  <a:lnTo>
                    <a:pt x="4117500" y="1327590"/>
                  </a:lnTo>
                  <a:cubicBezTo>
                    <a:pt x="4117500" y="1341538"/>
                    <a:pt x="4106193" y="1352845"/>
                    <a:pt x="4092244" y="1352845"/>
                  </a:cubicBezTo>
                  <a:lnTo>
                    <a:pt x="25256" y="1352845"/>
                  </a:lnTo>
                  <a:cubicBezTo>
                    <a:pt x="11307" y="1352845"/>
                    <a:pt x="0" y="1341538"/>
                    <a:pt x="0" y="1327590"/>
                  </a:cubicBezTo>
                  <a:lnTo>
                    <a:pt x="0" y="25256"/>
                  </a:lnTo>
                  <a:cubicBezTo>
                    <a:pt x="0" y="11307"/>
                    <a:pt x="11307" y="0"/>
                    <a:pt x="25256"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7" name="TextBox 7"/>
            <p:cNvSpPr txBox="1"/>
            <p:nvPr/>
          </p:nvSpPr>
          <p:spPr>
            <a:xfrm>
              <a:off x="0" y="-57150"/>
              <a:ext cx="4117500" cy="1409995"/>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16319658" y="82296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grpSp>
        <p:nvGrpSpPr>
          <p:cNvPr id="9" name="Group 9"/>
          <p:cNvGrpSpPr/>
          <p:nvPr/>
        </p:nvGrpSpPr>
        <p:grpSpPr>
          <a:xfrm>
            <a:off x="2191798" y="2396490"/>
            <a:ext cx="14345621" cy="1734796"/>
            <a:chOff x="0" y="0"/>
            <a:chExt cx="19127494" cy="2313061"/>
          </a:xfrm>
        </p:grpSpPr>
        <p:grpSp>
          <p:nvGrpSpPr>
            <p:cNvPr id="10" name="Group 10"/>
            <p:cNvGrpSpPr/>
            <p:nvPr/>
          </p:nvGrpSpPr>
          <p:grpSpPr>
            <a:xfrm>
              <a:off x="0" y="0"/>
              <a:ext cx="19127494" cy="2313061"/>
              <a:chOff x="0" y="0"/>
              <a:chExt cx="3778270" cy="456901"/>
            </a:xfrm>
          </p:grpSpPr>
          <p:sp>
            <p:nvSpPr>
              <p:cNvPr id="11" name="Freeform 11"/>
              <p:cNvSpPr/>
              <p:nvPr/>
            </p:nvSpPr>
            <p:spPr>
              <a:xfrm>
                <a:off x="0" y="0"/>
                <a:ext cx="3778271" cy="456901"/>
              </a:xfrm>
              <a:custGeom>
                <a:avLst/>
                <a:gdLst/>
                <a:ahLst/>
                <a:cxnLst/>
                <a:rect l="l" t="t" r="r" b="b"/>
                <a:pathLst>
                  <a:path w="3778271" h="456901">
                    <a:moveTo>
                      <a:pt x="27523" y="0"/>
                    </a:moveTo>
                    <a:lnTo>
                      <a:pt x="3750747" y="0"/>
                    </a:lnTo>
                    <a:cubicBezTo>
                      <a:pt x="3758047" y="0"/>
                      <a:pt x="3765048" y="2900"/>
                      <a:pt x="3770209" y="8061"/>
                    </a:cubicBezTo>
                    <a:cubicBezTo>
                      <a:pt x="3775371" y="13223"/>
                      <a:pt x="3778271" y="20224"/>
                      <a:pt x="3778271" y="27523"/>
                    </a:cubicBezTo>
                    <a:lnTo>
                      <a:pt x="3778271" y="429378"/>
                    </a:lnTo>
                    <a:cubicBezTo>
                      <a:pt x="3778271" y="436677"/>
                      <a:pt x="3775371" y="443678"/>
                      <a:pt x="3770209" y="448840"/>
                    </a:cubicBezTo>
                    <a:cubicBezTo>
                      <a:pt x="3765048" y="454001"/>
                      <a:pt x="3758047" y="456901"/>
                      <a:pt x="3750747" y="456901"/>
                    </a:cubicBezTo>
                    <a:lnTo>
                      <a:pt x="27523" y="456901"/>
                    </a:lnTo>
                    <a:cubicBezTo>
                      <a:pt x="20224" y="456901"/>
                      <a:pt x="13223" y="454001"/>
                      <a:pt x="8061" y="448840"/>
                    </a:cubicBezTo>
                    <a:cubicBezTo>
                      <a:pt x="2900" y="443678"/>
                      <a:pt x="0" y="436677"/>
                      <a:pt x="0" y="429378"/>
                    </a:cubicBezTo>
                    <a:lnTo>
                      <a:pt x="0" y="27523"/>
                    </a:lnTo>
                    <a:cubicBezTo>
                      <a:pt x="0" y="20224"/>
                      <a:pt x="2900" y="13223"/>
                      <a:pt x="8061" y="8061"/>
                    </a:cubicBezTo>
                    <a:cubicBezTo>
                      <a:pt x="13223" y="2900"/>
                      <a:pt x="20224" y="0"/>
                      <a:pt x="27523" y="0"/>
                    </a:cubicBezTo>
                    <a:close/>
                  </a:path>
                </a:pathLst>
              </a:custGeom>
              <a:solidFill>
                <a:srgbClr val="4D87DD"/>
              </a:solidFill>
              <a:ln w="38100" cap="rnd">
                <a:solidFill>
                  <a:srgbClr val="4D87DD"/>
                </a:solidFill>
                <a:prstDash val="solid"/>
                <a:round/>
              </a:ln>
            </p:spPr>
            <p:txBody>
              <a:bodyPr/>
              <a:lstStyle/>
              <a:p>
                <a:endParaRPr lang="he-IL"/>
              </a:p>
            </p:txBody>
          </p:sp>
          <p:sp>
            <p:nvSpPr>
              <p:cNvPr id="12" name="TextBox 12"/>
              <p:cNvSpPr txBox="1"/>
              <p:nvPr/>
            </p:nvSpPr>
            <p:spPr>
              <a:xfrm>
                <a:off x="0" y="-57150"/>
                <a:ext cx="3778270" cy="514051"/>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437136" y="347329"/>
              <a:ext cx="18253222" cy="1551728"/>
            </a:xfrm>
            <a:prstGeom prst="rect">
              <a:avLst/>
            </a:prstGeom>
          </p:spPr>
          <p:txBody>
            <a:bodyPr lIns="0" tIns="0" rIns="0" bIns="0" rtlCol="0" anchor="t">
              <a:spAutoFit/>
            </a:bodyPr>
            <a:lstStyle/>
            <a:p>
              <a:pPr algn="ctr" rtl="1">
                <a:lnSpc>
                  <a:spcPts val="4759"/>
                </a:lnSpc>
              </a:pPr>
              <a:r>
                <a:rPr lang="he-IL" sz="3399">
                  <a:solidFill>
                    <a:srgbClr val="FFFFFF"/>
                  </a:solidFill>
                  <a:latin typeface="Alef"/>
                  <a:ea typeface="Alef"/>
                  <a:cs typeface="Alef"/>
                  <a:sym typeface="Alef"/>
                  <a:rtl/>
                </a:rPr>
                <a:t>ניהול הסיכונים בפרויקט כולל את התהליכים לביצוע, תכנון, זיהוי, ניתוח, תכנון</a:t>
              </a:r>
            </a:p>
            <a:p>
              <a:pPr algn="ctr" rtl="1">
                <a:lnSpc>
                  <a:spcPts val="4759"/>
                </a:lnSpc>
              </a:pPr>
              <a:r>
                <a:rPr lang="he-IL" sz="3399">
                  <a:solidFill>
                    <a:srgbClr val="FFFFFF"/>
                  </a:solidFill>
                  <a:latin typeface="Alef"/>
                  <a:ea typeface="Alef"/>
                  <a:cs typeface="Alef"/>
                  <a:sym typeface="Alef"/>
                  <a:rtl/>
                </a:rPr>
                <a:t>תגובה, יישום תגובה וניטור סיכונים בפרויקט</a:t>
              </a:r>
            </a:p>
          </p:txBody>
        </p:sp>
      </p:grpSp>
      <p:sp>
        <p:nvSpPr>
          <p:cNvPr id="14" name="TextBox 14"/>
          <p:cNvSpPr txBox="1"/>
          <p:nvPr/>
        </p:nvSpPr>
        <p:spPr>
          <a:xfrm>
            <a:off x="1302202" y="5048250"/>
            <a:ext cx="15235216" cy="4437253"/>
          </a:xfrm>
          <a:prstGeom prst="rect">
            <a:avLst/>
          </a:prstGeom>
        </p:spPr>
        <p:txBody>
          <a:bodyPr lIns="0" tIns="0" rIns="0" bIns="0" rtlCol="0" anchor="t">
            <a:spAutoFit/>
          </a:bodyPr>
          <a:lstStyle/>
          <a:p>
            <a:pPr marL="734059" lvl="1" indent="-367030" algn="r" rtl="1">
              <a:lnSpc>
                <a:spcPts val="5065"/>
              </a:lnSpc>
              <a:buFont typeface="Arial"/>
              <a:buChar char="•"/>
            </a:pPr>
            <a:r>
              <a:rPr lang="he-IL" sz="3399">
                <a:solidFill>
                  <a:srgbClr val="000000"/>
                </a:solidFill>
                <a:latin typeface="Alef"/>
                <a:ea typeface="Alef"/>
                <a:cs typeface="Alef"/>
                <a:sym typeface="Alef"/>
                <a:rtl/>
              </a:rPr>
              <a:t>ניהול הסיכונים בפרויקט כולל את התהליכים לביצוע, תכנון, זיהוי, ניתוח, תכנון תגובה, יישום תגובה וניטור סיכונים בפרויקט.</a:t>
            </a:r>
          </a:p>
          <a:p>
            <a:pPr marL="734059" lvl="1" indent="-367030" algn="r" rtl="1">
              <a:lnSpc>
                <a:spcPts val="5065"/>
              </a:lnSpc>
              <a:buFont typeface="Arial"/>
              <a:buChar char="•"/>
            </a:pPr>
            <a:r>
              <a:rPr lang="he-IL" sz="3399">
                <a:solidFill>
                  <a:srgbClr val="000000"/>
                </a:solidFill>
                <a:latin typeface="Alef"/>
                <a:ea typeface="Alef"/>
                <a:cs typeface="Alef"/>
                <a:sym typeface="Alef"/>
                <a:rtl/>
              </a:rPr>
              <a:t>המטרות של ניהול הסיכונים הן הגדלת ההסתברות ו\או ההשפעה של סיכונים חיוביים (הזדמנויות) והפחתת ההסתברות ו\או ההשפעה של סיכונים שליליים (איומים) כדי להגביר את הסיכויים להצלחת הפרויקט.</a:t>
            </a:r>
          </a:p>
          <a:p>
            <a:pPr marL="734059" lvl="1" indent="-367030" algn="r" rtl="1">
              <a:lnSpc>
                <a:spcPts val="5065"/>
              </a:lnSpc>
              <a:buFont typeface="Arial"/>
              <a:buChar char="•"/>
            </a:pPr>
            <a:r>
              <a:rPr lang="he-IL" sz="3399">
                <a:solidFill>
                  <a:srgbClr val="000000"/>
                </a:solidFill>
                <a:latin typeface="Alef"/>
                <a:ea typeface="Alef"/>
                <a:cs typeface="Alef"/>
                <a:sym typeface="Alef"/>
                <a:rtl/>
              </a:rPr>
              <a:t>על תכנון ניהול הסיכונים להתחיל כבר בשלב היזום ויש להשלימו בשלב מוקדם של הפרויקט.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a:off x="7778635" y="5144280"/>
            <a:ext cx="2730731" cy="4114800"/>
          </a:xfrm>
          <a:custGeom>
            <a:avLst/>
            <a:gdLst/>
            <a:ahLst/>
            <a:cxnLst/>
            <a:rect l="l" t="t" r="r" b="b"/>
            <a:pathLst>
              <a:path w="2730731" h="4114800">
                <a:moveTo>
                  <a:pt x="0" y="0"/>
                </a:moveTo>
                <a:lnTo>
                  <a:pt x="2730730" y="0"/>
                </a:lnTo>
                <a:lnTo>
                  <a:pt x="273073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4" name="TextBox 4"/>
          <p:cNvSpPr txBox="1"/>
          <p:nvPr/>
        </p:nvSpPr>
        <p:spPr>
          <a:xfrm>
            <a:off x="5604321" y="1696382"/>
            <a:ext cx="7079357" cy="1071876"/>
          </a:xfrm>
          <a:prstGeom prst="rect">
            <a:avLst/>
          </a:prstGeom>
        </p:spPr>
        <p:txBody>
          <a:bodyPr lIns="0" tIns="0" rIns="0" bIns="0" rtlCol="0" anchor="t">
            <a:spAutoFit/>
          </a:bodyPr>
          <a:lstStyle/>
          <a:p>
            <a:pPr marL="0" lvl="0" indent="0" algn="ctr" rtl="1">
              <a:lnSpc>
                <a:spcPts val="7759"/>
              </a:lnSpc>
              <a:spcBef>
                <a:spcPct val="0"/>
              </a:spcBef>
            </a:pPr>
            <a:r>
              <a:rPr lang="he-IL" sz="7999" u="none" strike="noStrike">
                <a:solidFill>
                  <a:srgbClr val="4D87DD"/>
                </a:solidFill>
                <a:latin typeface="FB Fahrenheit"/>
                <a:ea typeface="FB Fahrenheit"/>
                <a:cs typeface="FB Fahrenheit"/>
                <a:sym typeface="FB Fahrenheit"/>
                <a:rtl/>
              </a:rPr>
              <a:t>מהו פרויקט מוצלח?</a:t>
            </a:r>
          </a:p>
        </p:txBody>
      </p:sp>
      <p:sp>
        <p:nvSpPr>
          <p:cNvPr id="5" name="TextBox 5"/>
          <p:cNvSpPr txBox="1"/>
          <p:nvPr/>
        </p:nvSpPr>
        <p:spPr>
          <a:xfrm>
            <a:off x="2832546" y="3491378"/>
            <a:ext cx="12622907" cy="1071876"/>
          </a:xfrm>
          <a:prstGeom prst="rect">
            <a:avLst/>
          </a:prstGeom>
        </p:spPr>
        <p:txBody>
          <a:bodyPr lIns="0" tIns="0" rIns="0" bIns="0" rtlCol="0" anchor="t">
            <a:spAutoFit/>
          </a:bodyPr>
          <a:lstStyle/>
          <a:p>
            <a:pPr marL="0" lvl="0" indent="0" algn="ctr" rtl="1">
              <a:lnSpc>
                <a:spcPts val="7759"/>
              </a:lnSpc>
              <a:spcBef>
                <a:spcPct val="0"/>
              </a:spcBef>
            </a:pPr>
            <a:r>
              <a:rPr lang="he-IL" sz="7999">
                <a:solidFill>
                  <a:srgbClr val="4D87DD"/>
                </a:solidFill>
                <a:latin typeface="FB Fahrenheit"/>
                <a:ea typeface="FB Fahrenheit"/>
                <a:cs typeface="FB Fahrenheit"/>
                <a:sym typeface="FB Fahrenheit"/>
                <a:rtl/>
              </a:rPr>
              <a:t>מה </a:t>
            </a:r>
            <a:r>
              <a:rPr lang="he-IL" sz="7999" u="none" strike="noStrike">
                <a:solidFill>
                  <a:srgbClr val="4D87DD"/>
                </a:solidFill>
                <a:latin typeface="FB Fahrenheit"/>
                <a:ea typeface="FB Fahrenheit"/>
                <a:cs typeface="FB Fahrenheit"/>
                <a:sym typeface="FB Fahrenheit"/>
                <a:rtl/>
              </a:rPr>
              <a:t>לדעתכם הופך פרויקט למוצלח?</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0B9C5-2432-6465-4266-0B18554CDBE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061A7F-10F0-3A05-307D-6939F9DF13D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22" name="מלבן: פינות מעוגלות 21">
            <a:extLst>
              <a:ext uri="{FF2B5EF4-FFF2-40B4-BE49-F238E27FC236}">
                <a16:creationId xmlns:a16="http://schemas.microsoft.com/office/drawing/2014/main" id="{DCA92C5F-DAE9-E0C2-082B-4C31B54BCF46}"/>
              </a:ext>
            </a:extLst>
          </p:cNvPr>
          <p:cNvSpPr/>
          <p:nvPr/>
        </p:nvSpPr>
        <p:spPr>
          <a:xfrm>
            <a:off x="13639800" y="4323129"/>
            <a:ext cx="3877615" cy="12992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3">
            <a:extLst>
              <a:ext uri="{FF2B5EF4-FFF2-40B4-BE49-F238E27FC236}">
                <a16:creationId xmlns:a16="http://schemas.microsoft.com/office/drawing/2014/main" id="{DFCF7E37-F9D4-A522-7C6B-3D1D1AE487C2}"/>
              </a:ext>
            </a:extLst>
          </p:cNvPr>
          <p:cNvSpPr txBox="1"/>
          <p:nvPr/>
        </p:nvSpPr>
        <p:spPr>
          <a:xfrm>
            <a:off x="2537707" y="506730"/>
            <a:ext cx="13781951"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dirty="0">
                <a:solidFill>
                  <a:srgbClr val="4D87DD"/>
                </a:solidFill>
                <a:latin typeface="FB Fahrenheit"/>
                <a:ea typeface="FB Fahrenheit"/>
                <a:cs typeface="FB Fahrenheit"/>
                <a:sym typeface="FB Fahrenheit"/>
                <a:rtl/>
              </a:rPr>
              <a:t>ששת המכוונים – </a:t>
            </a:r>
            <a:r>
              <a:rPr lang="en-US" sz="9000" b="1" u="none" strike="noStrike" dirty="0">
                <a:solidFill>
                  <a:srgbClr val="4D87DD"/>
                </a:solidFill>
                <a:latin typeface="Alef" panose="00000500000000000000" pitchFamily="2" charset="-79"/>
                <a:ea typeface="FB Fahrenheit"/>
                <a:cs typeface="Alef" panose="00000500000000000000" pitchFamily="2" charset="-79"/>
                <a:sym typeface="FB Fahrenheit"/>
              </a:rPr>
              <a:t>Six Gauges</a:t>
            </a:r>
          </a:p>
        </p:txBody>
      </p:sp>
      <p:sp>
        <p:nvSpPr>
          <p:cNvPr id="4" name="TextBox 4">
            <a:extLst>
              <a:ext uri="{FF2B5EF4-FFF2-40B4-BE49-F238E27FC236}">
                <a16:creationId xmlns:a16="http://schemas.microsoft.com/office/drawing/2014/main" id="{E9194C12-CD8C-4355-9BD3-ECFBD09010C0}"/>
              </a:ext>
            </a:extLst>
          </p:cNvPr>
          <p:cNvSpPr txBox="1"/>
          <p:nvPr/>
        </p:nvSpPr>
        <p:spPr>
          <a:xfrm>
            <a:off x="13144829" y="4556854"/>
            <a:ext cx="4878786" cy="910971"/>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עלות – </a:t>
            </a:r>
            <a:r>
              <a:rPr lang="en-US" sz="4200" b="1">
                <a:solidFill>
                  <a:srgbClr val="FFFFFF"/>
                </a:solidFill>
                <a:latin typeface="Alef Bold"/>
                <a:ea typeface="Alef Bold"/>
                <a:cs typeface="Alef Bold"/>
                <a:sym typeface="Alef Bold"/>
              </a:rPr>
              <a:t>Cost</a:t>
            </a:r>
          </a:p>
          <a:p>
            <a:pPr algn="ctr">
              <a:lnSpc>
                <a:spcPts val="3270"/>
              </a:lnSpc>
            </a:pPr>
            <a:r>
              <a:rPr lang="he-IL" sz="3000">
                <a:solidFill>
                  <a:srgbClr val="FFFFFF"/>
                </a:solidFill>
                <a:latin typeface="Alef"/>
                <a:ea typeface="Alef"/>
                <a:cs typeface="Alef"/>
                <a:sym typeface="Alef"/>
                <a:rtl/>
              </a:rPr>
              <a:t>תקציב, עלות משאבים</a:t>
            </a:r>
          </a:p>
        </p:txBody>
      </p:sp>
      <p:sp>
        <p:nvSpPr>
          <p:cNvPr id="5" name="Freeform 5">
            <a:extLst>
              <a:ext uri="{FF2B5EF4-FFF2-40B4-BE49-F238E27FC236}">
                <a16:creationId xmlns:a16="http://schemas.microsoft.com/office/drawing/2014/main" id="{F29B8B41-9E1D-17B2-8B85-6CC97A77C1A9}"/>
              </a:ext>
            </a:extLst>
          </p:cNvPr>
          <p:cNvSpPr/>
          <p:nvPr/>
        </p:nvSpPr>
        <p:spPr>
          <a:xfrm>
            <a:off x="16319658"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6" name="Picture 6">
            <a:extLst>
              <a:ext uri="{FF2B5EF4-FFF2-40B4-BE49-F238E27FC236}">
                <a16:creationId xmlns:a16="http://schemas.microsoft.com/office/drawing/2014/main" id="{9B78B211-51C6-0F1B-4275-5335FD687FB0}"/>
              </a:ext>
            </a:extLst>
          </p:cNvPr>
          <p:cNvPicPr>
            <a:picLocks noChangeAspect="1"/>
          </p:cNvPicPr>
          <p:nvPr/>
        </p:nvPicPr>
        <p:blipFill>
          <a:blip r:embed="rId6"/>
          <a:stretch>
            <a:fillRect/>
          </a:stretch>
        </p:blipFill>
        <p:spPr>
          <a:xfrm>
            <a:off x="1061464" y="2019300"/>
            <a:ext cx="4297028" cy="2506600"/>
          </a:xfrm>
          <a:prstGeom prst="rect">
            <a:avLst/>
          </a:prstGeom>
        </p:spPr>
      </p:pic>
      <p:pic>
        <p:nvPicPr>
          <p:cNvPr id="7" name="Picture 7">
            <a:extLst>
              <a:ext uri="{FF2B5EF4-FFF2-40B4-BE49-F238E27FC236}">
                <a16:creationId xmlns:a16="http://schemas.microsoft.com/office/drawing/2014/main" id="{B0311FFD-9552-1143-9819-7FFE0A98A4CF}"/>
              </a:ext>
            </a:extLst>
          </p:cNvPr>
          <p:cNvPicPr>
            <a:picLocks noChangeAspect="1"/>
          </p:cNvPicPr>
          <p:nvPr/>
        </p:nvPicPr>
        <p:blipFill>
          <a:blip r:embed="rId7"/>
          <a:stretch>
            <a:fillRect/>
          </a:stretch>
        </p:blipFill>
        <p:spPr>
          <a:xfrm>
            <a:off x="7280168" y="2019300"/>
            <a:ext cx="4297028" cy="2506600"/>
          </a:xfrm>
          <a:prstGeom prst="rect">
            <a:avLst/>
          </a:prstGeom>
        </p:spPr>
      </p:pic>
      <p:pic>
        <p:nvPicPr>
          <p:cNvPr id="8" name="Picture 8">
            <a:extLst>
              <a:ext uri="{FF2B5EF4-FFF2-40B4-BE49-F238E27FC236}">
                <a16:creationId xmlns:a16="http://schemas.microsoft.com/office/drawing/2014/main" id="{E664F286-3428-FBF0-FF66-F3E603FE9A07}"/>
              </a:ext>
            </a:extLst>
          </p:cNvPr>
          <p:cNvPicPr>
            <a:picLocks noChangeAspect="1"/>
          </p:cNvPicPr>
          <p:nvPr/>
        </p:nvPicPr>
        <p:blipFill>
          <a:blip r:embed="rId8"/>
          <a:stretch>
            <a:fillRect/>
          </a:stretch>
        </p:blipFill>
        <p:spPr>
          <a:xfrm>
            <a:off x="13435707" y="2019300"/>
            <a:ext cx="4297028" cy="2506600"/>
          </a:xfrm>
          <a:prstGeom prst="rect">
            <a:avLst/>
          </a:prstGeom>
        </p:spPr>
      </p:pic>
      <p:pic>
        <p:nvPicPr>
          <p:cNvPr id="9" name="Picture 9">
            <a:extLst>
              <a:ext uri="{FF2B5EF4-FFF2-40B4-BE49-F238E27FC236}">
                <a16:creationId xmlns:a16="http://schemas.microsoft.com/office/drawing/2014/main" id="{6009F14B-7F80-7ADE-B804-E7B4D356202E}"/>
              </a:ext>
            </a:extLst>
          </p:cNvPr>
          <p:cNvPicPr>
            <a:picLocks noChangeAspect="1"/>
          </p:cNvPicPr>
          <p:nvPr/>
        </p:nvPicPr>
        <p:blipFill>
          <a:blip r:embed="rId9"/>
          <a:stretch>
            <a:fillRect/>
          </a:stretch>
        </p:blipFill>
        <p:spPr>
          <a:xfrm>
            <a:off x="1061464" y="5928685"/>
            <a:ext cx="4297028" cy="2506600"/>
          </a:xfrm>
          <a:prstGeom prst="rect">
            <a:avLst/>
          </a:prstGeom>
        </p:spPr>
      </p:pic>
      <p:sp>
        <p:nvSpPr>
          <p:cNvPr id="18" name="מלבן: פינות מעוגלות 17">
            <a:extLst>
              <a:ext uri="{FF2B5EF4-FFF2-40B4-BE49-F238E27FC236}">
                <a16:creationId xmlns:a16="http://schemas.microsoft.com/office/drawing/2014/main" id="{08BCD959-91B7-C4C1-F040-81BB0BC8A6AA}"/>
              </a:ext>
            </a:extLst>
          </p:cNvPr>
          <p:cNvSpPr/>
          <p:nvPr/>
        </p:nvSpPr>
        <p:spPr>
          <a:xfrm>
            <a:off x="990600" y="8267700"/>
            <a:ext cx="4381660" cy="12651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a:extLst>
              <a:ext uri="{FF2B5EF4-FFF2-40B4-BE49-F238E27FC236}">
                <a16:creationId xmlns:a16="http://schemas.microsoft.com/office/drawing/2014/main" id="{64E9DDFC-8644-60F2-FA84-E3F112111694}"/>
              </a:ext>
            </a:extLst>
          </p:cNvPr>
          <p:cNvPicPr>
            <a:picLocks noChangeAspect="1"/>
          </p:cNvPicPr>
          <p:nvPr/>
        </p:nvPicPr>
        <p:blipFill>
          <a:blip r:embed="rId10"/>
          <a:stretch>
            <a:fillRect/>
          </a:stretch>
        </p:blipFill>
        <p:spPr>
          <a:xfrm>
            <a:off x="7280168" y="5928685"/>
            <a:ext cx="4297028" cy="2506600"/>
          </a:xfrm>
          <a:prstGeom prst="rect">
            <a:avLst/>
          </a:prstGeom>
        </p:spPr>
      </p:pic>
      <p:pic>
        <p:nvPicPr>
          <p:cNvPr id="11" name="Picture 11">
            <a:extLst>
              <a:ext uri="{FF2B5EF4-FFF2-40B4-BE49-F238E27FC236}">
                <a16:creationId xmlns:a16="http://schemas.microsoft.com/office/drawing/2014/main" id="{21CAD1CB-A13E-0F8F-3377-515E8EE34254}"/>
              </a:ext>
            </a:extLst>
          </p:cNvPr>
          <p:cNvPicPr>
            <a:picLocks noChangeAspect="1"/>
          </p:cNvPicPr>
          <p:nvPr/>
        </p:nvPicPr>
        <p:blipFill>
          <a:blip r:embed="rId11"/>
          <a:stretch>
            <a:fillRect/>
          </a:stretch>
        </p:blipFill>
        <p:spPr>
          <a:xfrm>
            <a:off x="13435707" y="5928685"/>
            <a:ext cx="4297028" cy="2506600"/>
          </a:xfrm>
          <a:prstGeom prst="rect">
            <a:avLst/>
          </a:prstGeom>
        </p:spPr>
      </p:pic>
      <p:sp>
        <p:nvSpPr>
          <p:cNvPr id="17" name="מלבן: פינות מעוגלות 16">
            <a:extLst>
              <a:ext uri="{FF2B5EF4-FFF2-40B4-BE49-F238E27FC236}">
                <a16:creationId xmlns:a16="http://schemas.microsoft.com/office/drawing/2014/main" id="{67BC9EEF-020B-953B-CED3-AEC4117B644E}"/>
              </a:ext>
            </a:extLst>
          </p:cNvPr>
          <p:cNvSpPr/>
          <p:nvPr/>
        </p:nvSpPr>
        <p:spPr>
          <a:xfrm>
            <a:off x="1039997" y="4422325"/>
            <a:ext cx="4381660"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26EF751C-A682-B9B5-5E94-45174C21CAD9}"/>
              </a:ext>
            </a:extLst>
          </p:cNvPr>
          <p:cNvSpPr/>
          <p:nvPr/>
        </p:nvSpPr>
        <p:spPr>
          <a:xfrm>
            <a:off x="6034287" y="4346780"/>
            <a:ext cx="6788787" cy="132038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2">
            <a:extLst>
              <a:ext uri="{FF2B5EF4-FFF2-40B4-BE49-F238E27FC236}">
                <a16:creationId xmlns:a16="http://schemas.microsoft.com/office/drawing/2014/main" id="{2969C918-9263-1B66-E111-4516923FCF6E}"/>
              </a:ext>
            </a:extLst>
          </p:cNvPr>
          <p:cNvSpPr txBox="1"/>
          <p:nvPr/>
        </p:nvSpPr>
        <p:spPr>
          <a:xfrm>
            <a:off x="770585"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לו"ז – </a:t>
            </a:r>
            <a:r>
              <a:rPr lang="en-US" sz="4200" b="1">
                <a:solidFill>
                  <a:srgbClr val="FFFFFF"/>
                </a:solidFill>
                <a:latin typeface="Alef Bold"/>
                <a:ea typeface="Alef Bold"/>
                <a:cs typeface="Alef Bold"/>
                <a:sym typeface="Alef Bold"/>
              </a:rPr>
              <a:t>Schedule</a:t>
            </a:r>
          </a:p>
          <a:p>
            <a:pPr algn="ctr" rtl="1">
              <a:lnSpc>
                <a:spcPts val="3270"/>
              </a:lnSpc>
            </a:pPr>
            <a:r>
              <a:rPr lang="he-IL" sz="3000">
                <a:solidFill>
                  <a:srgbClr val="FFFFFF"/>
                </a:solidFill>
                <a:latin typeface="Alef"/>
                <a:ea typeface="Alef"/>
                <a:cs typeface="Alef"/>
                <a:sym typeface="Alef"/>
                <a:rtl/>
              </a:rPr>
              <a:t>תכנית זמנים, אבני דרך</a:t>
            </a:r>
          </a:p>
        </p:txBody>
      </p:sp>
      <p:sp>
        <p:nvSpPr>
          <p:cNvPr id="13" name="TextBox 13">
            <a:extLst>
              <a:ext uri="{FF2B5EF4-FFF2-40B4-BE49-F238E27FC236}">
                <a16:creationId xmlns:a16="http://schemas.microsoft.com/office/drawing/2014/main" id="{F54D7F56-04E0-8F1C-A3A8-225103B1D4B6}"/>
              </a:ext>
            </a:extLst>
          </p:cNvPr>
          <p:cNvSpPr txBox="1"/>
          <p:nvPr/>
        </p:nvSpPr>
        <p:spPr>
          <a:xfrm>
            <a:off x="770585" y="4509229"/>
            <a:ext cx="4878786" cy="1402842"/>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תכולה</a:t>
            </a:r>
            <a:r>
              <a:rPr lang="en-US" sz="4200" b="1">
                <a:solidFill>
                  <a:srgbClr val="FFFFFF"/>
                </a:solidFill>
                <a:latin typeface="Alef Bold"/>
                <a:ea typeface="Alef Bold"/>
                <a:cs typeface="Alef Bold"/>
                <a:sym typeface="Alef Bold"/>
              </a:rPr>
              <a:t> – Scope</a:t>
            </a:r>
          </a:p>
          <a:p>
            <a:pPr algn="ctr" rtl="1">
              <a:lnSpc>
                <a:spcPts val="3270"/>
              </a:lnSpc>
            </a:pPr>
            <a:r>
              <a:rPr lang="he-IL" sz="3000">
                <a:solidFill>
                  <a:srgbClr val="FFFFFF"/>
                </a:solidFill>
                <a:latin typeface="Alef"/>
                <a:ea typeface="Alef"/>
                <a:cs typeface="Alef"/>
                <a:sym typeface="Alef"/>
                <a:rtl/>
              </a:rPr>
              <a:t>תכונות התוצר (צורה\גודל)</a:t>
            </a:r>
          </a:p>
          <a:p>
            <a:pPr algn="ctr">
              <a:lnSpc>
                <a:spcPts val="3270"/>
              </a:lnSpc>
            </a:pPr>
            <a:r>
              <a:rPr lang="he-IL" sz="3000">
                <a:solidFill>
                  <a:srgbClr val="FFFFFF"/>
                </a:solidFill>
                <a:latin typeface="Alef"/>
                <a:ea typeface="Alef"/>
                <a:cs typeface="Alef"/>
                <a:sym typeface="Alef"/>
                <a:rtl/>
              </a:rPr>
              <a:t>תכולת העבודה</a:t>
            </a:r>
          </a:p>
        </p:txBody>
      </p:sp>
      <p:sp>
        <p:nvSpPr>
          <p:cNvPr id="14" name="TextBox 14">
            <a:extLst>
              <a:ext uri="{FF2B5EF4-FFF2-40B4-BE49-F238E27FC236}">
                <a16:creationId xmlns:a16="http://schemas.microsoft.com/office/drawing/2014/main" id="{F06FF14C-CF51-8703-21E5-C833E89B010F}"/>
              </a:ext>
            </a:extLst>
          </p:cNvPr>
          <p:cNvSpPr txBox="1"/>
          <p:nvPr/>
        </p:nvSpPr>
        <p:spPr>
          <a:xfrm>
            <a:off x="6034289" y="4509229"/>
            <a:ext cx="6788788" cy="993267"/>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בעלי עניין</a:t>
            </a:r>
            <a:r>
              <a:rPr lang="en-US" sz="4200" b="1">
                <a:solidFill>
                  <a:srgbClr val="FFFFFF"/>
                </a:solidFill>
                <a:latin typeface="Alef Bold"/>
                <a:ea typeface="Alef Bold"/>
                <a:cs typeface="Alef Bold"/>
                <a:sym typeface="Alef Bold"/>
              </a:rPr>
              <a:t> – Stake holders</a:t>
            </a:r>
          </a:p>
          <a:p>
            <a:pPr algn="ctr">
              <a:lnSpc>
                <a:spcPts val="3270"/>
              </a:lnSpc>
            </a:pPr>
            <a:r>
              <a:rPr lang="he-IL" sz="3000">
                <a:solidFill>
                  <a:srgbClr val="FFFFFF"/>
                </a:solidFill>
                <a:latin typeface="Alef"/>
                <a:ea typeface="Alef"/>
                <a:cs typeface="Alef"/>
                <a:sym typeface="Alef"/>
                <a:rtl/>
              </a:rPr>
              <a:t>ניהול הציפיות והמעורבות של בעלי העניין</a:t>
            </a:r>
          </a:p>
        </p:txBody>
      </p:sp>
      <p:sp>
        <p:nvSpPr>
          <p:cNvPr id="19" name="מלבן: פינות מעוגלות 18">
            <a:extLst>
              <a:ext uri="{FF2B5EF4-FFF2-40B4-BE49-F238E27FC236}">
                <a16:creationId xmlns:a16="http://schemas.microsoft.com/office/drawing/2014/main" id="{FADB614F-9811-5EBC-EF52-B9440E96B05F}"/>
              </a:ext>
            </a:extLst>
          </p:cNvPr>
          <p:cNvSpPr/>
          <p:nvPr/>
        </p:nvSpPr>
        <p:spPr>
          <a:xfrm>
            <a:off x="7276940" y="8221708"/>
            <a:ext cx="4381660" cy="17223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70B4C992-75FC-8051-B3D9-F19CB5D019B3}"/>
              </a:ext>
            </a:extLst>
          </p:cNvPr>
          <p:cNvSpPr/>
          <p:nvPr/>
        </p:nvSpPr>
        <p:spPr>
          <a:xfrm>
            <a:off x="13292625" y="8221708"/>
            <a:ext cx="4511094"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a:extLst>
              <a:ext uri="{FF2B5EF4-FFF2-40B4-BE49-F238E27FC236}">
                <a16:creationId xmlns:a16="http://schemas.microsoft.com/office/drawing/2014/main" id="{544C3562-BEE1-2F8A-BE1C-BE179CC536EC}"/>
              </a:ext>
            </a:extLst>
          </p:cNvPr>
          <p:cNvSpPr txBox="1"/>
          <p:nvPr/>
        </p:nvSpPr>
        <p:spPr>
          <a:xfrm>
            <a:off x="13144829"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סיכונים – </a:t>
            </a:r>
            <a:r>
              <a:rPr lang="en-US" sz="4200" b="1">
                <a:solidFill>
                  <a:srgbClr val="FFFFFF"/>
                </a:solidFill>
                <a:latin typeface="Alef Bold"/>
                <a:ea typeface="Alef Bold"/>
                <a:cs typeface="Alef Bold"/>
                <a:sym typeface="Alef Bold"/>
              </a:rPr>
              <a:t>Risks</a:t>
            </a:r>
          </a:p>
          <a:p>
            <a:pPr algn="ctr" rtl="1">
              <a:lnSpc>
                <a:spcPts val="3270"/>
              </a:lnSpc>
            </a:pPr>
            <a:r>
              <a:rPr lang="he-IL" sz="3000">
                <a:solidFill>
                  <a:srgbClr val="FFFFFF"/>
                </a:solidFill>
                <a:latin typeface="Alef"/>
                <a:ea typeface="Alef"/>
                <a:cs typeface="Alef"/>
                <a:sym typeface="Alef"/>
                <a:rtl/>
              </a:rPr>
              <a:t>עלות סיכונים, תכנית סיכונים</a:t>
            </a:r>
          </a:p>
        </p:txBody>
      </p:sp>
      <p:sp>
        <p:nvSpPr>
          <p:cNvPr id="16" name="TextBox 16">
            <a:extLst>
              <a:ext uri="{FF2B5EF4-FFF2-40B4-BE49-F238E27FC236}">
                <a16:creationId xmlns:a16="http://schemas.microsoft.com/office/drawing/2014/main" id="{A84E28AB-A789-BE75-D09B-3304574A9326}"/>
              </a:ext>
            </a:extLst>
          </p:cNvPr>
          <p:cNvSpPr txBox="1"/>
          <p:nvPr/>
        </p:nvSpPr>
        <p:spPr>
          <a:xfrm>
            <a:off x="6989290" y="8420100"/>
            <a:ext cx="4878786" cy="1402842"/>
          </a:xfrm>
          <a:prstGeom prst="rect">
            <a:avLst/>
          </a:prstGeom>
        </p:spPr>
        <p:txBody>
          <a:bodyPr lIns="0" tIns="0" rIns="0" bIns="0" rtlCol="0" anchor="t">
            <a:spAutoFit/>
          </a:bodyPr>
          <a:lstStyle/>
          <a:p>
            <a:pPr algn="ctr" rtl="1">
              <a:lnSpc>
                <a:spcPts val="4578"/>
              </a:lnSpc>
            </a:pPr>
            <a:r>
              <a:rPr lang="he-IL" sz="4200" b="1" dirty="0">
                <a:solidFill>
                  <a:srgbClr val="FFFFFF"/>
                </a:solidFill>
                <a:latin typeface="Alef Bold"/>
                <a:ea typeface="Alef Bold"/>
                <a:cs typeface="Alef Bold"/>
                <a:sym typeface="Alef Bold"/>
                <a:rtl/>
              </a:rPr>
              <a:t>איכות – </a:t>
            </a:r>
            <a:r>
              <a:rPr lang="en-US" sz="4200" b="1" dirty="0">
                <a:solidFill>
                  <a:srgbClr val="FFFFFF"/>
                </a:solidFill>
                <a:latin typeface="Alef Bold"/>
                <a:ea typeface="Alef Bold"/>
                <a:cs typeface="Alef Bold"/>
                <a:sym typeface="Alef Bold"/>
              </a:rPr>
              <a:t>Quality</a:t>
            </a:r>
          </a:p>
          <a:p>
            <a:pPr algn="ctr" rtl="1">
              <a:lnSpc>
                <a:spcPts val="3270"/>
              </a:lnSpc>
            </a:pPr>
            <a:r>
              <a:rPr lang="he-IL" sz="3000" dirty="0">
                <a:solidFill>
                  <a:srgbClr val="FFFFFF"/>
                </a:solidFill>
                <a:latin typeface="Alef"/>
                <a:ea typeface="Alef"/>
                <a:cs typeface="Alef"/>
                <a:sym typeface="Alef"/>
                <a:rtl/>
              </a:rPr>
              <a:t>בקרת איכות (כמות תקלות)</a:t>
            </a:r>
          </a:p>
          <a:p>
            <a:pPr algn="ctr" rtl="1">
              <a:lnSpc>
                <a:spcPts val="3270"/>
              </a:lnSpc>
            </a:pPr>
            <a:r>
              <a:rPr lang="he-IL" sz="3000" dirty="0">
                <a:solidFill>
                  <a:srgbClr val="FFFFFF"/>
                </a:solidFill>
                <a:latin typeface="Alef"/>
                <a:ea typeface="Alef"/>
                <a:cs typeface="Alef"/>
                <a:sym typeface="Alef"/>
                <a:rtl/>
              </a:rPr>
              <a:t>הבטחת איכות</a:t>
            </a:r>
          </a:p>
        </p:txBody>
      </p:sp>
    </p:spTree>
    <p:extLst>
      <p:ext uri="{BB962C8B-B14F-4D97-AF65-F5344CB8AC3E}">
        <p14:creationId xmlns:p14="http://schemas.microsoft.com/office/powerpoint/2010/main" val="232061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 name="Group 3"/>
          <p:cNvGrpSpPr/>
          <p:nvPr/>
        </p:nvGrpSpPr>
        <p:grpSpPr>
          <a:xfrm>
            <a:off x="3088534" y="2606693"/>
            <a:ext cx="12521579" cy="1451974"/>
            <a:chOff x="0" y="0"/>
            <a:chExt cx="3297864" cy="382413"/>
          </a:xfrm>
        </p:grpSpPr>
        <p:sp>
          <p:nvSpPr>
            <p:cNvPr id="4" name="Freeform 4"/>
            <p:cNvSpPr/>
            <p:nvPr/>
          </p:nvSpPr>
          <p:spPr>
            <a:xfrm>
              <a:off x="0" y="0"/>
              <a:ext cx="3297865" cy="382413"/>
            </a:xfrm>
            <a:custGeom>
              <a:avLst/>
              <a:gdLst/>
              <a:ahLst/>
              <a:cxnLst/>
              <a:rect l="l" t="t" r="r" b="b"/>
              <a:pathLst>
                <a:path w="3297865" h="382413">
                  <a:moveTo>
                    <a:pt x="31533" y="0"/>
                  </a:moveTo>
                  <a:lnTo>
                    <a:pt x="3266332" y="0"/>
                  </a:lnTo>
                  <a:cubicBezTo>
                    <a:pt x="3274695" y="0"/>
                    <a:pt x="3282716" y="3322"/>
                    <a:pt x="3288629" y="9236"/>
                  </a:cubicBezTo>
                  <a:cubicBezTo>
                    <a:pt x="3294542" y="15149"/>
                    <a:pt x="3297865" y="23170"/>
                    <a:pt x="3297865" y="31533"/>
                  </a:cubicBezTo>
                  <a:lnTo>
                    <a:pt x="3297865" y="350880"/>
                  </a:lnTo>
                  <a:cubicBezTo>
                    <a:pt x="3297865" y="359243"/>
                    <a:pt x="3294542" y="367264"/>
                    <a:pt x="3288629" y="373177"/>
                  </a:cubicBezTo>
                  <a:cubicBezTo>
                    <a:pt x="3282716" y="379091"/>
                    <a:pt x="3274695" y="382413"/>
                    <a:pt x="3266332" y="382413"/>
                  </a:cubicBezTo>
                  <a:lnTo>
                    <a:pt x="31533" y="382413"/>
                  </a:lnTo>
                  <a:cubicBezTo>
                    <a:pt x="23170" y="382413"/>
                    <a:pt x="15149" y="379091"/>
                    <a:pt x="9236" y="373177"/>
                  </a:cubicBezTo>
                  <a:cubicBezTo>
                    <a:pt x="3322" y="367264"/>
                    <a:pt x="0" y="359243"/>
                    <a:pt x="0" y="350880"/>
                  </a:cubicBezTo>
                  <a:lnTo>
                    <a:pt x="0" y="31533"/>
                  </a:lnTo>
                  <a:cubicBezTo>
                    <a:pt x="0" y="23170"/>
                    <a:pt x="3322" y="15149"/>
                    <a:pt x="9236" y="9236"/>
                  </a:cubicBezTo>
                  <a:cubicBezTo>
                    <a:pt x="15149" y="3322"/>
                    <a:pt x="23170" y="0"/>
                    <a:pt x="31533"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5" name="TextBox 5"/>
            <p:cNvSpPr txBox="1"/>
            <p:nvPr/>
          </p:nvSpPr>
          <p:spPr>
            <a:xfrm>
              <a:off x="0" y="-57150"/>
              <a:ext cx="3297864" cy="43956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rot="15320691" flipV="1">
            <a:off x="-1295235" y="-1895910"/>
            <a:ext cx="4242829" cy="4114800"/>
          </a:xfrm>
          <a:custGeom>
            <a:avLst/>
            <a:gdLst/>
            <a:ahLst/>
            <a:cxnLst/>
            <a:rect l="l" t="t" r="r" b="b"/>
            <a:pathLst>
              <a:path w="4242829" h="4114800">
                <a:moveTo>
                  <a:pt x="0" y="4114800"/>
                </a:moveTo>
                <a:lnTo>
                  <a:pt x="4242829" y="4114800"/>
                </a:lnTo>
                <a:lnTo>
                  <a:pt x="4242829"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7" name="Freeform 7"/>
          <p:cNvSpPr/>
          <p:nvPr/>
        </p:nvSpPr>
        <p:spPr>
          <a:xfrm flipH="1">
            <a:off x="15610113" y="7897298"/>
            <a:ext cx="4242829" cy="4114800"/>
          </a:xfrm>
          <a:custGeom>
            <a:avLst/>
            <a:gdLst/>
            <a:ahLst/>
            <a:cxnLst/>
            <a:rect l="l" t="t" r="r" b="b"/>
            <a:pathLst>
              <a:path w="4242829" h="4114800">
                <a:moveTo>
                  <a:pt x="4242830" y="0"/>
                </a:moveTo>
                <a:lnTo>
                  <a:pt x="0" y="0"/>
                </a:lnTo>
                <a:lnTo>
                  <a:pt x="0" y="4114800"/>
                </a:lnTo>
                <a:lnTo>
                  <a:pt x="4242830" y="4114800"/>
                </a:lnTo>
                <a:lnTo>
                  <a:pt x="424283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8" name="Freeform 8"/>
          <p:cNvSpPr/>
          <p:nvPr/>
        </p:nvSpPr>
        <p:spPr>
          <a:xfrm>
            <a:off x="15751054" y="319859"/>
            <a:ext cx="2357713" cy="1899031"/>
          </a:xfrm>
          <a:custGeom>
            <a:avLst/>
            <a:gdLst/>
            <a:ahLst/>
            <a:cxnLst/>
            <a:rect l="l" t="t" r="r" b="b"/>
            <a:pathLst>
              <a:path w="2357713" h="1899031">
                <a:moveTo>
                  <a:pt x="0" y="0"/>
                </a:moveTo>
                <a:lnTo>
                  <a:pt x="2357713" y="0"/>
                </a:lnTo>
                <a:lnTo>
                  <a:pt x="2357713" y="1899031"/>
                </a:lnTo>
                <a:lnTo>
                  <a:pt x="0" y="18990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grpSp>
        <p:nvGrpSpPr>
          <p:cNvPr id="9" name="Group 9"/>
          <p:cNvGrpSpPr/>
          <p:nvPr/>
        </p:nvGrpSpPr>
        <p:grpSpPr>
          <a:xfrm>
            <a:off x="467456" y="5073482"/>
            <a:ext cx="17353088" cy="1517022"/>
            <a:chOff x="0" y="0"/>
            <a:chExt cx="4570361" cy="399545"/>
          </a:xfrm>
        </p:grpSpPr>
        <p:sp>
          <p:nvSpPr>
            <p:cNvPr id="10" name="Freeform 10"/>
            <p:cNvSpPr/>
            <p:nvPr/>
          </p:nvSpPr>
          <p:spPr>
            <a:xfrm>
              <a:off x="0" y="0"/>
              <a:ext cx="4570361" cy="399545"/>
            </a:xfrm>
            <a:custGeom>
              <a:avLst/>
              <a:gdLst/>
              <a:ahLst/>
              <a:cxnLst/>
              <a:rect l="l" t="t" r="r" b="b"/>
              <a:pathLst>
                <a:path w="4570361" h="399545">
                  <a:moveTo>
                    <a:pt x="22753" y="0"/>
                  </a:moveTo>
                  <a:lnTo>
                    <a:pt x="4547607" y="0"/>
                  </a:lnTo>
                  <a:cubicBezTo>
                    <a:pt x="4560174" y="0"/>
                    <a:pt x="4570361" y="10187"/>
                    <a:pt x="4570361" y="22753"/>
                  </a:cubicBezTo>
                  <a:lnTo>
                    <a:pt x="4570361" y="376792"/>
                  </a:lnTo>
                  <a:cubicBezTo>
                    <a:pt x="4570361" y="382826"/>
                    <a:pt x="4567963" y="388614"/>
                    <a:pt x="4563696" y="392881"/>
                  </a:cubicBezTo>
                  <a:cubicBezTo>
                    <a:pt x="4559429" y="397148"/>
                    <a:pt x="4553642" y="399545"/>
                    <a:pt x="4547607" y="399545"/>
                  </a:cubicBezTo>
                  <a:lnTo>
                    <a:pt x="22753" y="399545"/>
                  </a:lnTo>
                  <a:cubicBezTo>
                    <a:pt x="16719" y="399545"/>
                    <a:pt x="10931" y="397148"/>
                    <a:pt x="6664" y="392881"/>
                  </a:cubicBezTo>
                  <a:cubicBezTo>
                    <a:pt x="2397" y="388614"/>
                    <a:pt x="0" y="382826"/>
                    <a:pt x="0" y="376792"/>
                  </a:cubicBezTo>
                  <a:lnTo>
                    <a:pt x="0" y="22753"/>
                  </a:lnTo>
                  <a:cubicBezTo>
                    <a:pt x="0" y="16719"/>
                    <a:pt x="2397" y="10931"/>
                    <a:pt x="6664" y="6664"/>
                  </a:cubicBezTo>
                  <a:cubicBezTo>
                    <a:pt x="10931" y="2397"/>
                    <a:pt x="16719" y="0"/>
                    <a:pt x="22753" y="0"/>
                  </a:cubicBezTo>
                  <a:close/>
                </a:path>
              </a:pathLst>
            </a:custGeom>
            <a:solidFill>
              <a:srgbClr val="4D87DD"/>
            </a:solidFill>
            <a:ln w="38100" cap="rnd">
              <a:solidFill>
                <a:srgbClr val="4D87DD"/>
              </a:solidFill>
              <a:prstDash val="solid"/>
              <a:round/>
            </a:ln>
          </p:spPr>
          <p:txBody>
            <a:bodyPr/>
            <a:lstStyle/>
            <a:p>
              <a:endParaRPr lang="he-IL"/>
            </a:p>
          </p:txBody>
        </p:sp>
        <p:sp>
          <p:nvSpPr>
            <p:cNvPr id="11" name="TextBox 11"/>
            <p:cNvSpPr txBox="1"/>
            <p:nvPr/>
          </p:nvSpPr>
          <p:spPr>
            <a:xfrm>
              <a:off x="0" y="-57150"/>
              <a:ext cx="4570361" cy="456695"/>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3682673" y="918972"/>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a:solidFill>
                  <a:srgbClr val="4D87DD"/>
                </a:solidFill>
                <a:latin typeface="FB Fahrenheit"/>
                <a:ea typeface="FB Fahrenheit"/>
                <a:cs typeface="FB Fahrenheit"/>
                <a:sym typeface="FB Fahrenheit"/>
                <a:rtl/>
              </a:rPr>
              <a:t>איכות</a:t>
            </a:r>
          </a:p>
        </p:txBody>
      </p:sp>
      <p:sp>
        <p:nvSpPr>
          <p:cNvPr id="13" name="TextBox 13"/>
          <p:cNvSpPr txBox="1"/>
          <p:nvPr/>
        </p:nvSpPr>
        <p:spPr>
          <a:xfrm>
            <a:off x="3429198" y="2709110"/>
            <a:ext cx="11840252" cy="1180465"/>
          </a:xfrm>
          <a:prstGeom prst="rect">
            <a:avLst/>
          </a:prstGeom>
        </p:spPr>
        <p:txBody>
          <a:bodyPr lIns="0" tIns="0" rIns="0" bIns="0" rtlCol="0" anchor="t">
            <a:spAutoFit/>
          </a:bodyPr>
          <a:lstStyle/>
          <a:p>
            <a:pPr algn="ctr" rtl="1">
              <a:lnSpc>
                <a:spcPts val="4760"/>
              </a:lnSpc>
            </a:pPr>
            <a:r>
              <a:rPr lang="he-IL" sz="3400">
                <a:solidFill>
                  <a:srgbClr val="000000"/>
                </a:solidFill>
                <a:latin typeface="Alef"/>
                <a:ea typeface="Alef"/>
                <a:cs typeface="Alef"/>
                <a:sym typeface="Alef"/>
                <a:rtl/>
              </a:rPr>
              <a:t>ניהול האיכות עוסק בשילוב תהליכי הבטחת האיכות כדי לעמוד בדרישות איכות הפרויקט ואיכות המוצר</a:t>
            </a:r>
          </a:p>
        </p:txBody>
      </p:sp>
      <p:sp>
        <p:nvSpPr>
          <p:cNvPr id="14" name="TextBox 14"/>
          <p:cNvSpPr txBox="1"/>
          <p:nvPr/>
        </p:nvSpPr>
        <p:spPr>
          <a:xfrm>
            <a:off x="497575" y="5279636"/>
            <a:ext cx="17353088" cy="1180465"/>
          </a:xfrm>
          <a:prstGeom prst="rect">
            <a:avLst/>
          </a:prstGeom>
        </p:spPr>
        <p:txBody>
          <a:bodyPr lIns="0" tIns="0" rIns="0" bIns="0" rtlCol="0" anchor="t">
            <a:spAutoFit/>
          </a:bodyPr>
          <a:lstStyle/>
          <a:p>
            <a:pPr algn="ctr" rtl="1">
              <a:lnSpc>
                <a:spcPts val="4759"/>
              </a:lnSpc>
            </a:pPr>
            <a:r>
              <a:rPr lang="he-IL" sz="3399" b="1">
                <a:solidFill>
                  <a:srgbClr val="FFFFFF"/>
                </a:solidFill>
                <a:latin typeface="Alef Bold"/>
                <a:ea typeface="Alef Bold"/>
                <a:cs typeface="Alef Bold"/>
                <a:sym typeface="Alef Bold"/>
                <a:rtl/>
              </a:rPr>
              <a:t>מניעה</a:t>
            </a:r>
            <a:r>
              <a:rPr lang="he-IL" sz="3399">
                <a:solidFill>
                  <a:srgbClr val="FFFFFF"/>
                </a:solidFill>
                <a:latin typeface="Alef"/>
                <a:ea typeface="Alef"/>
                <a:cs typeface="Alef"/>
                <a:sym typeface="Alef"/>
                <a:rtl/>
              </a:rPr>
              <a:t> (של שגיאות בתהליך) </a:t>
            </a:r>
            <a:r>
              <a:rPr lang="he-IL" sz="3399" b="1">
                <a:solidFill>
                  <a:srgbClr val="FFFFFF"/>
                </a:solidFill>
                <a:latin typeface="Alef Bold"/>
                <a:ea typeface="Alef Bold"/>
                <a:cs typeface="Alef Bold"/>
                <a:sym typeface="Alef Bold"/>
                <a:rtl/>
              </a:rPr>
              <a:t>עדיפה על בחינה </a:t>
            </a:r>
            <a:r>
              <a:rPr lang="he-IL" sz="3399">
                <a:solidFill>
                  <a:srgbClr val="FFFFFF"/>
                </a:solidFill>
                <a:latin typeface="Alef"/>
                <a:ea typeface="Alef"/>
                <a:cs typeface="Alef"/>
                <a:sym typeface="Alef"/>
                <a:rtl/>
              </a:rPr>
              <a:t>(הצפת שגיאות ע”י הלקוח) - עדיף לתכנן איכות בתוצרים ולא לגלות סוגיות איכות במהלך השימוש במוצר</a:t>
            </a:r>
          </a:p>
        </p:txBody>
      </p:sp>
      <p:sp>
        <p:nvSpPr>
          <p:cNvPr id="15" name="TextBox 15"/>
          <p:cNvSpPr txBox="1"/>
          <p:nvPr/>
        </p:nvSpPr>
        <p:spPr>
          <a:xfrm>
            <a:off x="2181653" y="7511859"/>
            <a:ext cx="13984932" cy="1549781"/>
          </a:xfrm>
          <a:prstGeom prst="rect">
            <a:avLst/>
          </a:prstGeom>
        </p:spPr>
        <p:txBody>
          <a:bodyPr lIns="0" tIns="0" rIns="0" bIns="0" rtlCol="0" anchor="t">
            <a:spAutoFit/>
          </a:bodyPr>
          <a:lstStyle/>
          <a:p>
            <a:pPr algn="ctr" rtl="1">
              <a:lnSpc>
                <a:spcPts val="5917"/>
              </a:lnSpc>
            </a:pPr>
            <a:r>
              <a:rPr lang="he-IL" sz="6100" dirty="0">
                <a:solidFill>
                  <a:srgbClr val="4D87DD"/>
                </a:solidFill>
                <a:latin typeface="FB Fahrenheit"/>
                <a:ea typeface="FB Fahrenheit"/>
                <a:cs typeface="FB Fahrenheit"/>
                <a:sym typeface="FB Fahrenheit"/>
                <a:rtl/>
              </a:rPr>
              <a:t>איך אצלנו עושים בקרת והבטחת איכות הפרויקטים? זה מצליח לנו?</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flipV="1">
            <a:off x="-2107261" y="-1989963"/>
            <a:ext cx="4242829" cy="4114800"/>
          </a:xfrm>
          <a:custGeom>
            <a:avLst/>
            <a:gdLst/>
            <a:ahLst/>
            <a:cxnLst/>
            <a:rect l="l" t="t" r="r" b="b"/>
            <a:pathLst>
              <a:path w="4242829" h="4114800">
                <a:moveTo>
                  <a:pt x="0" y="4114800"/>
                </a:moveTo>
                <a:lnTo>
                  <a:pt x="4242829" y="4114800"/>
                </a:lnTo>
                <a:lnTo>
                  <a:pt x="4242829" y="0"/>
                </a:lnTo>
                <a:lnTo>
                  <a:pt x="0" y="0"/>
                </a:lnTo>
                <a:lnTo>
                  <a:pt x="0" y="4114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4" name="Freeform 4"/>
          <p:cNvSpPr/>
          <p:nvPr/>
        </p:nvSpPr>
        <p:spPr>
          <a:xfrm flipH="1">
            <a:off x="16166585" y="8229600"/>
            <a:ext cx="4242829" cy="4114800"/>
          </a:xfrm>
          <a:custGeom>
            <a:avLst/>
            <a:gdLst/>
            <a:ahLst/>
            <a:cxnLst/>
            <a:rect l="l" t="t" r="r" b="b"/>
            <a:pathLst>
              <a:path w="4242829" h="4114800">
                <a:moveTo>
                  <a:pt x="4242830" y="0"/>
                </a:moveTo>
                <a:lnTo>
                  <a:pt x="0" y="0"/>
                </a:lnTo>
                <a:lnTo>
                  <a:pt x="0" y="4114800"/>
                </a:lnTo>
                <a:lnTo>
                  <a:pt x="4242830" y="4114800"/>
                </a:lnTo>
                <a:lnTo>
                  <a:pt x="424283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5" name="Freeform 5"/>
          <p:cNvSpPr/>
          <p:nvPr/>
        </p:nvSpPr>
        <p:spPr>
          <a:xfrm>
            <a:off x="15751054" y="319859"/>
            <a:ext cx="2357713" cy="1899031"/>
          </a:xfrm>
          <a:custGeom>
            <a:avLst/>
            <a:gdLst/>
            <a:ahLst/>
            <a:cxnLst/>
            <a:rect l="l" t="t" r="r" b="b"/>
            <a:pathLst>
              <a:path w="2357713" h="1899031">
                <a:moveTo>
                  <a:pt x="0" y="0"/>
                </a:moveTo>
                <a:lnTo>
                  <a:pt x="2357713" y="0"/>
                </a:lnTo>
                <a:lnTo>
                  <a:pt x="2357713" y="1899031"/>
                </a:lnTo>
                <a:lnTo>
                  <a:pt x="0" y="18990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6" name="Freeform 6"/>
          <p:cNvSpPr/>
          <p:nvPr/>
        </p:nvSpPr>
        <p:spPr>
          <a:xfrm>
            <a:off x="2123420" y="3635455"/>
            <a:ext cx="14041160" cy="5804497"/>
          </a:xfrm>
          <a:custGeom>
            <a:avLst/>
            <a:gdLst/>
            <a:ahLst/>
            <a:cxnLst/>
            <a:rect l="l" t="t" r="r" b="b"/>
            <a:pathLst>
              <a:path w="14041160" h="5804497">
                <a:moveTo>
                  <a:pt x="0" y="0"/>
                </a:moveTo>
                <a:lnTo>
                  <a:pt x="14041160" y="0"/>
                </a:lnTo>
                <a:lnTo>
                  <a:pt x="14041160" y="5804497"/>
                </a:lnTo>
                <a:lnTo>
                  <a:pt x="0" y="5804497"/>
                </a:lnTo>
                <a:lnTo>
                  <a:pt x="0" y="0"/>
                </a:lnTo>
                <a:close/>
              </a:path>
            </a:pathLst>
          </a:custGeom>
          <a:blipFill>
            <a:blip r:embed="rId7"/>
            <a:stretch>
              <a:fillRect/>
            </a:stretch>
          </a:blipFill>
        </p:spPr>
        <p:txBody>
          <a:bodyPr/>
          <a:lstStyle/>
          <a:p>
            <a:endParaRPr lang="he-IL"/>
          </a:p>
        </p:txBody>
      </p:sp>
      <p:sp>
        <p:nvSpPr>
          <p:cNvPr id="7" name="TextBox 7"/>
          <p:cNvSpPr txBox="1"/>
          <p:nvPr/>
        </p:nvSpPr>
        <p:spPr>
          <a:xfrm>
            <a:off x="3682673" y="747405"/>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a:solidFill>
                  <a:srgbClr val="4D87DD"/>
                </a:solidFill>
                <a:latin typeface="FB Fahrenheit"/>
                <a:ea typeface="FB Fahrenheit"/>
                <a:cs typeface="FB Fahrenheit"/>
                <a:sym typeface="FB Fahrenheit"/>
                <a:rtl/>
              </a:rPr>
              <a:t>איכות</a:t>
            </a:r>
          </a:p>
        </p:txBody>
      </p:sp>
      <p:sp>
        <p:nvSpPr>
          <p:cNvPr id="9" name="מלבן: פינות מעוגלות 8">
            <a:extLst>
              <a:ext uri="{FF2B5EF4-FFF2-40B4-BE49-F238E27FC236}">
                <a16:creationId xmlns:a16="http://schemas.microsoft.com/office/drawing/2014/main" id="{9788C837-FCC6-54AB-3937-E82F184B6C0E}"/>
              </a:ext>
            </a:extLst>
          </p:cNvPr>
          <p:cNvSpPr/>
          <p:nvPr/>
        </p:nvSpPr>
        <p:spPr>
          <a:xfrm>
            <a:off x="8843778" y="2538749"/>
            <a:ext cx="6907277" cy="831086"/>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8"/>
          <p:cNvSpPr txBox="1"/>
          <p:nvPr/>
        </p:nvSpPr>
        <p:spPr>
          <a:xfrm>
            <a:off x="8843778" y="2703148"/>
            <a:ext cx="6907276" cy="541782"/>
          </a:xfrm>
          <a:prstGeom prst="rect">
            <a:avLst/>
          </a:prstGeom>
        </p:spPr>
        <p:txBody>
          <a:bodyPr lIns="0" tIns="0" rIns="0" bIns="0" rtlCol="0" anchor="t">
            <a:spAutoFit/>
          </a:bodyPr>
          <a:lstStyle/>
          <a:p>
            <a:pPr marL="0" lvl="0" indent="0" algn="ctr" rtl="1">
              <a:lnSpc>
                <a:spcPts val="4074"/>
              </a:lnSpc>
              <a:spcBef>
                <a:spcPct val="0"/>
              </a:spcBef>
            </a:pPr>
            <a:r>
              <a:rPr lang="he-IL" sz="4200" b="1">
                <a:solidFill>
                  <a:srgbClr val="FFFFFF"/>
                </a:solidFill>
                <a:latin typeface="Alef Bold"/>
                <a:ea typeface="Alef Bold"/>
                <a:cs typeface="Alef Bold"/>
                <a:sym typeface="Alef Bold"/>
                <a:rtl/>
              </a:rPr>
              <a:t>ישנן </a:t>
            </a:r>
            <a:r>
              <a:rPr lang="en-US" sz="4200" b="1">
                <a:solidFill>
                  <a:srgbClr val="FFFFFF"/>
                </a:solidFill>
                <a:latin typeface="Alef Bold"/>
                <a:ea typeface="Alef Bold"/>
                <a:cs typeface="Alef Bold"/>
                <a:sym typeface="Alef Bold"/>
              </a:rPr>
              <a:t>5</a:t>
            </a:r>
            <a:r>
              <a:rPr lang="he-IL" sz="4200" b="1">
                <a:solidFill>
                  <a:srgbClr val="FFFFFF"/>
                </a:solidFill>
                <a:latin typeface="Alef Bold"/>
                <a:ea typeface="Alef Bold"/>
                <a:cs typeface="Alef Bold"/>
                <a:sym typeface="Alef Bold"/>
                <a:rtl/>
              </a:rPr>
              <a:t> רמות של ניהול איכות:</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flipH="1">
            <a:off x="334851" y="-3463876"/>
            <a:ext cx="22117964" cy="22068111"/>
          </a:xfrm>
          <a:custGeom>
            <a:avLst/>
            <a:gdLst/>
            <a:ahLst/>
            <a:cxnLst/>
            <a:rect l="l" t="t" r="r" b="b"/>
            <a:pathLst>
              <a:path w="22117964" h="22068111">
                <a:moveTo>
                  <a:pt x="22117964" y="0"/>
                </a:moveTo>
                <a:lnTo>
                  <a:pt x="0" y="0"/>
                </a:lnTo>
                <a:lnTo>
                  <a:pt x="0" y="22068111"/>
                </a:lnTo>
                <a:lnTo>
                  <a:pt x="22117964" y="22068111"/>
                </a:lnTo>
                <a:lnTo>
                  <a:pt x="22117964" y="0"/>
                </a:lnTo>
                <a:close/>
              </a:path>
            </a:pathLst>
          </a:custGeom>
          <a:blipFill>
            <a:blip r:embed="rId3">
              <a:alphaModFix amt="30000"/>
              <a:extLst>
                <a:ext uri="{96DAC541-7B7A-43D3-8B79-37D633B846F1}">
                  <asvg:svgBlip xmlns:asvg="http://schemas.microsoft.com/office/drawing/2016/SVG/main" r:embed="rId4"/>
                </a:ext>
              </a:extLst>
            </a:blip>
            <a:stretch>
              <a:fillRect/>
            </a:stretch>
          </a:blipFill>
        </p:spPr>
        <p:txBody>
          <a:bodyPr/>
          <a:lstStyle/>
          <a:p>
            <a:endParaRPr lang="he-IL"/>
          </a:p>
        </p:txBody>
      </p:sp>
      <p:sp>
        <p:nvSpPr>
          <p:cNvPr id="4" name="Freeform 4"/>
          <p:cNvSpPr/>
          <p:nvPr/>
        </p:nvSpPr>
        <p:spPr>
          <a:xfrm>
            <a:off x="3288537" y="3141996"/>
            <a:ext cx="11710925" cy="4003007"/>
          </a:xfrm>
          <a:custGeom>
            <a:avLst/>
            <a:gdLst/>
            <a:ahLst/>
            <a:cxnLst/>
            <a:rect l="l" t="t" r="r" b="b"/>
            <a:pathLst>
              <a:path w="11710925" h="4003007">
                <a:moveTo>
                  <a:pt x="0" y="0"/>
                </a:moveTo>
                <a:lnTo>
                  <a:pt x="11710926" y="0"/>
                </a:lnTo>
                <a:lnTo>
                  <a:pt x="11710926" y="4003008"/>
                </a:lnTo>
                <a:lnTo>
                  <a:pt x="0" y="40030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5" name="TextBox 5"/>
          <p:cNvSpPr txBox="1"/>
          <p:nvPr/>
        </p:nvSpPr>
        <p:spPr>
          <a:xfrm>
            <a:off x="2629376" y="4584194"/>
            <a:ext cx="13029247" cy="1290062"/>
          </a:xfrm>
          <a:prstGeom prst="rect">
            <a:avLst/>
          </a:prstGeom>
        </p:spPr>
        <p:txBody>
          <a:bodyPr lIns="0" tIns="0" rIns="0" bIns="0" rtlCol="0" anchor="t">
            <a:spAutoFit/>
          </a:bodyPr>
          <a:lstStyle/>
          <a:p>
            <a:pPr marL="0" lvl="0" indent="0" algn="ctr" rtl="1">
              <a:lnSpc>
                <a:spcPts val="9311"/>
              </a:lnSpc>
              <a:spcBef>
                <a:spcPct val="0"/>
              </a:spcBef>
            </a:pPr>
            <a:r>
              <a:rPr lang="he-IL" sz="9599">
                <a:solidFill>
                  <a:srgbClr val="FFFFFF"/>
                </a:solidFill>
                <a:latin typeface="FB Fahrenheit"/>
                <a:ea typeface="FB Fahrenheit"/>
                <a:cs typeface="FB Fahrenheit"/>
                <a:sym typeface="FB Fahrenheit"/>
                <a:rtl/>
              </a:rPr>
              <a:t>שאלות?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 name="Group 3"/>
          <p:cNvGrpSpPr/>
          <p:nvPr/>
        </p:nvGrpSpPr>
        <p:grpSpPr>
          <a:xfrm>
            <a:off x="8697009" y="2721081"/>
            <a:ext cx="9214373" cy="3156544"/>
            <a:chOff x="0" y="0"/>
            <a:chExt cx="2426831" cy="834324"/>
          </a:xfrm>
        </p:grpSpPr>
        <p:sp>
          <p:nvSpPr>
            <p:cNvPr id="4" name="Freeform 4"/>
            <p:cNvSpPr/>
            <p:nvPr/>
          </p:nvSpPr>
          <p:spPr>
            <a:xfrm>
              <a:off x="0" y="0"/>
              <a:ext cx="2426831" cy="834324"/>
            </a:xfrm>
            <a:custGeom>
              <a:avLst/>
              <a:gdLst/>
              <a:ahLst/>
              <a:cxnLst/>
              <a:rect l="l" t="t" r="r" b="b"/>
              <a:pathLst>
                <a:path w="2426831" h="834324">
                  <a:moveTo>
                    <a:pt x="42850" y="0"/>
                  </a:moveTo>
                  <a:lnTo>
                    <a:pt x="2383981" y="0"/>
                  </a:lnTo>
                  <a:cubicBezTo>
                    <a:pt x="2407646" y="0"/>
                    <a:pt x="2426831" y="19185"/>
                    <a:pt x="2426831" y="42850"/>
                  </a:cubicBezTo>
                  <a:lnTo>
                    <a:pt x="2426831" y="791474"/>
                  </a:lnTo>
                  <a:cubicBezTo>
                    <a:pt x="2426831" y="802838"/>
                    <a:pt x="2422316" y="813737"/>
                    <a:pt x="2414280" y="821773"/>
                  </a:cubicBezTo>
                  <a:cubicBezTo>
                    <a:pt x="2406244" y="829809"/>
                    <a:pt x="2395345" y="834324"/>
                    <a:pt x="2383981" y="834324"/>
                  </a:cubicBezTo>
                  <a:lnTo>
                    <a:pt x="42850" y="834324"/>
                  </a:lnTo>
                  <a:cubicBezTo>
                    <a:pt x="31486" y="834324"/>
                    <a:pt x="20587" y="829809"/>
                    <a:pt x="12551" y="821773"/>
                  </a:cubicBezTo>
                  <a:cubicBezTo>
                    <a:pt x="4515" y="813737"/>
                    <a:pt x="0" y="802838"/>
                    <a:pt x="0" y="791474"/>
                  </a:cubicBezTo>
                  <a:lnTo>
                    <a:pt x="0" y="42850"/>
                  </a:lnTo>
                  <a:cubicBezTo>
                    <a:pt x="0" y="31486"/>
                    <a:pt x="4515" y="20587"/>
                    <a:pt x="12551" y="12551"/>
                  </a:cubicBezTo>
                  <a:cubicBezTo>
                    <a:pt x="20587" y="4515"/>
                    <a:pt x="31486" y="0"/>
                    <a:pt x="42850" y="0"/>
                  </a:cubicBezTo>
                  <a:close/>
                </a:path>
              </a:pathLst>
            </a:custGeom>
            <a:solidFill>
              <a:srgbClr val="E8D5C7"/>
            </a:solidFill>
            <a:ln w="38100" cap="rnd">
              <a:solidFill>
                <a:srgbClr val="4D87DD"/>
              </a:solidFill>
              <a:prstDash val="solid"/>
              <a:round/>
            </a:ln>
          </p:spPr>
          <p:txBody>
            <a:bodyPr/>
            <a:lstStyle/>
            <a:p>
              <a:endParaRPr lang="he-IL"/>
            </a:p>
          </p:txBody>
        </p:sp>
        <p:sp>
          <p:nvSpPr>
            <p:cNvPr id="5" name="TextBox 5"/>
            <p:cNvSpPr txBox="1"/>
            <p:nvPr/>
          </p:nvSpPr>
          <p:spPr>
            <a:xfrm>
              <a:off x="0" y="-38100"/>
              <a:ext cx="2426831" cy="87242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349066" y="2721081"/>
            <a:ext cx="8159890" cy="3156544"/>
            <a:chOff x="0" y="0"/>
            <a:chExt cx="2149107" cy="834324"/>
          </a:xfrm>
        </p:grpSpPr>
        <p:sp>
          <p:nvSpPr>
            <p:cNvPr id="7" name="Freeform 7"/>
            <p:cNvSpPr/>
            <p:nvPr/>
          </p:nvSpPr>
          <p:spPr>
            <a:xfrm>
              <a:off x="0" y="0"/>
              <a:ext cx="2149107" cy="834324"/>
            </a:xfrm>
            <a:custGeom>
              <a:avLst/>
              <a:gdLst/>
              <a:ahLst/>
              <a:cxnLst/>
              <a:rect l="l" t="t" r="r" b="b"/>
              <a:pathLst>
                <a:path w="2149107" h="834324">
                  <a:moveTo>
                    <a:pt x="48388" y="0"/>
                  </a:moveTo>
                  <a:lnTo>
                    <a:pt x="2100719" y="0"/>
                  </a:lnTo>
                  <a:cubicBezTo>
                    <a:pt x="2127443" y="0"/>
                    <a:pt x="2149107" y="21664"/>
                    <a:pt x="2149107" y="48388"/>
                  </a:cubicBezTo>
                  <a:lnTo>
                    <a:pt x="2149107" y="785936"/>
                  </a:lnTo>
                  <a:cubicBezTo>
                    <a:pt x="2149107" y="812660"/>
                    <a:pt x="2127443" y="834324"/>
                    <a:pt x="2100719" y="834324"/>
                  </a:cubicBezTo>
                  <a:lnTo>
                    <a:pt x="48388" y="834324"/>
                  </a:lnTo>
                  <a:cubicBezTo>
                    <a:pt x="21664" y="834324"/>
                    <a:pt x="0" y="812660"/>
                    <a:pt x="0" y="785936"/>
                  </a:cubicBezTo>
                  <a:lnTo>
                    <a:pt x="0" y="48388"/>
                  </a:lnTo>
                  <a:cubicBezTo>
                    <a:pt x="0" y="21664"/>
                    <a:pt x="21664" y="0"/>
                    <a:pt x="48388" y="0"/>
                  </a:cubicBezTo>
                  <a:close/>
                </a:path>
              </a:pathLst>
            </a:custGeom>
            <a:solidFill>
              <a:srgbClr val="E8D5C7"/>
            </a:solidFill>
            <a:ln w="38100" cap="rnd">
              <a:solidFill>
                <a:srgbClr val="4D87DD"/>
              </a:solidFill>
              <a:prstDash val="solid"/>
              <a:round/>
            </a:ln>
          </p:spPr>
          <p:txBody>
            <a:bodyPr/>
            <a:lstStyle/>
            <a:p>
              <a:endParaRPr lang="he-IL"/>
            </a:p>
          </p:txBody>
        </p:sp>
        <p:sp>
          <p:nvSpPr>
            <p:cNvPr id="8" name="TextBox 8"/>
            <p:cNvSpPr txBox="1"/>
            <p:nvPr/>
          </p:nvSpPr>
          <p:spPr>
            <a:xfrm>
              <a:off x="0" y="-38100"/>
              <a:ext cx="2149107" cy="872424"/>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a:off x="-2121415" y="-1989963"/>
            <a:ext cx="4242829" cy="4114800"/>
          </a:xfrm>
          <a:custGeom>
            <a:avLst/>
            <a:gdLst/>
            <a:ahLst/>
            <a:cxnLst/>
            <a:rect l="l" t="t" r="r" b="b"/>
            <a:pathLst>
              <a:path w="4242829" h="4114800">
                <a:moveTo>
                  <a:pt x="4242830" y="0"/>
                </a:moveTo>
                <a:lnTo>
                  <a:pt x="0" y="0"/>
                </a:lnTo>
                <a:lnTo>
                  <a:pt x="0" y="4114800"/>
                </a:lnTo>
                <a:lnTo>
                  <a:pt x="4242830" y="4114800"/>
                </a:lnTo>
                <a:lnTo>
                  <a:pt x="424283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0" name="TextBox 10"/>
          <p:cNvSpPr txBox="1"/>
          <p:nvPr/>
        </p:nvSpPr>
        <p:spPr>
          <a:xfrm>
            <a:off x="5134221" y="774657"/>
            <a:ext cx="8019557" cy="1205865"/>
          </a:xfrm>
          <a:prstGeom prst="rect">
            <a:avLst/>
          </a:prstGeom>
        </p:spPr>
        <p:txBody>
          <a:bodyPr lIns="0" tIns="0" rIns="0" bIns="0" rtlCol="0" anchor="t">
            <a:spAutoFit/>
          </a:bodyPr>
          <a:lstStyle/>
          <a:p>
            <a:pPr algn="ctr" rtl="1">
              <a:lnSpc>
                <a:spcPts val="8730"/>
              </a:lnSpc>
            </a:pPr>
            <a:r>
              <a:rPr lang="he-IL" sz="9000">
                <a:solidFill>
                  <a:srgbClr val="4D87DD"/>
                </a:solidFill>
                <a:latin typeface="FB Fahrenheit"/>
                <a:ea typeface="FB Fahrenheit"/>
                <a:cs typeface="FB Fahrenheit"/>
                <a:sym typeface="FB Fahrenheit"/>
                <a:rtl/>
              </a:rPr>
              <a:t>מושגי יסוד</a:t>
            </a:r>
          </a:p>
        </p:txBody>
      </p:sp>
      <p:sp>
        <p:nvSpPr>
          <p:cNvPr id="27" name="מלבן: פינות מעוגלות 26">
            <a:extLst>
              <a:ext uri="{FF2B5EF4-FFF2-40B4-BE49-F238E27FC236}">
                <a16:creationId xmlns:a16="http://schemas.microsoft.com/office/drawing/2014/main" id="{98105A63-92DC-D325-7272-FA36E461F99C}"/>
              </a:ext>
            </a:extLst>
          </p:cNvPr>
          <p:cNvSpPr/>
          <p:nvPr/>
        </p:nvSpPr>
        <p:spPr>
          <a:xfrm>
            <a:off x="12314118" y="2329690"/>
            <a:ext cx="1905000" cy="63863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מלבן: פינות מעוגלות 25">
            <a:extLst>
              <a:ext uri="{FF2B5EF4-FFF2-40B4-BE49-F238E27FC236}">
                <a16:creationId xmlns:a16="http://schemas.microsoft.com/office/drawing/2014/main" id="{1574FAC2-B69A-8B52-0EDD-C2F19C4E95E2}"/>
              </a:ext>
            </a:extLst>
          </p:cNvPr>
          <p:cNvSpPr/>
          <p:nvPr/>
        </p:nvSpPr>
        <p:spPr>
          <a:xfrm>
            <a:off x="3415992" y="2316909"/>
            <a:ext cx="1905000" cy="63863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11"/>
          <p:cNvSpPr txBox="1"/>
          <p:nvPr/>
        </p:nvSpPr>
        <p:spPr>
          <a:xfrm>
            <a:off x="10624110" y="2371047"/>
            <a:ext cx="5360171" cy="555921"/>
          </a:xfrm>
          <a:prstGeom prst="rect">
            <a:avLst/>
          </a:prstGeom>
        </p:spPr>
        <p:txBody>
          <a:bodyPr lIns="0" tIns="0" rIns="0" bIns="0" rtlCol="0" anchor="t">
            <a:spAutoFit/>
          </a:bodyPr>
          <a:lstStyle/>
          <a:p>
            <a:pPr algn="ctr" rtl="1">
              <a:lnSpc>
                <a:spcPts val="4074"/>
              </a:lnSpc>
            </a:pPr>
            <a:r>
              <a:rPr lang="he-IL" sz="4200" b="1" dirty="0">
                <a:solidFill>
                  <a:srgbClr val="FFFFFF"/>
                </a:solidFill>
                <a:effectLst>
                  <a:glow>
                    <a:schemeClr val="bg1">
                      <a:lumMod val="75000"/>
                    </a:schemeClr>
                  </a:glow>
                </a:effectLst>
                <a:latin typeface="Alef Bold"/>
                <a:ea typeface="Alef Bold"/>
                <a:cs typeface="Alef Bold"/>
                <a:sym typeface="Alef Bold"/>
                <a:rtl/>
              </a:rPr>
              <a:t>פרויקט</a:t>
            </a:r>
          </a:p>
        </p:txBody>
      </p:sp>
      <p:sp>
        <p:nvSpPr>
          <p:cNvPr id="12" name="TextBox 12"/>
          <p:cNvSpPr txBox="1"/>
          <p:nvPr/>
        </p:nvSpPr>
        <p:spPr>
          <a:xfrm>
            <a:off x="8973555" y="3111415"/>
            <a:ext cx="8586126" cy="2434590"/>
          </a:xfrm>
          <a:prstGeom prst="rect">
            <a:avLst/>
          </a:prstGeom>
        </p:spPr>
        <p:txBody>
          <a:bodyPr lIns="0" tIns="0" rIns="0" bIns="0" rtlCol="0" anchor="t">
            <a:spAutoFit/>
          </a:bodyPr>
          <a:lstStyle/>
          <a:p>
            <a:pPr algn="r" rtl="1">
              <a:lnSpc>
                <a:spcPts val="3959"/>
              </a:lnSpc>
            </a:pPr>
            <a:r>
              <a:rPr lang="he-IL" sz="2400" b="1" dirty="0">
                <a:solidFill>
                  <a:srgbClr val="000000"/>
                </a:solidFill>
                <a:latin typeface="Alef Bold"/>
                <a:ea typeface="Alef Bold"/>
                <a:cs typeface="Alef Bold"/>
                <a:sym typeface="Alef Bold"/>
                <a:rtl/>
              </a:rPr>
              <a:t>“פרויקט הוא מאמץ זמני שנעשה במטרה ליצור מוצר שירות או תוצאה ייחודיים”</a:t>
            </a:r>
          </a:p>
          <a:p>
            <a:pPr algn="r" rtl="1">
              <a:lnSpc>
                <a:spcPts val="3959"/>
              </a:lnSpc>
            </a:pPr>
            <a:r>
              <a:rPr lang="he-IL" sz="2400" dirty="0">
                <a:solidFill>
                  <a:srgbClr val="000000"/>
                </a:solidFill>
                <a:latin typeface="Alef"/>
                <a:ea typeface="Alef"/>
                <a:cs typeface="Alef"/>
                <a:sym typeface="Alef"/>
                <a:rtl/>
              </a:rPr>
              <a:t>לפרויקט יש התחלה וסיום מוגדרים, הזמניות אין משמעותה בהכרח כי לפרויקט משך זמן קצר.</a:t>
            </a:r>
          </a:p>
          <a:p>
            <a:pPr algn="r" rtl="1">
              <a:lnSpc>
                <a:spcPts val="3959"/>
              </a:lnSpc>
            </a:pPr>
            <a:r>
              <a:rPr lang="he-IL" sz="2400" dirty="0">
                <a:solidFill>
                  <a:srgbClr val="000000"/>
                </a:solidFill>
                <a:latin typeface="Alef"/>
                <a:ea typeface="Alef"/>
                <a:cs typeface="Alef"/>
                <a:sym typeface="Alef"/>
                <a:rtl/>
              </a:rPr>
              <a:t>פרויקטים הם זמניים, אך התוצרים שלהם עשויים להתקיים לאחר סיומם.</a:t>
            </a:r>
          </a:p>
        </p:txBody>
      </p:sp>
      <p:sp>
        <p:nvSpPr>
          <p:cNvPr id="13" name="TextBox 13"/>
          <p:cNvSpPr txBox="1"/>
          <p:nvPr/>
        </p:nvSpPr>
        <p:spPr>
          <a:xfrm>
            <a:off x="1727002" y="2399622"/>
            <a:ext cx="5360171" cy="555921"/>
          </a:xfrm>
          <a:prstGeom prst="rect">
            <a:avLst/>
          </a:prstGeom>
        </p:spPr>
        <p:txBody>
          <a:bodyPr lIns="0" tIns="0" rIns="0" bIns="0" rtlCol="0" anchor="t">
            <a:spAutoFit/>
          </a:bodyPr>
          <a:lstStyle/>
          <a:p>
            <a:pPr algn="ctr" rtl="1">
              <a:lnSpc>
                <a:spcPts val="4074"/>
              </a:lnSpc>
            </a:pPr>
            <a:r>
              <a:rPr lang="he-IL" sz="4200" b="1">
                <a:solidFill>
                  <a:srgbClr val="FFFFFF"/>
                </a:solidFill>
                <a:effectLst>
                  <a:glow>
                    <a:schemeClr val="bg1">
                      <a:lumMod val="75000"/>
                    </a:schemeClr>
                  </a:glow>
                </a:effectLst>
                <a:latin typeface="Alef Bold"/>
                <a:ea typeface="Alef Bold"/>
                <a:cs typeface="Alef Bold"/>
                <a:sym typeface="Alef Bold"/>
                <a:rtl/>
              </a:rPr>
              <a:t>תוצאה</a:t>
            </a:r>
          </a:p>
        </p:txBody>
      </p:sp>
      <p:sp>
        <p:nvSpPr>
          <p:cNvPr id="14" name="Freeform 14"/>
          <p:cNvSpPr/>
          <p:nvPr/>
        </p:nvSpPr>
        <p:spPr>
          <a:xfrm>
            <a:off x="16166585" y="-2057400"/>
            <a:ext cx="4242829" cy="4114800"/>
          </a:xfrm>
          <a:custGeom>
            <a:avLst/>
            <a:gdLst/>
            <a:ahLst/>
            <a:cxnLst/>
            <a:rect l="l" t="t" r="r" b="b"/>
            <a:pathLst>
              <a:path w="4242829" h="4114800">
                <a:moveTo>
                  <a:pt x="0" y="0"/>
                </a:moveTo>
                <a:lnTo>
                  <a:pt x="4242830" y="0"/>
                </a:lnTo>
                <a:lnTo>
                  <a:pt x="424283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5" name="TextBox 15"/>
          <p:cNvSpPr txBox="1"/>
          <p:nvPr/>
        </p:nvSpPr>
        <p:spPr>
          <a:xfrm>
            <a:off x="270731" y="2962512"/>
            <a:ext cx="8003221" cy="2528897"/>
          </a:xfrm>
          <a:prstGeom prst="rect">
            <a:avLst/>
          </a:prstGeom>
        </p:spPr>
        <p:txBody>
          <a:bodyPr wrap="square" lIns="0" tIns="0" rIns="0" bIns="0" rtlCol="0" anchor="t">
            <a:spAutoFit/>
          </a:bodyPr>
          <a:lstStyle/>
          <a:p>
            <a:pPr algn="r" rtl="1">
              <a:lnSpc>
                <a:spcPts val="3959"/>
              </a:lnSpc>
            </a:pPr>
            <a:r>
              <a:rPr lang="he-IL" sz="2400" b="1" dirty="0">
                <a:solidFill>
                  <a:srgbClr val="000000"/>
                </a:solidFill>
                <a:latin typeface="Alef Bold"/>
                <a:ea typeface="Alef Bold"/>
                <a:cs typeface="Alef Bold"/>
                <a:sym typeface="Alef Bold"/>
                <a:rtl/>
              </a:rPr>
              <a:t>תוצר סופי או תוצאה של הפרויקט</a:t>
            </a:r>
          </a:p>
          <a:p>
            <a:pPr algn="r" rtl="1">
              <a:lnSpc>
                <a:spcPts val="3959"/>
              </a:lnSpc>
            </a:pPr>
            <a:r>
              <a:rPr lang="he-IL" sz="2400" dirty="0">
                <a:solidFill>
                  <a:srgbClr val="000000"/>
                </a:solidFill>
                <a:latin typeface="Alef"/>
                <a:ea typeface="Alef"/>
                <a:cs typeface="Alef"/>
                <a:sym typeface="Alef"/>
                <a:rtl/>
              </a:rPr>
              <a:t>תוצאה יכולה להכיל תפוקות ותוצרים אך פרויקטים אמורים לייצר ערך מוסף עבור הארגון והלקוחות</a:t>
            </a:r>
          </a:p>
          <a:p>
            <a:pPr algn="r" rtl="1">
              <a:lnSpc>
                <a:spcPts val="3959"/>
              </a:lnSpc>
            </a:pPr>
            <a:r>
              <a:rPr lang="he-IL" sz="2400" dirty="0">
                <a:solidFill>
                  <a:srgbClr val="000000"/>
                </a:solidFill>
                <a:latin typeface="Alef"/>
                <a:ea typeface="Alef"/>
                <a:cs typeface="Alef"/>
                <a:sym typeface="Alef"/>
                <a:rtl/>
              </a:rPr>
              <a:t>תוצאה של פרויקט ממוקדת על ערך (</a:t>
            </a:r>
            <a:r>
              <a:rPr lang="en-US" sz="2400" dirty="0">
                <a:solidFill>
                  <a:srgbClr val="000000"/>
                </a:solidFill>
                <a:latin typeface="Alef"/>
                <a:ea typeface="Alef"/>
                <a:cs typeface="Alef"/>
                <a:sym typeface="Alef"/>
              </a:rPr>
              <a:t>Value</a:t>
            </a:r>
            <a:r>
              <a:rPr lang="he-IL" sz="2400" dirty="0">
                <a:solidFill>
                  <a:srgbClr val="000000"/>
                </a:solidFill>
                <a:latin typeface="Alef"/>
                <a:ea typeface="Alef"/>
                <a:cs typeface="Alef"/>
                <a:sym typeface="Alef"/>
                <a:rtl/>
              </a:rPr>
              <a:t>) שהפרויקט מייצר עבור הלקוחות ובעלי.ות העניין האחרים</a:t>
            </a:r>
            <a:endParaRPr lang="he-IL" sz="2400" b="1" dirty="0">
              <a:solidFill>
                <a:srgbClr val="000000"/>
              </a:solidFill>
              <a:highlight>
                <a:srgbClr val="FFFF00"/>
              </a:highlight>
              <a:latin typeface="Alef"/>
              <a:ea typeface="Alef"/>
              <a:cs typeface="Alef"/>
              <a:sym typeface="Alef"/>
              <a:rtl/>
            </a:endParaRPr>
          </a:p>
        </p:txBody>
      </p:sp>
      <p:grpSp>
        <p:nvGrpSpPr>
          <p:cNvPr id="16" name="Group 16"/>
          <p:cNvGrpSpPr/>
          <p:nvPr/>
        </p:nvGrpSpPr>
        <p:grpSpPr>
          <a:xfrm>
            <a:off x="8540340" y="6379358"/>
            <a:ext cx="9214373" cy="3640941"/>
            <a:chOff x="0" y="0"/>
            <a:chExt cx="2426831" cy="834324"/>
          </a:xfrm>
        </p:grpSpPr>
        <p:sp>
          <p:nvSpPr>
            <p:cNvPr id="17" name="Freeform 17"/>
            <p:cNvSpPr/>
            <p:nvPr/>
          </p:nvSpPr>
          <p:spPr>
            <a:xfrm>
              <a:off x="0" y="0"/>
              <a:ext cx="2426831" cy="834324"/>
            </a:xfrm>
            <a:custGeom>
              <a:avLst/>
              <a:gdLst/>
              <a:ahLst/>
              <a:cxnLst/>
              <a:rect l="l" t="t" r="r" b="b"/>
              <a:pathLst>
                <a:path w="2426831" h="834324">
                  <a:moveTo>
                    <a:pt x="42850" y="0"/>
                  </a:moveTo>
                  <a:lnTo>
                    <a:pt x="2383981" y="0"/>
                  </a:lnTo>
                  <a:cubicBezTo>
                    <a:pt x="2407646" y="0"/>
                    <a:pt x="2426831" y="19185"/>
                    <a:pt x="2426831" y="42850"/>
                  </a:cubicBezTo>
                  <a:lnTo>
                    <a:pt x="2426831" y="791474"/>
                  </a:lnTo>
                  <a:cubicBezTo>
                    <a:pt x="2426831" y="802838"/>
                    <a:pt x="2422316" y="813737"/>
                    <a:pt x="2414280" y="821773"/>
                  </a:cubicBezTo>
                  <a:cubicBezTo>
                    <a:pt x="2406244" y="829809"/>
                    <a:pt x="2395345" y="834324"/>
                    <a:pt x="2383981" y="834324"/>
                  </a:cubicBezTo>
                  <a:lnTo>
                    <a:pt x="42850" y="834324"/>
                  </a:lnTo>
                  <a:cubicBezTo>
                    <a:pt x="31486" y="834324"/>
                    <a:pt x="20587" y="829809"/>
                    <a:pt x="12551" y="821773"/>
                  </a:cubicBezTo>
                  <a:cubicBezTo>
                    <a:pt x="4515" y="813737"/>
                    <a:pt x="0" y="802838"/>
                    <a:pt x="0" y="791474"/>
                  </a:cubicBezTo>
                  <a:lnTo>
                    <a:pt x="0" y="42850"/>
                  </a:lnTo>
                  <a:cubicBezTo>
                    <a:pt x="0" y="31486"/>
                    <a:pt x="4515" y="20587"/>
                    <a:pt x="12551" y="12551"/>
                  </a:cubicBezTo>
                  <a:cubicBezTo>
                    <a:pt x="20587" y="4515"/>
                    <a:pt x="31486" y="0"/>
                    <a:pt x="42850" y="0"/>
                  </a:cubicBezTo>
                  <a:close/>
                </a:path>
              </a:pathLst>
            </a:custGeom>
            <a:solidFill>
              <a:srgbClr val="E8D5C7"/>
            </a:solidFill>
            <a:ln w="38100" cap="rnd">
              <a:solidFill>
                <a:srgbClr val="4D87DD"/>
              </a:solidFill>
              <a:prstDash val="solid"/>
              <a:round/>
            </a:ln>
          </p:spPr>
          <p:txBody>
            <a:bodyPr/>
            <a:lstStyle/>
            <a:p>
              <a:endParaRPr lang="he-IL"/>
            </a:p>
          </p:txBody>
        </p:sp>
        <p:sp>
          <p:nvSpPr>
            <p:cNvPr id="18" name="TextBox 18"/>
            <p:cNvSpPr txBox="1"/>
            <p:nvPr/>
          </p:nvSpPr>
          <p:spPr>
            <a:xfrm>
              <a:off x="0" y="-38100"/>
              <a:ext cx="2426831" cy="872424"/>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92397" y="6379358"/>
            <a:ext cx="8159890" cy="3640941"/>
            <a:chOff x="0" y="0"/>
            <a:chExt cx="2149107" cy="834324"/>
          </a:xfrm>
        </p:grpSpPr>
        <p:sp>
          <p:nvSpPr>
            <p:cNvPr id="20" name="Freeform 20"/>
            <p:cNvSpPr/>
            <p:nvPr/>
          </p:nvSpPr>
          <p:spPr>
            <a:xfrm>
              <a:off x="0" y="0"/>
              <a:ext cx="2149107" cy="834324"/>
            </a:xfrm>
            <a:custGeom>
              <a:avLst/>
              <a:gdLst/>
              <a:ahLst/>
              <a:cxnLst/>
              <a:rect l="l" t="t" r="r" b="b"/>
              <a:pathLst>
                <a:path w="2149107" h="834324">
                  <a:moveTo>
                    <a:pt x="48388" y="0"/>
                  </a:moveTo>
                  <a:lnTo>
                    <a:pt x="2100719" y="0"/>
                  </a:lnTo>
                  <a:cubicBezTo>
                    <a:pt x="2127443" y="0"/>
                    <a:pt x="2149107" y="21664"/>
                    <a:pt x="2149107" y="48388"/>
                  </a:cubicBezTo>
                  <a:lnTo>
                    <a:pt x="2149107" y="785936"/>
                  </a:lnTo>
                  <a:cubicBezTo>
                    <a:pt x="2149107" y="812660"/>
                    <a:pt x="2127443" y="834324"/>
                    <a:pt x="2100719" y="834324"/>
                  </a:cubicBezTo>
                  <a:lnTo>
                    <a:pt x="48388" y="834324"/>
                  </a:lnTo>
                  <a:cubicBezTo>
                    <a:pt x="21664" y="834324"/>
                    <a:pt x="0" y="812660"/>
                    <a:pt x="0" y="785936"/>
                  </a:cubicBezTo>
                  <a:lnTo>
                    <a:pt x="0" y="48388"/>
                  </a:lnTo>
                  <a:cubicBezTo>
                    <a:pt x="0" y="21664"/>
                    <a:pt x="21664" y="0"/>
                    <a:pt x="48388" y="0"/>
                  </a:cubicBezTo>
                  <a:close/>
                </a:path>
              </a:pathLst>
            </a:custGeom>
            <a:solidFill>
              <a:srgbClr val="E8D5C7"/>
            </a:solidFill>
            <a:ln w="38100" cap="rnd">
              <a:solidFill>
                <a:srgbClr val="4D87DD"/>
              </a:solidFill>
              <a:prstDash val="solid"/>
              <a:round/>
            </a:ln>
          </p:spPr>
          <p:txBody>
            <a:bodyPr/>
            <a:lstStyle/>
            <a:p>
              <a:endParaRPr lang="he-IL"/>
            </a:p>
          </p:txBody>
        </p:sp>
        <p:sp>
          <p:nvSpPr>
            <p:cNvPr id="21" name="TextBox 21"/>
            <p:cNvSpPr txBox="1"/>
            <p:nvPr/>
          </p:nvSpPr>
          <p:spPr>
            <a:xfrm>
              <a:off x="0" y="-38100"/>
              <a:ext cx="2149107" cy="872424"/>
            </a:xfrm>
            <a:prstGeom prst="rect">
              <a:avLst/>
            </a:prstGeom>
          </p:spPr>
          <p:txBody>
            <a:bodyPr lIns="50800" tIns="50800" rIns="50800" bIns="50800" rtlCol="0" anchor="ctr"/>
            <a:lstStyle/>
            <a:p>
              <a:pPr algn="ctr">
                <a:lnSpc>
                  <a:spcPts val="2659"/>
                </a:lnSpc>
              </a:pPr>
              <a:endParaRPr/>
            </a:p>
          </p:txBody>
        </p:sp>
      </p:grpSp>
      <p:sp>
        <p:nvSpPr>
          <p:cNvPr id="28" name="מלבן: פינות מעוגלות 27">
            <a:extLst>
              <a:ext uri="{FF2B5EF4-FFF2-40B4-BE49-F238E27FC236}">
                <a16:creationId xmlns:a16="http://schemas.microsoft.com/office/drawing/2014/main" id="{B3AC4E00-7885-3A48-7688-2B453E552DEF}"/>
              </a:ext>
            </a:extLst>
          </p:cNvPr>
          <p:cNvSpPr/>
          <p:nvPr/>
        </p:nvSpPr>
        <p:spPr>
          <a:xfrm>
            <a:off x="12175845" y="6057900"/>
            <a:ext cx="1905000" cy="63863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פינות מעוגלות 28">
            <a:extLst>
              <a:ext uri="{FF2B5EF4-FFF2-40B4-BE49-F238E27FC236}">
                <a16:creationId xmlns:a16="http://schemas.microsoft.com/office/drawing/2014/main" id="{926A0CDC-0BC0-7C43-F100-CB82FA320F2D}"/>
              </a:ext>
            </a:extLst>
          </p:cNvPr>
          <p:cNvSpPr/>
          <p:nvPr/>
        </p:nvSpPr>
        <p:spPr>
          <a:xfrm>
            <a:off x="3247296" y="6057900"/>
            <a:ext cx="1905000" cy="63863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TextBox 22"/>
          <p:cNvSpPr txBox="1"/>
          <p:nvPr/>
        </p:nvSpPr>
        <p:spPr>
          <a:xfrm>
            <a:off x="10467441" y="6099256"/>
            <a:ext cx="5360171" cy="555921"/>
          </a:xfrm>
          <a:prstGeom prst="rect">
            <a:avLst/>
          </a:prstGeom>
        </p:spPr>
        <p:txBody>
          <a:bodyPr lIns="0" tIns="0" rIns="0" bIns="0" rtlCol="0" anchor="t">
            <a:spAutoFit/>
          </a:bodyPr>
          <a:lstStyle/>
          <a:p>
            <a:pPr algn="ctr" rtl="1">
              <a:lnSpc>
                <a:spcPts val="4074"/>
              </a:lnSpc>
            </a:pPr>
            <a:r>
              <a:rPr lang="he-IL" sz="4200" b="1">
                <a:solidFill>
                  <a:srgbClr val="FFFFFF"/>
                </a:solidFill>
                <a:effectLst>
                  <a:glow>
                    <a:schemeClr val="bg1">
                      <a:lumMod val="75000"/>
                    </a:schemeClr>
                  </a:glow>
                </a:effectLst>
                <a:latin typeface="Alef Bold"/>
                <a:ea typeface="Alef Bold"/>
                <a:cs typeface="Alef Bold"/>
                <a:sym typeface="Alef Bold"/>
                <a:rtl/>
              </a:rPr>
              <a:t>ערך</a:t>
            </a:r>
          </a:p>
        </p:txBody>
      </p:sp>
      <p:sp>
        <p:nvSpPr>
          <p:cNvPr id="23" name="TextBox 23"/>
          <p:cNvSpPr txBox="1"/>
          <p:nvPr/>
        </p:nvSpPr>
        <p:spPr>
          <a:xfrm>
            <a:off x="8697009" y="6769692"/>
            <a:ext cx="8862672" cy="2528897"/>
          </a:xfrm>
          <a:prstGeom prst="rect">
            <a:avLst/>
          </a:prstGeom>
        </p:spPr>
        <p:txBody>
          <a:bodyPr lIns="0" tIns="0" rIns="0" bIns="0" rtlCol="0" anchor="t">
            <a:spAutoFit/>
          </a:bodyPr>
          <a:lstStyle/>
          <a:p>
            <a:pPr algn="r" rtl="1">
              <a:lnSpc>
                <a:spcPts val="3959"/>
              </a:lnSpc>
            </a:pPr>
            <a:r>
              <a:rPr lang="he-IL" sz="2400" b="1" dirty="0">
                <a:solidFill>
                  <a:srgbClr val="000000"/>
                </a:solidFill>
                <a:latin typeface="Alef Bold"/>
                <a:ea typeface="Alef Bold"/>
                <a:cs typeface="Alef Bold"/>
                <a:sym typeface="Alef Bold"/>
                <a:rtl/>
              </a:rPr>
              <a:t>השווי, החשיבות או התועלת שמיוצרת על ידי הפרויקט</a:t>
            </a:r>
          </a:p>
          <a:p>
            <a:pPr algn="r" rtl="1">
              <a:lnSpc>
                <a:spcPts val="3959"/>
              </a:lnSpc>
            </a:pPr>
            <a:r>
              <a:rPr lang="he-IL" sz="2400" dirty="0">
                <a:solidFill>
                  <a:srgbClr val="000000"/>
                </a:solidFill>
                <a:latin typeface="Alef"/>
                <a:ea typeface="Alef"/>
                <a:cs typeface="Alef"/>
                <a:sym typeface="Alef"/>
                <a:rtl/>
              </a:rPr>
              <a:t>- בעיני הלקוחות ערך הוא היכולת להשתמש ביכולת של המוצר</a:t>
            </a:r>
          </a:p>
          <a:p>
            <a:pPr algn="r" rtl="1">
              <a:lnSpc>
                <a:spcPts val="3959"/>
              </a:lnSpc>
            </a:pPr>
            <a:r>
              <a:rPr lang="he-IL" sz="2400" dirty="0">
                <a:solidFill>
                  <a:srgbClr val="000000"/>
                </a:solidFill>
                <a:latin typeface="Alef"/>
                <a:ea typeface="Alef"/>
                <a:cs typeface="Alef"/>
                <a:sym typeface="Alef"/>
                <a:rtl/>
              </a:rPr>
              <a:t>– בעיני ארגון עסקי ערך נמדד ממקום פיננסי שמושקע כדי להשיג תועלות</a:t>
            </a:r>
          </a:p>
          <a:p>
            <a:pPr algn="r" rtl="1">
              <a:lnSpc>
                <a:spcPts val="3959"/>
              </a:lnSpc>
            </a:pPr>
            <a:r>
              <a:rPr lang="he-IL" sz="2400" dirty="0">
                <a:solidFill>
                  <a:srgbClr val="000000"/>
                </a:solidFill>
                <a:latin typeface="Alef"/>
                <a:ea typeface="Alef"/>
                <a:cs typeface="Alef"/>
                <a:sym typeface="Alef"/>
                <a:rtl/>
              </a:rPr>
              <a:t>– בעיני ארגונים חברתיים ערך נמדד על ידי התרומה לקבוצת אנשים, קהילות או סביבה</a:t>
            </a:r>
          </a:p>
        </p:txBody>
      </p:sp>
      <p:sp>
        <p:nvSpPr>
          <p:cNvPr id="24" name="TextBox 24"/>
          <p:cNvSpPr txBox="1"/>
          <p:nvPr/>
        </p:nvSpPr>
        <p:spPr>
          <a:xfrm>
            <a:off x="1570333" y="6099256"/>
            <a:ext cx="5360171" cy="555921"/>
          </a:xfrm>
          <a:prstGeom prst="rect">
            <a:avLst/>
          </a:prstGeom>
        </p:spPr>
        <p:txBody>
          <a:bodyPr lIns="0" tIns="0" rIns="0" bIns="0" rtlCol="0" anchor="t">
            <a:spAutoFit/>
          </a:bodyPr>
          <a:lstStyle/>
          <a:p>
            <a:pPr algn="ctr" rtl="1">
              <a:lnSpc>
                <a:spcPts val="4074"/>
              </a:lnSpc>
            </a:pPr>
            <a:r>
              <a:rPr lang="he-IL" sz="4200" b="1" dirty="0">
                <a:solidFill>
                  <a:srgbClr val="FFFFFF"/>
                </a:solidFill>
                <a:effectLst>
                  <a:glow>
                    <a:schemeClr val="bg1">
                      <a:lumMod val="75000"/>
                    </a:schemeClr>
                  </a:glow>
                </a:effectLst>
                <a:latin typeface="Alef Bold"/>
                <a:ea typeface="Alef Bold"/>
                <a:cs typeface="Alef Bold"/>
                <a:sym typeface="Alef Bold"/>
                <a:rtl/>
              </a:rPr>
              <a:t>מוצר</a:t>
            </a:r>
          </a:p>
        </p:txBody>
      </p:sp>
      <p:sp>
        <p:nvSpPr>
          <p:cNvPr id="25" name="TextBox 25"/>
          <p:cNvSpPr txBox="1"/>
          <p:nvPr/>
        </p:nvSpPr>
        <p:spPr>
          <a:xfrm>
            <a:off x="-276895" y="6769692"/>
            <a:ext cx="8353109" cy="3041858"/>
          </a:xfrm>
          <a:prstGeom prst="rect">
            <a:avLst/>
          </a:prstGeom>
        </p:spPr>
        <p:txBody>
          <a:bodyPr lIns="0" tIns="0" rIns="0" bIns="0" rtlCol="0" anchor="t">
            <a:spAutoFit/>
          </a:bodyPr>
          <a:lstStyle/>
          <a:p>
            <a:pPr algn="r" rtl="1">
              <a:lnSpc>
                <a:spcPts val="3959"/>
              </a:lnSpc>
            </a:pPr>
            <a:r>
              <a:rPr lang="he-IL" sz="2400" b="1" dirty="0">
                <a:solidFill>
                  <a:srgbClr val="000000"/>
                </a:solidFill>
                <a:latin typeface="Alef Bold"/>
                <a:ea typeface="Alef Bold"/>
                <a:cs typeface="Alef Bold"/>
                <a:sym typeface="Alef Bold"/>
                <a:rtl/>
              </a:rPr>
              <a:t>תוצר בעל ערך עסקי הניתן להגדרה ובר מדידה</a:t>
            </a:r>
          </a:p>
          <a:p>
            <a:pPr algn="r" rtl="1">
              <a:lnSpc>
                <a:spcPts val="3959"/>
              </a:lnSpc>
            </a:pPr>
            <a:r>
              <a:rPr lang="he-IL" sz="2400" dirty="0">
                <a:solidFill>
                  <a:srgbClr val="000000"/>
                </a:solidFill>
                <a:latin typeface="Alef"/>
                <a:ea typeface="Alef"/>
                <a:cs typeface="Alef"/>
                <a:sym typeface="Alef"/>
                <a:rtl/>
              </a:rPr>
              <a:t>מוצר יכול להיות תוצר סופי בהגדרתו או רכיב במוצר שלם.</a:t>
            </a:r>
          </a:p>
          <a:p>
            <a:pPr algn="r" rtl="1">
              <a:lnSpc>
                <a:spcPts val="3959"/>
              </a:lnSpc>
            </a:pPr>
            <a:r>
              <a:rPr lang="he-IL" sz="2400" dirty="0">
                <a:solidFill>
                  <a:srgbClr val="000000"/>
                </a:solidFill>
                <a:latin typeface="Alef"/>
                <a:ea typeface="Alef"/>
                <a:cs typeface="Alef"/>
                <a:sym typeface="Alef"/>
                <a:rtl/>
              </a:rPr>
              <a:t>מחזור החיים של מוצר הוא סדרה של שלבים- משלב הרעיון ועד</a:t>
            </a:r>
          </a:p>
          <a:p>
            <a:pPr algn="r" rtl="1">
              <a:lnSpc>
                <a:spcPts val="3959"/>
              </a:lnSpc>
            </a:pPr>
            <a:r>
              <a:rPr lang="he-IL" sz="2400" dirty="0">
                <a:solidFill>
                  <a:srgbClr val="000000"/>
                </a:solidFill>
                <a:latin typeface="Alef"/>
                <a:ea typeface="Alef"/>
                <a:cs typeface="Alef"/>
                <a:sym typeface="Alef"/>
                <a:rtl/>
              </a:rPr>
              <a:t>סיום חיי המוצר</a:t>
            </a:r>
          </a:p>
          <a:p>
            <a:pPr algn="r" rtl="1">
              <a:lnSpc>
                <a:spcPts val="3959"/>
              </a:lnSpc>
            </a:pPr>
            <a:r>
              <a:rPr lang="he-IL" sz="2400" dirty="0">
                <a:solidFill>
                  <a:srgbClr val="000000"/>
                </a:solidFill>
                <a:latin typeface="Alef"/>
                <a:ea typeface="Alef"/>
                <a:cs typeface="Alef"/>
                <a:sym typeface="Alef"/>
                <a:rtl/>
              </a:rPr>
              <a:t>מוצר מתנהל לאורך זמן ומשתנה לאורך הזמן (עדכון </a:t>
            </a:r>
            <a:r>
              <a:rPr lang="he-IL" sz="2400" dirty="0" err="1">
                <a:solidFill>
                  <a:srgbClr val="000000"/>
                </a:solidFill>
                <a:latin typeface="Alef"/>
                <a:ea typeface="Alef"/>
                <a:cs typeface="Alef"/>
                <a:sym typeface="Alef"/>
                <a:rtl/>
              </a:rPr>
              <a:t>גרסא</a:t>
            </a:r>
            <a:r>
              <a:rPr lang="he-IL" sz="2400" dirty="0">
                <a:solidFill>
                  <a:srgbClr val="000000"/>
                </a:solidFill>
                <a:latin typeface="Alef"/>
                <a:ea typeface="Alef"/>
                <a:cs typeface="Alef"/>
                <a:sym typeface="Alef"/>
                <a:rtl/>
              </a:rPr>
              <a:t> וכו’..)</a:t>
            </a:r>
          </a:p>
          <a:p>
            <a:pPr algn="r" rtl="1">
              <a:lnSpc>
                <a:spcPts val="3959"/>
              </a:lnSpc>
            </a:pPr>
            <a:r>
              <a:rPr lang="he-IL" sz="2400" b="1" dirty="0">
                <a:solidFill>
                  <a:srgbClr val="000000"/>
                </a:solidFill>
                <a:highlight>
                  <a:srgbClr val="FFFF00"/>
                </a:highlight>
                <a:latin typeface="Alef"/>
                <a:ea typeface="Alef"/>
                <a:cs typeface="Alef"/>
                <a:sym typeface="Alef"/>
                <a:rtl/>
              </a:rPr>
              <a:t>מה המוצר שלנו?</a:t>
            </a:r>
            <a:endParaRPr lang="he-IL" sz="2400" dirty="0">
              <a:solidFill>
                <a:srgbClr val="000000"/>
              </a:solidFill>
              <a:latin typeface="Alef"/>
              <a:ea typeface="Alef"/>
              <a:cs typeface="Alef"/>
              <a:sym typeface="Alef"/>
              <a:rt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 name="Group 3"/>
          <p:cNvGrpSpPr/>
          <p:nvPr/>
        </p:nvGrpSpPr>
        <p:grpSpPr>
          <a:xfrm>
            <a:off x="748455" y="2912036"/>
            <a:ext cx="12521579" cy="2351114"/>
            <a:chOff x="0" y="0"/>
            <a:chExt cx="3297864" cy="619223"/>
          </a:xfrm>
        </p:grpSpPr>
        <p:sp>
          <p:nvSpPr>
            <p:cNvPr id="4" name="Freeform 4"/>
            <p:cNvSpPr/>
            <p:nvPr/>
          </p:nvSpPr>
          <p:spPr>
            <a:xfrm>
              <a:off x="0" y="0"/>
              <a:ext cx="3297865" cy="619223"/>
            </a:xfrm>
            <a:custGeom>
              <a:avLst/>
              <a:gdLst/>
              <a:ahLst/>
              <a:cxnLst/>
              <a:rect l="l" t="t" r="r" b="b"/>
              <a:pathLst>
                <a:path w="3297865" h="619223">
                  <a:moveTo>
                    <a:pt x="31533" y="0"/>
                  </a:moveTo>
                  <a:lnTo>
                    <a:pt x="3266332" y="0"/>
                  </a:lnTo>
                  <a:cubicBezTo>
                    <a:pt x="3274695" y="0"/>
                    <a:pt x="3282716" y="3322"/>
                    <a:pt x="3288629" y="9236"/>
                  </a:cubicBezTo>
                  <a:cubicBezTo>
                    <a:pt x="3294542" y="15149"/>
                    <a:pt x="3297865" y="23170"/>
                    <a:pt x="3297865" y="31533"/>
                  </a:cubicBezTo>
                  <a:lnTo>
                    <a:pt x="3297865" y="587691"/>
                  </a:lnTo>
                  <a:cubicBezTo>
                    <a:pt x="3297865" y="596054"/>
                    <a:pt x="3294542" y="604074"/>
                    <a:pt x="3288629" y="609988"/>
                  </a:cubicBezTo>
                  <a:cubicBezTo>
                    <a:pt x="3282716" y="615901"/>
                    <a:pt x="3274695" y="619223"/>
                    <a:pt x="3266332" y="619223"/>
                  </a:cubicBezTo>
                  <a:lnTo>
                    <a:pt x="31533" y="619223"/>
                  </a:lnTo>
                  <a:cubicBezTo>
                    <a:pt x="23170" y="619223"/>
                    <a:pt x="15149" y="615901"/>
                    <a:pt x="9236" y="609988"/>
                  </a:cubicBezTo>
                  <a:cubicBezTo>
                    <a:pt x="3322" y="604074"/>
                    <a:pt x="0" y="596054"/>
                    <a:pt x="0" y="587691"/>
                  </a:cubicBezTo>
                  <a:lnTo>
                    <a:pt x="0" y="31533"/>
                  </a:lnTo>
                  <a:cubicBezTo>
                    <a:pt x="0" y="23170"/>
                    <a:pt x="3322" y="15149"/>
                    <a:pt x="9236" y="9236"/>
                  </a:cubicBezTo>
                  <a:cubicBezTo>
                    <a:pt x="15149" y="3322"/>
                    <a:pt x="23170" y="0"/>
                    <a:pt x="31533"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5" name="TextBox 5"/>
            <p:cNvSpPr txBox="1"/>
            <p:nvPr/>
          </p:nvSpPr>
          <p:spPr>
            <a:xfrm>
              <a:off x="0" y="-57150"/>
              <a:ext cx="3297864" cy="676373"/>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706221" y="1590796"/>
            <a:ext cx="4089666" cy="4462929"/>
          </a:xfrm>
          <a:custGeom>
            <a:avLst/>
            <a:gdLst/>
            <a:ahLst/>
            <a:cxnLst/>
            <a:rect l="l" t="t" r="r" b="b"/>
            <a:pathLst>
              <a:path w="4089666" h="4462929">
                <a:moveTo>
                  <a:pt x="0" y="0"/>
                </a:moveTo>
                <a:lnTo>
                  <a:pt x="4089666" y="0"/>
                </a:lnTo>
                <a:lnTo>
                  <a:pt x="4089666" y="4462929"/>
                </a:lnTo>
                <a:lnTo>
                  <a:pt x="0" y="44629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7" name="Freeform 7"/>
          <p:cNvSpPr/>
          <p:nvPr/>
        </p:nvSpPr>
        <p:spPr>
          <a:xfrm flipV="1">
            <a:off x="-2107261" y="-1989963"/>
            <a:ext cx="4242829" cy="4114800"/>
          </a:xfrm>
          <a:custGeom>
            <a:avLst/>
            <a:gdLst/>
            <a:ahLst/>
            <a:cxnLst/>
            <a:rect l="l" t="t" r="r" b="b"/>
            <a:pathLst>
              <a:path w="4242829" h="4114800">
                <a:moveTo>
                  <a:pt x="0" y="4114800"/>
                </a:moveTo>
                <a:lnTo>
                  <a:pt x="4242829" y="4114800"/>
                </a:lnTo>
                <a:lnTo>
                  <a:pt x="4242829" y="0"/>
                </a:lnTo>
                <a:lnTo>
                  <a:pt x="0" y="0"/>
                </a:lnTo>
                <a:lnTo>
                  <a:pt x="0" y="411480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7" name="מלבן: פינות מעוגלות 16">
            <a:extLst>
              <a:ext uri="{FF2B5EF4-FFF2-40B4-BE49-F238E27FC236}">
                <a16:creationId xmlns:a16="http://schemas.microsoft.com/office/drawing/2014/main" id="{16E06803-D112-570A-CD92-961E2A85B196}"/>
              </a:ext>
            </a:extLst>
          </p:cNvPr>
          <p:cNvSpPr/>
          <p:nvPr/>
        </p:nvSpPr>
        <p:spPr>
          <a:xfrm>
            <a:off x="5029200" y="2621082"/>
            <a:ext cx="3886200" cy="63863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TextBox 8"/>
          <p:cNvSpPr txBox="1"/>
          <p:nvPr/>
        </p:nvSpPr>
        <p:spPr>
          <a:xfrm>
            <a:off x="3682673" y="747405"/>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a:solidFill>
                  <a:srgbClr val="4D87DD"/>
                </a:solidFill>
                <a:latin typeface="FB Fahrenheit"/>
                <a:ea typeface="FB Fahrenheit"/>
                <a:cs typeface="FB Fahrenheit"/>
                <a:sym typeface="FB Fahrenheit"/>
                <a:rtl/>
              </a:rPr>
              <a:t>מושגי יסוד</a:t>
            </a:r>
          </a:p>
        </p:txBody>
      </p:sp>
      <p:sp>
        <p:nvSpPr>
          <p:cNvPr id="9" name="TextBox 9"/>
          <p:cNvSpPr txBox="1"/>
          <p:nvPr/>
        </p:nvSpPr>
        <p:spPr>
          <a:xfrm>
            <a:off x="4329159" y="2688770"/>
            <a:ext cx="5360171" cy="541782"/>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ניהול פרויקטים</a:t>
            </a:r>
          </a:p>
        </p:txBody>
      </p:sp>
      <p:sp>
        <p:nvSpPr>
          <p:cNvPr id="10" name="TextBox 10"/>
          <p:cNvSpPr txBox="1"/>
          <p:nvPr/>
        </p:nvSpPr>
        <p:spPr>
          <a:xfrm>
            <a:off x="1028700" y="3630602"/>
            <a:ext cx="11776398" cy="1180465"/>
          </a:xfrm>
          <a:prstGeom prst="rect">
            <a:avLst/>
          </a:prstGeom>
        </p:spPr>
        <p:txBody>
          <a:bodyPr lIns="0" tIns="0" rIns="0" bIns="0" rtlCol="0" anchor="t">
            <a:spAutoFit/>
          </a:bodyPr>
          <a:lstStyle/>
          <a:p>
            <a:pPr algn="r">
              <a:lnSpc>
                <a:spcPts val="4760"/>
              </a:lnSpc>
            </a:pPr>
            <a:r>
              <a:rPr lang="he-IL" sz="3400">
                <a:solidFill>
                  <a:srgbClr val="000000"/>
                </a:solidFill>
                <a:latin typeface="Alef"/>
                <a:ea typeface="Alef"/>
                <a:cs typeface="Alef"/>
                <a:sym typeface="Alef"/>
                <a:rtl/>
              </a:rPr>
              <a:t>ניהול פרויקט הוא יישום של ידע, כישורים, כלים ושיטות בפעילויות</a:t>
            </a:r>
          </a:p>
          <a:p>
            <a:pPr algn="r">
              <a:lnSpc>
                <a:spcPts val="4760"/>
              </a:lnSpc>
            </a:pPr>
            <a:r>
              <a:rPr lang="he-IL" sz="3400">
                <a:solidFill>
                  <a:srgbClr val="000000"/>
                </a:solidFill>
                <a:latin typeface="Alef"/>
                <a:ea typeface="Alef"/>
                <a:cs typeface="Alef"/>
                <a:sym typeface="Alef"/>
                <a:rtl/>
              </a:rPr>
              <a:t>הפרויקט לשם עמידה בדרישות הפרויקט</a:t>
            </a:r>
          </a:p>
        </p:txBody>
      </p:sp>
      <p:sp>
        <p:nvSpPr>
          <p:cNvPr id="11" name="Freeform 11"/>
          <p:cNvSpPr/>
          <p:nvPr/>
        </p:nvSpPr>
        <p:spPr>
          <a:xfrm flipH="1">
            <a:off x="16166585" y="8229600"/>
            <a:ext cx="4242829" cy="4114800"/>
          </a:xfrm>
          <a:custGeom>
            <a:avLst/>
            <a:gdLst/>
            <a:ahLst/>
            <a:cxnLst/>
            <a:rect l="l" t="t" r="r" b="b"/>
            <a:pathLst>
              <a:path w="4242829" h="4114800">
                <a:moveTo>
                  <a:pt x="4242830" y="0"/>
                </a:moveTo>
                <a:lnTo>
                  <a:pt x="0" y="0"/>
                </a:lnTo>
                <a:lnTo>
                  <a:pt x="0" y="4114800"/>
                </a:lnTo>
                <a:lnTo>
                  <a:pt x="4242830" y="4114800"/>
                </a:lnTo>
                <a:lnTo>
                  <a:pt x="424283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grpSp>
        <p:nvGrpSpPr>
          <p:cNvPr id="12" name="Group 12"/>
          <p:cNvGrpSpPr/>
          <p:nvPr/>
        </p:nvGrpSpPr>
        <p:grpSpPr>
          <a:xfrm>
            <a:off x="748455" y="6372241"/>
            <a:ext cx="15002599" cy="3393986"/>
            <a:chOff x="0" y="0"/>
            <a:chExt cx="3951302" cy="893889"/>
          </a:xfrm>
        </p:grpSpPr>
        <p:sp>
          <p:nvSpPr>
            <p:cNvPr id="13" name="Freeform 13"/>
            <p:cNvSpPr/>
            <p:nvPr/>
          </p:nvSpPr>
          <p:spPr>
            <a:xfrm>
              <a:off x="0" y="0"/>
              <a:ext cx="3951302" cy="893889"/>
            </a:xfrm>
            <a:custGeom>
              <a:avLst/>
              <a:gdLst/>
              <a:ahLst/>
              <a:cxnLst/>
              <a:rect l="l" t="t" r="r" b="b"/>
              <a:pathLst>
                <a:path w="3951302" h="893889">
                  <a:moveTo>
                    <a:pt x="26318" y="0"/>
                  </a:moveTo>
                  <a:lnTo>
                    <a:pt x="3924984" y="0"/>
                  </a:lnTo>
                  <a:cubicBezTo>
                    <a:pt x="3931964" y="0"/>
                    <a:pt x="3938658" y="2773"/>
                    <a:pt x="3943593" y="7708"/>
                  </a:cubicBezTo>
                  <a:cubicBezTo>
                    <a:pt x="3948529" y="12644"/>
                    <a:pt x="3951302" y="19338"/>
                    <a:pt x="3951302" y="26318"/>
                  </a:cubicBezTo>
                  <a:lnTo>
                    <a:pt x="3951302" y="867571"/>
                  </a:lnTo>
                  <a:cubicBezTo>
                    <a:pt x="3951302" y="874551"/>
                    <a:pt x="3948529" y="881245"/>
                    <a:pt x="3943593" y="886181"/>
                  </a:cubicBezTo>
                  <a:cubicBezTo>
                    <a:pt x="3938658" y="891116"/>
                    <a:pt x="3931964" y="893889"/>
                    <a:pt x="3924984" y="893889"/>
                  </a:cubicBezTo>
                  <a:lnTo>
                    <a:pt x="26318" y="893889"/>
                  </a:lnTo>
                  <a:cubicBezTo>
                    <a:pt x="19338" y="893889"/>
                    <a:pt x="12644" y="891116"/>
                    <a:pt x="7708" y="886181"/>
                  </a:cubicBezTo>
                  <a:cubicBezTo>
                    <a:pt x="2773" y="881245"/>
                    <a:pt x="0" y="874551"/>
                    <a:pt x="0" y="867571"/>
                  </a:cubicBezTo>
                  <a:lnTo>
                    <a:pt x="0" y="26318"/>
                  </a:lnTo>
                  <a:cubicBezTo>
                    <a:pt x="0" y="19338"/>
                    <a:pt x="2773" y="12644"/>
                    <a:pt x="7708" y="7708"/>
                  </a:cubicBezTo>
                  <a:cubicBezTo>
                    <a:pt x="12644" y="2773"/>
                    <a:pt x="19338" y="0"/>
                    <a:pt x="26318"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14" name="TextBox 14"/>
            <p:cNvSpPr txBox="1"/>
            <p:nvPr/>
          </p:nvSpPr>
          <p:spPr>
            <a:xfrm>
              <a:off x="0" y="-57150"/>
              <a:ext cx="3951302" cy="951039"/>
            </a:xfrm>
            <a:prstGeom prst="rect">
              <a:avLst/>
            </a:prstGeom>
          </p:spPr>
          <p:txBody>
            <a:bodyPr lIns="50800" tIns="50800" rIns="50800" bIns="50800" rtlCol="0" anchor="ctr"/>
            <a:lstStyle/>
            <a:p>
              <a:pPr algn="ctr">
                <a:lnSpc>
                  <a:spcPts val="2659"/>
                </a:lnSpc>
              </a:pPr>
              <a:endParaRPr/>
            </a:p>
          </p:txBody>
        </p:sp>
      </p:grpSp>
      <p:sp>
        <p:nvSpPr>
          <p:cNvPr id="19" name="מלבן: פינות מעוגלות 18">
            <a:extLst>
              <a:ext uri="{FF2B5EF4-FFF2-40B4-BE49-F238E27FC236}">
                <a16:creationId xmlns:a16="http://schemas.microsoft.com/office/drawing/2014/main" id="{AC3C267A-5535-BCD4-7BA4-70234129E4F7}"/>
              </a:ext>
            </a:extLst>
          </p:cNvPr>
          <p:cNvSpPr/>
          <p:nvPr/>
        </p:nvSpPr>
        <p:spPr>
          <a:xfrm>
            <a:off x="5257800" y="6100549"/>
            <a:ext cx="5975786" cy="63863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p:cNvSpPr txBox="1"/>
          <p:nvPr/>
        </p:nvSpPr>
        <p:spPr>
          <a:xfrm>
            <a:off x="5374131" y="6148975"/>
            <a:ext cx="5751248" cy="541782"/>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תפקיד מנהלי הפרויקטים</a:t>
            </a:r>
          </a:p>
        </p:txBody>
      </p:sp>
      <p:sp>
        <p:nvSpPr>
          <p:cNvPr id="16" name="TextBox 16"/>
          <p:cNvSpPr txBox="1"/>
          <p:nvPr/>
        </p:nvSpPr>
        <p:spPr>
          <a:xfrm>
            <a:off x="1028700" y="6964405"/>
            <a:ext cx="14201074" cy="2380615"/>
          </a:xfrm>
          <a:prstGeom prst="rect">
            <a:avLst/>
          </a:prstGeom>
        </p:spPr>
        <p:txBody>
          <a:bodyPr lIns="0" tIns="0" rIns="0" bIns="0" rtlCol="0" anchor="t">
            <a:spAutoFit/>
          </a:bodyPr>
          <a:lstStyle/>
          <a:p>
            <a:pPr algn="just" rtl="1">
              <a:lnSpc>
                <a:spcPts val="4760"/>
              </a:lnSpc>
            </a:pPr>
            <a:r>
              <a:rPr lang="he-IL" sz="3400">
                <a:solidFill>
                  <a:srgbClr val="000000"/>
                </a:solidFill>
                <a:latin typeface="Alef"/>
                <a:ea typeface="Alef"/>
                <a:cs typeface="Alef"/>
                <a:sym typeface="Alef"/>
                <a:rtl/>
              </a:rPr>
              <a:t>מנהל.ת הפרויקט הוא\היא מי שהוקצה.תה על ידי הארגון המבצע להוביל את הצוות.ים האחראי.ם על השגת מטרות הפרויקט</a:t>
            </a:r>
          </a:p>
          <a:p>
            <a:pPr algn="just" rtl="1">
              <a:lnSpc>
                <a:spcPts val="4760"/>
              </a:lnSpc>
            </a:pPr>
            <a:r>
              <a:rPr lang="he-IL" sz="3400">
                <a:solidFill>
                  <a:srgbClr val="000000"/>
                </a:solidFill>
                <a:latin typeface="Alef"/>
                <a:ea typeface="Alef"/>
                <a:cs typeface="Alef"/>
                <a:sym typeface="Alef"/>
                <a:rtl/>
              </a:rPr>
              <a:t>מנהל.ת הפרויקט נושא.ת באחריות הכוללת לפרויקט כמכלול והוא\היא פועל.ת לאיזון בין האילוצים בפרויקט בעזרת המשאבים\הצוותים הזמינים</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8" name="קבוצה 37">
            <a:extLst>
              <a:ext uri="{FF2B5EF4-FFF2-40B4-BE49-F238E27FC236}">
                <a16:creationId xmlns:a16="http://schemas.microsoft.com/office/drawing/2014/main" id="{134BFDA8-FFD6-C96E-BEB7-8C3145B506C4}"/>
              </a:ext>
            </a:extLst>
          </p:cNvPr>
          <p:cNvGrpSpPr/>
          <p:nvPr/>
        </p:nvGrpSpPr>
        <p:grpSpPr>
          <a:xfrm>
            <a:off x="1957774" y="720278"/>
            <a:ext cx="14372453" cy="8846445"/>
            <a:chOff x="1957773" y="259455"/>
            <a:chExt cx="14372453" cy="8846445"/>
          </a:xfrm>
        </p:grpSpPr>
        <p:grpSp>
          <p:nvGrpSpPr>
            <p:cNvPr id="3" name="Group 3"/>
            <p:cNvGrpSpPr/>
            <p:nvPr/>
          </p:nvGrpSpPr>
          <p:grpSpPr>
            <a:xfrm>
              <a:off x="2001526" y="1610492"/>
              <a:ext cx="2758538" cy="7495408"/>
              <a:chOff x="0" y="0"/>
              <a:chExt cx="755244" cy="2304456"/>
            </a:xfrm>
          </p:grpSpPr>
          <p:sp>
            <p:nvSpPr>
              <p:cNvPr id="4" name="Freeform 4"/>
              <p:cNvSpPr/>
              <p:nvPr/>
            </p:nvSpPr>
            <p:spPr>
              <a:xfrm>
                <a:off x="0" y="0"/>
                <a:ext cx="755244" cy="2304456"/>
              </a:xfrm>
              <a:custGeom>
                <a:avLst/>
                <a:gdLst/>
                <a:ahLst/>
                <a:cxnLst/>
                <a:rect l="l" t="t" r="r" b="b"/>
                <a:pathLst>
                  <a:path w="755244" h="2304456">
                    <a:moveTo>
                      <a:pt x="0" y="0"/>
                    </a:moveTo>
                    <a:lnTo>
                      <a:pt x="755244" y="0"/>
                    </a:lnTo>
                    <a:lnTo>
                      <a:pt x="755244" y="2304456"/>
                    </a:lnTo>
                    <a:lnTo>
                      <a:pt x="0" y="2304456"/>
                    </a:lnTo>
                    <a:close/>
                  </a:path>
                </a:pathLst>
              </a:custGeom>
              <a:solidFill>
                <a:srgbClr val="FE738D"/>
              </a:solidFill>
            </p:spPr>
            <p:txBody>
              <a:bodyPr/>
              <a:lstStyle/>
              <a:p>
                <a:endParaRPr lang="he-IL"/>
              </a:p>
            </p:txBody>
          </p:sp>
        </p:grpSp>
        <p:sp>
          <p:nvSpPr>
            <p:cNvPr id="5" name="Freeform 5"/>
            <p:cNvSpPr/>
            <p:nvPr/>
          </p:nvSpPr>
          <p:spPr>
            <a:xfrm>
              <a:off x="1957773" y="259455"/>
              <a:ext cx="2925355" cy="2605036"/>
            </a:xfrm>
            <a:custGeom>
              <a:avLst/>
              <a:gdLst/>
              <a:ahLst/>
              <a:cxnLst/>
              <a:rect l="l" t="t" r="r" b="b"/>
              <a:pathLst>
                <a:path w="2925355" h="2925355">
                  <a:moveTo>
                    <a:pt x="0" y="0"/>
                  </a:moveTo>
                  <a:lnTo>
                    <a:pt x="2925356" y="0"/>
                  </a:lnTo>
                  <a:lnTo>
                    <a:pt x="2925356" y="2925355"/>
                  </a:lnTo>
                  <a:lnTo>
                    <a:pt x="0" y="29253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6" name="TextBox 6"/>
            <p:cNvSpPr txBox="1"/>
            <p:nvPr/>
          </p:nvSpPr>
          <p:spPr>
            <a:xfrm>
              <a:off x="2418449" y="419100"/>
              <a:ext cx="1924693" cy="2432336"/>
            </a:xfrm>
            <a:prstGeom prst="rect">
              <a:avLst/>
            </a:prstGeom>
          </p:spPr>
          <p:txBody>
            <a:bodyPr lIns="0" tIns="0" rIns="0" bIns="0" rtlCol="0" anchor="t">
              <a:spAutoFit/>
            </a:bodyPr>
            <a:lstStyle/>
            <a:p>
              <a:pPr algn="ctr">
                <a:lnSpc>
                  <a:spcPts val="19846"/>
                </a:lnSpc>
              </a:pPr>
              <a:r>
                <a:rPr lang="en-US" sz="14176">
                  <a:solidFill>
                    <a:srgbClr val="FFFFFF"/>
                  </a:solidFill>
                  <a:latin typeface="Lovelo"/>
                  <a:ea typeface="Lovelo"/>
                  <a:cs typeface="Lovelo"/>
                  <a:sym typeface="Lovelo"/>
                </a:rPr>
                <a:t>S</a:t>
              </a:r>
            </a:p>
          </p:txBody>
        </p:sp>
        <p:sp>
          <p:nvSpPr>
            <p:cNvPr id="7" name="TextBox 7"/>
            <p:cNvSpPr txBox="1"/>
            <p:nvPr/>
          </p:nvSpPr>
          <p:spPr>
            <a:xfrm>
              <a:off x="2121268" y="3630424"/>
              <a:ext cx="2519054" cy="648568"/>
            </a:xfrm>
            <a:prstGeom prst="rect">
              <a:avLst/>
            </a:prstGeom>
          </p:spPr>
          <p:txBody>
            <a:bodyPr lIns="0" tIns="0" rIns="0" bIns="0" rtlCol="0" anchor="t">
              <a:spAutoFit/>
            </a:bodyPr>
            <a:lstStyle/>
            <a:p>
              <a:pPr algn="ctr" rtl="1">
                <a:lnSpc>
                  <a:spcPts val="5102"/>
                </a:lnSpc>
              </a:pPr>
              <a:r>
                <a:rPr lang="he-IL" sz="3644">
                  <a:solidFill>
                    <a:srgbClr val="000000"/>
                  </a:solidFill>
                  <a:latin typeface="FB Fahrenheit"/>
                  <a:ea typeface="FB Fahrenheit"/>
                  <a:cs typeface="FB Fahrenheit"/>
                  <a:sym typeface="FB Fahrenheit"/>
                  <a:rtl/>
                </a:rPr>
                <a:t>ספציפית</a:t>
              </a:r>
            </a:p>
          </p:txBody>
        </p:sp>
        <p:sp>
          <p:nvSpPr>
            <p:cNvPr id="8" name="TextBox 8"/>
            <p:cNvSpPr txBox="1"/>
            <p:nvPr/>
          </p:nvSpPr>
          <p:spPr>
            <a:xfrm>
              <a:off x="2267241" y="7048500"/>
              <a:ext cx="2145680" cy="1983309"/>
            </a:xfrm>
            <a:prstGeom prst="rect">
              <a:avLst/>
            </a:prstGeom>
          </p:spPr>
          <p:txBody>
            <a:bodyPr lIns="0" tIns="0" rIns="0" bIns="0" rtlCol="0" anchor="t">
              <a:spAutoFit/>
            </a:bodyPr>
            <a:lstStyle/>
            <a:p>
              <a:pPr algn="ctr">
                <a:lnSpc>
                  <a:spcPts val="16125"/>
                </a:lnSpc>
              </a:pPr>
              <a:r>
                <a:rPr lang="en-US" sz="11518">
                  <a:solidFill>
                    <a:srgbClr val="FFFFFF"/>
                  </a:solidFill>
                  <a:latin typeface="Lovelo"/>
                  <a:ea typeface="Lovelo"/>
                  <a:cs typeface="Lovelo"/>
                  <a:sym typeface="Lovelo"/>
                </a:rPr>
                <a:t>G</a:t>
              </a:r>
            </a:p>
          </p:txBody>
        </p:sp>
        <p:sp>
          <p:nvSpPr>
            <p:cNvPr id="9" name="TextBox 9"/>
            <p:cNvSpPr txBox="1"/>
            <p:nvPr/>
          </p:nvSpPr>
          <p:spPr>
            <a:xfrm>
              <a:off x="2244878" y="4799284"/>
              <a:ext cx="2218886" cy="1320395"/>
            </a:xfrm>
            <a:prstGeom prst="rect">
              <a:avLst/>
            </a:prstGeom>
          </p:spPr>
          <p:txBody>
            <a:bodyPr lIns="0" tIns="0" rIns="0" bIns="0" rtlCol="0" anchor="t">
              <a:spAutoFit/>
            </a:bodyPr>
            <a:lstStyle/>
            <a:p>
              <a:pPr algn="ctr" rtl="1">
                <a:lnSpc>
                  <a:spcPts val="3508"/>
                </a:lnSpc>
              </a:pPr>
              <a:r>
                <a:rPr lang="he-IL" sz="2506">
                  <a:solidFill>
                    <a:srgbClr val="000000"/>
                  </a:solidFill>
                  <a:latin typeface="Alef"/>
                  <a:ea typeface="Alef"/>
                  <a:cs typeface="Alef"/>
                  <a:sym typeface="Alef"/>
                  <a:rtl/>
                </a:rPr>
                <a:t>תכנן ביעילות תוך מחשבה על יעדים ספציפיים</a:t>
              </a:r>
            </a:p>
          </p:txBody>
        </p:sp>
        <p:grpSp>
          <p:nvGrpSpPr>
            <p:cNvPr id="10" name="Group 10"/>
            <p:cNvGrpSpPr/>
            <p:nvPr/>
          </p:nvGrpSpPr>
          <p:grpSpPr>
            <a:xfrm>
              <a:off x="4883129" y="1610492"/>
              <a:ext cx="2758538" cy="7495408"/>
              <a:chOff x="0" y="0"/>
              <a:chExt cx="755244" cy="2304456"/>
            </a:xfrm>
          </p:grpSpPr>
          <p:sp>
            <p:nvSpPr>
              <p:cNvPr id="11" name="Freeform 11"/>
              <p:cNvSpPr/>
              <p:nvPr/>
            </p:nvSpPr>
            <p:spPr>
              <a:xfrm>
                <a:off x="0" y="0"/>
                <a:ext cx="755244" cy="2304456"/>
              </a:xfrm>
              <a:custGeom>
                <a:avLst/>
                <a:gdLst/>
                <a:ahLst/>
                <a:cxnLst/>
                <a:rect l="l" t="t" r="r" b="b"/>
                <a:pathLst>
                  <a:path w="755244" h="2304456">
                    <a:moveTo>
                      <a:pt x="0" y="0"/>
                    </a:moveTo>
                    <a:lnTo>
                      <a:pt x="755244" y="0"/>
                    </a:lnTo>
                    <a:lnTo>
                      <a:pt x="755244" y="2304456"/>
                    </a:lnTo>
                    <a:lnTo>
                      <a:pt x="0" y="2304456"/>
                    </a:lnTo>
                    <a:close/>
                  </a:path>
                </a:pathLst>
              </a:custGeom>
              <a:solidFill>
                <a:srgbClr val="FFD93B"/>
              </a:solidFill>
            </p:spPr>
            <p:txBody>
              <a:bodyPr/>
              <a:lstStyle/>
              <a:p>
                <a:endParaRPr lang="he-IL"/>
              </a:p>
            </p:txBody>
          </p:sp>
        </p:grpSp>
        <p:sp>
          <p:nvSpPr>
            <p:cNvPr id="12" name="Freeform 12"/>
            <p:cNvSpPr/>
            <p:nvPr/>
          </p:nvSpPr>
          <p:spPr>
            <a:xfrm>
              <a:off x="4819548" y="259455"/>
              <a:ext cx="2925355" cy="2605036"/>
            </a:xfrm>
            <a:custGeom>
              <a:avLst/>
              <a:gdLst/>
              <a:ahLst/>
              <a:cxnLst/>
              <a:rect l="l" t="t" r="r" b="b"/>
              <a:pathLst>
                <a:path w="2925355" h="2925355">
                  <a:moveTo>
                    <a:pt x="0" y="0"/>
                  </a:moveTo>
                  <a:lnTo>
                    <a:pt x="2925355" y="0"/>
                  </a:lnTo>
                  <a:lnTo>
                    <a:pt x="2925355" y="2925355"/>
                  </a:lnTo>
                  <a:lnTo>
                    <a:pt x="0" y="29253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13" name="TextBox 13"/>
            <p:cNvSpPr txBox="1"/>
            <p:nvPr/>
          </p:nvSpPr>
          <p:spPr>
            <a:xfrm>
              <a:off x="5295937" y="419100"/>
              <a:ext cx="1924693" cy="2432336"/>
            </a:xfrm>
            <a:prstGeom prst="rect">
              <a:avLst/>
            </a:prstGeom>
          </p:spPr>
          <p:txBody>
            <a:bodyPr lIns="0" tIns="0" rIns="0" bIns="0" rtlCol="0" anchor="t">
              <a:spAutoFit/>
            </a:bodyPr>
            <a:lstStyle/>
            <a:p>
              <a:pPr algn="ctr">
                <a:lnSpc>
                  <a:spcPts val="19846"/>
                </a:lnSpc>
              </a:pPr>
              <a:r>
                <a:rPr lang="en-US" sz="14176">
                  <a:solidFill>
                    <a:srgbClr val="FFFFFF"/>
                  </a:solidFill>
                  <a:latin typeface="Lovelo"/>
                  <a:ea typeface="Lovelo"/>
                  <a:cs typeface="Lovelo"/>
                  <a:sym typeface="Lovelo"/>
                </a:rPr>
                <a:t>M</a:t>
              </a:r>
            </a:p>
          </p:txBody>
        </p:sp>
        <p:sp>
          <p:nvSpPr>
            <p:cNvPr id="14" name="TextBox 14"/>
            <p:cNvSpPr txBox="1"/>
            <p:nvPr/>
          </p:nvSpPr>
          <p:spPr>
            <a:xfrm>
              <a:off x="4992957" y="3630424"/>
              <a:ext cx="2519054" cy="648568"/>
            </a:xfrm>
            <a:prstGeom prst="rect">
              <a:avLst/>
            </a:prstGeom>
          </p:spPr>
          <p:txBody>
            <a:bodyPr lIns="0" tIns="0" rIns="0" bIns="0" rtlCol="0" anchor="t">
              <a:spAutoFit/>
            </a:bodyPr>
            <a:lstStyle/>
            <a:p>
              <a:pPr algn="ctr" rtl="1">
                <a:lnSpc>
                  <a:spcPts val="5102"/>
                </a:lnSpc>
              </a:pPr>
              <a:r>
                <a:rPr lang="he-IL" sz="3644">
                  <a:solidFill>
                    <a:srgbClr val="000000"/>
                  </a:solidFill>
                  <a:latin typeface="FB Fahrenheit"/>
                  <a:ea typeface="FB Fahrenheit"/>
                  <a:cs typeface="FB Fahrenheit"/>
                  <a:sym typeface="FB Fahrenheit"/>
                  <a:rtl/>
                </a:rPr>
                <a:t>מדידה</a:t>
              </a:r>
            </a:p>
          </p:txBody>
        </p:sp>
        <p:sp>
          <p:nvSpPr>
            <p:cNvPr id="15" name="TextBox 15"/>
            <p:cNvSpPr txBox="1"/>
            <p:nvPr/>
          </p:nvSpPr>
          <p:spPr>
            <a:xfrm>
              <a:off x="5165086" y="7048500"/>
              <a:ext cx="2145680" cy="1983309"/>
            </a:xfrm>
            <a:prstGeom prst="rect">
              <a:avLst/>
            </a:prstGeom>
          </p:spPr>
          <p:txBody>
            <a:bodyPr lIns="0" tIns="0" rIns="0" bIns="0" rtlCol="0" anchor="t">
              <a:spAutoFit/>
            </a:bodyPr>
            <a:lstStyle/>
            <a:p>
              <a:pPr algn="ctr">
                <a:lnSpc>
                  <a:spcPts val="16125"/>
                </a:lnSpc>
              </a:pPr>
              <a:r>
                <a:rPr lang="en-US" sz="11518">
                  <a:solidFill>
                    <a:srgbClr val="FFFFFF"/>
                  </a:solidFill>
                  <a:latin typeface="Lovelo"/>
                  <a:ea typeface="Lovelo"/>
                  <a:cs typeface="Lovelo"/>
                  <a:sym typeface="Lovelo"/>
                </a:rPr>
                <a:t>O</a:t>
              </a:r>
            </a:p>
          </p:txBody>
        </p:sp>
        <p:sp>
          <p:nvSpPr>
            <p:cNvPr id="16" name="TextBox 16"/>
            <p:cNvSpPr txBox="1"/>
            <p:nvPr/>
          </p:nvSpPr>
          <p:spPr>
            <a:xfrm>
              <a:off x="5060830" y="4799284"/>
              <a:ext cx="2389645" cy="2204995"/>
            </a:xfrm>
            <a:prstGeom prst="rect">
              <a:avLst/>
            </a:prstGeom>
          </p:spPr>
          <p:txBody>
            <a:bodyPr lIns="0" tIns="0" rIns="0" bIns="0" rtlCol="0" anchor="t">
              <a:spAutoFit/>
            </a:bodyPr>
            <a:lstStyle/>
            <a:p>
              <a:pPr algn="ctr" rtl="1">
                <a:lnSpc>
                  <a:spcPts val="3508"/>
                </a:lnSpc>
              </a:pPr>
              <a:r>
                <a:rPr lang="he-IL" sz="2506">
                  <a:solidFill>
                    <a:srgbClr val="000000"/>
                  </a:solidFill>
                  <a:latin typeface="Alef"/>
                  <a:ea typeface="Alef"/>
                  <a:cs typeface="Alef"/>
                  <a:sym typeface="Alef"/>
                  <a:rtl/>
                </a:rPr>
                <a:t>עקוב אחר ההתקדמות שלך והעריך מחדש לאורך הדרך</a:t>
              </a:r>
            </a:p>
            <a:p>
              <a:pPr algn="ctr">
                <a:lnSpc>
                  <a:spcPts val="3508"/>
                </a:lnSpc>
              </a:pPr>
              <a:endParaRPr lang="he-IL" sz="2506">
                <a:solidFill>
                  <a:srgbClr val="000000"/>
                </a:solidFill>
                <a:latin typeface="Alef"/>
                <a:ea typeface="Alef"/>
                <a:cs typeface="Alef"/>
                <a:sym typeface="Alef"/>
                <a:rtl/>
              </a:endParaRPr>
            </a:p>
          </p:txBody>
        </p:sp>
        <p:grpSp>
          <p:nvGrpSpPr>
            <p:cNvPr id="17" name="Group 17"/>
            <p:cNvGrpSpPr/>
            <p:nvPr/>
          </p:nvGrpSpPr>
          <p:grpSpPr>
            <a:xfrm>
              <a:off x="7764731" y="1610492"/>
              <a:ext cx="2758538" cy="7495408"/>
              <a:chOff x="0" y="0"/>
              <a:chExt cx="755244" cy="2304456"/>
            </a:xfrm>
          </p:grpSpPr>
          <p:sp>
            <p:nvSpPr>
              <p:cNvPr id="18" name="Freeform 18"/>
              <p:cNvSpPr/>
              <p:nvPr/>
            </p:nvSpPr>
            <p:spPr>
              <a:xfrm>
                <a:off x="0" y="0"/>
                <a:ext cx="755244" cy="2304456"/>
              </a:xfrm>
              <a:custGeom>
                <a:avLst/>
                <a:gdLst/>
                <a:ahLst/>
                <a:cxnLst/>
                <a:rect l="l" t="t" r="r" b="b"/>
                <a:pathLst>
                  <a:path w="755244" h="2304456">
                    <a:moveTo>
                      <a:pt x="0" y="0"/>
                    </a:moveTo>
                    <a:lnTo>
                      <a:pt x="755244" y="0"/>
                    </a:lnTo>
                    <a:lnTo>
                      <a:pt x="755244" y="2304456"/>
                    </a:lnTo>
                    <a:lnTo>
                      <a:pt x="0" y="2304456"/>
                    </a:lnTo>
                    <a:close/>
                  </a:path>
                </a:pathLst>
              </a:custGeom>
              <a:solidFill>
                <a:srgbClr val="FF914D"/>
              </a:solidFill>
            </p:spPr>
            <p:txBody>
              <a:bodyPr/>
              <a:lstStyle/>
              <a:p>
                <a:endParaRPr lang="he-IL"/>
              </a:p>
            </p:txBody>
          </p:sp>
        </p:grpSp>
        <p:sp>
          <p:nvSpPr>
            <p:cNvPr id="19" name="Freeform 19"/>
            <p:cNvSpPr/>
            <p:nvPr/>
          </p:nvSpPr>
          <p:spPr>
            <a:xfrm>
              <a:off x="7681322" y="259455"/>
              <a:ext cx="2925355" cy="2605036"/>
            </a:xfrm>
            <a:custGeom>
              <a:avLst/>
              <a:gdLst/>
              <a:ahLst/>
              <a:cxnLst/>
              <a:rect l="l" t="t" r="r" b="b"/>
              <a:pathLst>
                <a:path w="2925355" h="2925355">
                  <a:moveTo>
                    <a:pt x="0" y="0"/>
                  </a:moveTo>
                  <a:lnTo>
                    <a:pt x="2925356" y="0"/>
                  </a:lnTo>
                  <a:lnTo>
                    <a:pt x="2925356" y="2925355"/>
                  </a:lnTo>
                  <a:lnTo>
                    <a:pt x="0" y="29253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20" name="TextBox 20"/>
            <p:cNvSpPr txBox="1"/>
            <p:nvPr/>
          </p:nvSpPr>
          <p:spPr>
            <a:xfrm>
              <a:off x="8173425" y="419100"/>
              <a:ext cx="1924693" cy="2432336"/>
            </a:xfrm>
            <a:prstGeom prst="rect">
              <a:avLst/>
            </a:prstGeom>
          </p:spPr>
          <p:txBody>
            <a:bodyPr lIns="0" tIns="0" rIns="0" bIns="0" rtlCol="0" anchor="t">
              <a:spAutoFit/>
            </a:bodyPr>
            <a:lstStyle/>
            <a:p>
              <a:pPr algn="ctr">
                <a:lnSpc>
                  <a:spcPts val="19846"/>
                </a:lnSpc>
              </a:pPr>
              <a:r>
                <a:rPr lang="en-US" sz="14176">
                  <a:solidFill>
                    <a:srgbClr val="FFFFFF"/>
                  </a:solidFill>
                  <a:latin typeface="Lovelo"/>
                  <a:ea typeface="Lovelo"/>
                  <a:cs typeface="Lovelo"/>
                  <a:sym typeface="Lovelo"/>
                </a:rPr>
                <a:t>A</a:t>
              </a:r>
            </a:p>
          </p:txBody>
        </p:sp>
        <p:sp>
          <p:nvSpPr>
            <p:cNvPr id="21" name="TextBox 21"/>
            <p:cNvSpPr txBox="1"/>
            <p:nvPr/>
          </p:nvSpPr>
          <p:spPr>
            <a:xfrm>
              <a:off x="7885169" y="3630424"/>
              <a:ext cx="2519054" cy="648568"/>
            </a:xfrm>
            <a:prstGeom prst="rect">
              <a:avLst/>
            </a:prstGeom>
          </p:spPr>
          <p:txBody>
            <a:bodyPr lIns="0" tIns="0" rIns="0" bIns="0" rtlCol="0" anchor="t">
              <a:spAutoFit/>
            </a:bodyPr>
            <a:lstStyle/>
            <a:p>
              <a:pPr algn="ctr" rtl="1">
                <a:lnSpc>
                  <a:spcPts val="5102"/>
                </a:lnSpc>
              </a:pPr>
              <a:r>
                <a:rPr lang="he-IL" sz="3644">
                  <a:solidFill>
                    <a:srgbClr val="000000"/>
                  </a:solidFill>
                  <a:latin typeface="FB Fahrenheit"/>
                  <a:ea typeface="FB Fahrenheit"/>
                  <a:cs typeface="FB Fahrenheit"/>
                  <a:sym typeface="FB Fahrenheit"/>
                  <a:rtl/>
                </a:rPr>
                <a:t>ברת השגה</a:t>
              </a:r>
            </a:p>
          </p:txBody>
        </p:sp>
        <p:sp>
          <p:nvSpPr>
            <p:cNvPr id="22" name="TextBox 22"/>
            <p:cNvSpPr txBox="1"/>
            <p:nvPr/>
          </p:nvSpPr>
          <p:spPr>
            <a:xfrm>
              <a:off x="8062931" y="7048500"/>
              <a:ext cx="2145680" cy="1983309"/>
            </a:xfrm>
            <a:prstGeom prst="rect">
              <a:avLst/>
            </a:prstGeom>
          </p:spPr>
          <p:txBody>
            <a:bodyPr lIns="0" tIns="0" rIns="0" bIns="0" rtlCol="0" anchor="t">
              <a:spAutoFit/>
            </a:bodyPr>
            <a:lstStyle/>
            <a:p>
              <a:pPr algn="ctr">
                <a:lnSpc>
                  <a:spcPts val="16125"/>
                </a:lnSpc>
              </a:pPr>
              <a:r>
                <a:rPr lang="en-US" sz="11518">
                  <a:solidFill>
                    <a:srgbClr val="FFFFFF"/>
                  </a:solidFill>
                  <a:latin typeface="Lovelo"/>
                  <a:ea typeface="Lovelo"/>
                  <a:cs typeface="Lovelo"/>
                  <a:sym typeface="Lovelo"/>
                </a:rPr>
                <a:t>A</a:t>
              </a:r>
            </a:p>
          </p:txBody>
        </p:sp>
        <p:sp>
          <p:nvSpPr>
            <p:cNvPr id="23" name="TextBox 23"/>
            <p:cNvSpPr txBox="1"/>
            <p:nvPr/>
          </p:nvSpPr>
          <p:spPr>
            <a:xfrm>
              <a:off x="8047541" y="4799284"/>
              <a:ext cx="2208758" cy="2204995"/>
            </a:xfrm>
            <a:prstGeom prst="rect">
              <a:avLst/>
            </a:prstGeom>
          </p:spPr>
          <p:txBody>
            <a:bodyPr lIns="0" tIns="0" rIns="0" bIns="0" rtlCol="0" anchor="t">
              <a:spAutoFit/>
            </a:bodyPr>
            <a:lstStyle/>
            <a:p>
              <a:pPr algn="ctr" rtl="1">
                <a:lnSpc>
                  <a:spcPts val="3508"/>
                </a:lnSpc>
              </a:pPr>
              <a:r>
                <a:rPr lang="he-IL" sz="2506">
                  <a:solidFill>
                    <a:srgbClr val="000000"/>
                  </a:solidFill>
                  <a:latin typeface="Alef"/>
                  <a:ea typeface="Alef"/>
                  <a:cs typeface="Alef"/>
                  <a:sym typeface="Alef"/>
                  <a:rtl/>
                </a:rPr>
                <a:t>הציבו יעדים ריאליים שהם מאתגרים אך ניתנים להשגה</a:t>
              </a:r>
            </a:p>
            <a:p>
              <a:pPr algn="ctr">
                <a:lnSpc>
                  <a:spcPts val="3508"/>
                </a:lnSpc>
              </a:pPr>
              <a:endParaRPr lang="he-IL" sz="2506">
                <a:solidFill>
                  <a:srgbClr val="000000"/>
                </a:solidFill>
                <a:latin typeface="Alef"/>
                <a:ea typeface="Alef"/>
                <a:cs typeface="Alef"/>
                <a:sym typeface="Alef"/>
                <a:rtl/>
              </a:endParaRPr>
            </a:p>
          </p:txBody>
        </p:sp>
        <p:grpSp>
          <p:nvGrpSpPr>
            <p:cNvPr id="24" name="Group 24"/>
            <p:cNvGrpSpPr/>
            <p:nvPr/>
          </p:nvGrpSpPr>
          <p:grpSpPr>
            <a:xfrm>
              <a:off x="10646333" y="1610492"/>
              <a:ext cx="2758538" cy="7495408"/>
              <a:chOff x="0" y="0"/>
              <a:chExt cx="755244" cy="2304456"/>
            </a:xfrm>
          </p:grpSpPr>
          <p:sp>
            <p:nvSpPr>
              <p:cNvPr id="25" name="Freeform 25"/>
              <p:cNvSpPr/>
              <p:nvPr/>
            </p:nvSpPr>
            <p:spPr>
              <a:xfrm>
                <a:off x="0" y="0"/>
                <a:ext cx="755244" cy="2304456"/>
              </a:xfrm>
              <a:custGeom>
                <a:avLst/>
                <a:gdLst/>
                <a:ahLst/>
                <a:cxnLst/>
                <a:rect l="l" t="t" r="r" b="b"/>
                <a:pathLst>
                  <a:path w="755244" h="2304456">
                    <a:moveTo>
                      <a:pt x="0" y="0"/>
                    </a:moveTo>
                    <a:lnTo>
                      <a:pt x="755244" y="0"/>
                    </a:lnTo>
                    <a:lnTo>
                      <a:pt x="755244" y="2304456"/>
                    </a:lnTo>
                    <a:lnTo>
                      <a:pt x="0" y="2304456"/>
                    </a:lnTo>
                    <a:close/>
                  </a:path>
                </a:pathLst>
              </a:custGeom>
              <a:solidFill>
                <a:srgbClr val="00C3CB"/>
              </a:solidFill>
            </p:spPr>
            <p:txBody>
              <a:bodyPr/>
              <a:lstStyle/>
              <a:p>
                <a:endParaRPr lang="he-IL"/>
              </a:p>
            </p:txBody>
          </p:sp>
        </p:grpSp>
        <p:sp>
          <p:nvSpPr>
            <p:cNvPr id="26" name="Freeform 26"/>
            <p:cNvSpPr/>
            <p:nvPr/>
          </p:nvSpPr>
          <p:spPr>
            <a:xfrm>
              <a:off x="10543097" y="259455"/>
              <a:ext cx="2925355" cy="2605036"/>
            </a:xfrm>
            <a:custGeom>
              <a:avLst/>
              <a:gdLst/>
              <a:ahLst/>
              <a:cxnLst/>
              <a:rect l="l" t="t" r="r" b="b"/>
              <a:pathLst>
                <a:path w="2925355" h="2925355">
                  <a:moveTo>
                    <a:pt x="0" y="0"/>
                  </a:moveTo>
                  <a:lnTo>
                    <a:pt x="2925355" y="0"/>
                  </a:lnTo>
                  <a:lnTo>
                    <a:pt x="2925355" y="2925355"/>
                  </a:lnTo>
                  <a:lnTo>
                    <a:pt x="0" y="29253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27" name="TextBox 27"/>
            <p:cNvSpPr txBox="1"/>
            <p:nvPr/>
          </p:nvSpPr>
          <p:spPr>
            <a:xfrm>
              <a:off x="11050913" y="419100"/>
              <a:ext cx="1924693" cy="2432336"/>
            </a:xfrm>
            <a:prstGeom prst="rect">
              <a:avLst/>
            </a:prstGeom>
          </p:spPr>
          <p:txBody>
            <a:bodyPr lIns="0" tIns="0" rIns="0" bIns="0" rtlCol="0" anchor="t">
              <a:spAutoFit/>
            </a:bodyPr>
            <a:lstStyle/>
            <a:p>
              <a:pPr algn="ctr">
                <a:lnSpc>
                  <a:spcPts val="19846"/>
                </a:lnSpc>
              </a:pPr>
              <a:r>
                <a:rPr lang="en-US" sz="14176">
                  <a:solidFill>
                    <a:srgbClr val="FFFFFF"/>
                  </a:solidFill>
                  <a:latin typeface="Lovelo"/>
                  <a:ea typeface="Lovelo"/>
                  <a:cs typeface="Lovelo"/>
                  <a:sym typeface="Lovelo"/>
                </a:rPr>
                <a:t>R</a:t>
              </a:r>
            </a:p>
          </p:txBody>
        </p:sp>
        <p:sp>
          <p:nvSpPr>
            <p:cNvPr id="28" name="TextBox 28"/>
            <p:cNvSpPr txBox="1"/>
            <p:nvPr/>
          </p:nvSpPr>
          <p:spPr>
            <a:xfrm>
              <a:off x="10736333" y="3630424"/>
              <a:ext cx="2519054" cy="648568"/>
            </a:xfrm>
            <a:prstGeom prst="rect">
              <a:avLst/>
            </a:prstGeom>
          </p:spPr>
          <p:txBody>
            <a:bodyPr lIns="0" tIns="0" rIns="0" bIns="0" rtlCol="0" anchor="t">
              <a:spAutoFit/>
            </a:bodyPr>
            <a:lstStyle/>
            <a:p>
              <a:pPr algn="ctr" rtl="1">
                <a:lnSpc>
                  <a:spcPts val="5102"/>
                </a:lnSpc>
              </a:pPr>
              <a:r>
                <a:rPr lang="he-IL" sz="3644">
                  <a:solidFill>
                    <a:srgbClr val="000000"/>
                  </a:solidFill>
                  <a:latin typeface="FB Fahrenheit"/>
                  <a:ea typeface="FB Fahrenheit"/>
                  <a:cs typeface="FB Fahrenheit"/>
                  <a:sym typeface="FB Fahrenheit"/>
                  <a:rtl/>
                </a:rPr>
                <a:t>רלוונטית</a:t>
              </a:r>
            </a:p>
          </p:txBody>
        </p:sp>
        <p:sp>
          <p:nvSpPr>
            <p:cNvPr id="29" name="TextBox 29"/>
            <p:cNvSpPr txBox="1"/>
            <p:nvPr/>
          </p:nvSpPr>
          <p:spPr>
            <a:xfrm>
              <a:off x="10960776" y="7048500"/>
              <a:ext cx="2145680" cy="1983309"/>
            </a:xfrm>
            <a:prstGeom prst="rect">
              <a:avLst/>
            </a:prstGeom>
          </p:spPr>
          <p:txBody>
            <a:bodyPr lIns="0" tIns="0" rIns="0" bIns="0" rtlCol="0" anchor="t">
              <a:spAutoFit/>
            </a:bodyPr>
            <a:lstStyle/>
            <a:p>
              <a:pPr algn="ctr">
                <a:lnSpc>
                  <a:spcPts val="16125"/>
                </a:lnSpc>
              </a:pPr>
              <a:r>
                <a:rPr lang="en-US" sz="11518">
                  <a:solidFill>
                    <a:srgbClr val="FFFFFF"/>
                  </a:solidFill>
                  <a:latin typeface="Lovelo"/>
                  <a:ea typeface="Lovelo"/>
                  <a:cs typeface="Lovelo"/>
                  <a:sym typeface="Lovelo"/>
                </a:rPr>
                <a:t>L</a:t>
              </a:r>
            </a:p>
          </p:txBody>
        </p:sp>
        <p:sp>
          <p:nvSpPr>
            <p:cNvPr id="30" name="TextBox 30"/>
            <p:cNvSpPr txBox="1"/>
            <p:nvPr/>
          </p:nvSpPr>
          <p:spPr>
            <a:xfrm>
              <a:off x="10853365" y="4812910"/>
              <a:ext cx="2299102" cy="1320395"/>
            </a:xfrm>
            <a:prstGeom prst="rect">
              <a:avLst/>
            </a:prstGeom>
          </p:spPr>
          <p:txBody>
            <a:bodyPr lIns="0" tIns="0" rIns="0" bIns="0" rtlCol="0" anchor="t">
              <a:spAutoFit/>
            </a:bodyPr>
            <a:lstStyle/>
            <a:p>
              <a:pPr algn="ctr">
                <a:lnSpc>
                  <a:spcPts val="3508"/>
                </a:lnSpc>
              </a:pPr>
              <a:r>
                <a:rPr lang="he-IL" sz="2506">
                  <a:solidFill>
                    <a:srgbClr val="000000"/>
                  </a:solidFill>
                  <a:latin typeface="Alef"/>
                  <a:ea typeface="Alef"/>
                  <a:cs typeface="Alef"/>
                  <a:sym typeface="Alef"/>
                  <a:rtl/>
                </a:rPr>
                <a:t>ודא שהמטרה משרתת מטרה רלוונטית</a:t>
              </a:r>
            </a:p>
          </p:txBody>
        </p:sp>
        <p:grpSp>
          <p:nvGrpSpPr>
            <p:cNvPr id="31" name="Group 31"/>
            <p:cNvGrpSpPr/>
            <p:nvPr/>
          </p:nvGrpSpPr>
          <p:grpSpPr>
            <a:xfrm>
              <a:off x="13527936" y="1610492"/>
              <a:ext cx="2758538" cy="7495408"/>
              <a:chOff x="0" y="0"/>
              <a:chExt cx="755244" cy="2304456"/>
            </a:xfrm>
          </p:grpSpPr>
          <p:sp>
            <p:nvSpPr>
              <p:cNvPr id="32" name="Freeform 32"/>
              <p:cNvSpPr/>
              <p:nvPr/>
            </p:nvSpPr>
            <p:spPr>
              <a:xfrm>
                <a:off x="0" y="0"/>
                <a:ext cx="755244" cy="2304456"/>
              </a:xfrm>
              <a:custGeom>
                <a:avLst/>
                <a:gdLst/>
                <a:ahLst/>
                <a:cxnLst/>
                <a:rect l="l" t="t" r="r" b="b"/>
                <a:pathLst>
                  <a:path w="755244" h="2304456">
                    <a:moveTo>
                      <a:pt x="0" y="0"/>
                    </a:moveTo>
                    <a:lnTo>
                      <a:pt x="755244" y="0"/>
                    </a:lnTo>
                    <a:lnTo>
                      <a:pt x="755244" y="2304456"/>
                    </a:lnTo>
                    <a:lnTo>
                      <a:pt x="0" y="2304456"/>
                    </a:lnTo>
                    <a:close/>
                  </a:path>
                </a:pathLst>
              </a:custGeom>
              <a:solidFill>
                <a:srgbClr val="A448FE"/>
              </a:solidFill>
            </p:spPr>
            <p:txBody>
              <a:bodyPr/>
              <a:lstStyle/>
              <a:p>
                <a:endParaRPr lang="he-IL"/>
              </a:p>
            </p:txBody>
          </p:sp>
        </p:grpSp>
        <p:sp>
          <p:nvSpPr>
            <p:cNvPr id="33" name="Freeform 33"/>
            <p:cNvSpPr/>
            <p:nvPr/>
          </p:nvSpPr>
          <p:spPr>
            <a:xfrm>
              <a:off x="13404871" y="259455"/>
              <a:ext cx="2925355" cy="2605036"/>
            </a:xfrm>
            <a:custGeom>
              <a:avLst/>
              <a:gdLst/>
              <a:ahLst/>
              <a:cxnLst/>
              <a:rect l="l" t="t" r="r" b="b"/>
              <a:pathLst>
                <a:path w="2925355" h="2925355">
                  <a:moveTo>
                    <a:pt x="0" y="0"/>
                  </a:moveTo>
                  <a:lnTo>
                    <a:pt x="2925356" y="0"/>
                  </a:lnTo>
                  <a:lnTo>
                    <a:pt x="2925356" y="2925355"/>
                  </a:lnTo>
                  <a:lnTo>
                    <a:pt x="0" y="29253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34" name="TextBox 34"/>
            <p:cNvSpPr txBox="1"/>
            <p:nvPr/>
          </p:nvSpPr>
          <p:spPr>
            <a:xfrm>
              <a:off x="13928401" y="419100"/>
              <a:ext cx="1924693" cy="2432336"/>
            </a:xfrm>
            <a:prstGeom prst="rect">
              <a:avLst/>
            </a:prstGeom>
          </p:spPr>
          <p:txBody>
            <a:bodyPr lIns="0" tIns="0" rIns="0" bIns="0" rtlCol="0" anchor="t">
              <a:spAutoFit/>
            </a:bodyPr>
            <a:lstStyle/>
            <a:p>
              <a:pPr algn="ctr">
                <a:lnSpc>
                  <a:spcPts val="19846"/>
                </a:lnSpc>
              </a:pPr>
              <a:r>
                <a:rPr lang="en-US" sz="14176" dirty="0">
                  <a:solidFill>
                    <a:srgbClr val="FFFFFF"/>
                  </a:solidFill>
                  <a:latin typeface="Lovelo"/>
                  <a:ea typeface="Lovelo"/>
                  <a:cs typeface="Lovelo"/>
                  <a:sym typeface="Lovelo"/>
                </a:rPr>
                <a:t>T</a:t>
              </a:r>
            </a:p>
          </p:txBody>
        </p:sp>
        <p:sp>
          <p:nvSpPr>
            <p:cNvPr id="35" name="TextBox 35"/>
            <p:cNvSpPr txBox="1"/>
            <p:nvPr/>
          </p:nvSpPr>
          <p:spPr>
            <a:xfrm>
              <a:off x="13668665" y="3630424"/>
              <a:ext cx="2519054" cy="648568"/>
            </a:xfrm>
            <a:prstGeom prst="rect">
              <a:avLst/>
            </a:prstGeom>
          </p:spPr>
          <p:txBody>
            <a:bodyPr lIns="0" tIns="0" rIns="0" bIns="0" rtlCol="0" anchor="t">
              <a:spAutoFit/>
            </a:bodyPr>
            <a:lstStyle/>
            <a:p>
              <a:pPr algn="ctr" rtl="1">
                <a:lnSpc>
                  <a:spcPts val="5102"/>
                </a:lnSpc>
              </a:pPr>
              <a:r>
                <a:rPr lang="he-IL" sz="3644">
                  <a:solidFill>
                    <a:srgbClr val="000000"/>
                  </a:solidFill>
                  <a:latin typeface="FB Fahrenheit"/>
                  <a:ea typeface="FB Fahrenheit"/>
                  <a:cs typeface="FB Fahrenheit"/>
                  <a:sym typeface="FB Fahrenheit"/>
                  <a:rtl/>
                </a:rPr>
                <a:t>תחומה בזמן</a:t>
              </a:r>
            </a:p>
          </p:txBody>
        </p:sp>
        <p:sp>
          <p:nvSpPr>
            <p:cNvPr id="36" name="TextBox 36"/>
            <p:cNvSpPr txBox="1"/>
            <p:nvPr/>
          </p:nvSpPr>
          <p:spPr>
            <a:xfrm>
              <a:off x="13858621" y="7048500"/>
              <a:ext cx="2145680" cy="1983309"/>
            </a:xfrm>
            <a:prstGeom prst="rect">
              <a:avLst/>
            </a:prstGeom>
          </p:spPr>
          <p:txBody>
            <a:bodyPr lIns="0" tIns="0" rIns="0" bIns="0" rtlCol="0" anchor="t">
              <a:spAutoFit/>
            </a:bodyPr>
            <a:lstStyle/>
            <a:p>
              <a:pPr algn="ctr">
                <a:lnSpc>
                  <a:spcPts val="16125"/>
                </a:lnSpc>
              </a:pPr>
              <a:r>
                <a:rPr lang="en-US" sz="11518">
                  <a:solidFill>
                    <a:srgbClr val="FFFFFF"/>
                  </a:solidFill>
                  <a:latin typeface="Lovelo"/>
                  <a:ea typeface="Lovelo"/>
                  <a:cs typeface="Lovelo"/>
                  <a:sym typeface="Lovelo"/>
                </a:rPr>
                <a:t>S</a:t>
              </a:r>
            </a:p>
          </p:txBody>
        </p:sp>
        <p:sp>
          <p:nvSpPr>
            <p:cNvPr id="37" name="TextBox 37"/>
            <p:cNvSpPr txBox="1"/>
            <p:nvPr/>
          </p:nvSpPr>
          <p:spPr>
            <a:xfrm>
              <a:off x="13749532" y="4812910"/>
              <a:ext cx="2315345" cy="1762695"/>
            </a:xfrm>
            <a:prstGeom prst="rect">
              <a:avLst/>
            </a:prstGeom>
          </p:spPr>
          <p:txBody>
            <a:bodyPr lIns="0" tIns="0" rIns="0" bIns="0" rtlCol="0" anchor="t">
              <a:spAutoFit/>
            </a:bodyPr>
            <a:lstStyle/>
            <a:p>
              <a:pPr algn="ctr">
                <a:lnSpc>
                  <a:spcPts val="3508"/>
                </a:lnSpc>
              </a:pPr>
              <a:r>
                <a:rPr lang="he-IL" sz="2506">
                  <a:solidFill>
                    <a:srgbClr val="000000"/>
                  </a:solidFill>
                  <a:latin typeface="Alef"/>
                  <a:ea typeface="Alef"/>
                  <a:cs typeface="Alef"/>
                  <a:sym typeface="Alef"/>
                  <a:rtl/>
                </a:rPr>
                <a:t>ציין תאריך יעד, עקוב אחר ההתקדמות והערך מחדש</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sp>
        <p:nvSpPr>
          <p:cNvPr id="3" name="Freeform 3"/>
          <p:cNvSpPr/>
          <p:nvPr/>
        </p:nvSpPr>
        <p:spPr>
          <a:xfrm>
            <a:off x="-2062048"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4" name="Freeform 4"/>
          <p:cNvSpPr/>
          <p:nvPr/>
        </p:nvSpPr>
        <p:spPr>
          <a:xfrm>
            <a:off x="16225952"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6" name="Freeform 6"/>
          <p:cNvSpPr/>
          <p:nvPr/>
        </p:nvSpPr>
        <p:spPr>
          <a:xfrm>
            <a:off x="1276739" y="5171926"/>
            <a:ext cx="3199438" cy="1927631"/>
          </a:xfrm>
          <a:custGeom>
            <a:avLst/>
            <a:gdLst/>
            <a:ahLst/>
            <a:cxnLst/>
            <a:rect l="l" t="t" r="r" b="b"/>
            <a:pathLst>
              <a:path w="842650" h="507689">
                <a:moveTo>
                  <a:pt x="123409" y="0"/>
                </a:moveTo>
                <a:lnTo>
                  <a:pt x="719242" y="0"/>
                </a:lnTo>
                <a:cubicBezTo>
                  <a:pt x="751972" y="0"/>
                  <a:pt x="783361" y="13002"/>
                  <a:pt x="806505" y="36146"/>
                </a:cubicBezTo>
                <a:cubicBezTo>
                  <a:pt x="829648" y="59289"/>
                  <a:pt x="842650" y="90679"/>
                  <a:pt x="842650" y="123409"/>
                </a:cubicBezTo>
                <a:lnTo>
                  <a:pt x="842650" y="384280"/>
                </a:lnTo>
                <a:cubicBezTo>
                  <a:pt x="842650" y="417010"/>
                  <a:pt x="829648" y="448400"/>
                  <a:pt x="806505" y="471543"/>
                </a:cubicBezTo>
                <a:cubicBezTo>
                  <a:pt x="783361" y="494687"/>
                  <a:pt x="751972" y="507689"/>
                  <a:pt x="719242" y="507689"/>
                </a:cubicBezTo>
                <a:lnTo>
                  <a:pt x="123409" y="507689"/>
                </a:lnTo>
                <a:cubicBezTo>
                  <a:pt x="90679" y="507689"/>
                  <a:pt x="59289" y="494687"/>
                  <a:pt x="36146" y="471543"/>
                </a:cubicBezTo>
                <a:cubicBezTo>
                  <a:pt x="13002" y="448400"/>
                  <a:pt x="0" y="417010"/>
                  <a:pt x="0" y="384280"/>
                </a:cubicBezTo>
                <a:lnTo>
                  <a:pt x="0" y="123409"/>
                </a:lnTo>
                <a:cubicBezTo>
                  <a:pt x="0" y="90679"/>
                  <a:pt x="13002" y="59289"/>
                  <a:pt x="36146" y="36146"/>
                </a:cubicBezTo>
                <a:cubicBezTo>
                  <a:pt x="59289" y="13002"/>
                  <a:pt x="90679" y="0"/>
                  <a:pt x="123409" y="0"/>
                </a:cubicBezTo>
                <a:close/>
              </a:path>
            </a:pathLst>
          </a:custGeom>
          <a:solidFill>
            <a:srgbClr val="E8D5C7"/>
          </a:solidFill>
          <a:ln w="38100" cap="rnd">
            <a:solidFill>
              <a:srgbClr val="4D87DD"/>
            </a:solidFill>
            <a:prstDash val="solid"/>
            <a:round/>
          </a:ln>
        </p:spPr>
        <p:txBody>
          <a:bodyPr/>
          <a:lstStyle/>
          <a:p>
            <a:endParaRPr lang="he-IL"/>
          </a:p>
        </p:txBody>
      </p:sp>
      <p:sp>
        <p:nvSpPr>
          <p:cNvPr id="7" name="TextBox 7"/>
          <p:cNvSpPr txBox="1"/>
          <p:nvPr/>
        </p:nvSpPr>
        <p:spPr>
          <a:xfrm>
            <a:off x="1276739" y="4991100"/>
            <a:ext cx="3199438" cy="2289283"/>
          </a:xfrm>
          <a:prstGeom prst="rect">
            <a:avLst/>
          </a:prstGeom>
        </p:spPr>
        <p:txBody>
          <a:bodyPr lIns="50800" tIns="50800" rIns="50800" bIns="50800" rtlCol="0" anchor="ctr"/>
          <a:lstStyle/>
          <a:p>
            <a:pPr algn="ctr" rtl="1">
              <a:lnSpc>
                <a:spcPts val="5599"/>
              </a:lnSpc>
            </a:pPr>
            <a:r>
              <a:rPr lang="he-IL" sz="3999" dirty="0">
                <a:solidFill>
                  <a:srgbClr val="000000"/>
                </a:solidFill>
                <a:latin typeface="FB Fahrenheit"/>
                <a:ea typeface="FB Fahrenheit"/>
                <a:cs typeface="FB Fahrenheit"/>
                <a:sym typeface="FB Fahrenheit"/>
                <a:rtl/>
              </a:rPr>
              <a:t>ייזום</a:t>
            </a:r>
          </a:p>
        </p:txBody>
      </p:sp>
      <p:sp>
        <p:nvSpPr>
          <p:cNvPr id="9" name="Freeform 9"/>
          <p:cNvSpPr/>
          <p:nvPr/>
        </p:nvSpPr>
        <p:spPr>
          <a:xfrm>
            <a:off x="5614789" y="5171926"/>
            <a:ext cx="3199438" cy="1927631"/>
          </a:xfrm>
          <a:custGeom>
            <a:avLst/>
            <a:gdLst/>
            <a:ahLst/>
            <a:cxnLst/>
            <a:rect l="l" t="t" r="r" b="b"/>
            <a:pathLst>
              <a:path w="842650" h="507689">
                <a:moveTo>
                  <a:pt x="123409" y="0"/>
                </a:moveTo>
                <a:lnTo>
                  <a:pt x="719242" y="0"/>
                </a:lnTo>
                <a:cubicBezTo>
                  <a:pt x="751972" y="0"/>
                  <a:pt x="783361" y="13002"/>
                  <a:pt x="806505" y="36146"/>
                </a:cubicBezTo>
                <a:cubicBezTo>
                  <a:pt x="829648" y="59289"/>
                  <a:pt x="842650" y="90679"/>
                  <a:pt x="842650" y="123409"/>
                </a:cubicBezTo>
                <a:lnTo>
                  <a:pt x="842650" y="384280"/>
                </a:lnTo>
                <a:cubicBezTo>
                  <a:pt x="842650" y="417010"/>
                  <a:pt x="829648" y="448400"/>
                  <a:pt x="806505" y="471543"/>
                </a:cubicBezTo>
                <a:cubicBezTo>
                  <a:pt x="783361" y="494687"/>
                  <a:pt x="751972" y="507689"/>
                  <a:pt x="719242" y="507689"/>
                </a:cubicBezTo>
                <a:lnTo>
                  <a:pt x="123409" y="507689"/>
                </a:lnTo>
                <a:cubicBezTo>
                  <a:pt x="90679" y="507689"/>
                  <a:pt x="59289" y="494687"/>
                  <a:pt x="36146" y="471543"/>
                </a:cubicBezTo>
                <a:cubicBezTo>
                  <a:pt x="13002" y="448400"/>
                  <a:pt x="0" y="417010"/>
                  <a:pt x="0" y="384280"/>
                </a:cubicBezTo>
                <a:lnTo>
                  <a:pt x="0" y="123409"/>
                </a:lnTo>
                <a:cubicBezTo>
                  <a:pt x="0" y="90679"/>
                  <a:pt x="13002" y="59289"/>
                  <a:pt x="36146" y="36146"/>
                </a:cubicBezTo>
                <a:cubicBezTo>
                  <a:pt x="59289" y="13002"/>
                  <a:pt x="90679" y="0"/>
                  <a:pt x="123409" y="0"/>
                </a:cubicBezTo>
                <a:close/>
              </a:path>
            </a:pathLst>
          </a:custGeom>
          <a:solidFill>
            <a:srgbClr val="E8D5C7"/>
          </a:solidFill>
          <a:ln w="38100" cap="rnd">
            <a:solidFill>
              <a:srgbClr val="4D87DD"/>
            </a:solidFill>
            <a:prstDash val="solid"/>
            <a:round/>
          </a:ln>
        </p:spPr>
        <p:txBody>
          <a:bodyPr/>
          <a:lstStyle/>
          <a:p>
            <a:endParaRPr lang="he-IL"/>
          </a:p>
        </p:txBody>
      </p:sp>
      <p:sp>
        <p:nvSpPr>
          <p:cNvPr id="10" name="TextBox 10"/>
          <p:cNvSpPr txBox="1"/>
          <p:nvPr/>
        </p:nvSpPr>
        <p:spPr>
          <a:xfrm>
            <a:off x="5614789" y="4991100"/>
            <a:ext cx="3199438" cy="2289283"/>
          </a:xfrm>
          <a:prstGeom prst="rect">
            <a:avLst/>
          </a:prstGeom>
        </p:spPr>
        <p:txBody>
          <a:bodyPr lIns="50800" tIns="50800" rIns="50800" bIns="50800" rtlCol="0" anchor="ctr"/>
          <a:lstStyle/>
          <a:p>
            <a:pPr algn="ctr" rtl="1">
              <a:lnSpc>
                <a:spcPts val="5599"/>
              </a:lnSpc>
            </a:pPr>
            <a:r>
              <a:rPr lang="he-IL" sz="3999">
                <a:solidFill>
                  <a:srgbClr val="000000"/>
                </a:solidFill>
                <a:latin typeface="FB Fahrenheit"/>
                <a:ea typeface="FB Fahrenheit"/>
                <a:cs typeface="FB Fahrenheit"/>
                <a:sym typeface="FB Fahrenheit"/>
                <a:rtl/>
              </a:rPr>
              <a:t>תכנון</a:t>
            </a:r>
          </a:p>
        </p:txBody>
      </p:sp>
      <p:sp>
        <p:nvSpPr>
          <p:cNvPr id="12" name="Freeform 12"/>
          <p:cNvSpPr/>
          <p:nvPr/>
        </p:nvSpPr>
        <p:spPr>
          <a:xfrm>
            <a:off x="9952840" y="5171926"/>
            <a:ext cx="3199438" cy="1927631"/>
          </a:xfrm>
          <a:custGeom>
            <a:avLst/>
            <a:gdLst/>
            <a:ahLst/>
            <a:cxnLst/>
            <a:rect l="l" t="t" r="r" b="b"/>
            <a:pathLst>
              <a:path w="842650" h="507689">
                <a:moveTo>
                  <a:pt x="123409" y="0"/>
                </a:moveTo>
                <a:lnTo>
                  <a:pt x="719242" y="0"/>
                </a:lnTo>
                <a:cubicBezTo>
                  <a:pt x="751972" y="0"/>
                  <a:pt x="783361" y="13002"/>
                  <a:pt x="806505" y="36146"/>
                </a:cubicBezTo>
                <a:cubicBezTo>
                  <a:pt x="829648" y="59289"/>
                  <a:pt x="842650" y="90679"/>
                  <a:pt x="842650" y="123409"/>
                </a:cubicBezTo>
                <a:lnTo>
                  <a:pt x="842650" y="384280"/>
                </a:lnTo>
                <a:cubicBezTo>
                  <a:pt x="842650" y="417010"/>
                  <a:pt x="829648" y="448400"/>
                  <a:pt x="806505" y="471543"/>
                </a:cubicBezTo>
                <a:cubicBezTo>
                  <a:pt x="783361" y="494687"/>
                  <a:pt x="751972" y="507689"/>
                  <a:pt x="719242" y="507689"/>
                </a:cubicBezTo>
                <a:lnTo>
                  <a:pt x="123409" y="507689"/>
                </a:lnTo>
                <a:cubicBezTo>
                  <a:pt x="90679" y="507689"/>
                  <a:pt x="59289" y="494687"/>
                  <a:pt x="36146" y="471543"/>
                </a:cubicBezTo>
                <a:cubicBezTo>
                  <a:pt x="13002" y="448400"/>
                  <a:pt x="0" y="417010"/>
                  <a:pt x="0" y="384280"/>
                </a:cubicBezTo>
                <a:lnTo>
                  <a:pt x="0" y="123409"/>
                </a:lnTo>
                <a:cubicBezTo>
                  <a:pt x="0" y="90679"/>
                  <a:pt x="13002" y="59289"/>
                  <a:pt x="36146" y="36146"/>
                </a:cubicBezTo>
                <a:cubicBezTo>
                  <a:pt x="59289" y="13002"/>
                  <a:pt x="90679" y="0"/>
                  <a:pt x="123409" y="0"/>
                </a:cubicBezTo>
                <a:close/>
              </a:path>
            </a:pathLst>
          </a:custGeom>
          <a:solidFill>
            <a:srgbClr val="E8D5C7"/>
          </a:solidFill>
          <a:ln w="38100" cap="rnd">
            <a:solidFill>
              <a:srgbClr val="4D87DD"/>
            </a:solidFill>
            <a:prstDash val="solid"/>
            <a:round/>
          </a:ln>
        </p:spPr>
        <p:txBody>
          <a:bodyPr/>
          <a:lstStyle/>
          <a:p>
            <a:endParaRPr lang="he-IL"/>
          </a:p>
        </p:txBody>
      </p:sp>
      <p:sp>
        <p:nvSpPr>
          <p:cNvPr id="13" name="TextBox 13"/>
          <p:cNvSpPr txBox="1"/>
          <p:nvPr/>
        </p:nvSpPr>
        <p:spPr>
          <a:xfrm>
            <a:off x="9952840" y="4991100"/>
            <a:ext cx="3199438" cy="2289283"/>
          </a:xfrm>
          <a:prstGeom prst="rect">
            <a:avLst/>
          </a:prstGeom>
        </p:spPr>
        <p:txBody>
          <a:bodyPr lIns="50800" tIns="50800" rIns="50800" bIns="50800" rtlCol="0" anchor="ctr"/>
          <a:lstStyle/>
          <a:p>
            <a:pPr algn="ctr" rtl="1">
              <a:lnSpc>
                <a:spcPts val="5599"/>
              </a:lnSpc>
            </a:pPr>
            <a:r>
              <a:rPr lang="he-IL" sz="3999">
                <a:solidFill>
                  <a:srgbClr val="000000"/>
                </a:solidFill>
                <a:latin typeface="FB Fahrenheit"/>
                <a:ea typeface="FB Fahrenheit"/>
                <a:cs typeface="FB Fahrenheit"/>
                <a:sym typeface="FB Fahrenheit"/>
                <a:rtl/>
              </a:rPr>
              <a:t>ביצוע</a:t>
            </a:r>
          </a:p>
        </p:txBody>
      </p:sp>
      <p:sp>
        <p:nvSpPr>
          <p:cNvPr id="15" name="Freeform 15"/>
          <p:cNvSpPr/>
          <p:nvPr/>
        </p:nvSpPr>
        <p:spPr>
          <a:xfrm>
            <a:off x="14290891" y="5171926"/>
            <a:ext cx="3199438" cy="1927631"/>
          </a:xfrm>
          <a:custGeom>
            <a:avLst/>
            <a:gdLst/>
            <a:ahLst/>
            <a:cxnLst/>
            <a:rect l="l" t="t" r="r" b="b"/>
            <a:pathLst>
              <a:path w="842650" h="507689">
                <a:moveTo>
                  <a:pt x="123409" y="0"/>
                </a:moveTo>
                <a:lnTo>
                  <a:pt x="719242" y="0"/>
                </a:lnTo>
                <a:cubicBezTo>
                  <a:pt x="751972" y="0"/>
                  <a:pt x="783361" y="13002"/>
                  <a:pt x="806505" y="36146"/>
                </a:cubicBezTo>
                <a:cubicBezTo>
                  <a:pt x="829648" y="59289"/>
                  <a:pt x="842650" y="90679"/>
                  <a:pt x="842650" y="123409"/>
                </a:cubicBezTo>
                <a:lnTo>
                  <a:pt x="842650" y="384280"/>
                </a:lnTo>
                <a:cubicBezTo>
                  <a:pt x="842650" y="417010"/>
                  <a:pt x="829648" y="448400"/>
                  <a:pt x="806505" y="471543"/>
                </a:cubicBezTo>
                <a:cubicBezTo>
                  <a:pt x="783361" y="494687"/>
                  <a:pt x="751972" y="507689"/>
                  <a:pt x="719242" y="507689"/>
                </a:cubicBezTo>
                <a:lnTo>
                  <a:pt x="123409" y="507689"/>
                </a:lnTo>
                <a:cubicBezTo>
                  <a:pt x="90679" y="507689"/>
                  <a:pt x="59289" y="494687"/>
                  <a:pt x="36146" y="471543"/>
                </a:cubicBezTo>
                <a:cubicBezTo>
                  <a:pt x="13002" y="448400"/>
                  <a:pt x="0" y="417010"/>
                  <a:pt x="0" y="384280"/>
                </a:cubicBezTo>
                <a:lnTo>
                  <a:pt x="0" y="123409"/>
                </a:lnTo>
                <a:cubicBezTo>
                  <a:pt x="0" y="90679"/>
                  <a:pt x="13002" y="59289"/>
                  <a:pt x="36146" y="36146"/>
                </a:cubicBezTo>
                <a:cubicBezTo>
                  <a:pt x="59289" y="13002"/>
                  <a:pt x="90679" y="0"/>
                  <a:pt x="123409" y="0"/>
                </a:cubicBezTo>
                <a:close/>
              </a:path>
            </a:pathLst>
          </a:custGeom>
          <a:solidFill>
            <a:srgbClr val="E8D5C7"/>
          </a:solidFill>
          <a:ln w="38100" cap="rnd">
            <a:solidFill>
              <a:srgbClr val="4D87DD"/>
            </a:solidFill>
            <a:prstDash val="solid"/>
            <a:round/>
          </a:ln>
        </p:spPr>
        <p:txBody>
          <a:bodyPr/>
          <a:lstStyle/>
          <a:p>
            <a:endParaRPr lang="he-IL" dirty="0"/>
          </a:p>
        </p:txBody>
      </p:sp>
      <p:sp>
        <p:nvSpPr>
          <p:cNvPr id="16" name="TextBox 16"/>
          <p:cNvSpPr txBox="1"/>
          <p:nvPr/>
        </p:nvSpPr>
        <p:spPr>
          <a:xfrm>
            <a:off x="14290891" y="4991100"/>
            <a:ext cx="3199438" cy="2289283"/>
          </a:xfrm>
          <a:prstGeom prst="rect">
            <a:avLst/>
          </a:prstGeom>
        </p:spPr>
        <p:txBody>
          <a:bodyPr lIns="50800" tIns="50800" rIns="50800" bIns="50800" rtlCol="0" anchor="ctr"/>
          <a:lstStyle/>
          <a:p>
            <a:pPr algn="ctr" rtl="1">
              <a:lnSpc>
                <a:spcPts val="5599"/>
              </a:lnSpc>
            </a:pPr>
            <a:r>
              <a:rPr lang="he-IL" sz="3999" dirty="0">
                <a:solidFill>
                  <a:srgbClr val="000000"/>
                </a:solidFill>
                <a:latin typeface="FB Fahrenheit"/>
                <a:ea typeface="FB Fahrenheit"/>
                <a:cs typeface="FB Fahrenheit"/>
                <a:sym typeface="FB Fahrenheit"/>
                <a:rtl/>
              </a:rPr>
              <a:t>סגירה</a:t>
            </a:r>
          </a:p>
        </p:txBody>
      </p:sp>
      <p:sp>
        <p:nvSpPr>
          <p:cNvPr id="18" name="Freeform 18"/>
          <p:cNvSpPr/>
          <p:nvPr/>
        </p:nvSpPr>
        <p:spPr>
          <a:xfrm>
            <a:off x="4568337" y="5738546"/>
            <a:ext cx="998828" cy="794391"/>
          </a:xfrm>
          <a:custGeom>
            <a:avLst/>
            <a:gdLst/>
            <a:ahLst/>
            <a:cxnLst/>
            <a:rect l="l" t="t" r="r" b="b"/>
            <a:pathLst>
              <a:path w="812800" h="646439">
                <a:moveTo>
                  <a:pt x="812800" y="323219"/>
                </a:moveTo>
                <a:lnTo>
                  <a:pt x="406400" y="0"/>
                </a:lnTo>
                <a:lnTo>
                  <a:pt x="406400" y="203200"/>
                </a:lnTo>
                <a:lnTo>
                  <a:pt x="0" y="203200"/>
                </a:lnTo>
                <a:lnTo>
                  <a:pt x="0" y="443239"/>
                </a:lnTo>
                <a:lnTo>
                  <a:pt x="406400" y="443239"/>
                </a:lnTo>
                <a:lnTo>
                  <a:pt x="406400" y="646439"/>
                </a:lnTo>
                <a:lnTo>
                  <a:pt x="812800" y="323219"/>
                </a:lnTo>
                <a:close/>
              </a:path>
            </a:pathLst>
          </a:custGeom>
          <a:solidFill>
            <a:srgbClr val="E8D5C7"/>
          </a:solidFill>
          <a:ln w="38100" cap="sq">
            <a:solidFill>
              <a:srgbClr val="4D87DD"/>
            </a:solidFill>
            <a:prstDash val="solid"/>
            <a:miter/>
          </a:ln>
        </p:spPr>
        <p:txBody>
          <a:bodyPr/>
          <a:lstStyle/>
          <a:p>
            <a:endParaRPr lang="he-IL"/>
          </a:p>
        </p:txBody>
      </p:sp>
      <p:sp>
        <p:nvSpPr>
          <p:cNvPr id="19" name="TextBox 19"/>
          <p:cNvSpPr txBox="1"/>
          <p:nvPr/>
        </p:nvSpPr>
        <p:spPr>
          <a:xfrm>
            <a:off x="4568337" y="5953138"/>
            <a:ext cx="873975" cy="365207"/>
          </a:xfrm>
          <a:prstGeom prst="rect">
            <a:avLst/>
          </a:prstGeom>
        </p:spPr>
        <p:txBody>
          <a:bodyPr lIns="50800" tIns="50800" rIns="50800" bIns="50800" rtlCol="0" anchor="ctr"/>
          <a:lstStyle/>
          <a:p>
            <a:pPr algn="ctr">
              <a:lnSpc>
                <a:spcPts val="2659"/>
              </a:lnSpc>
            </a:pPr>
            <a:endParaRPr/>
          </a:p>
        </p:txBody>
      </p:sp>
      <p:sp>
        <p:nvSpPr>
          <p:cNvPr id="21" name="Freeform 21"/>
          <p:cNvSpPr/>
          <p:nvPr/>
        </p:nvSpPr>
        <p:spPr>
          <a:xfrm>
            <a:off x="8919003" y="5738546"/>
            <a:ext cx="998828" cy="794391"/>
          </a:xfrm>
          <a:custGeom>
            <a:avLst/>
            <a:gdLst/>
            <a:ahLst/>
            <a:cxnLst/>
            <a:rect l="l" t="t" r="r" b="b"/>
            <a:pathLst>
              <a:path w="812800" h="646439">
                <a:moveTo>
                  <a:pt x="812800" y="323219"/>
                </a:moveTo>
                <a:lnTo>
                  <a:pt x="406400" y="0"/>
                </a:lnTo>
                <a:lnTo>
                  <a:pt x="406400" y="203200"/>
                </a:lnTo>
                <a:lnTo>
                  <a:pt x="0" y="203200"/>
                </a:lnTo>
                <a:lnTo>
                  <a:pt x="0" y="443239"/>
                </a:lnTo>
                <a:lnTo>
                  <a:pt x="406400" y="443239"/>
                </a:lnTo>
                <a:lnTo>
                  <a:pt x="406400" y="646439"/>
                </a:lnTo>
                <a:lnTo>
                  <a:pt x="812800" y="323219"/>
                </a:lnTo>
                <a:close/>
              </a:path>
            </a:pathLst>
          </a:custGeom>
          <a:solidFill>
            <a:srgbClr val="E8D5C7"/>
          </a:solidFill>
          <a:ln w="38100" cap="sq">
            <a:solidFill>
              <a:srgbClr val="4D87DD"/>
            </a:solidFill>
            <a:prstDash val="solid"/>
            <a:miter/>
          </a:ln>
        </p:spPr>
        <p:txBody>
          <a:bodyPr/>
          <a:lstStyle/>
          <a:p>
            <a:endParaRPr lang="he-IL"/>
          </a:p>
        </p:txBody>
      </p:sp>
      <p:sp>
        <p:nvSpPr>
          <p:cNvPr id="22" name="TextBox 22"/>
          <p:cNvSpPr txBox="1"/>
          <p:nvPr/>
        </p:nvSpPr>
        <p:spPr>
          <a:xfrm>
            <a:off x="8919003" y="5953138"/>
            <a:ext cx="873975" cy="365207"/>
          </a:xfrm>
          <a:prstGeom prst="rect">
            <a:avLst/>
          </a:prstGeom>
        </p:spPr>
        <p:txBody>
          <a:bodyPr lIns="50800" tIns="50800" rIns="50800" bIns="50800" rtlCol="0" anchor="ctr"/>
          <a:lstStyle/>
          <a:p>
            <a:pPr algn="ctr">
              <a:lnSpc>
                <a:spcPts val="2659"/>
              </a:lnSpc>
            </a:pPr>
            <a:endParaRPr/>
          </a:p>
        </p:txBody>
      </p:sp>
      <p:sp>
        <p:nvSpPr>
          <p:cNvPr id="24" name="Freeform 24"/>
          <p:cNvSpPr/>
          <p:nvPr/>
        </p:nvSpPr>
        <p:spPr>
          <a:xfrm>
            <a:off x="13241221" y="5738546"/>
            <a:ext cx="998828" cy="794391"/>
          </a:xfrm>
          <a:custGeom>
            <a:avLst/>
            <a:gdLst/>
            <a:ahLst/>
            <a:cxnLst/>
            <a:rect l="l" t="t" r="r" b="b"/>
            <a:pathLst>
              <a:path w="812800" h="646439">
                <a:moveTo>
                  <a:pt x="812800" y="323219"/>
                </a:moveTo>
                <a:lnTo>
                  <a:pt x="406400" y="0"/>
                </a:lnTo>
                <a:lnTo>
                  <a:pt x="406400" y="203200"/>
                </a:lnTo>
                <a:lnTo>
                  <a:pt x="0" y="203200"/>
                </a:lnTo>
                <a:lnTo>
                  <a:pt x="0" y="443239"/>
                </a:lnTo>
                <a:lnTo>
                  <a:pt x="406400" y="443239"/>
                </a:lnTo>
                <a:lnTo>
                  <a:pt x="406400" y="646439"/>
                </a:lnTo>
                <a:lnTo>
                  <a:pt x="812800" y="323219"/>
                </a:lnTo>
                <a:close/>
              </a:path>
            </a:pathLst>
          </a:custGeom>
          <a:solidFill>
            <a:srgbClr val="E8D5C7"/>
          </a:solidFill>
          <a:ln w="38100" cap="sq">
            <a:solidFill>
              <a:srgbClr val="4D87DD"/>
            </a:solidFill>
            <a:prstDash val="solid"/>
            <a:miter/>
          </a:ln>
        </p:spPr>
        <p:txBody>
          <a:bodyPr/>
          <a:lstStyle/>
          <a:p>
            <a:endParaRPr lang="he-IL"/>
          </a:p>
        </p:txBody>
      </p:sp>
      <p:sp>
        <p:nvSpPr>
          <p:cNvPr id="25" name="TextBox 25"/>
          <p:cNvSpPr txBox="1"/>
          <p:nvPr/>
        </p:nvSpPr>
        <p:spPr>
          <a:xfrm>
            <a:off x="13241221" y="5953138"/>
            <a:ext cx="873975" cy="365207"/>
          </a:xfrm>
          <a:prstGeom prst="rect">
            <a:avLst/>
          </a:prstGeom>
        </p:spPr>
        <p:txBody>
          <a:bodyPr lIns="50800" tIns="50800" rIns="50800" bIns="50800" rtlCol="0" anchor="ctr"/>
          <a:lstStyle/>
          <a:p>
            <a:pPr algn="ctr">
              <a:lnSpc>
                <a:spcPts val="2659"/>
              </a:lnSpc>
            </a:pPr>
            <a:endParaRPr/>
          </a:p>
        </p:txBody>
      </p:sp>
      <p:sp>
        <p:nvSpPr>
          <p:cNvPr id="26" name="Freeform 26"/>
          <p:cNvSpPr/>
          <p:nvPr/>
        </p:nvSpPr>
        <p:spPr>
          <a:xfrm rot="-739666">
            <a:off x="6864041" y="3376106"/>
            <a:ext cx="5278054" cy="2101625"/>
          </a:xfrm>
          <a:custGeom>
            <a:avLst/>
            <a:gdLst/>
            <a:ahLst/>
            <a:cxnLst/>
            <a:rect l="l" t="t" r="r" b="b"/>
            <a:pathLst>
              <a:path w="5278054" h="2101625">
                <a:moveTo>
                  <a:pt x="0" y="0"/>
                </a:moveTo>
                <a:lnTo>
                  <a:pt x="5278055" y="0"/>
                </a:lnTo>
                <a:lnTo>
                  <a:pt x="5278055" y="2101625"/>
                </a:lnTo>
                <a:lnTo>
                  <a:pt x="0" y="2101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27" name="TextBox 27"/>
          <p:cNvSpPr txBox="1"/>
          <p:nvPr/>
        </p:nvSpPr>
        <p:spPr>
          <a:xfrm>
            <a:off x="3477349" y="883453"/>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a:solidFill>
                  <a:srgbClr val="4D87DD"/>
                </a:solidFill>
                <a:latin typeface="FB Fahrenheit"/>
                <a:ea typeface="FB Fahrenheit"/>
                <a:cs typeface="FB Fahrenheit"/>
                <a:sym typeface="FB Fahrenheit"/>
                <a:rtl/>
              </a:rPr>
              <a:t>מחזור החיים של פרויקט</a:t>
            </a:r>
          </a:p>
        </p:txBody>
      </p:sp>
      <p:grpSp>
        <p:nvGrpSpPr>
          <p:cNvPr id="28" name="Group 28"/>
          <p:cNvGrpSpPr/>
          <p:nvPr/>
        </p:nvGrpSpPr>
        <p:grpSpPr>
          <a:xfrm>
            <a:off x="7903349" y="1770900"/>
            <a:ext cx="3199438" cy="2423708"/>
            <a:chOff x="0" y="0"/>
            <a:chExt cx="842650" cy="638343"/>
          </a:xfrm>
        </p:grpSpPr>
        <p:sp>
          <p:nvSpPr>
            <p:cNvPr id="29" name="Freeform 29"/>
            <p:cNvSpPr/>
            <p:nvPr/>
          </p:nvSpPr>
          <p:spPr>
            <a:xfrm>
              <a:off x="0" y="0"/>
              <a:ext cx="842650" cy="638343"/>
            </a:xfrm>
            <a:custGeom>
              <a:avLst/>
              <a:gdLst/>
              <a:ahLst/>
              <a:cxnLst/>
              <a:rect l="l" t="t" r="r" b="b"/>
              <a:pathLst>
                <a:path w="842650" h="638343">
                  <a:moveTo>
                    <a:pt x="123409" y="0"/>
                  </a:moveTo>
                  <a:lnTo>
                    <a:pt x="719242" y="0"/>
                  </a:lnTo>
                  <a:cubicBezTo>
                    <a:pt x="751972" y="0"/>
                    <a:pt x="783361" y="13002"/>
                    <a:pt x="806505" y="36146"/>
                  </a:cubicBezTo>
                  <a:cubicBezTo>
                    <a:pt x="829648" y="59289"/>
                    <a:pt x="842650" y="90679"/>
                    <a:pt x="842650" y="123409"/>
                  </a:cubicBezTo>
                  <a:lnTo>
                    <a:pt x="842650" y="514934"/>
                  </a:lnTo>
                  <a:cubicBezTo>
                    <a:pt x="842650" y="547664"/>
                    <a:pt x="829648" y="579054"/>
                    <a:pt x="806505" y="602197"/>
                  </a:cubicBezTo>
                  <a:cubicBezTo>
                    <a:pt x="783361" y="625341"/>
                    <a:pt x="751972" y="638343"/>
                    <a:pt x="719242" y="638343"/>
                  </a:cubicBezTo>
                  <a:lnTo>
                    <a:pt x="123409" y="638343"/>
                  </a:lnTo>
                  <a:cubicBezTo>
                    <a:pt x="90679" y="638343"/>
                    <a:pt x="59289" y="625341"/>
                    <a:pt x="36146" y="602197"/>
                  </a:cubicBezTo>
                  <a:cubicBezTo>
                    <a:pt x="13002" y="579054"/>
                    <a:pt x="0" y="547664"/>
                    <a:pt x="0" y="514934"/>
                  </a:cubicBezTo>
                  <a:lnTo>
                    <a:pt x="0" y="123409"/>
                  </a:lnTo>
                  <a:cubicBezTo>
                    <a:pt x="0" y="90679"/>
                    <a:pt x="13002" y="59289"/>
                    <a:pt x="36146" y="36146"/>
                  </a:cubicBezTo>
                  <a:cubicBezTo>
                    <a:pt x="59289" y="13002"/>
                    <a:pt x="90679" y="0"/>
                    <a:pt x="123409" y="0"/>
                  </a:cubicBezTo>
                  <a:close/>
                </a:path>
              </a:pathLst>
            </a:custGeom>
            <a:solidFill>
              <a:srgbClr val="000000">
                <a:alpha val="0"/>
              </a:srgbClr>
            </a:solidFill>
            <a:ln cap="rnd">
              <a:noFill/>
              <a:prstDash val="solid"/>
              <a:round/>
            </a:ln>
          </p:spPr>
          <p:txBody>
            <a:bodyPr/>
            <a:lstStyle/>
            <a:p>
              <a:endParaRPr lang="he-IL"/>
            </a:p>
          </p:txBody>
        </p:sp>
        <p:sp>
          <p:nvSpPr>
            <p:cNvPr id="30" name="TextBox 30"/>
            <p:cNvSpPr txBox="1"/>
            <p:nvPr/>
          </p:nvSpPr>
          <p:spPr>
            <a:xfrm>
              <a:off x="0" y="-95250"/>
              <a:ext cx="842650" cy="733593"/>
            </a:xfrm>
            <a:prstGeom prst="rect">
              <a:avLst/>
            </a:prstGeom>
          </p:spPr>
          <p:txBody>
            <a:bodyPr lIns="50800" tIns="50800" rIns="50800" bIns="50800" rtlCol="0" anchor="ctr"/>
            <a:lstStyle/>
            <a:p>
              <a:pPr algn="ctr" rtl="1">
                <a:lnSpc>
                  <a:spcPts val="5599"/>
                </a:lnSpc>
              </a:pPr>
              <a:r>
                <a:rPr lang="he-IL" sz="3999">
                  <a:solidFill>
                    <a:srgbClr val="000000"/>
                  </a:solidFill>
                  <a:latin typeface="FB Fahrenheit"/>
                  <a:ea typeface="FB Fahrenheit"/>
                  <a:cs typeface="FB Fahrenheit"/>
                  <a:sym typeface="FB Fahrenheit"/>
                  <a:rtl/>
                </a:rPr>
                <a:t>מעקב</a:t>
              </a:r>
            </a:p>
          </p:txBody>
        </p:sp>
      </p:grpSp>
      <p:sp>
        <p:nvSpPr>
          <p:cNvPr id="31" name="Freeform 31"/>
          <p:cNvSpPr/>
          <p:nvPr/>
        </p:nvSpPr>
        <p:spPr>
          <a:xfrm rot="10090528">
            <a:off x="6864041" y="6885758"/>
            <a:ext cx="5278054" cy="2101625"/>
          </a:xfrm>
          <a:custGeom>
            <a:avLst/>
            <a:gdLst/>
            <a:ahLst/>
            <a:cxnLst/>
            <a:rect l="l" t="t" r="r" b="b"/>
            <a:pathLst>
              <a:path w="5278054" h="2101625">
                <a:moveTo>
                  <a:pt x="0" y="0"/>
                </a:moveTo>
                <a:lnTo>
                  <a:pt x="5278055" y="0"/>
                </a:lnTo>
                <a:lnTo>
                  <a:pt x="5278055" y="2101625"/>
                </a:lnTo>
                <a:lnTo>
                  <a:pt x="0" y="21016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grpSp>
        <p:nvGrpSpPr>
          <p:cNvPr id="32" name="Group 32"/>
          <p:cNvGrpSpPr/>
          <p:nvPr/>
        </p:nvGrpSpPr>
        <p:grpSpPr>
          <a:xfrm>
            <a:off x="7903349" y="8151050"/>
            <a:ext cx="3199438" cy="2423708"/>
            <a:chOff x="0" y="0"/>
            <a:chExt cx="842650" cy="638343"/>
          </a:xfrm>
        </p:grpSpPr>
        <p:sp>
          <p:nvSpPr>
            <p:cNvPr id="33" name="Freeform 33"/>
            <p:cNvSpPr/>
            <p:nvPr/>
          </p:nvSpPr>
          <p:spPr>
            <a:xfrm>
              <a:off x="0" y="0"/>
              <a:ext cx="842650" cy="638343"/>
            </a:xfrm>
            <a:custGeom>
              <a:avLst/>
              <a:gdLst/>
              <a:ahLst/>
              <a:cxnLst/>
              <a:rect l="l" t="t" r="r" b="b"/>
              <a:pathLst>
                <a:path w="842650" h="638343">
                  <a:moveTo>
                    <a:pt x="123409" y="0"/>
                  </a:moveTo>
                  <a:lnTo>
                    <a:pt x="719242" y="0"/>
                  </a:lnTo>
                  <a:cubicBezTo>
                    <a:pt x="751972" y="0"/>
                    <a:pt x="783361" y="13002"/>
                    <a:pt x="806505" y="36146"/>
                  </a:cubicBezTo>
                  <a:cubicBezTo>
                    <a:pt x="829648" y="59289"/>
                    <a:pt x="842650" y="90679"/>
                    <a:pt x="842650" y="123409"/>
                  </a:cubicBezTo>
                  <a:lnTo>
                    <a:pt x="842650" y="514934"/>
                  </a:lnTo>
                  <a:cubicBezTo>
                    <a:pt x="842650" y="547664"/>
                    <a:pt x="829648" y="579054"/>
                    <a:pt x="806505" y="602197"/>
                  </a:cubicBezTo>
                  <a:cubicBezTo>
                    <a:pt x="783361" y="625341"/>
                    <a:pt x="751972" y="638343"/>
                    <a:pt x="719242" y="638343"/>
                  </a:cubicBezTo>
                  <a:lnTo>
                    <a:pt x="123409" y="638343"/>
                  </a:lnTo>
                  <a:cubicBezTo>
                    <a:pt x="90679" y="638343"/>
                    <a:pt x="59289" y="625341"/>
                    <a:pt x="36146" y="602197"/>
                  </a:cubicBezTo>
                  <a:cubicBezTo>
                    <a:pt x="13002" y="579054"/>
                    <a:pt x="0" y="547664"/>
                    <a:pt x="0" y="514934"/>
                  </a:cubicBezTo>
                  <a:lnTo>
                    <a:pt x="0" y="123409"/>
                  </a:lnTo>
                  <a:cubicBezTo>
                    <a:pt x="0" y="90679"/>
                    <a:pt x="13002" y="59289"/>
                    <a:pt x="36146" y="36146"/>
                  </a:cubicBezTo>
                  <a:cubicBezTo>
                    <a:pt x="59289" y="13002"/>
                    <a:pt x="90679" y="0"/>
                    <a:pt x="123409" y="0"/>
                  </a:cubicBezTo>
                  <a:close/>
                </a:path>
              </a:pathLst>
            </a:custGeom>
            <a:solidFill>
              <a:srgbClr val="000000">
                <a:alpha val="0"/>
              </a:srgbClr>
            </a:solidFill>
            <a:ln cap="rnd">
              <a:noFill/>
              <a:prstDash val="solid"/>
              <a:round/>
            </a:ln>
          </p:spPr>
          <p:txBody>
            <a:bodyPr/>
            <a:lstStyle/>
            <a:p>
              <a:endParaRPr lang="he-IL"/>
            </a:p>
          </p:txBody>
        </p:sp>
        <p:sp>
          <p:nvSpPr>
            <p:cNvPr id="34" name="TextBox 34"/>
            <p:cNvSpPr txBox="1"/>
            <p:nvPr/>
          </p:nvSpPr>
          <p:spPr>
            <a:xfrm>
              <a:off x="0" y="-95250"/>
              <a:ext cx="842650" cy="733593"/>
            </a:xfrm>
            <a:prstGeom prst="rect">
              <a:avLst/>
            </a:prstGeom>
          </p:spPr>
          <p:txBody>
            <a:bodyPr lIns="50800" tIns="50800" rIns="50800" bIns="50800" rtlCol="0" anchor="ctr"/>
            <a:lstStyle/>
            <a:p>
              <a:pPr algn="ctr" rtl="1">
                <a:lnSpc>
                  <a:spcPts val="5599"/>
                </a:lnSpc>
              </a:pPr>
              <a:r>
                <a:rPr lang="he-IL" sz="3999">
                  <a:solidFill>
                    <a:srgbClr val="000000"/>
                  </a:solidFill>
                  <a:latin typeface="FB Fahrenheit"/>
                  <a:ea typeface="FB Fahrenheit"/>
                  <a:cs typeface="FB Fahrenheit"/>
                  <a:sym typeface="FB Fahrenheit"/>
                  <a:rtl/>
                </a:rPr>
                <a:t>בקרה</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5111" b="-15111"/>
            </a:stretch>
          </a:blipFill>
        </p:spPr>
        <p:txBody>
          <a:bodyPr/>
          <a:lstStyle/>
          <a:p>
            <a:endParaRPr lang="he-IL"/>
          </a:p>
        </p:txBody>
      </p:sp>
      <p:sp>
        <p:nvSpPr>
          <p:cNvPr id="22" name="מלבן: פינות מעוגלות 21">
            <a:extLst>
              <a:ext uri="{FF2B5EF4-FFF2-40B4-BE49-F238E27FC236}">
                <a16:creationId xmlns:a16="http://schemas.microsoft.com/office/drawing/2014/main" id="{0686396F-1D0A-23F8-04DD-ADB2DBD8E0C7}"/>
              </a:ext>
            </a:extLst>
          </p:cNvPr>
          <p:cNvSpPr/>
          <p:nvPr/>
        </p:nvSpPr>
        <p:spPr>
          <a:xfrm>
            <a:off x="13639800" y="4323129"/>
            <a:ext cx="3877615" cy="12992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TextBox 3"/>
          <p:cNvSpPr txBox="1"/>
          <p:nvPr/>
        </p:nvSpPr>
        <p:spPr>
          <a:xfrm>
            <a:off x="2537707" y="506730"/>
            <a:ext cx="13781951" cy="1205865"/>
          </a:xfrm>
          <a:prstGeom prst="rect">
            <a:avLst/>
          </a:prstGeom>
        </p:spPr>
        <p:txBody>
          <a:bodyPr lIns="0" tIns="0" rIns="0" bIns="0" rtlCol="0" anchor="t">
            <a:spAutoFit/>
          </a:bodyPr>
          <a:lstStyle/>
          <a:p>
            <a:pPr marL="0" lvl="0" indent="0" algn="ctr" rtl="1">
              <a:lnSpc>
                <a:spcPts val="8730"/>
              </a:lnSpc>
              <a:spcBef>
                <a:spcPct val="0"/>
              </a:spcBef>
            </a:pPr>
            <a:r>
              <a:rPr lang="he-IL" sz="9000" u="none" strike="noStrike" dirty="0">
                <a:solidFill>
                  <a:srgbClr val="4D87DD"/>
                </a:solidFill>
                <a:latin typeface="FB Fahrenheit"/>
                <a:ea typeface="FB Fahrenheit"/>
                <a:cs typeface="FB Fahrenheit"/>
                <a:sym typeface="FB Fahrenheit"/>
                <a:rtl/>
              </a:rPr>
              <a:t>ששת המכוונים – </a:t>
            </a:r>
            <a:r>
              <a:rPr lang="en-US" sz="9000" b="1" u="none" strike="noStrike" dirty="0">
                <a:solidFill>
                  <a:srgbClr val="4D87DD"/>
                </a:solidFill>
                <a:latin typeface="Alef" panose="00000500000000000000" pitchFamily="2" charset="-79"/>
                <a:ea typeface="FB Fahrenheit"/>
                <a:cs typeface="Alef" panose="00000500000000000000" pitchFamily="2" charset="-79"/>
                <a:sym typeface="FB Fahrenheit"/>
              </a:rPr>
              <a:t>Six Gauges</a:t>
            </a:r>
          </a:p>
        </p:txBody>
      </p:sp>
      <p:sp>
        <p:nvSpPr>
          <p:cNvPr id="4" name="TextBox 4"/>
          <p:cNvSpPr txBox="1"/>
          <p:nvPr/>
        </p:nvSpPr>
        <p:spPr>
          <a:xfrm>
            <a:off x="13144829" y="4556854"/>
            <a:ext cx="4878786" cy="910971"/>
          </a:xfrm>
          <a:prstGeom prst="rect">
            <a:avLst/>
          </a:prstGeom>
        </p:spPr>
        <p:txBody>
          <a:bodyPr lIns="0" tIns="0" rIns="0" bIns="0" rtlCol="0" anchor="t">
            <a:spAutoFit/>
          </a:bodyPr>
          <a:lstStyle/>
          <a:p>
            <a:pPr algn="ctr" rtl="1">
              <a:lnSpc>
                <a:spcPts val="4074"/>
              </a:lnSpc>
            </a:pPr>
            <a:r>
              <a:rPr lang="he-IL" sz="4200" b="1">
                <a:solidFill>
                  <a:srgbClr val="FFFFFF"/>
                </a:solidFill>
                <a:latin typeface="Alef Bold"/>
                <a:ea typeface="Alef Bold"/>
                <a:cs typeface="Alef Bold"/>
                <a:sym typeface="Alef Bold"/>
                <a:rtl/>
              </a:rPr>
              <a:t>עלות – </a:t>
            </a:r>
            <a:r>
              <a:rPr lang="en-US" sz="4200" b="1">
                <a:solidFill>
                  <a:srgbClr val="FFFFFF"/>
                </a:solidFill>
                <a:latin typeface="Alef Bold"/>
                <a:ea typeface="Alef Bold"/>
                <a:cs typeface="Alef Bold"/>
                <a:sym typeface="Alef Bold"/>
              </a:rPr>
              <a:t>Cost</a:t>
            </a:r>
          </a:p>
          <a:p>
            <a:pPr algn="ctr">
              <a:lnSpc>
                <a:spcPts val="3270"/>
              </a:lnSpc>
            </a:pPr>
            <a:r>
              <a:rPr lang="he-IL" sz="3000">
                <a:solidFill>
                  <a:srgbClr val="FFFFFF"/>
                </a:solidFill>
                <a:latin typeface="Alef"/>
                <a:ea typeface="Alef"/>
                <a:cs typeface="Alef"/>
                <a:sym typeface="Alef"/>
                <a:rtl/>
              </a:rPr>
              <a:t>תקציב, עלות משאבים</a:t>
            </a:r>
          </a:p>
        </p:txBody>
      </p:sp>
      <p:sp>
        <p:nvSpPr>
          <p:cNvPr id="5" name="Freeform 5"/>
          <p:cNvSpPr/>
          <p:nvPr/>
        </p:nvSpPr>
        <p:spPr>
          <a:xfrm>
            <a:off x="16319658" y="-2057400"/>
            <a:ext cx="3936683" cy="4114800"/>
          </a:xfrm>
          <a:custGeom>
            <a:avLst/>
            <a:gdLst/>
            <a:ahLst/>
            <a:cxnLst/>
            <a:rect l="l" t="t" r="r" b="b"/>
            <a:pathLst>
              <a:path w="3936683" h="4114800">
                <a:moveTo>
                  <a:pt x="0" y="0"/>
                </a:moveTo>
                <a:lnTo>
                  <a:pt x="3936684" y="0"/>
                </a:lnTo>
                <a:lnTo>
                  <a:pt x="39366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pic>
        <p:nvPicPr>
          <p:cNvPr id="6" name="Picture 6"/>
          <p:cNvPicPr>
            <a:picLocks noChangeAspect="1"/>
          </p:cNvPicPr>
          <p:nvPr/>
        </p:nvPicPr>
        <p:blipFill>
          <a:blip r:embed="rId6"/>
          <a:stretch>
            <a:fillRect/>
          </a:stretch>
        </p:blipFill>
        <p:spPr>
          <a:xfrm>
            <a:off x="1061464" y="2019300"/>
            <a:ext cx="4297028" cy="2506600"/>
          </a:xfrm>
          <a:prstGeom prst="rect">
            <a:avLst/>
          </a:prstGeom>
        </p:spPr>
      </p:pic>
      <p:pic>
        <p:nvPicPr>
          <p:cNvPr id="7" name="Picture 7"/>
          <p:cNvPicPr>
            <a:picLocks noChangeAspect="1"/>
          </p:cNvPicPr>
          <p:nvPr/>
        </p:nvPicPr>
        <p:blipFill>
          <a:blip r:embed="rId7"/>
          <a:stretch>
            <a:fillRect/>
          </a:stretch>
        </p:blipFill>
        <p:spPr>
          <a:xfrm>
            <a:off x="7280168" y="2019300"/>
            <a:ext cx="4297028" cy="2506600"/>
          </a:xfrm>
          <a:prstGeom prst="rect">
            <a:avLst/>
          </a:prstGeom>
        </p:spPr>
      </p:pic>
      <p:pic>
        <p:nvPicPr>
          <p:cNvPr id="8" name="Picture 8"/>
          <p:cNvPicPr>
            <a:picLocks noChangeAspect="1"/>
          </p:cNvPicPr>
          <p:nvPr/>
        </p:nvPicPr>
        <p:blipFill>
          <a:blip r:embed="rId8"/>
          <a:stretch>
            <a:fillRect/>
          </a:stretch>
        </p:blipFill>
        <p:spPr>
          <a:xfrm>
            <a:off x="13435707" y="2019300"/>
            <a:ext cx="4297028" cy="2506600"/>
          </a:xfrm>
          <a:prstGeom prst="rect">
            <a:avLst/>
          </a:prstGeom>
        </p:spPr>
      </p:pic>
      <p:pic>
        <p:nvPicPr>
          <p:cNvPr id="9" name="Picture 9"/>
          <p:cNvPicPr>
            <a:picLocks noChangeAspect="1"/>
          </p:cNvPicPr>
          <p:nvPr/>
        </p:nvPicPr>
        <p:blipFill>
          <a:blip r:embed="rId9"/>
          <a:stretch>
            <a:fillRect/>
          </a:stretch>
        </p:blipFill>
        <p:spPr>
          <a:xfrm>
            <a:off x="1061464" y="5928685"/>
            <a:ext cx="4297028" cy="2506600"/>
          </a:xfrm>
          <a:prstGeom prst="rect">
            <a:avLst/>
          </a:prstGeom>
        </p:spPr>
      </p:pic>
      <p:sp>
        <p:nvSpPr>
          <p:cNvPr id="18" name="מלבן: פינות מעוגלות 17">
            <a:extLst>
              <a:ext uri="{FF2B5EF4-FFF2-40B4-BE49-F238E27FC236}">
                <a16:creationId xmlns:a16="http://schemas.microsoft.com/office/drawing/2014/main" id="{E6576333-C2BD-70A0-BDEC-B0EBD116E4D3}"/>
              </a:ext>
            </a:extLst>
          </p:cNvPr>
          <p:cNvSpPr/>
          <p:nvPr/>
        </p:nvSpPr>
        <p:spPr>
          <a:xfrm>
            <a:off x="990600" y="8267700"/>
            <a:ext cx="4381660" cy="12651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 name="Picture 10"/>
          <p:cNvPicPr>
            <a:picLocks noChangeAspect="1"/>
          </p:cNvPicPr>
          <p:nvPr/>
        </p:nvPicPr>
        <p:blipFill>
          <a:blip r:embed="rId10"/>
          <a:stretch>
            <a:fillRect/>
          </a:stretch>
        </p:blipFill>
        <p:spPr>
          <a:xfrm>
            <a:off x="7280168" y="5928685"/>
            <a:ext cx="4297028" cy="2506600"/>
          </a:xfrm>
          <a:prstGeom prst="rect">
            <a:avLst/>
          </a:prstGeom>
        </p:spPr>
      </p:pic>
      <p:pic>
        <p:nvPicPr>
          <p:cNvPr id="11" name="Picture 11"/>
          <p:cNvPicPr>
            <a:picLocks noChangeAspect="1"/>
          </p:cNvPicPr>
          <p:nvPr/>
        </p:nvPicPr>
        <p:blipFill>
          <a:blip r:embed="rId11"/>
          <a:stretch>
            <a:fillRect/>
          </a:stretch>
        </p:blipFill>
        <p:spPr>
          <a:xfrm>
            <a:off x="13435707" y="5928685"/>
            <a:ext cx="4297028" cy="2506600"/>
          </a:xfrm>
          <a:prstGeom prst="rect">
            <a:avLst/>
          </a:prstGeom>
        </p:spPr>
      </p:pic>
      <p:sp>
        <p:nvSpPr>
          <p:cNvPr id="17" name="מלבן: פינות מעוגלות 16">
            <a:extLst>
              <a:ext uri="{FF2B5EF4-FFF2-40B4-BE49-F238E27FC236}">
                <a16:creationId xmlns:a16="http://schemas.microsoft.com/office/drawing/2014/main" id="{9037E29A-FCF8-539C-43E6-890145F23AAA}"/>
              </a:ext>
            </a:extLst>
          </p:cNvPr>
          <p:cNvSpPr/>
          <p:nvPr/>
        </p:nvSpPr>
        <p:spPr>
          <a:xfrm>
            <a:off x="1039997" y="4422325"/>
            <a:ext cx="4381660"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פינות מעוגלות 20">
            <a:extLst>
              <a:ext uri="{FF2B5EF4-FFF2-40B4-BE49-F238E27FC236}">
                <a16:creationId xmlns:a16="http://schemas.microsoft.com/office/drawing/2014/main" id="{0975F396-DDFA-F384-5E7A-AEA1C0D7ECA1}"/>
              </a:ext>
            </a:extLst>
          </p:cNvPr>
          <p:cNvSpPr/>
          <p:nvPr/>
        </p:nvSpPr>
        <p:spPr>
          <a:xfrm>
            <a:off x="6034287" y="4346780"/>
            <a:ext cx="6788787" cy="1320381"/>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TextBox 12"/>
          <p:cNvSpPr txBox="1"/>
          <p:nvPr/>
        </p:nvSpPr>
        <p:spPr>
          <a:xfrm>
            <a:off x="770585"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לו"ז – </a:t>
            </a:r>
            <a:r>
              <a:rPr lang="en-US" sz="4200" b="1">
                <a:solidFill>
                  <a:srgbClr val="FFFFFF"/>
                </a:solidFill>
                <a:latin typeface="Alef Bold"/>
                <a:ea typeface="Alef Bold"/>
                <a:cs typeface="Alef Bold"/>
                <a:sym typeface="Alef Bold"/>
              </a:rPr>
              <a:t>Schedule</a:t>
            </a:r>
          </a:p>
          <a:p>
            <a:pPr algn="ctr" rtl="1">
              <a:lnSpc>
                <a:spcPts val="3270"/>
              </a:lnSpc>
            </a:pPr>
            <a:r>
              <a:rPr lang="he-IL" sz="3000">
                <a:solidFill>
                  <a:srgbClr val="FFFFFF"/>
                </a:solidFill>
                <a:latin typeface="Alef"/>
                <a:ea typeface="Alef"/>
                <a:cs typeface="Alef"/>
                <a:sym typeface="Alef"/>
                <a:rtl/>
              </a:rPr>
              <a:t>תכנית זמנים, אבני דרך</a:t>
            </a:r>
          </a:p>
        </p:txBody>
      </p:sp>
      <p:sp>
        <p:nvSpPr>
          <p:cNvPr id="13" name="TextBox 13"/>
          <p:cNvSpPr txBox="1"/>
          <p:nvPr/>
        </p:nvSpPr>
        <p:spPr>
          <a:xfrm>
            <a:off x="770585" y="4509229"/>
            <a:ext cx="4878786" cy="1402842"/>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תכולה</a:t>
            </a:r>
            <a:r>
              <a:rPr lang="en-US" sz="4200" b="1">
                <a:solidFill>
                  <a:srgbClr val="FFFFFF"/>
                </a:solidFill>
                <a:latin typeface="Alef Bold"/>
                <a:ea typeface="Alef Bold"/>
                <a:cs typeface="Alef Bold"/>
                <a:sym typeface="Alef Bold"/>
              </a:rPr>
              <a:t> – Scope</a:t>
            </a:r>
          </a:p>
          <a:p>
            <a:pPr algn="ctr" rtl="1">
              <a:lnSpc>
                <a:spcPts val="3270"/>
              </a:lnSpc>
            </a:pPr>
            <a:r>
              <a:rPr lang="he-IL" sz="3000">
                <a:solidFill>
                  <a:srgbClr val="FFFFFF"/>
                </a:solidFill>
                <a:latin typeface="Alef"/>
                <a:ea typeface="Alef"/>
                <a:cs typeface="Alef"/>
                <a:sym typeface="Alef"/>
                <a:rtl/>
              </a:rPr>
              <a:t>תכונות התוצר (צורה\גודל)</a:t>
            </a:r>
          </a:p>
          <a:p>
            <a:pPr algn="ctr">
              <a:lnSpc>
                <a:spcPts val="3270"/>
              </a:lnSpc>
            </a:pPr>
            <a:r>
              <a:rPr lang="he-IL" sz="3000">
                <a:solidFill>
                  <a:srgbClr val="FFFFFF"/>
                </a:solidFill>
                <a:latin typeface="Alef"/>
                <a:ea typeface="Alef"/>
                <a:cs typeface="Alef"/>
                <a:sym typeface="Alef"/>
                <a:rtl/>
              </a:rPr>
              <a:t>תכולת העבודה</a:t>
            </a:r>
          </a:p>
        </p:txBody>
      </p:sp>
      <p:sp>
        <p:nvSpPr>
          <p:cNvPr id="14" name="TextBox 14"/>
          <p:cNvSpPr txBox="1"/>
          <p:nvPr/>
        </p:nvSpPr>
        <p:spPr>
          <a:xfrm>
            <a:off x="6034289" y="4509229"/>
            <a:ext cx="6788788" cy="993267"/>
          </a:xfrm>
          <a:prstGeom prst="rect">
            <a:avLst/>
          </a:prstGeom>
        </p:spPr>
        <p:txBody>
          <a:bodyPr lIns="0" tIns="0" rIns="0" bIns="0" rtlCol="0" anchor="t">
            <a:spAutoFit/>
          </a:bodyPr>
          <a:lstStyle/>
          <a:p>
            <a:pPr algn="ctr">
              <a:lnSpc>
                <a:spcPts val="4578"/>
              </a:lnSpc>
            </a:pPr>
            <a:r>
              <a:rPr lang="he-IL" sz="4200" b="1">
                <a:solidFill>
                  <a:srgbClr val="FFFFFF"/>
                </a:solidFill>
                <a:latin typeface="Alef Bold"/>
                <a:ea typeface="Alef Bold"/>
                <a:cs typeface="Alef Bold"/>
                <a:sym typeface="Alef Bold"/>
                <a:rtl/>
              </a:rPr>
              <a:t>בעלי עניין</a:t>
            </a:r>
            <a:r>
              <a:rPr lang="en-US" sz="4200" b="1">
                <a:solidFill>
                  <a:srgbClr val="FFFFFF"/>
                </a:solidFill>
                <a:latin typeface="Alef Bold"/>
                <a:ea typeface="Alef Bold"/>
                <a:cs typeface="Alef Bold"/>
                <a:sym typeface="Alef Bold"/>
              </a:rPr>
              <a:t> – Stake holders</a:t>
            </a:r>
          </a:p>
          <a:p>
            <a:pPr algn="ctr">
              <a:lnSpc>
                <a:spcPts val="3270"/>
              </a:lnSpc>
            </a:pPr>
            <a:r>
              <a:rPr lang="he-IL" sz="3000">
                <a:solidFill>
                  <a:srgbClr val="FFFFFF"/>
                </a:solidFill>
                <a:latin typeface="Alef"/>
                <a:ea typeface="Alef"/>
                <a:cs typeface="Alef"/>
                <a:sym typeface="Alef"/>
                <a:rtl/>
              </a:rPr>
              <a:t>ניהול הציפיות והמעורבות של בעלי העניין</a:t>
            </a:r>
          </a:p>
        </p:txBody>
      </p:sp>
      <p:sp>
        <p:nvSpPr>
          <p:cNvPr id="19" name="מלבן: פינות מעוגלות 18">
            <a:extLst>
              <a:ext uri="{FF2B5EF4-FFF2-40B4-BE49-F238E27FC236}">
                <a16:creationId xmlns:a16="http://schemas.microsoft.com/office/drawing/2014/main" id="{BE6F2377-C10C-5F4F-7E52-7168481D53F9}"/>
              </a:ext>
            </a:extLst>
          </p:cNvPr>
          <p:cNvSpPr/>
          <p:nvPr/>
        </p:nvSpPr>
        <p:spPr>
          <a:xfrm>
            <a:off x="7276940" y="8221708"/>
            <a:ext cx="4381660" cy="17223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פינות מעוגלות 19">
            <a:extLst>
              <a:ext uri="{FF2B5EF4-FFF2-40B4-BE49-F238E27FC236}">
                <a16:creationId xmlns:a16="http://schemas.microsoft.com/office/drawing/2014/main" id="{0795C8C1-39FE-B801-7616-F51F4B158820}"/>
              </a:ext>
            </a:extLst>
          </p:cNvPr>
          <p:cNvSpPr/>
          <p:nvPr/>
        </p:nvSpPr>
        <p:spPr>
          <a:xfrm>
            <a:off x="13292625" y="8221708"/>
            <a:ext cx="4511094" cy="1556494"/>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15"/>
          <p:cNvSpPr txBox="1"/>
          <p:nvPr/>
        </p:nvSpPr>
        <p:spPr>
          <a:xfrm>
            <a:off x="13144829" y="8420100"/>
            <a:ext cx="4878786" cy="993267"/>
          </a:xfrm>
          <a:prstGeom prst="rect">
            <a:avLst/>
          </a:prstGeom>
        </p:spPr>
        <p:txBody>
          <a:bodyPr lIns="0" tIns="0" rIns="0" bIns="0" rtlCol="0" anchor="t">
            <a:spAutoFit/>
          </a:bodyPr>
          <a:lstStyle/>
          <a:p>
            <a:pPr algn="ctr" rtl="1">
              <a:lnSpc>
                <a:spcPts val="4578"/>
              </a:lnSpc>
            </a:pPr>
            <a:r>
              <a:rPr lang="he-IL" sz="4200" b="1">
                <a:solidFill>
                  <a:srgbClr val="FFFFFF"/>
                </a:solidFill>
                <a:latin typeface="Alef Bold"/>
                <a:ea typeface="Alef Bold"/>
                <a:cs typeface="Alef Bold"/>
                <a:sym typeface="Alef Bold"/>
                <a:rtl/>
              </a:rPr>
              <a:t>סיכונים – </a:t>
            </a:r>
            <a:r>
              <a:rPr lang="en-US" sz="4200" b="1">
                <a:solidFill>
                  <a:srgbClr val="FFFFFF"/>
                </a:solidFill>
                <a:latin typeface="Alef Bold"/>
                <a:ea typeface="Alef Bold"/>
                <a:cs typeface="Alef Bold"/>
                <a:sym typeface="Alef Bold"/>
              </a:rPr>
              <a:t>Risks</a:t>
            </a:r>
          </a:p>
          <a:p>
            <a:pPr algn="ctr" rtl="1">
              <a:lnSpc>
                <a:spcPts val="3270"/>
              </a:lnSpc>
            </a:pPr>
            <a:r>
              <a:rPr lang="he-IL" sz="3000">
                <a:solidFill>
                  <a:srgbClr val="FFFFFF"/>
                </a:solidFill>
                <a:latin typeface="Alef"/>
                <a:ea typeface="Alef"/>
                <a:cs typeface="Alef"/>
                <a:sym typeface="Alef"/>
                <a:rtl/>
              </a:rPr>
              <a:t>עלות סיכונים, תכנית סיכונים</a:t>
            </a:r>
          </a:p>
        </p:txBody>
      </p:sp>
      <p:sp>
        <p:nvSpPr>
          <p:cNvPr id="16" name="TextBox 16"/>
          <p:cNvSpPr txBox="1"/>
          <p:nvPr/>
        </p:nvSpPr>
        <p:spPr>
          <a:xfrm>
            <a:off x="6989290" y="8420100"/>
            <a:ext cx="4878786" cy="1402842"/>
          </a:xfrm>
          <a:prstGeom prst="rect">
            <a:avLst/>
          </a:prstGeom>
        </p:spPr>
        <p:txBody>
          <a:bodyPr lIns="0" tIns="0" rIns="0" bIns="0" rtlCol="0" anchor="t">
            <a:spAutoFit/>
          </a:bodyPr>
          <a:lstStyle/>
          <a:p>
            <a:pPr algn="ctr" rtl="1">
              <a:lnSpc>
                <a:spcPts val="4578"/>
              </a:lnSpc>
            </a:pPr>
            <a:r>
              <a:rPr lang="he-IL" sz="4200" b="1" dirty="0">
                <a:solidFill>
                  <a:srgbClr val="FFFFFF"/>
                </a:solidFill>
                <a:latin typeface="Alef Bold"/>
                <a:ea typeface="Alef Bold"/>
                <a:cs typeface="Alef Bold"/>
                <a:sym typeface="Alef Bold"/>
                <a:rtl/>
              </a:rPr>
              <a:t>איכות – </a:t>
            </a:r>
            <a:r>
              <a:rPr lang="en-US" sz="4200" b="1" dirty="0">
                <a:solidFill>
                  <a:srgbClr val="FFFFFF"/>
                </a:solidFill>
                <a:latin typeface="Alef Bold"/>
                <a:ea typeface="Alef Bold"/>
                <a:cs typeface="Alef Bold"/>
                <a:sym typeface="Alef Bold"/>
              </a:rPr>
              <a:t>Quality</a:t>
            </a:r>
          </a:p>
          <a:p>
            <a:pPr algn="ctr" rtl="1">
              <a:lnSpc>
                <a:spcPts val="3270"/>
              </a:lnSpc>
            </a:pPr>
            <a:r>
              <a:rPr lang="he-IL" sz="3000" dirty="0">
                <a:solidFill>
                  <a:srgbClr val="FFFFFF"/>
                </a:solidFill>
                <a:latin typeface="Alef"/>
                <a:ea typeface="Alef"/>
                <a:cs typeface="Alef"/>
                <a:sym typeface="Alef"/>
                <a:rtl/>
              </a:rPr>
              <a:t>בקרת איכות (כמות תקלות)</a:t>
            </a:r>
          </a:p>
          <a:p>
            <a:pPr algn="ctr" rtl="1">
              <a:lnSpc>
                <a:spcPts val="3270"/>
              </a:lnSpc>
            </a:pPr>
            <a:r>
              <a:rPr lang="he-IL" sz="3000" dirty="0">
                <a:solidFill>
                  <a:srgbClr val="FFFFFF"/>
                </a:solidFill>
                <a:latin typeface="Alef"/>
                <a:ea typeface="Alef"/>
                <a:cs typeface="Alef"/>
                <a:sym typeface="Alef"/>
                <a:rtl/>
              </a:rPr>
              <a:t>הבטחת איכות</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4" name="Group 4"/>
          <p:cNvGrpSpPr/>
          <p:nvPr/>
        </p:nvGrpSpPr>
        <p:grpSpPr>
          <a:xfrm>
            <a:off x="796581" y="2532023"/>
            <a:ext cx="17074045" cy="1020421"/>
            <a:chOff x="0" y="0"/>
            <a:chExt cx="4496868" cy="298857"/>
          </a:xfrm>
        </p:grpSpPr>
        <p:sp>
          <p:nvSpPr>
            <p:cNvPr id="5" name="Freeform 5"/>
            <p:cNvSpPr/>
            <p:nvPr/>
          </p:nvSpPr>
          <p:spPr>
            <a:xfrm>
              <a:off x="0" y="0"/>
              <a:ext cx="4496868" cy="298857"/>
            </a:xfrm>
            <a:custGeom>
              <a:avLst/>
              <a:gdLst/>
              <a:ahLst/>
              <a:cxnLst/>
              <a:rect l="l" t="t" r="r" b="b"/>
              <a:pathLst>
                <a:path w="4496868" h="298857">
                  <a:moveTo>
                    <a:pt x="23125" y="0"/>
                  </a:moveTo>
                  <a:lnTo>
                    <a:pt x="4473743" y="0"/>
                  </a:lnTo>
                  <a:cubicBezTo>
                    <a:pt x="4479876" y="0"/>
                    <a:pt x="4485758" y="2436"/>
                    <a:pt x="4490095" y="6773"/>
                  </a:cubicBezTo>
                  <a:cubicBezTo>
                    <a:pt x="4494431" y="11110"/>
                    <a:pt x="4496868" y="16992"/>
                    <a:pt x="4496868" y="23125"/>
                  </a:cubicBezTo>
                  <a:lnTo>
                    <a:pt x="4496868" y="275732"/>
                  </a:lnTo>
                  <a:cubicBezTo>
                    <a:pt x="4496868" y="281865"/>
                    <a:pt x="4494431" y="287747"/>
                    <a:pt x="4490095" y="292083"/>
                  </a:cubicBezTo>
                  <a:cubicBezTo>
                    <a:pt x="4485758" y="296420"/>
                    <a:pt x="4479876" y="298857"/>
                    <a:pt x="4473743" y="298857"/>
                  </a:cubicBezTo>
                  <a:lnTo>
                    <a:pt x="23125" y="298857"/>
                  </a:lnTo>
                  <a:cubicBezTo>
                    <a:pt x="10353" y="298857"/>
                    <a:pt x="0" y="288503"/>
                    <a:pt x="0" y="275732"/>
                  </a:cubicBezTo>
                  <a:lnTo>
                    <a:pt x="0" y="23125"/>
                  </a:lnTo>
                  <a:cubicBezTo>
                    <a:pt x="0" y="10353"/>
                    <a:pt x="10353" y="0"/>
                    <a:pt x="23125" y="0"/>
                  </a:cubicBezTo>
                  <a:close/>
                </a:path>
              </a:pathLst>
            </a:custGeom>
            <a:solidFill>
              <a:srgbClr val="4D87DD"/>
            </a:solidFill>
            <a:ln w="38100" cap="rnd">
              <a:solidFill>
                <a:srgbClr val="4D87DD"/>
              </a:solidFill>
              <a:prstDash val="solid"/>
              <a:round/>
            </a:ln>
          </p:spPr>
          <p:txBody>
            <a:bodyPr/>
            <a:lstStyle/>
            <a:p>
              <a:endParaRPr lang="he-IL"/>
            </a:p>
          </p:txBody>
        </p:sp>
        <p:sp>
          <p:nvSpPr>
            <p:cNvPr id="6" name="TextBox 6"/>
            <p:cNvSpPr txBox="1"/>
            <p:nvPr/>
          </p:nvSpPr>
          <p:spPr>
            <a:xfrm>
              <a:off x="0" y="-57150"/>
              <a:ext cx="4496868" cy="356007"/>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70762" y="2729925"/>
            <a:ext cx="16683838" cy="584775"/>
          </a:xfrm>
          <a:prstGeom prst="rect">
            <a:avLst/>
          </a:prstGeom>
        </p:spPr>
        <p:txBody>
          <a:bodyPr wrap="square" lIns="0" tIns="0" rIns="0" bIns="0" rtlCol="0" anchor="t">
            <a:spAutoFit/>
          </a:bodyPr>
          <a:lstStyle/>
          <a:p>
            <a:pPr algn="ctr" rtl="1">
              <a:lnSpc>
                <a:spcPts val="4759"/>
              </a:lnSpc>
            </a:pPr>
            <a:r>
              <a:rPr lang="he-IL" sz="3200" b="1" dirty="0">
                <a:solidFill>
                  <a:srgbClr val="FFFFFF"/>
                </a:solidFill>
                <a:latin typeface="Alef" panose="00000500000000000000" pitchFamily="2" charset="-79"/>
                <a:ea typeface="Mukta Vaani Regular"/>
                <a:cs typeface="Alef" panose="00000500000000000000" pitchFamily="2" charset="-79"/>
                <a:sym typeface="Mukta Vaani Regular"/>
                <a:rtl/>
              </a:rPr>
              <a:t>בכל פרויקט ישנם בעלי עניין שמושפעים מהפרויקט או יכולים להשפיע עליו באופן חיובי / שלילי</a:t>
            </a:r>
          </a:p>
        </p:txBody>
      </p:sp>
      <p:sp>
        <p:nvSpPr>
          <p:cNvPr id="8" name="Freeform 8"/>
          <p:cNvSpPr/>
          <p:nvPr/>
        </p:nvSpPr>
        <p:spPr>
          <a:xfrm>
            <a:off x="7924800" y="3998341"/>
            <a:ext cx="2848356" cy="2848356"/>
          </a:xfrm>
          <a:custGeom>
            <a:avLst/>
            <a:gdLst/>
            <a:ahLst/>
            <a:cxnLst/>
            <a:rect l="l" t="t" r="r" b="b"/>
            <a:pathLst>
              <a:path w="3266672" h="3266672">
                <a:moveTo>
                  <a:pt x="0" y="0"/>
                </a:moveTo>
                <a:lnTo>
                  <a:pt x="3266672" y="0"/>
                </a:lnTo>
                <a:lnTo>
                  <a:pt x="3266672" y="3266672"/>
                </a:lnTo>
                <a:lnTo>
                  <a:pt x="0" y="3266672"/>
                </a:lnTo>
                <a:lnTo>
                  <a:pt x="0" y="0"/>
                </a:lnTo>
                <a:close/>
              </a:path>
            </a:pathLst>
          </a:custGeom>
          <a:blipFill>
            <a:blip r:embed="rId3"/>
            <a:stretch>
              <a:fillRect/>
            </a:stretch>
          </a:blipFill>
        </p:spPr>
        <p:txBody>
          <a:bodyPr/>
          <a:lstStyle/>
          <a:p>
            <a:endParaRPr lang="he-IL"/>
          </a:p>
        </p:txBody>
      </p:sp>
      <p:sp>
        <p:nvSpPr>
          <p:cNvPr id="9" name="TextBox 9"/>
          <p:cNvSpPr txBox="1"/>
          <p:nvPr/>
        </p:nvSpPr>
        <p:spPr>
          <a:xfrm>
            <a:off x="3666952" y="868958"/>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dirty="0">
                <a:solidFill>
                  <a:srgbClr val="4D87DD"/>
                </a:solidFill>
                <a:latin typeface="FB Fahrenheit"/>
                <a:ea typeface="FB Fahrenheit"/>
                <a:cs typeface="FB Fahrenheit"/>
                <a:sym typeface="FB Fahrenheit"/>
                <a:rtl/>
              </a:rPr>
              <a:t>בעלי עניין</a:t>
            </a:r>
          </a:p>
        </p:txBody>
      </p:sp>
      <p:sp>
        <p:nvSpPr>
          <p:cNvPr id="10" name="Freeform 10"/>
          <p:cNvSpPr/>
          <p:nvPr/>
        </p:nvSpPr>
        <p:spPr>
          <a:xfrm>
            <a:off x="-2062048"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1" name="Freeform 11"/>
          <p:cNvSpPr/>
          <p:nvPr/>
        </p:nvSpPr>
        <p:spPr>
          <a:xfrm>
            <a:off x="16225952"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TextBox 12"/>
          <p:cNvSpPr txBox="1"/>
          <p:nvPr/>
        </p:nvSpPr>
        <p:spPr>
          <a:xfrm>
            <a:off x="4287978" y="7454709"/>
            <a:ext cx="10122000" cy="1549781"/>
          </a:xfrm>
          <a:prstGeom prst="rect">
            <a:avLst/>
          </a:prstGeom>
        </p:spPr>
        <p:txBody>
          <a:bodyPr wrap="square" lIns="0" tIns="0" rIns="0" bIns="0" rtlCol="0" anchor="t">
            <a:spAutoFit/>
          </a:bodyPr>
          <a:lstStyle/>
          <a:p>
            <a:pPr algn="ctr" rtl="1">
              <a:lnSpc>
                <a:spcPts val="5917"/>
              </a:lnSpc>
            </a:pPr>
            <a:r>
              <a:rPr lang="he-IL" sz="6100" dirty="0">
                <a:solidFill>
                  <a:srgbClr val="4D87DD"/>
                </a:solidFill>
                <a:latin typeface="FB Fahrenheit"/>
                <a:ea typeface="FB Fahrenheit"/>
                <a:cs typeface="FB Fahrenheit"/>
                <a:sym typeface="FB Fahrenheit"/>
                <a:rtl/>
              </a:rPr>
              <a:t>מיהם בעלי העניין בפרויקטים שלנו?</a:t>
            </a:r>
          </a:p>
          <a:p>
            <a:pPr marL="0" lvl="0" indent="0" algn="ctr" rtl="1">
              <a:lnSpc>
                <a:spcPts val="5917"/>
              </a:lnSpc>
              <a:spcBef>
                <a:spcPct val="0"/>
              </a:spcBef>
            </a:pPr>
            <a:r>
              <a:rPr lang="he-IL" sz="6100" dirty="0">
                <a:solidFill>
                  <a:srgbClr val="4D87DD"/>
                </a:solidFill>
                <a:latin typeface="FB Fahrenheit"/>
                <a:ea typeface="FB Fahrenheit"/>
                <a:cs typeface="FB Fahrenheit"/>
                <a:sym typeface="FB Fahrenheit"/>
                <a:rtl/>
              </a:rPr>
              <a:t>(לדוגמא - מחנה הקיץ)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5111" b="-15111"/>
            </a:stretch>
          </a:blipFill>
        </p:spPr>
        <p:txBody>
          <a:bodyPr/>
          <a:lstStyle/>
          <a:p>
            <a:endParaRPr lang="he-IL"/>
          </a:p>
        </p:txBody>
      </p:sp>
      <p:grpSp>
        <p:nvGrpSpPr>
          <p:cNvPr id="3" name="Group 3"/>
          <p:cNvGrpSpPr/>
          <p:nvPr/>
        </p:nvGrpSpPr>
        <p:grpSpPr>
          <a:xfrm>
            <a:off x="796581" y="2612414"/>
            <a:ext cx="17074045" cy="2748120"/>
            <a:chOff x="0" y="0"/>
            <a:chExt cx="4496868" cy="723785"/>
          </a:xfrm>
        </p:grpSpPr>
        <p:sp>
          <p:nvSpPr>
            <p:cNvPr id="4" name="Freeform 4"/>
            <p:cNvSpPr/>
            <p:nvPr/>
          </p:nvSpPr>
          <p:spPr>
            <a:xfrm>
              <a:off x="0" y="0"/>
              <a:ext cx="4496868" cy="723785"/>
            </a:xfrm>
            <a:custGeom>
              <a:avLst/>
              <a:gdLst/>
              <a:ahLst/>
              <a:cxnLst/>
              <a:rect l="l" t="t" r="r" b="b"/>
              <a:pathLst>
                <a:path w="4496868" h="723785">
                  <a:moveTo>
                    <a:pt x="23125" y="0"/>
                  </a:moveTo>
                  <a:lnTo>
                    <a:pt x="4473743" y="0"/>
                  </a:lnTo>
                  <a:cubicBezTo>
                    <a:pt x="4479876" y="0"/>
                    <a:pt x="4485758" y="2436"/>
                    <a:pt x="4490095" y="6773"/>
                  </a:cubicBezTo>
                  <a:cubicBezTo>
                    <a:pt x="4494431" y="11110"/>
                    <a:pt x="4496868" y="16992"/>
                    <a:pt x="4496868" y="23125"/>
                  </a:cubicBezTo>
                  <a:lnTo>
                    <a:pt x="4496868" y="700660"/>
                  </a:lnTo>
                  <a:cubicBezTo>
                    <a:pt x="4496868" y="713431"/>
                    <a:pt x="4486515" y="723785"/>
                    <a:pt x="4473743" y="723785"/>
                  </a:cubicBezTo>
                  <a:lnTo>
                    <a:pt x="23125" y="723785"/>
                  </a:lnTo>
                  <a:cubicBezTo>
                    <a:pt x="10353" y="723785"/>
                    <a:pt x="0" y="713431"/>
                    <a:pt x="0" y="700660"/>
                  </a:cubicBezTo>
                  <a:lnTo>
                    <a:pt x="0" y="23125"/>
                  </a:lnTo>
                  <a:cubicBezTo>
                    <a:pt x="0" y="10353"/>
                    <a:pt x="10353" y="0"/>
                    <a:pt x="23125" y="0"/>
                  </a:cubicBezTo>
                  <a:close/>
                </a:path>
              </a:pathLst>
            </a:custGeom>
            <a:solidFill>
              <a:srgbClr val="4D87DD"/>
            </a:solidFill>
            <a:ln w="38100" cap="rnd">
              <a:solidFill>
                <a:srgbClr val="4D87DD"/>
              </a:solidFill>
              <a:prstDash val="solid"/>
              <a:round/>
            </a:ln>
          </p:spPr>
          <p:txBody>
            <a:bodyPr/>
            <a:lstStyle/>
            <a:p>
              <a:endParaRPr lang="he-IL"/>
            </a:p>
          </p:txBody>
        </p:sp>
        <p:sp>
          <p:nvSpPr>
            <p:cNvPr id="5" name="TextBox 5"/>
            <p:cNvSpPr txBox="1"/>
            <p:nvPr/>
          </p:nvSpPr>
          <p:spPr>
            <a:xfrm>
              <a:off x="0" y="-57150"/>
              <a:ext cx="4496868" cy="78093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186788" y="3258006"/>
            <a:ext cx="16683838" cy="1780540"/>
          </a:xfrm>
          <a:prstGeom prst="rect">
            <a:avLst/>
          </a:prstGeom>
        </p:spPr>
        <p:txBody>
          <a:bodyPr lIns="0" tIns="0" rIns="0" bIns="0" rtlCol="0" anchor="t">
            <a:spAutoFit/>
          </a:bodyPr>
          <a:lstStyle/>
          <a:p>
            <a:pPr marL="734059" lvl="1" indent="-367030" algn="r" rtl="1">
              <a:lnSpc>
                <a:spcPts val="4759"/>
              </a:lnSpc>
              <a:buFont typeface="Arial"/>
              <a:buChar char="•"/>
            </a:pPr>
            <a:r>
              <a:rPr lang="he-IL" sz="3399" b="1" dirty="0">
                <a:solidFill>
                  <a:srgbClr val="FFFFFF"/>
                </a:solidFill>
                <a:latin typeface="Alef Bold"/>
                <a:ea typeface="Alef Bold"/>
                <a:cs typeface="Alef Bold"/>
                <a:sym typeface="Alef Bold"/>
                <a:rtl/>
              </a:rPr>
              <a:t>זיהוי </a:t>
            </a:r>
            <a:r>
              <a:rPr lang="he-IL" sz="3399" dirty="0">
                <a:solidFill>
                  <a:srgbClr val="FFFFFF"/>
                </a:solidFill>
                <a:latin typeface="Alef"/>
                <a:ea typeface="Alef"/>
                <a:cs typeface="Alef"/>
                <a:sym typeface="Alef"/>
                <a:rtl/>
              </a:rPr>
              <a:t>האנשים, הקבוצות או הארגונים שיכולים </a:t>
            </a:r>
            <a:r>
              <a:rPr lang="he-IL" sz="3399" b="1" dirty="0">
                <a:solidFill>
                  <a:srgbClr val="FFFFFF"/>
                </a:solidFill>
                <a:latin typeface="Alef Bold"/>
                <a:ea typeface="Alef Bold"/>
                <a:cs typeface="Alef Bold"/>
                <a:sym typeface="Alef Bold"/>
                <a:rtl/>
              </a:rPr>
              <a:t>להשפיע </a:t>
            </a:r>
            <a:r>
              <a:rPr lang="he-IL" sz="3399" dirty="0">
                <a:solidFill>
                  <a:srgbClr val="FFFFFF"/>
                </a:solidFill>
                <a:latin typeface="Alef"/>
                <a:ea typeface="Alef"/>
                <a:cs typeface="Alef"/>
                <a:sym typeface="Alef"/>
                <a:rtl/>
              </a:rPr>
              <a:t>על הפרויקט או להיות </a:t>
            </a:r>
            <a:r>
              <a:rPr lang="he-IL" sz="3399" b="1" dirty="0">
                <a:solidFill>
                  <a:srgbClr val="FFFFFF"/>
                </a:solidFill>
                <a:latin typeface="Alef Bold"/>
                <a:ea typeface="Alef Bold"/>
                <a:cs typeface="Alef Bold"/>
                <a:sym typeface="Alef Bold"/>
                <a:rtl/>
              </a:rPr>
              <a:t>מושפעים </a:t>
            </a:r>
            <a:r>
              <a:rPr lang="he-IL" sz="3399" dirty="0">
                <a:solidFill>
                  <a:srgbClr val="FFFFFF"/>
                </a:solidFill>
                <a:latin typeface="Alef"/>
                <a:ea typeface="Alef"/>
                <a:cs typeface="Alef"/>
                <a:sym typeface="Alef"/>
                <a:rtl/>
              </a:rPr>
              <a:t>ממנו</a:t>
            </a:r>
          </a:p>
          <a:p>
            <a:pPr marL="734059" lvl="1" indent="-367030" algn="r" rtl="1">
              <a:lnSpc>
                <a:spcPts val="4759"/>
              </a:lnSpc>
              <a:buFont typeface="Arial"/>
              <a:buChar char="•"/>
            </a:pPr>
            <a:r>
              <a:rPr lang="he-IL" sz="3399" b="1" dirty="0">
                <a:solidFill>
                  <a:srgbClr val="FFFFFF"/>
                </a:solidFill>
                <a:latin typeface="Alef Bold"/>
                <a:ea typeface="Alef Bold"/>
                <a:cs typeface="Alef Bold"/>
                <a:sym typeface="Alef Bold"/>
                <a:rtl/>
              </a:rPr>
              <a:t>ניתוח הציפיות</a:t>
            </a:r>
            <a:r>
              <a:rPr lang="he-IL" sz="3399" dirty="0">
                <a:solidFill>
                  <a:srgbClr val="FFFFFF"/>
                </a:solidFill>
                <a:latin typeface="Alef"/>
                <a:ea typeface="Alef"/>
                <a:cs typeface="Alef"/>
                <a:sym typeface="Alef"/>
                <a:rtl/>
              </a:rPr>
              <a:t> של בעלי העניין והשפעתן על הפרויקט ולפיתוח אסטרטגיות ניהול מתאימות כדי לשלב בצורה אפקטיבית את בעלי העניין בהחלטות הפרויקט ובביצועו</a:t>
            </a:r>
          </a:p>
        </p:txBody>
      </p:sp>
      <p:sp>
        <p:nvSpPr>
          <p:cNvPr id="7" name="TextBox 7"/>
          <p:cNvSpPr txBox="1"/>
          <p:nvPr/>
        </p:nvSpPr>
        <p:spPr>
          <a:xfrm>
            <a:off x="3666952" y="592733"/>
            <a:ext cx="11333302" cy="1205865"/>
          </a:xfrm>
          <a:prstGeom prst="rect">
            <a:avLst/>
          </a:prstGeom>
        </p:spPr>
        <p:txBody>
          <a:bodyPr lIns="0" tIns="0" rIns="0" bIns="0" rtlCol="0" anchor="t">
            <a:spAutoFit/>
          </a:bodyPr>
          <a:lstStyle/>
          <a:p>
            <a:pPr marL="0" lvl="0" indent="0" algn="ctr" rtl="1">
              <a:lnSpc>
                <a:spcPts val="8730"/>
              </a:lnSpc>
              <a:spcBef>
                <a:spcPct val="0"/>
              </a:spcBef>
            </a:pPr>
            <a:r>
              <a:rPr lang="he-IL" sz="9000">
                <a:solidFill>
                  <a:srgbClr val="4D87DD"/>
                </a:solidFill>
                <a:latin typeface="FB Fahrenheit"/>
                <a:ea typeface="FB Fahrenheit"/>
                <a:cs typeface="FB Fahrenheit"/>
                <a:sym typeface="FB Fahrenheit"/>
                <a:rtl/>
              </a:rPr>
              <a:t>בעלי עניין</a:t>
            </a:r>
          </a:p>
        </p:txBody>
      </p:sp>
      <p:sp>
        <p:nvSpPr>
          <p:cNvPr id="8" name="Freeform 8"/>
          <p:cNvSpPr/>
          <p:nvPr/>
        </p:nvSpPr>
        <p:spPr>
          <a:xfrm>
            <a:off x="-2062048"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9" name="Freeform 9"/>
          <p:cNvSpPr/>
          <p:nvPr/>
        </p:nvSpPr>
        <p:spPr>
          <a:xfrm>
            <a:off x="16225952" y="8229600"/>
            <a:ext cx="4124095" cy="4114800"/>
          </a:xfrm>
          <a:custGeom>
            <a:avLst/>
            <a:gdLst/>
            <a:ahLst/>
            <a:cxnLst/>
            <a:rect l="l" t="t" r="r" b="b"/>
            <a:pathLst>
              <a:path w="4124095" h="4114800">
                <a:moveTo>
                  <a:pt x="0" y="0"/>
                </a:moveTo>
                <a:lnTo>
                  <a:pt x="4124096" y="0"/>
                </a:lnTo>
                <a:lnTo>
                  <a:pt x="412409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he-IL"/>
          </a:p>
        </p:txBody>
      </p:sp>
      <p:sp>
        <p:nvSpPr>
          <p:cNvPr id="16" name="מלבן: פינות מעוגלות 15">
            <a:extLst>
              <a:ext uri="{FF2B5EF4-FFF2-40B4-BE49-F238E27FC236}">
                <a16:creationId xmlns:a16="http://schemas.microsoft.com/office/drawing/2014/main" id="{066130F4-7FE8-7EBB-3547-343A65C14371}"/>
              </a:ext>
            </a:extLst>
          </p:cNvPr>
          <p:cNvSpPr/>
          <p:nvPr/>
        </p:nvSpPr>
        <p:spPr>
          <a:xfrm>
            <a:off x="9982201" y="2234843"/>
            <a:ext cx="7098230" cy="73741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10" name="Group 10"/>
          <p:cNvGrpSpPr/>
          <p:nvPr/>
        </p:nvGrpSpPr>
        <p:grpSpPr>
          <a:xfrm>
            <a:off x="3840314" y="6564630"/>
            <a:ext cx="10607372" cy="3150870"/>
            <a:chOff x="0" y="0"/>
            <a:chExt cx="2793711" cy="829859"/>
          </a:xfrm>
        </p:grpSpPr>
        <p:sp>
          <p:nvSpPr>
            <p:cNvPr id="11" name="Freeform 11"/>
            <p:cNvSpPr/>
            <p:nvPr/>
          </p:nvSpPr>
          <p:spPr>
            <a:xfrm>
              <a:off x="0" y="0"/>
              <a:ext cx="2793711" cy="829859"/>
            </a:xfrm>
            <a:custGeom>
              <a:avLst/>
              <a:gdLst/>
              <a:ahLst/>
              <a:cxnLst/>
              <a:rect l="l" t="t" r="r" b="b"/>
              <a:pathLst>
                <a:path w="2793711" h="829859">
                  <a:moveTo>
                    <a:pt x="37223" y="0"/>
                  </a:moveTo>
                  <a:lnTo>
                    <a:pt x="2756488" y="0"/>
                  </a:lnTo>
                  <a:cubicBezTo>
                    <a:pt x="2766360" y="0"/>
                    <a:pt x="2775828" y="3922"/>
                    <a:pt x="2782809" y="10902"/>
                  </a:cubicBezTo>
                  <a:cubicBezTo>
                    <a:pt x="2789789" y="17883"/>
                    <a:pt x="2793711" y="27351"/>
                    <a:pt x="2793711" y="37223"/>
                  </a:cubicBezTo>
                  <a:lnTo>
                    <a:pt x="2793711" y="792636"/>
                  </a:lnTo>
                  <a:cubicBezTo>
                    <a:pt x="2793711" y="802508"/>
                    <a:pt x="2789789" y="811976"/>
                    <a:pt x="2782809" y="818956"/>
                  </a:cubicBezTo>
                  <a:cubicBezTo>
                    <a:pt x="2775828" y="825937"/>
                    <a:pt x="2766360" y="829859"/>
                    <a:pt x="2756488" y="829859"/>
                  </a:cubicBezTo>
                  <a:lnTo>
                    <a:pt x="37223" y="829859"/>
                  </a:lnTo>
                  <a:cubicBezTo>
                    <a:pt x="27351" y="829859"/>
                    <a:pt x="17883" y="825937"/>
                    <a:pt x="10902" y="818956"/>
                  </a:cubicBezTo>
                  <a:cubicBezTo>
                    <a:pt x="3922" y="811976"/>
                    <a:pt x="0" y="802508"/>
                    <a:pt x="0" y="792636"/>
                  </a:cubicBezTo>
                  <a:lnTo>
                    <a:pt x="0" y="37223"/>
                  </a:lnTo>
                  <a:cubicBezTo>
                    <a:pt x="0" y="27351"/>
                    <a:pt x="3922" y="17883"/>
                    <a:pt x="10902" y="10902"/>
                  </a:cubicBezTo>
                  <a:cubicBezTo>
                    <a:pt x="17883" y="3922"/>
                    <a:pt x="27351" y="0"/>
                    <a:pt x="37223" y="0"/>
                  </a:cubicBezTo>
                  <a:close/>
                </a:path>
              </a:pathLst>
            </a:custGeom>
            <a:solidFill>
              <a:srgbClr val="000000">
                <a:alpha val="0"/>
              </a:srgbClr>
            </a:solidFill>
            <a:ln w="38100" cap="rnd">
              <a:solidFill>
                <a:srgbClr val="4D87DD"/>
              </a:solidFill>
              <a:prstDash val="solid"/>
              <a:round/>
            </a:ln>
          </p:spPr>
          <p:txBody>
            <a:bodyPr/>
            <a:lstStyle/>
            <a:p>
              <a:endParaRPr lang="he-IL"/>
            </a:p>
          </p:txBody>
        </p:sp>
        <p:sp>
          <p:nvSpPr>
            <p:cNvPr id="12" name="TextBox 12"/>
            <p:cNvSpPr txBox="1"/>
            <p:nvPr/>
          </p:nvSpPr>
          <p:spPr>
            <a:xfrm>
              <a:off x="0" y="-57150"/>
              <a:ext cx="2793711" cy="887009"/>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8112976" y="2434169"/>
            <a:ext cx="10925671" cy="432689"/>
          </a:xfrm>
          <a:prstGeom prst="rect">
            <a:avLst/>
          </a:prstGeom>
        </p:spPr>
        <p:txBody>
          <a:bodyPr lIns="0" tIns="0" rIns="0" bIns="0" rtlCol="0" anchor="t">
            <a:spAutoFit/>
          </a:bodyPr>
          <a:lstStyle/>
          <a:p>
            <a:pPr algn="ctr" rtl="1">
              <a:lnSpc>
                <a:spcPts val="3297"/>
              </a:lnSpc>
            </a:pPr>
            <a:r>
              <a:rPr lang="he-IL" sz="3399" b="1">
                <a:solidFill>
                  <a:srgbClr val="FFFFFF"/>
                </a:solidFill>
                <a:latin typeface="Alef Bold"/>
                <a:ea typeface="Alef Bold"/>
                <a:cs typeface="Alef Bold"/>
                <a:sym typeface="Alef Bold"/>
                <a:rtl/>
              </a:rPr>
              <a:t>ניהול בעלי העניין בפרויקט כולל את </a:t>
            </a:r>
          </a:p>
        </p:txBody>
      </p:sp>
      <p:sp>
        <p:nvSpPr>
          <p:cNvPr id="17" name="מלבן: פינות מעוגלות 16">
            <a:extLst>
              <a:ext uri="{FF2B5EF4-FFF2-40B4-BE49-F238E27FC236}">
                <a16:creationId xmlns:a16="http://schemas.microsoft.com/office/drawing/2014/main" id="{BC357B41-7328-678C-4752-A6526DAC035C}"/>
              </a:ext>
            </a:extLst>
          </p:cNvPr>
          <p:cNvSpPr/>
          <p:nvPr/>
        </p:nvSpPr>
        <p:spPr>
          <a:xfrm>
            <a:off x="381000" y="6006287"/>
            <a:ext cx="17579937" cy="737413"/>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4"/>
          <p:cNvSpPr txBox="1"/>
          <p:nvPr/>
        </p:nvSpPr>
        <p:spPr>
          <a:xfrm>
            <a:off x="3876179" y="6957314"/>
            <a:ext cx="10535643" cy="2380615"/>
          </a:xfrm>
          <a:prstGeom prst="rect">
            <a:avLst/>
          </a:prstGeom>
        </p:spPr>
        <p:txBody>
          <a:bodyPr lIns="0" tIns="0" rIns="0" bIns="0" rtlCol="0" anchor="t">
            <a:spAutoFit/>
          </a:bodyPr>
          <a:lstStyle/>
          <a:p>
            <a:pPr marL="734059" lvl="1" indent="-367030" algn="r" rtl="1">
              <a:lnSpc>
                <a:spcPts val="4759"/>
              </a:lnSpc>
              <a:spcBef>
                <a:spcPct val="0"/>
              </a:spcBef>
              <a:buFont typeface="Arial"/>
              <a:buChar char="•"/>
            </a:pPr>
            <a:r>
              <a:rPr lang="he-IL" sz="3399" u="none" strike="noStrike">
                <a:solidFill>
                  <a:srgbClr val="000000"/>
                </a:solidFill>
                <a:latin typeface="Alef"/>
                <a:ea typeface="Alef"/>
                <a:cs typeface="Alef"/>
                <a:sym typeface="Alef"/>
                <a:rtl/>
              </a:rPr>
              <a:t>להבין את צורכיהם ואת ציפיותיהם</a:t>
            </a:r>
          </a:p>
          <a:p>
            <a:pPr marL="734059" lvl="1" indent="-367030" algn="r" rtl="1">
              <a:lnSpc>
                <a:spcPts val="4759"/>
              </a:lnSpc>
              <a:spcBef>
                <a:spcPct val="0"/>
              </a:spcBef>
              <a:buFont typeface="Arial"/>
              <a:buChar char="•"/>
            </a:pPr>
            <a:r>
              <a:rPr lang="he-IL" sz="3399" u="none" strike="noStrike">
                <a:solidFill>
                  <a:srgbClr val="000000"/>
                </a:solidFill>
                <a:latin typeface="Alef"/>
                <a:ea typeface="Alef"/>
                <a:cs typeface="Alef"/>
                <a:sym typeface="Alef"/>
                <a:rtl/>
              </a:rPr>
              <a:t>לטפל בסוגיות כשהן מתרחשות</a:t>
            </a:r>
          </a:p>
          <a:p>
            <a:pPr marL="734059" lvl="1" indent="-367030" algn="r" rtl="1">
              <a:lnSpc>
                <a:spcPts val="4759"/>
              </a:lnSpc>
              <a:spcBef>
                <a:spcPct val="0"/>
              </a:spcBef>
              <a:buFont typeface="Arial"/>
              <a:buChar char="•"/>
            </a:pPr>
            <a:r>
              <a:rPr lang="he-IL" sz="3399" u="none" strike="noStrike">
                <a:solidFill>
                  <a:srgbClr val="000000"/>
                </a:solidFill>
                <a:latin typeface="Alef"/>
                <a:ea typeface="Alef"/>
                <a:cs typeface="Alef"/>
                <a:sym typeface="Alef"/>
                <a:rtl/>
              </a:rPr>
              <a:t>לנהל קונפליקטים</a:t>
            </a:r>
          </a:p>
          <a:p>
            <a:pPr marL="734059" lvl="1" indent="-367030" algn="r" rtl="1">
              <a:lnSpc>
                <a:spcPts val="4759"/>
              </a:lnSpc>
              <a:spcBef>
                <a:spcPct val="0"/>
              </a:spcBef>
              <a:buFont typeface="Arial"/>
              <a:buChar char="•"/>
            </a:pPr>
            <a:r>
              <a:rPr lang="he-IL" sz="3399" u="none" strike="noStrike">
                <a:solidFill>
                  <a:srgbClr val="000000"/>
                </a:solidFill>
                <a:latin typeface="Alef"/>
                <a:ea typeface="Alef"/>
                <a:cs typeface="Alef"/>
                <a:sym typeface="Alef"/>
                <a:rtl/>
              </a:rPr>
              <a:t>לעודד מעורבות (</a:t>
            </a:r>
            <a:r>
              <a:rPr lang="en-US" sz="3399" u="none" strike="noStrike">
                <a:solidFill>
                  <a:srgbClr val="000000"/>
                </a:solidFill>
                <a:latin typeface="Alef"/>
                <a:ea typeface="Alef"/>
                <a:cs typeface="Alef"/>
                <a:sym typeface="Alef"/>
              </a:rPr>
              <a:t>Engagement</a:t>
            </a:r>
            <a:r>
              <a:rPr lang="he-IL" sz="3399" u="none" strike="noStrike">
                <a:solidFill>
                  <a:srgbClr val="000000"/>
                </a:solidFill>
                <a:latin typeface="Alef"/>
                <a:ea typeface="Alef"/>
                <a:cs typeface="Alef"/>
                <a:sym typeface="Alef"/>
                <a:rtl/>
              </a:rPr>
              <a:t>) גבוהה של בעלי העניין</a:t>
            </a:r>
          </a:p>
        </p:txBody>
      </p:sp>
      <p:sp>
        <p:nvSpPr>
          <p:cNvPr id="15" name="TextBox 15"/>
          <p:cNvSpPr txBox="1"/>
          <p:nvPr/>
        </p:nvSpPr>
        <p:spPr>
          <a:xfrm>
            <a:off x="478781" y="6238875"/>
            <a:ext cx="17330438" cy="432689"/>
          </a:xfrm>
          <a:prstGeom prst="rect">
            <a:avLst/>
          </a:prstGeom>
        </p:spPr>
        <p:txBody>
          <a:bodyPr lIns="0" tIns="0" rIns="0" bIns="0" rtlCol="0" anchor="t">
            <a:spAutoFit/>
          </a:bodyPr>
          <a:lstStyle/>
          <a:p>
            <a:pPr algn="ctr" rtl="1">
              <a:lnSpc>
                <a:spcPts val="3297"/>
              </a:lnSpc>
            </a:pPr>
            <a:r>
              <a:rPr lang="he-IL" sz="3399" b="1">
                <a:solidFill>
                  <a:srgbClr val="FFFFFF"/>
                </a:solidFill>
                <a:latin typeface="Alef Bold"/>
                <a:ea typeface="Alef Bold"/>
                <a:cs typeface="Alef Bold"/>
                <a:sym typeface="Alef Bold"/>
                <a:rtl/>
              </a:rPr>
              <a:t>המפתח למעורבות (</a:t>
            </a:r>
            <a:r>
              <a:rPr lang="en-US" sz="3399" b="1">
                <a:solidFill>
                  <a:srgbClr val="FFFFFF"/>
                </a:solidFill>
                <a:latin typeface="Alef Bold"/>
                <a:ea typeface="Alef Bold"/>
                <a:cs typeface="Alef Bold"/>
                <a:sym typeface="Alef Bold"/>
              </a:rPr>
              <a:t>Engagement</a:t>
            </a:r>
            <a:r>
              <a:rPr lang="he-IL" sz="3399" b="1">
                <a:solidFill>
                  <a:srgbClr val="FFFFFF"/>
                </a:solidFill>
                <a:latin typeface="Alef Bold"/>
                <a:ea typeface="Alef Bold"/>
                <a:cs typeface="Alef Bold"/>
                <a:sym typeface="Alef Bold"/>
                <a:rtl/>
              </a:rPr>
              <a:t>) של בעלי העניין הוא מיקוד בתקשורת שוטפת עם כולם, כדי:</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1117</TotalTime>
  <Words>1301</Words>
  <Application>Microsoft Office PowerPoint</Application>
  <PresentationFormat>מותאם אישית</PresentationFormat>
  <Paragraphs>219</Paragraphs>
  <Slides>23</Slides>
  <Notes>7</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23</vt:i4>
      </vt:variant>
    </vt:vector>
  </HeadingPairs>
  <TitlesOfParts>
    <vt:vector size="31" baseType="lpstr">
      <vt:lpstr>Calibri</vt:lpstr>
      <vt:lpstr>Alef Bold</vt:lpstr>
      <vt:lpstr>Aptos</vt:lpstr>
      <vt:lpstr>FB Fahrenheit</vt:lpstr>
      <vt:lpstr>Arial</vt:lpstr>
      <vt:lpstr>Alef</vt:lpstr>
      <vt:lpstr>Lovelo</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White Geometric Cute Group Project Presentation</dc:title>
  <cp:lastModifiedBy>אלון זהבי</cp:lastModifiedBy>
  <cp:revision>2</cp:revision>
  <dcterms:created xsi:type="dcterms:W3CDTF">2006-08-16T00:00:00Z</dcterms:created>
  <dcterms:modified xsi:type="dcterms:W3CDTF">2025-02-20T06:38:36Z</dcterms:modified>
  <dc:identifier>DAGdYdogyQY</dc:identifier>
</cp:coreProperties>
</file>