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259" r:id="rId6"/>
    <p:sldId id="261" r:id="rId7"/>
    <p:sldId id="258" r:id="rId8"/>
    <p:sldId id="267" r:id="rId9"/>
    <p:sldId id="268" r:id="rId10"/>
    <p:sldId id="262" r:id="rId11"/>
    <p:sldId id="276" r:id="rId12"/>
    <p:sldId id="260" r:id="rId13"/>
    <p:sldId id="280" r:id="rId14"/>
    <p:sldId id="271" r:id="rId15"/>
    <p:sldId id="272" r:id="rId16"/>
    <p:sldId id="270" r:id="rId17"/>
    <p:sldId id="277" r:id="rId18"/>
    <p:sldId id="264" r:id="rId19"/>
    <p:sldId id="275" r:id="rId20"/>
    <p:sldId id="274" r:id="rId21"/>
    <p:sldId id="288" r:id="rId22"/>
    <p:sldId id="289" r:id="rId23"/>
    <p:sldId id="285" r:id="rId24"/>
    <p:sldId id="291" r:id="rId25"/>
  </p:sldIdLst>
  <p:sldSz cx="18288000" cy="10287000"/>
  <p:notesSz cx="6858000" cy="9144000"/>
  <p:embeddedFontLst>
    <p:embeddedFont>
      <p:font typeface="Assistant" pitchFamily="2" charset="-79"/>
      <p:regular r:id="rId26"/>
      <p:bold r:id="rId27"/>
    </p:embeddedFont>
    <p:embeddedFont>
      <p:font typeface="Assistant ExtraBold" pitchFamily="2" charset="-79"/>
      <p:bold r:id="rId28"/>
    </p:embeddedFont>
    <p:embeddedFont>
      <p:font typeface="Mali" panose="020B0604020202020204" charset="-34"/>
      <p:regular r:id="rId29"/>
    </p:embeddedFont>
    <p:embeddedFont>
      <p:font typeface="Mali Bold" panose="020B0604020202020204" charset="-3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55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55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3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0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2.jp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jpe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32.png"/><Relationship Id="rId17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1.svg"/><Relationship Id="rId5" Type="http://schemas.openxmlformats.org/officeDocument/2006/relationships/image" Target="../media/image10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5" Type="http://schemas.openxmlformats.org/officeDocument/2006/relationships/image" Target="../media/image10.png"/><Relationship Id="rId10" Type="http://schemas.openxmlformats.org/officeDocument/2006/relationships/image" Target="../media/image40.svg"/><Relationship Id="rId19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3.sv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10800000">
            <a:off x="1901952" y="1028700"/>
            <a:ext cx="14484096" cy="8229600"/>
          </a:xfrm>
          <a:custGeom>
            <a:avLst/>
            <a:gdLst/>
            <a:ahLst/>
            <a:cxnLst/>
            <a:rect l="l" t="t" r="r" b="b"/>
            <a:pathLst>
              <a:path w="14484096" h="8229600">
                <a:moveTo>
                  <a:pt x="0" y="0"/>
                </a:moveTo>
                <a:lnTo>
                  <a:pt x="14484096" y="0"/>
                </a:lnTo>
                <a:lnTo>
                  <a:pt x="14484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/>
          <p:cNvSpPr/>
          <p:nvPr/>
        </p:nvSpPr>
        <p:spPr>
          <a:xfrm rot="-720997">
            <a:off x="2376715" y="7151733"/>
            <a:ext cx="2369888" cy="2106567"/>
          </a:xfrm>
          <a:custGeom>
            <a:avLst/>
            <a:gdLst/>
            <a:ahLst/>
            <a:cxnLst/>
            <a:rect l="l" t="t" r="r" b="b"/>
            <a:pathLst>
              <a:path w="2369888" h="2106567">
                <a:moveTo>
                  <a:pt x="0" y="0"/>
                </a:moveTo>
                <a:lnTo>
                  <a:pt x="2369888" y="0"/>
                </a:lnTo>
                <a:lnTo>
                  <a:pt x="2369888" y="2106567"/>
                </a:lnTo>
                <a:lnTo>
                  <a:pt x="0" y="2106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TextBox 16"/>
          <p:cNvSpPr txBox="1"/>
          <p:nvPr/>
        </p:nvSpPr>
        <p:spPr>
          <a:xfrm rot="61868">
            <a:off x="4632924" y="2265529"/>
            <a:ext cx="8789394" cy="337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5"/>
              </a:lnSpc>
            </a:pPr>
            <a:r>
              <a:rPr lang="he-IL" sz="9600" b="1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תדריך מקדים</a:t>
            </a:r>
          </a:p>
          <a:p>
            <a:pPr algn="ctr">
              <a:lnSpc>
                <a:spcPts val="13625"/>
              </a:lnSpc>
            </a:pPr>
            <a:r>
              <a:rPr lang="he-IL" sz="9600" b="1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טיולי ח' תשפ"ה</a:t>
            </a:r>
            <a:endParaRPr lang="en-US" sz="9600" b="1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pic>
        <p:nvPicPr>
          <p:cNvPr id="20" name="Picture 2" descr="×ª××× × ×§×©××¨×">
            <a:extLst>
              <a:ext uri="{FF2B5EF4-FFF2-40B4-BE49-F238E27FC236}">
                <a16:creationId xmlns:a16="http://schemas.microsoft.com/office/drawing/2014/main" id="{DEF7F9B7-B2F7-2C6F-5381-D3CB8AA8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092" y="495300"/>
            <a:ext cx="4021641" cy="95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DD7CBE69-A469-B2D6-1526-E0B2A619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1" y="155373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723542">
            <a:off x="-2720704" y="-3520185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rot="10800000">
            <a:off x="2843393" y="2616747"/>
            <a:ext cx="12601214" cy="4991785"/>
          </a:xfrm>
          <a:custGeom>
            <a:avLst/>
            <a:gdLst/>
            <a:ahLst/>
            <a:cxnLst/>
            <a:rect l="l" t="t" r="r" b="b"/>
            <a:pathLst>
              <a:path w="12601214" h="4991785">
                <a:moveTo>
                  <a:pt x="0" y="0"/>
                </a:moveTo>
                <a:lnTo>
                  <a:pt x="12601214" y="0"/>
                </a:lnTo>
                <a:lnTo>
                  <a:pt x="12601214" y="4991786"/>
                </a:lnTo>
                <a:lnTo>
                  <a:pt x="0" y="4991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>
            <a:off x="12982356" y="1674298"/>
            <a:ext cx="3986167" cy="2750455"/>
          </a:xfrm>
          <a:custGeom>
            <a:avLst/>
            <a:gdLst/>
            <a:ahLst/>
            <a:cxnLst/>
            <a:rect l="l" t="t" r="r" b="b"/>
            <a:pathLst>
              <a:path w="3986167" h="2750455">
                <a:moveTo>
                  <a:pt x="0" y="0"/>
                </a:moveTo>
                <a:lnTo>
                  <a:pt x="3986167" y="0"/>
                </a:lnTo>
                <a:lnTo>
                  <a:pt x="3986167" y="2750455"/>
                </a:lnTo>
                <a:lnTo>
                  <a:pt x="0" y="275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 rot="-117906">
            <a:off x="4267787" y="3015826"/>
            <a:ext cx="9591377" cy="412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0"/>
              </a:lnSpc>
            </a:pPr>
            <a:r>
              <a:rPr lang="he-IL" sz="12500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הנחיות בטיחות</a:t>
            </a:r>
            <a:endParaRPr lang="en-US" sz="12500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38907" y="5862247"/>
            <a:ext cx="3986167" cy="2750455"/>
          </a:xfrm>
          <a:custGeom>
            <a:avLst/>
            <a:gdLst/>
            <a:ahLst/>
            <a:cxnLst/>
            <a:rect l="l" t="t" r="r" b="b"/>
            <a:pathLst>
              <a:path w="3986167" h="2750455">
                <a:moveTo>
                  <a:pt x="0" y="0"/>
                </a:moveTo>
                <a:lnTo>
                  <a:pt x="3986167" y="0"/>
                </a:lnTo>
                <a:lnTo>
                  <a:pt x="3986167" y="2750455"/>
                </a:lnTo>
                <a:lnTo>
                  <a:pt x="0" y="275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 rot="-4110234">
            <a:off x="13937538" y="7446157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0"/>
                </a:moveTo>
                <a:lnTo>
                  <a:pt x="4897020" y="0"/>
                </a:lnTo>
                <a:lnTo>
                  <a:pt x="4897020" y="4360010"/>
                </a:lnTo>
                <a:lnTo>
                  <a:pt x="0" y="43600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566807">
            <a:off x="14130927" y="4763842"/>
            <a:ext cx="2338725" cy="3570572"/>
          </a:xfrm>
          <a:custGeom>
            <a:avLst/>
            <a:gdLst/>
            <a:ahLst/>
            <a:cxnLst/>
            <a:rect l="l" t="t" r="r" b="b"/>
            <a:pathLst>
              <a:path w="2338725" h="3570572">
                <a:moveTo>
                  <a:pt x="0" y="0"/>
                </a:moveTo>
                <a:lnTo>
                  <a:pt x="2338724" y="0"/>
                </a:lnTo>
                <a:lnTo>
                  <a:pt x="2338724" y="3570572"/>
                </a:lnTo>
                <a:lnTo>
                  <a:pt x="0" y="3570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 rot="-728561">
            <a:off x="2135378" y="1601393"/>
            <a:ext cx="2283788" cy="2785699"/>
          </a:xfrm>
          <a:custGeom>
            <a:avLst/>
            <a:gdLst/>
            <a:ahLst/>
            <a:cxnLst/>
            <a:rect l="l" t="t" r="r" b="b"/>
            <a:pathLst>
              <a:path w="2283788" h="2785699">
                <a:moveTo>
                  <a:pt x="0" y="0"/>
                </a:moveTo>
                <a:lnTo>
                  <a:pt x="2283788" y="0"/>
                </a:lnTo>
                <a:lnTo>
                  <a:pt x="2283788" y="2785699"/>
                </a:lnTo>
                <a:lnTo>
                  <a:pt x="0" y="2785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5" name="Picture 2" descr="הצופים העבריים – ויקיפדיה">
            <a:extLst>
              <a:ext uri="{FF2B5EF4-FFF2-40B4-BE49-F238E27FC236}">
                <a16:creationId xmlns:a16="http://schemas.microsoft.com/office/drawing/2014/main" id="{D493EE2A-DCB6-12DE-8541-F90AD448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" y="186316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60473-DAEB-C13F-4720-44C0E1111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569217-7DDF-5129-6207-5B0585C8BF7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1C1A08-416C-1784-F0EA-0DDD6B0367BC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1606D2-FEF7-3EB2-DAAF-24AEF91BA3BF}"/>
              </a:ext>
            </a:extLst>
          </p:cNvPr>
          <p:cNvSpPr/>
          <p:nvPr/>
        </p:nvSpPr>
        <p:spPr>
          <a:xfrm rot="10800000">
            <a:off x="1901952" y="1028700"/>
            <a:ext cx="14484096" cy="8229600"/>
          </a:xfrm>
          <a:custGeom>
            <a:avLst/>
            <a:gdLst/>
            <a:ahLst/>
            <a:cxnLst/>
            <a:rect l="l" t="t" r="r" b="b"/>
            <a:pathLst>
              <a:path w="14484096" h="8229600">
                <a:moveTo>
                  <a:pt x="0" y="0"/>
                </a:moveTo>
                <a:lnTo>
                  <a:pt x="14484096" y="0"/>
                </a:lnTo>
                <a:lnTo>
                  <a:pt x="14484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B777136-98AE-28E0-91E2-7A7986B8382D}"/>
              </a:ext>
            </a:extLst>
          </p:cNvPr>
          <p:cNvSpPr/>
          <p:nvPr/>
        </p:nvSpPr>
        <p:spPr>
          <a:xfrm rot="417346">
            <a:off x="13468463" y="222690"/>
            <a:ext cx="3866201" cy="3101823"/>
          </a:xfrm>
          <a:custGeom>
            <a:avLst/>
            <a:gdLst/>
            <a:ahLst/>
            <a:cxnLst/>
            <a:rect l="l" t="t" r="r" b="b"/>
            <a:pathLst>
              <a:path w="3866201" h="3101823">
                <a:moveTo>
                  <a:pt x="0" y="0"/>
                </a:moveTo>
                <a:lnTo>
                  <a:pt x="3866201" y="0"/>
                </a:lnTo>
                <a:lnTo>
                  <a:pt x="3866201" y="3101823"/>
                </a:lnTo>
                <a:lnTo>
                  <a:pt x="0" y="3101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031441-B13E-AE7D-0428-3652C0A7A7C5}"/>
              </a:ext>
            </a:extLst>
          </p:cNvPr>
          <p:cNvSpPr/>
          <p:nvPr/>
        </p:nvSpPr>
        <p:spPr>
          <a:xfrm>
            <a:off x="13712727" y="1246876"/>
            <a:ext cx="3986167" cy="2750455"/>
          </a:xfrm>
          <a:custGeom>
            <a:avLst/>
            <a:gdLst/>
            <a:ahLst/>
            <a:cxnLst/>
            <a:rect l="l" t="t" r="r" b="b"/>
            <a:pathLst>
              <a:path w="3986167" h="2750455">
                <a:moveTo>
                  <a:pt x="0" y="0"/>
                </a:moveTo>
                <a:lnTo>
                  <a:pt x="3986167" y="0"/>
                </a:lnTo>
                <a:lnTo>
                  <a:pt x="3986167" y="2750456"/>
                </a:lnTo>
                <a:lnTo>
                  <a:pt x="0" y="2750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6232766-E62A-67F0-7B5F-80F3CB12AEC8}"/>
              </a:ext>
            </a:extLst>
          </p:cNvPr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7968111-6791-ECF3-95A6-31D9849234F3}"/>
              </a:ext>
            </a:extLst>
          </p:cNvPr>
          <p:cNvSpPr/>
          <p:nvPr/>
        </p:nvSpPr>
        <p:spPr>
          <a:xfrm rot="-327625">
            <a:off x="945886" y="8139698"/>
            <a:ext cx="3354470" cy="1446736"/>
          </a:xfrm>
          <a:custGeom>
            <a:avLst/>
            <a:gdLst/>
            <a:ahLst/>
            <a:cxnLst/>
            <a:rect l="l" t="t" r="r" b="b"/>
            <a:pathLst>
              <a:path w="3354470" h="1446736">
                <a:moveTo>
                  <a:pt x="0" y="0"/>
                </a:moveTo>
                <a:lnTo>
                  <a:pt x="3354470" y="0"/>
                </a:lnTo>
                <a:lnTo>
                  <a:pt x="3354470" y="1446736"/>
                </a:lnTo>
                <a:lnTo>
                  <a:pt x="0" y="144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0021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B77218-23A4-B17A-1E94-DC8557E59B97}"/>
              </a:ext>
            </a:extLst>
          </p:cNvPr>
          <p:cNvSpPr/>
          <p:nvPr/>
        </p:nvSpPr>
        <p:spPr>
          <a:xfrm rot="-4110234">
            <a:off x="13937538" y="7446157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0"/>
                </a:moveTo>
                <a:lnTo>
                  <a:pt x="4897020" y="0"/>
                </a:lnTo>
                <a:lnTo>
                  <a:pt x="4897020" y="4360010"/>
                </a:lnTo>
                <a:lnTo>
                  <a:pt x="0" y="436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1830056-E169-77B4-2EA4-2B8F29C9913D}"/>
              </a:ext>
            </a:extLst>
          </p:cNvPr>
          <p:cNvSpPr txBox="1"/>
          <p:nvPr/>
        </p:nvSpPr>
        <p:spPr>
          <a:xfrm rot="61868">
            <a:off x="5671314" y="316335"/>
            <a:ext cx="7141507" cy="1578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25"/>
              </a:lnSpc>
            </a:pPr>
            <a:r>
              <a:rPr lang="he-IL" sz="8000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ניהול הטיול</a:t>
            </a:r>
            <a:endParaRPr lang="en-US" sz="8000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6C1561AC-F74D-7E50-76DA-4962CECA1406}"/>
              </a:ext>
            </a:extLst>
          </p:cNvPr>
          <p:cNvSpPr txBox="1"/>
          <p:nvPr/>
        </p:nvSpPr>
        <p:spPr>
          <a:xfrm>
            <a:off x="2597721" y="2370179"/>
            <a:ext cx="12506952" cy="678679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הגדרת נקודות בקרה שלכם/ן כמנהלי/</a:t>
            </a:r>
            <a:r>
              <a:rPr lang="he-IL" sz="40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4000" dirty="0">
                <a:latin typeface="Assistant" pitchFamily="2" charset="-79"/>
                <a:cs typeface="Assistant" pitchFamily="2" charset="-79"/>
              </a:rPr>
              <a:t> הטיול בתחום החינוכי ובתחום הלוגיסטי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שליטה על כמויות חניכים/</a:t>
            </a:r>
            <a:r>
              <a:rPr lang="he-IL" sz="4000" dirty="0" err="1">
                <a:latin typeface="Assistant" pitchFamily="2" charset="-79"/>
                <a:cs typeface="Assistant" pitchFamily="2" charset="-79"/>
              </a:rPr>
              <a:t>ות</a:t>
            </a:r>
            <a:endParaRPr lang="he-IL" sz="4000" dirty="0">
              <a:latin typeface="Assistant" pitchFamily="2" charset="-79"/>
              <a:cs typeface="Assistant" pitchFamily="2" charset="-79"/>
            </a:endParaRP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מוכנות לשינויים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שקיפות ויצירת וודאות עד כמה שניתן עבור הצוות והשבטים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קשר לעולם החיצון: העברת דיווחים ועדכונים, זמינות למוקד ההורים, קשר עם ראשי/</a:t>
            </a:r>
            <a:r>
              <a:rPr lang="he-IL" sz="40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4000" dirty="0">
                <a:latin typeface="Assistant" pitchFamily="2" charset="-79"/>
                <a:cs typeface="Assistant" pitchFamily="2" charset="-79"/>
              </a:rPr>
              <a:t> שבטים (דרך מנגנון הנהגתי)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000" dirty="0">
                <a:latin typeface="Assistant" pitchFamily="2" charset="-79"/>
                <a:cs typeface="Assistant" pitchFamily="2" charset="-79"/>
              </a:rPr>
              <a:t>טיפול באירועי משמעת / לא נורמטיביים: קור רוח, לא "לשלוף מהבטן", שיח עם מרכז/ת ההנהגה וגורמים רלוונטיים בתנועה.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" name="Picture 2" descr="הצופים העבריים – ויקיפדיה">
            <a:extLst>
              <a:ext uri="{FF2B5EF4-FFF2-40B4-BE49-F238E27FC236}">
                <a16:creationId xmlns:a16="http://schemas.microsoft.com/office/drawing/2014/main" id="{736D6C76-6C9D-E610-B72C-14C50530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9" y="95779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1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 rot="-98726">
            <a:off x="-733482" y="-446629"/>
            <a:ext cx="6342622" cy="1223220"/>
          </a:xfrm>
          <a:custGeom>
            <a:avLst/>
            <a:gdLst/>
            <a:ahLst/>
            <a:cxnLst/>
            <a:rect l="l" t="t" r="r" b="b"/>
            <a:pathLst>
              <a:path w="6342622" h="1223220">
                <a:moveTo>
                  <a:pt x="0" y="0"/>
                </a:moveTo>
                <a:lnTo>
                  <a:pt x="6342622" y="0"/>
                </a:lnTo>
                <a:lnTo>
                  <a:pt x="6342622" y="1223220"/>
                </a:lnTo>
                <a:lnTo>
                  <a:pt x="0" y="1223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>
            <a:off x="3124200" y="1171386"/>
            <a:ext cx="12610021" cy="9232673"/>
          </a:xfrm>
          <a:custGeom>
            <a:avLst/>
            <a:gdLst/>
            <a:ahLst/>
            <a:cxnLst/>
            <a:rect l="l" t="t" r="r" b="b"/>
            <a:pathLst>
              <a:path w="6604515" h="6604515">
                <a:moveTo>
                  <a:pt x="0" y="0"/>
                </a:moveTo>
                <a:lnTo>
                  <a:pt x="6604515" y="0"/>
                </a:lnTo>
                <a:lnTo>
                  <a:pt x="6604515" y="6604515"/>
                </a:lnTo>
                <a:lnTo>
                  <a:pt x="0" y="6604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486552">
            <a:off x="13382192" y="810031"/>
            <a:ext cx="1991393" cy="1708459"/>
          </a:xfrm>
          <a:custGeom>
            <a:avLst/>
            <a:gdLst/>
            <a:ahLst/>
            <a:cxnLst/>
            <a:rect l="l" t="t" r="r" b="b"/>
            <a:pathLst>
              <a:path w="1466190" h="1593404">
                <a:moveTo>
                  <a:pt x="0" y="0"/>
                </a:moveTo>
                <a:lnTo>
                  <a:pt x="1466190" y="0"/>
                </a:lnTo>
                <a:lnTo>
                  <a:pt x="1466190" y="1593404"/>
                </a:lnTo>
                <a:lnTo>
                  <a:pt x="0" y="1593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/>
          <p:cNvSpPr/>
          <p:nvPr/>
        </p:nvSpPr>
        <p:spPr>
          <a:xfrm rot="-1106413">
            <a:off x="1713536" y="7204709"/>
            <a:ext cx="3210296" cy="2683109"/>
          </a:xfrm>
          <a:custGeom>
            <a:avLst/>
            <a:gdLst/>
            <a:ahLst/>
            <a:cxnLst/>
            <a:rect l="l" t="t" r="r" b="b"/>
            <a:pathLst>
              <a:path w="2914767" h="2532204">
                <a:moveTo>
                  <a:pt x="0" y="0"/>
                </a:moveTo>
                <a:lnTo>
                  <a:pt x="2914767" y="0"/>
                </a:lnTo>
                <a:lnTo>
                  <a:pt x="2914767" y="2532204"/>
                </a:lnTo>
                <a:lnTo>
                  <a:pt x="0" y="2532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/>
          <p:cNvSpPr txBox="1"/>
          <p:nvPr/>
        </p:nvSpPr>
        <p:spPr>
          <a:xfrm>
            <a:off x="7368496" y="563713"/>
            <a:ext cx="5820735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8000" spc="200" dirty="0">
                <a:solidFill>
                  <a:srgbClr val="F7F5E9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מסלולים</a:t>
            </a:r>
            <a:endParaRPr lang="en-US" sz="8000" spc="200" dirty="0">
              <a:solidFill>
                <a:srgbClr val="F7F5E9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966D9E67-3122-B95B-B0DE-719EB6BBDCC9}"/>
              </a:ext>
            </a:extLst>
          </p:cNvPr>
          <p:cNvSpPr txBox="1"/>
          <p:nvPr/>
        </p:nvSpPr>
        <p:spPr>
          <a:xfrm>
            <a:off x="4437535" y="2578437"/>
            <a:ext cx="9753600" cy="666368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ראש הטור ו/או מנהל/ת הטיול לא חייב/ת ללכת בראש הטור, אלא במקום שבו הוא/היא הכי רלוונטי/ת!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דיווח לחדר מצב בטרם הכניסה למסלול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הגדרת מאסף/ת בכל חלק של הטור, מאסף/ת לטור כולו.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יחס ערכות ראש טור (2 ערכות על 100 ראשונים, ערכה על כל 100 נוספים)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זמינות טלפון לווייני באזורים ללא קליטה ובמסלול – ללמוד מראש איך לתפעל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יש לרענן את בע"ת לגבי דו"ח מיפוי המסלול בערב שלפני (אם מטיילים בבוקר הטיול אז בתדריך מקדים)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הצמדה של גורמי רפואה לשבטים גדולים במיקומים שונים ברחבי הטור</a:t>
            </a:r>
            <a:endParaRPr lang="he-IL" sz="3200" b="1" dirty="0"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0" name="Picture 2" descr="הצופים העבריים – ויקיפדיה">
            <a:extLst>
              <a:ext uri="{FF2B5EF4-FFF2-40B4-BE49-F238E27FC236}">
                <a16:creationId xmlns:a16="http://schemas.microsoft.com/office/drawing/2014/main" id="{C218F304-15A7-F2DB-F753-6F16FA21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" y="21663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190E-38D9-6C3F-715C-E4D7C3FA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344112-A4CA-686C-12FD-3641C85F1F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695019-3DC1-1D5F-69CC-06DDAD23CCEB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199DC6D-B88F-5F77-1632-885B668EDDCC}"/>
              </a:ext>
            </a:extLst>
          </p:cNvPr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FCBF370-8D98-D4AC-2BE6-1B993C3CAD33}"/>
              </a:ext>
            </a:extLst>
          </p:cNvPr>
          <p:cNvSpPr/>
          <p:nvPr/>
        </p:nvSpPr>
        <p:spPr>
          <a:xfrm rot="-98726">
            <a:off x="-733482" y="-446629"/>
            <a:ext cx="6342622" cy="1223220"/>
          </a:xfrm>
          <a:custGeom>
            <a:avLst/>
            <a:gdLst/>
            <a:ahLst/>
            <a:cxnLst/>
            <a:rect l="l" t="t" r="r" b="b"/>
            <a:pathLst>
              <a:path w="6342622" h="1223220">
                <a:moveTo>
                  <a:pt x="0" y="0"/>
                </a:moveTo>
                <a:lnTo>
                  <a:pt x="6342622" y="0"/>
                </a:lnTo>
                <a:lnTo>
                  <a:pt x="6342622" y="1223220"/>
                </a:lnTo>
                <a:lnTo>
                  <a:pt x="0" y="1223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04FA3F-AF37-7BBB-7FB8-CD066D6A25B6}"/>
              </a:ext>
            </a:extLst>
          </p:cNvPr>
          <p:cNvSpPr/>
          <p:nvPr/>
        </p:nvSpPr>
        <p:spPr>
          <a:xfrm>
            <a:off x="3124200" y="1171386"/>
            <a:ext cx="12610021" cy="9232673"/>
          </a:xfrm>
          <a:custGeom>
            <a:avLst/>
            <a:gdLst/>
            <a:ahLst/>
            <a:cxnLst/>
            <a:rect l="l" t="t" r="r" b="b"/>
            <a:pathLst>
              <a:path w="6604515" h="6604515">
                <a:moveTo>
                  <a:pt x="0" y="0"/>
                </a:moveTo>
                <a:lnTo>
                  <a:pt x="6604515" y="0"/>
                </a:lnTo>
                <a:lnTo>
                  <a:pt x="6604515" y="6604515"/>
                </a:lnTo>
                <a:lnTo>
                  <a:pt x="0" y="6604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B4D2CE1-AE63-AA1D-D5CF-7A83A6B03DDA}"/>
              </a:ext>
            </a:extLst>
          </p:cNvPr>
          <p:cNvSpPr/>
          <p:nvPr/>
        </p:nvSpPr>
        <p:spPr>
          <a:xfrm rot="486552">
            <a:off x="13382192" y="810031"/>
            <a:ext cx="1991393" cy="1708459"/>
          </a:xfrm>
          <a:custGeom>
            <a:avLst/>
            <a:gdLst/>
            <a:ahLst/>
            <a:cxnLst/>
            <a:rect l="l" t="t" r="r" b="b"/>
            <a:pathLst>
              <a:path w="1466190" h="1593404">
                <a:moveTo>
                  <a:pt x="0" y="0"/>
                </a:moveTo>
                <a:lnTo>
                  <a:pt x="1466190" y="0"/>
                </a:lnTo>
                <a:lnTo>
                  <a:pt x="1466190" y="1593404"/>
                </a:lnTo>
                <a:lnTo>
                  <a:pt x="0" y="1593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0F2D1BB-E387-FBF3-EE12-A9BB4313D604}"/>
              </a:ext>
            </a:extLst>
          </p:cNvPr>
          <p:cNvSpPr/>
          <p:nvPr/>
        </p:nvSpPr>
        <p:spPr>
          <a:xfrm rot="-1106413">
            <a:off x="1713536" y="7204709"/>
            <a:ext cx="3210296" cy="2683109"/>
          </a:xfrm>
          <a:custGeom>
            <a:avLst/>
            <a:gdLst/>
            <a:ahLst/>
            <a:cxnLst/>
            <a:rect l="l" t="t" r="r" b="b"/>
            <a:pathLst>
              <a:path w="2914767" h="2532204">
                <a:moveTo>
                  <a:pt x="0" y="0"/>
                </a:moveTo>
                <a:lnTo>
                  <a:pt x="2914767" y="0"/>
                </a:lnTo>
                <a:lnTo>
                  <a:pt x="2914767" y="2532204"/>
                </a:lnTo>
                <a:lnTo>
                  <a:pt x="0" y="2532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E02DB86-22D9-00B1-1F05-F9BA3D0FB87D}"/>
              </a:ext>
            </a:extLst>
          </p:cNvPr>
          <p:cNvSpPr txBox="1"/>
          <p:nvPr/>
        </p:nvSpPr>
        <p:spPr>
          <a:xfrm>
            <a:off x="7368496" y="563713"/>
            <a:ext cx="5820735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8000" spc="200" dirty="0">
                <a:solidFill>
                  <a:srgbClr val="F7F5E9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מסלולים</a:t>
            </a:r>
            <a:endParaRPr lang="en-US" sz="8000" spc="200" dirty="0">
              <a:solidFill>
                <a:srgbClr val="F7F5E9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280120F3-7957-BE85-F622-1758FC0CE303}"/>
              </a:ext>
            </a:extLst>
          </p:cNvPr>
          <p:cNvSpPr txBox="1"/>
          <p:nvPr/>
        </p:nvSpPr>
        <p:spPr>
          <a:xfrm>
            <a:off x="4437535" y="2578437"/>
            <a:ext cx="9753600" cy="469391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מנהלת התחקיר המקדים (מנהלת המרחב) היא היחידה הרשאית לאשר  שינוי בשעות הגג שנקבעו בתחקיר המקדים (או בהשלמות אל מול מרכזי/</a:t>
            </a:r>
            <a:r>
              <a:rPr lang="he-IL" sz="32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200" dirty="0">
                <a:latin typeface="Assistant" pitchFamily="2" charset="-79"/>
                <a:cs typeface="Assistant" pitchFamily="2" charset="-79"/>
              </a:rPr>
              <a:t> ההנהגה)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יש לקחת </a:t>
            </a:r>
            <a:r>
              <a:rPr lang="he-IL" sz="3200" dirty="0" err="1">
                <a:latin typeface="Assistant" pitchFamily="2" charset="-79"/>
                <a:cs typeface="Assistant" pitchFamily="2" charset="-79"/>
              </a:rPr>
              <a:t>ספייר</a:t>
            </a:r>
            <a:r>
              <a:rPr lang="he-IL" sz="3200" dirty="0">
                <a:latin typeface="Assistant" pitchFamily="2" charset="-79"/>
                <a:cs typeface="Assistant" pitchFamily="2" charset="-79"/>
              </a:rPr>
              <a:t> על שעות הגג </a:t>
            </a:r>
            <a:r>
              <a:rPr lang="he-IL" sz="3200" dirty="0" err="1">
                <a:latin typeface="Assistant" pitchFamily="2" charset="-79"/>
                <a:cs typeface="Assistant" pitchFamily="2" charset="-79"/>
              </a:rPr>
              <a:t>בלו''ז</a:t>
            </a:r>
            <a:r>
              <a:rPr lang="he-IL" sz="3200" dirty="0">
                <a:latin typeface="Assistant" pitchFamily="2" charset="-79"/>
                <a:cs typeface="Assistant" pitchFamily="2" charset="-79"/>
              </a:rPr>
              <a:t> ההנהגתי, ולקחת בחשבון משתנים כמו – מסלול בוצי, עיכובים בהתארגנות בבוקר וכו'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יש לדווח על חשש לכניסה לחושך ברגע היוודע הדבר ובכל מקרה בו יש ספק לא יאוחר מ-14:00. כלומר – יש לקיים הערכת מצב שלכם/ן לפניי כן.</a:t>
            </a: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0" name="Picture 2" descr="הצופים העבריים – ויקיפדיה">
            <a:extLst>
              <a:ext uri="{FF2B5EF4-FFF2-40B4-BE49-F238E27FC236}">
                <a16:creationId xmlns:a16="http://schemas.microsoft.com/office/drawing/2014/main" id="{7B9F4DAF-A43E-83A1-7C4F-E3C299B7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" y="21663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4D7D0-2421-F048-CC4B-8E4C77186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BACE2B-6461-33DF-2007-E349589B86A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90CDCB-3EDE-7C3A-861A-4AEBDC8F383C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F698A6C-F7B8-36AD-A068-65029304AFB5}"/>
              </a:ext>
            </a:extLst>
          </p:cNvPr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1042BC8-1458-8B5A-8C0B-D6873A009B65}"/>
              </a:ext>
            </a:extLst>
          </p:cNvPr>
          <p:cNvSpPr/>
          <p:nvPr/>
        </p:nvSpPr>
        <p:spPr>
          <a:xfrm rot="109525">
            <a:off x="3279265" y="1534227"/>
            <a:ext cx="13270190" cy="8394758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A3C987D-5160-7E3D-3024-6B5BD466676B}"/>
              </a:ext>
            </a:extLst>
          </p:cNvPr>
          <p:cNvSpPr/>
          <p:nvPr/>
        </p:nvSpPr>
        <p:spPr>
          <a:xfrm rot="7844312">
            <a:off x="16426999" y="132830"/>
            <a:ext cx="1118667" cy="1544825"/>
          </a:xfrm>
          <a:custGeom>
            <a:avLst/>
            <a:gdLst/>
            <a:ahLst/>
            <a:cxnLst/>
            <a:rect l="l" t="t" r="r" b="b"/>
            <a:pathLst>
              <a:path w="1118667" h="1544825">
                <a:moveTo>
                  <a:pt x="0" y="0"/>
                </a:moveTo>
                <a:lnTo>
                  <a:pt x="1118666" y="0"/>
                </a:lnTo>
                <a:lnTo>
                  <a:pt x="1118666" y="1544825"/>
                </a:lnTo>
                <a:lnTo>
                  <a:pt x="0" y="1544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ECCEE0C-3723-9877-6279-C4C3B5D7C5EE}"/>
              </a:ext>
            </a:extLst>
          </p:cNvPr>
          <p:cNvSpPr txBox="1"/>
          <p:nvPr/>
        </p:nvSpPr>
        <p:spPr>
          <a:xfrm rot="427642">
            <a:off x="12661356" y="449989"/>
            <a:ext cx="4955432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z="6500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חניון</a:t>
            </a:r>
            <a:endParaRPr lang="en-US" sz="6500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9907126-129B-4473-FBB1-8724B1A6889B}"/>
              </a:ext>
            </a:extLst>
          </p:cNvPr>
          <p:cNvSpPr txBox="1"/>
          <p:nvPr/>
        </p:nvSpPr>
        <p:spPr>
          <a:xfrm>
            <a:off x="3581400" y="2794768"/>
            <a:ext cx="12260341" cy="3477875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שמירת לילה ויום בחניונים החל משעת ההתמקמות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הכרות של מנהל/ת הטיול עם תיק אבטחת חניון ותיק פינוי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מגפון / מערכת כריזה בחניונים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פינוי חניון במקרה שריפה או אירוע בטחוני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המצאות מים חירום בחניון- ליטר לחניך (עד 200 ליטר)</a:t>
            </a: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50259442-226B-16D9-07FA-05483B9C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" y="21663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81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EE199-7B30-1040-B03D-BB448F0A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8CE85D-0497-79DA-5CED-FCCC625550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85CCE34-7B80-814A-0757-B27236895198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259460-7E75-C0FA-7917-4CFB7D538E49}"/>
              </a:ext>
            </a:extLst>
          </p:cNvPr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27C5F1E-0828-C436-D45D-61B976987333}"/>
              </a:ext>
            </a:extLst>
          </p:cNvPr>
          <p:cNvSpPr/>
          <p:nvPr/>
        </p:nvSpPr>
        <p:spPr>
          <a:xfrm flipV="1">
            <a:off x="9184088" y="2514864"/>
            <a:ext cx="6132112" cy="4252117"/>
          </a:xfrm>
          <a:custGeom>
            <a:avLst/>
            <a:gdLst/>
            <a:ahLst/>
            <a:cxnLst/>
            <a:rect l="l" t="t" r="r" b="b"/>
            <a:pathLst>
              <a:path w="4647109" h="3851291">
                <a:moveTo>
                  <a:pt x="0" y="3851291"/>
                </a:moveTo>
                <a:lnTo>
                  <a:pt x="4647109" y="3851291"/>
                </a:lnTo>
                <a:lnTo>
                  <a:pt x="4647109" y="0"/>
                </a:lnTo>
                <a:lnTo>
                  <a:pt x="0" y="0"/>
                </a:lnTo>
                <a:lnTo>
                  <a:pt x="0" y="385129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862FA7B-C9F1-206B-49A6-91D87AC217A3}"/>
              </a:ext>
            </a:extLst>
          </p:cNvPr>
          <p:cNvSpPr/>
          <p:nvPr/>
        </p:nvSpPr>
        <p:spPr>
          <a:xfrm>
            <a:off x="2278796" y="2827058"/>
            <a:ext cx="12555868" cy="7229427"/>
          </a:xfrm>
          <a:custGeom>
            <a:avLst/>
            <a:gdLst/>
            <a:ahLst/>
            <a:cxnLst/>
            <a:rect l="l" t="t" r="r" b="b"/>
            <a:pathLst>
              <a:path w="9883691" h="6547945">
                <a:moveTo>
                  <a:pt x="0" y="0"/>
                </a:moveTo>
                <a:lnTo>
                  <a:pt x="9883691" y="0"/>
                </a:lnTo>
                <a:lnTo>
                  <a:pt x="9883691" y="6547945"/>
                </a:lnTo>
                <a:lnTo>
                  <a:pt x="0" y="6547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5EB7D90-744F-30DA-949C-E655E451C430}"/>
              </a:ext>
            </a:extLst>
          </p:cNvPr>
          <p:cNvSpPr/>
          <p:nvPr/>
        </p:nvSpPr>
        <p:spPr>
          <a:xfrm rot="-836823">
            <a:off x="13956877" y="766316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3DF47E8-2570-F787-9E5C-512BC16D0C7E}"/>
              </a:ext>
            </a:extLst>
          </p:cNvPr>
          <p:cNvSpPr/>
          <p:nvPr/>
        </p:nvSpPr>
        <p:spPr>
          <a:xfrm>
            <a:off x="7278889" y="827889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60"/>
                </a:lnTo>
                <a:lnTo>
                  <a:pt x="0" y="1429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B28B15A-7621-3D29-1A10-4704B7030BD3}"/>
              </a:ext>
            </a:extLst>
          </p:cNvPr>
          <p:cNvSpPr txBox="1"/>
          <p:nvPr/>
        </p:nvSpPr>
        <p:spPr>
          <a:xfrm>
            <a:off x="5105400" y="489714"/>
            <a:ext cx="8998309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8000" spc="200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נהיגה</a:t>
            </a:r>
            <a:endParaRPr lang="en-US" sz="8000" spc="200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81177D9-4F0D-FAB7-97B8-7F9D6B289777}"/>
              </a:ext>
            </a:extLst>
          </p:cNvPr>
          <p:cNvSpPr/>
          <p:nvPr/>
        </p:nvSpPr>
        <p:spPr>
          <a:xfrm>
            <a:off x="542261" y="8068549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59"/>
                </a:lnTo>
                <a:lnTo>
                  <a:pt x="0" y="1429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E866361-7B84-3649-2616-80AC23460B71}"/>
              </a:ext>
            </a:extLst>
          </p:cNvPr>
          <p:cNvSpPr/>
          <p:nvPr/>
        </p:nvSpPr>
        <p:spPr>
          <a:xfrm>
            <a:off x="15734468" y="6878580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60"/>
                </a:lnTo>
                <a:lnTo>
                  <a:pt x="0" y="1429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34AF801B-3025-4F5C-605E-40FE8DC93BB0}"/>
              </a:ext>
            </a:extLst>
          </p:cNvPr>
          <p:cNvSpPr txBox="1"/>
          <p:nvPr/>
        </p:nvSpPr>
        <p:spPr>
          <a:xfrm>
            <a:off x="2455840" y="3062499"/>
            <a:ext cx="11966204" cy="7894790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altLang="he-IL" sz="3600" u="sng" dirty="0" err="1">
                <a:latin typeface="Assistant" pitchFamily="2" charset="-79"/>
                <a:ea typeface="IW_Sharon"/>
                <a:cs typeface="Assistant" pitchFamily="2" charset="-79"/>
              </a:rPr>
              <a:t>לו''ז</a:t>
            </a:r>
            <a:r>
              <a:rPr lang="he-IL" altLang="he-IL" sz="3600" u="sng" dirty="0">
                <a:latin typeface="Assistant" pitchFamily="2" charset="-79"/>
                <a:ea typeface="IW_Sharon"/>
                <a:cs typeface="Assistant" pitchFamily="2" charset="-79"/>
              </a:rPr>
              <a:t> נהגים </a:t>
            </a:r>
            <a:r>
              <a:rPr lang="he-IL" altLang="he-IL" sz="3600" dirty="0">
                <a:latin typeface="Assistant" pitchFamily="2" charset="-79"/>
                <a:ea typeface="IW_Sharon"/>
                <a:cs typeface="Assistant" pitchFamily="2" charset="-79"/>
              </a:rPr>
              <a:t>– על כל נהג להכין </a:t>
            </a:r>
            <a:r>
              <a:rPr lang="he-IL" altLang="he-IL" sz="3600" dirty="0" err="1">
                <a:latin typeface="Assistant" pitchFamily="2" charset="-79"/>
                <a:ea typeface="IW_Sharon"/>
                <a:cs typeface="Assistant" pitchFamily="2" charset="-79"/>
              </a:rPr>
              <a:t>לו''ז</a:t>
            </a:r>
            <a:r>
              <a:rPr lang="he-IL" altLang="he-IL" sz="3600" dirty="0">
                <a:latin typeface="Assistant" pitchFamily="2" charset="-79"/>
                <a:ea typeface="IW_Sharon"/>
                <a:cs typeface="Assistant" pitchFamily="2" charset="-79"/>
              </a:rPr>
              <a:t> נהיגה שיבוקר ע"י מנהל/ת הטיול במטרה למנוע נסיעות מאוחרות \ מיותרות, ולהציגו בתחקיר המקדים.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altLang="he-IL" sz="3600" dirty="0">
                <a:latin typeface="Assistant" pitchFamily="2" charset="-79"/>
                <a:ea typeface="IW_Sharon"/>
                <a:cs typeface="Assistant" pitchFamily="2" charset="-79"/>
              </a:rPr>
              <a:t>הגעה ללא רכב פרטי לתחילת הטיול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u="sng" dirty="0">
                <a:latin typeface="Assistant" pitchFamily="2" charset="-79"/>
                <a:cs typeface="Assistant" pitchFamily="2" charset="-79"/>
              </a:rPr>
              <a:t>יש לשאוף לנהיגה בכבישים ולא בשטח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, ובוודאי לא לקצר טווחים עם ניתן לנסוע בעוקף בכבישים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u="sng" dirty="0">
                <a:latin typeface="Assistant" pitchFamily="2" charset="-79"/>
                <a:cs typeface="Assistant" pitchFamily="2" charset="-79"/>
              </a:rPr>
              <a:t>ניהול אישורי נהיגה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u="sng" dirty="0">
                <a:latin typeface="Assistant" pitchFamily="2" charset="-79"/>
                <a:cs typeface="Assistant" pitchFamily="2" charset="-79"/>
              </a:rPr>
              <a:t>סיום נהיגה בחניונים עד השעה 20:00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. לאחר שעה זו- נהיגה באישור מרכז/ת הנהגה.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u="sng" dirty="0">
                <a:latin typeface="Assistant" pitchFamily="2" charset="-79"/>
                <a:cs typeface="Assistant" pitchFamily="2" charset="-79"/>
              </a:rPr>
              <a:t>ניהול היום האחרון 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כך שכלל הנהגים/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בבית אחרי פריקת הציוד בשעה 19:00. במידה ותרצו שיישארו יותר- הבאת נהג/ת רענן/ה, לינה לילה לפני במקום סגור.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endParaRPr lang="he-IL" sz="32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6" name="Picture 2" descr="הצופים העבריים – ויקיפדיה">
            <a:extLst>
              <a:ext uri="{FF2B5EF4-FFF2-40B4-BE49-F238E27FC236}">
                <a16:creationId xmlns:a16="http://schemas.microsoft.com/office/drawing/2014/main" id="{DA7E172B-C7C8-2EDC-E635-657BE8F6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9" y="238549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EE8B-F398-9AA9-A571-552387D52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71D84C-4AB0-A82C-35E3-00B5D1173AD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C8523C-6E2D-4C7E-D3F1-1C726DEA6DB2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0D20A33-7C21-E0AB-6011-9D462D9CF7D4}"/>
              </a:ext>
            </a:extLst>
          </p:cNvPr>
          <p:cNvSpPr/>
          <p:nvPr/>
        </p:nvSpPr>
        <p:spPr>
          <a:xfrm rot="-836823">
            <a:off x="13956877" y="766316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537325-9B13-D6B3-6589-0A3120B8CCAD}"/>
              </a:ext>
            </a:extLst>
          </p:cNvPr>
          <p:cNvSpPr/>
          <p:nvPr/>
        </p:nvSpPr>
        <p:spPr>
          <a:xfrm rot="725507">
            <a:off x="-1499049" y="5623760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02F58F2-BF49-3974-6140-DA9911061043}"/>
              </a:ext>
            </a:extLst>
          </p:cNvPr>
          <p:cNvSpPr/>
          <p:nvPr/>
        </p:nvSpPr>
        <p:spPr>
          <a:xfrm>
            <a:off x="1985810" y="1333499"/>
            <a:ext cx="13365172" cy="9551415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4AE65A5-AADE-30D6-4C3E-184A39209C2D}"/>
              </a:ext>
            </a:extLst>
          </p:cNvPr>
          <p:cNvSpPr txBox="1"/>
          <p:nvPr/>
        </p:nvSpPr>
        <p:spPr>
          <a:xfrm rot="127718">
            <a:off x="10459329" y="825030"/>
            <a:ext cx="824076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8000" spc="200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אוטובוסים</a:t>
            </a:r>
            <a:endParaRPr lang="en-US" sz="8000" spc="200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45A4A07-DD6B-1784-DE90-4F981853E172}"/>
              </a:ext>
            </a:extLst>
          </p:cNvPr>
          <p:cNvSpPr/>
          <p:nvPr/>
        </p:nvSpPr>
        <p:spPr>
          <a:xfrm rot="5694856">
            <a:off x="2342815" y="534246"/>
            <a:ext cx="1530407" cy="2901064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1806736-8B72-95A5-369D-27DFC1E063DA}"/>
              </a:ext>
            </a:extLst>
          </p:cNvPr>
          <p:cNvSpPr/>
          <p:nvPr/>
        </p:nvSpPr>
        <p:spPr>
          <a:xfrm rot="4997918">
            <a:off x="12980791" y="8376194"/>
            <a:ext cx="973310" cy="3627475"/>
          </a:xfrm>
          <a:custGeom>
            <a:avLst/>
            <a:gdLst/>
            <a:ahLst/>
            <a:cxnLst/>
            <a:rect l="l" t="t" r="r" b="b"/>
            <a:pathLst>
              <a:path w="847099" h="2312898">
                <a:moveTo>
                  <a:pt x="0" y="0"/>
                </a:moveTo>
                <a:lnTo>
                  <a:pt x="847098" y="0"/>
                </a:lnTo>
                <a:lnTo>
                  <a:pt x="847098" y="2312899"/>
                </a:lnTo>
                <a:lnTo>
                  <a:pt x="0" y="2312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CBE241D3-E212-7066-2BF5-B36098117479}"/>
              </a:ext>
            </a:extLst>
          </p:cNvPr>
          <p:cNvSpPr txBox="1"/>
          <p:nvPr/>
        </p:nvSpPr>
        <p:spPr>
          <a:xfrm>
            <a:off x="2362200" y="2896947"/>
            <a:ext cx="11446708" cy="7063793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altLang="he-IL" sz="5400" dirty="0">
                <a:latin typeface="Assistant" pitchFamily="2" charset="-79"/>
                <a:ea typeface="IW_Sharon"/>
                <a:cs typeface="Assistant" pitchFamily="2" charset="-79"/>
              </a:rPr>
              <a:t>וידוא בוגר על כל אוטובוס, שמבין/ה את תפקידו/ה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he-IL" altLang="he-IL" sz="5400" dirty="0">
                <a:latin typeface="Assistant" pitchFamily="2" charset="-79"/>
                <a:ea typeface="IW_Sharon"/>
                <a:cs typeface="Assistant" pitchFamily="2" charset="-79"/>
              </a:rPr>
              <a:t>בדיקת אוטובוסים קפדנית ע"פ ההנחיות התנועתיות, תדרוך הבוגרים/</a:t>
            </a:r>
            <a:r>
              <a:rPr lang="he-IL" altLang="he-IL" sz="5400" dirty="0" err="1">
                <a:latin typeface="Assistant" pitchFamily="2" charset="-79"/>
                <a:ea typeface="IW_Sharon"/>
                <a:cs typeface="Assistant" pitchFamily="2" charset="-79"/>
              </a:rPr>
              <a:t>ות</a:t>
            </a:r>
            <a:r>
              <a:rPr lang="he-IL" altLang="he-IL" sz="5400" dirty="0">
                <a:latin typeface="Assistant" pitchFamily="2" charset="-79"/>
                <a:ea typeface="IW_Sharon"/>
                <a:cs typeface="Assistant" pitchFamily="2" charset="-79"/>
              </a:rPr>
              <a:t> על אוטובוסים לא תקינים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5400" dirty="0">
                <a:latin typeface="Assistant" pitchFamily="2" charset="-79"/>
                <a:cs typeface="Assistant" pitchFamily="2" charset="-79"/>
              </a:rPr>
              <a:t>הקפדה על קריאת שמות ולא ספירה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5400" dirty="0">
                <a:latin typeface="Assistant" pitchFamily="2" charset="-79"/>
                <a:cs typeface="Assistant" pitchFamily="2" charset="-79"/>
              </a:rPr>
              <a:t>הקפדה על כללי הנסיעה 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endParaRPr lang="he-IL" sz="32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9" name="Picture 2" descr="הצופים העבריים – ויקיפדיה">
            <a:extLst>
              <a:ext uri="{FF2B5EF4-FFF2-40B4-BE49-F238E27FC236}">
                <a16:creationId xmlns:a16="http://schemas.microsoft.com/office/drawing/2014/main" id="{3D0E8D36-22E8-22E6-8B31-83396D54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9" y="238549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0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CD03-DE91-687E-3B97-A61F5BCD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DD0837-E2FD-D66F-14C2-024A758C5B7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AEC91B5-ECEE-00D2-F3B0-B0E029B5F6DB}"/>
              </a:ext>
            </a:extLst>
          </p:cNvPr>
          <p:cNvSpPr txBox="1"/>
          <p:nvPr/>
        </p:nvSpPr>
        <p:spPr>
          <a:xfrm rot="61868">
            <a:off x="6795038" y="-140217"/>
            <a:ext cx="4375844" cy="151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25"/>
              </a:lnSpc>
            </a:pPr>
            <a:r>
              <a:rPr lang="he-IL" sz="6000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מזג אוויר</a:t>
            </a:r>
            <a:endParaRPr lang="en-US" sz="6000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435EFBE4-B709-9B0A-F204-CFCC5874FECE}"/>
              </a:ext>
            </a:extLst>
          </p:cNvPr>
          <p:cNvSpPr/>
          <p:nvPr/>
        </p:nvSpPr>
        <p:spPr>
          <a:xfrm>
            <a:off x="1752600" y="1409704"/>
            <a:ext cx="14782800" cy="8496298"/>
          </a:xfrm>
          <a:custGeom>
            <a:avLst/>
            <a:gdLst/>
            <a:ahLst/>
            <a:cxnLst/>
            <a:rect l="l" t="t" r="r" b="b"/>
            <a:pathLst>
              <a:path w="4679733" h="2935469">
                <a:moveTo>
                  <a:pt x="0" y="0"/>
                </a:moveTo>
                <a:lnTo>
                  <a:pt x="4679733" y="0"/>
                </a:lnTo>
                <a:lnTo>
                  <a:pt x="4679733" y="2935469"/>
                </a:lnTo>
                <a:lnTo>
                  <a:pt x="0" y="293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AFD19DF7-6E05-5EBB-69BB-7B57EF2E8B0B}"/>
              </a:ext>
            </a:extLst>
          </p:cNvPr>
          <p:cNvSpPr txBox="1"/>
          <p:nvPr/>
        </p:nvSpPr>
        <p:spPr>
          <a:xfrm>
            <a:off x="1600200" y="3009900"/>
            <a:ext cx="13411200" cy="678679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יש להיערך למזג אוויר חורפי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וקייצי</a:t>
            </a:r>
            <a:endParaRPr lang="he-IL" sz="3600" dirty="0">
              <a:latin typeface="Assistant" pitchFamily="2" charset="-79"/>
              <a:cs typeface="Assistant" pitchFamily="2" charset="-79"/>
            </a:endParaRPr>
          </a:p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ה"דיפולט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" הוא לישון באוהלים. במידה והטמפ' הצפויות יהיו חמות יתקבל היתר מהתנועה ללינה תחת כיפת השמיים. </a:t>
            </a:r>
          </a:p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ייתכנו מסלולים בוציים שיעכבו את הטור, יש לחשב את ניהול הזמנים במסלול בהתאם </a:t>
            </a:r>
          </a:p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דגש על מים – בדיקת מים ביציאה וביצוע בקרה על כמויות המים בנקודות שתגדירו (אשר קרובות לנקודות חבירה/ מילוי)</a:t>
            </a:r>
          </a:p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יש לוודא ששותים/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גם בחניון (אם ניתן תה הנהגתי – הכי טוב)</a:t>
            </a:r>
          </a:p>
          <a:p>
            <a:pPr marL="685800" indent="-685800" algn="r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ציוד למצב של גשם: שקי שינה ואוהלים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ספייר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,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פוליטילן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לכיסוי ציוד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endParaRPr lang="he-IL" sz="32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103D2524-6B17-1E9C-977E-F689C471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9" y="190502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151939" flipV="1">
            <a:off x="3216217" y="1319787"/>
            <a:ext cx="13160387" cy="8896047"/>
          </a:xfrm>
          <a:custGeom>
            <a:avLst/>
            <a:gdLst/>
            <a:ahLst/>
            <a:cxnLst/>
            <a:rect l="l" t="t" r="r" b="b"/>
            <a:pathLst>
              <a:path w="10344016" h="8347761">
                <a:moveTo>
                  <a:pt x="0" y="8347761"/>
                </a:moveTo>
                <a:lnTo>
                  <a:pt x="10344016" y="8347761"/>
                </a:lnTo>
                <a:lnTo>
                  <a:pt x="10344016" y="0"/>
                </a:lnTo>
                <a:lnTo>
                  <a:pt x="0" y="0"/>
                </a:lnTo>
                <a:lnTo>
                  <a:pt x="0" y="8347761"/>
                </a:lnTo>
                <a:close/>
              </a:path>
            </a:pathLst>
          </a:custGeom>
          <a:blipFill>
            <a:blip r:embed="rId5"/>
            <a:stretch>
              <a:fillRect l="-145950" b="-1344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5693936" flipV="1">
            <a:off x="-1419810" y="6994858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Freeform 16"/>
          <p:cNvSpPr/>
          <p:nvPr/>
        </p:nvSpPr>
        <p:spPr>
          <a:xfrm>
            <a:off x="16043446" y="3950612"/>
            <a:ext cx="847099" cy="2312898"/>
          </a:xfrm>
          <a:custGeom>
            <a:avLst/>
            <a:gdLst/>
            <a:ahLst/>
            <a:cxnLst/>
            <a:rect l="l" t="t" r="r" b="b"/>
            <a:pathLst>
              <a:path w="847099" h="2312898">
                <a:moveTo>
                  <a:pt x="0" y="0"/>
                </a:moveTo>
                <a:lnTo>
                  <a:pt x="847099" y="0"/>
                </a:lnTo>
                <a:lnTo>
                  <a:pt x="847099" y="2312898"/>
                </a:lnTo>
                <a:lnTo>
                  <a:pt x="0" y="23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7"/>
          <p:cNvSpPr/>
          <p:nvPr/>
        </p:nvSpPr>
        <p:spPr>
          <a:xfrm>
            <a:off x="2668248" y="4087669"/>
            <a:ext cx="900057" cy="2461459"/>
          </a:xfrm>
          <a:custGeom>
            <a:avLst/>
            <a:gdLst/>
            <a:ahLst/>
            <a:cxnLst/>
            <a:rect l="l" t="t" r="r" b="b"/>
            <a:pathLst>
              <a:path w="900057" h="2461459">
                <a:moveTo>
                  <a:pt x="0" y="0"/>
                </a:moveTo>
                <a:lnTo>
                  <a:pt x="900057" y="0"/>
                </a:lnTo>
                <a:lnTo>
                  <a:pt x="900057" y="2461459"/>
                </a:lnTo>
                <a:lnTo>
                  <a:pt x="0" y="2461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9" name="TextBox 19"/>
          <p:cNvSpPr txBox="1"/>
          <p:nvPr/>
        </p:nvSpPr>
        <p:spPr>
          <a:xfrm>
            <a:off x="5698135" y="391102"/>
            <a:ext cx="883910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5"/>
              </a:lnSpc>
            </a:pPr>
            <a:r>
              <a:rPr lang="he-IL" sz="8500" spc="2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בישול ומזון</a:t>
            </a:r>
            <a:endParaRPr lang="en-US" sz="8500" spc="2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51D6A0FC-E54F-7E6C-3602-7064A71B4891}"/>
              </a:ext>
            </a:extLst>
          </p:cNvPr>
          <p:cNvSpPr txBox="1"/>
          <p:nvPr/>
        </p:nvSpPr>
        <p:spPr>
          <a:xfrm>
            <a:off x="4063609" y="2982850"/>
            <a:ext cx="10942344" cy="740234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b="1" dirty="0">
                <a:latin typeface="Assistant" pitchFamily="2" charset="-79"/>
                <a:cs typeface="Assistant" pitchFamily="2" charset="-79"/>
              </a:rPr>
              <a:t>ניצול הזדמנות חינוכית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יש לוודא שטח בישול רחב ושאינו צפוף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שטח נפרד להכנה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תאורה מספקת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נוכחות צוות בוגר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 err="1">
                <a:latin typeface="Assistant" pitchFamily="2" charset="-79"/>
                <a:cs typeface="Assistant" pitchFamily="2" charset="-79"/>
              </a:rPr>
              <a:t>איזור</a:t>
            </a:r>
            <a:r>
              <a:rPr lang="he-IL" sz="4800" dirty="0">
                <a:latin typeface="Assistant" pitchFamily="2" charset="-79"/>
                <a:cs typeface="Assistant" pitchFamily="2" charset="-79"/>
              </a:rPr>
              <a:t> שפיכת נוזלים חמים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0-200: 4 עמדות </a:t>
            </a:r>
            <a:r>
              <a:rPr lang="he-IL" sz="4800" dirty="0" err="1">
                <a:latin typeface="Assistant" pitchFamily="2" charset="-79"/>
                <a:cs typeface="Assistant" pitchFamily="2" charset="-79"/>
              </a:rPr>
              <a:t>הג"ס</a:t>
            </a:r>
            <a:r>
              <a:rPr lang="he-IL" sz="4800" dirty="0">
                <a:latin typeface="Assistant" pitchFamily="2" charset="-79"/>
                <a:cs typeface="Assistant" pitchFamily="2" charset="-79"/>
              </a:rPr>
              <a:t>, 200-400: 5 עמדות 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אחת נוספת ליד גנרטור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itchFamily="2" charset="-79"/>
                <a:cs typeface="Assistant" pitchFamily="2" charset="-79"/>
              </a:rPr>
              <a:t>חביות חדשות</a:t>
            </a:r>
            <a:endParaRPr lang="he-IL" sz="3200" dirty="0"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FEBCAEA9-C27D-55D9-6D3C-CADE08C8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9" y="190502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40414-BA2D-036B-D656-20665C54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3A6B92-8669-06CA-787E-EA09FC7C903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180D79-576F-95AC-2106-17585EA37DBA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D4F0F92-49A9-BE95-0544-D5566F9B1A59}"/>
              </a:ext>
            </a:extLst>
          </p:cNvPr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AF607EA-B08C-54BA-9807-AE21ACA45AFE}"/>
              </a:ext>
            </a:extLst>
          </p:cNvPr>
          <p:cNvSpPr/>
          <p:nvPr/>
        </p:nvSpPr>
        <p:spPr>
          <a:xfrm rot="-723542">
            <a:off x="-2720704" y="-3520185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73967DD-C9E0-1F09-9428-EB2B57D4E935}"/>
              </a:ext>
            </a:extLst>
          </p:cNvPr>
          <p:cNvSpPr/>
          <p:nvPr/>
        </p:nvSpPr>
        <p:spPr>
          <a:xfrm rot="10800000">
            <a:off x="2272690" y="2848863"/>
            <a:ext cx="13158607" cy="5727153"/>
          </a:xfrm>
          <a:custGeom>
            <a:avLst/>
            <a:gdLst/>
            <a:ahLst/>
            <a:cxnLst/>
            <a:rect l="l" t="t" r="r" b="b"/>
            <a:pathLst>
              <a:path w="12601214" h="4991785">
                <a:moveTo>
                  <a:pt x="0" y="0"/>
                </a:moveTo>
                <a:lnTo>
                  <a:pt x="12601214" y="0"/>
                </a:lnTo>
                <a:lnTo>
                  <a:pt x="12601214" y="4991786"/>
                </a:lnTo>
                <a:lnTo>
                  <a:pt x="0" y="4991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6E43AC5-9F8B-285C-2167-9F763B0BD0C5}"/>
              </a:ext>
            </a:extLst>
          </p:cNvPr>
          <p:cNvSpPr/>
          <p:nvPr/>
        </p:nvSpPr>
        <p:spPr>
          <a:xfrm>
            <a:off x="14435609" y="1115071"/>
            <a:ext cx="3986167" cy="2750455"/>
          </a:xfrm>
          <a:custGeom>
            <a:avLst/>
            <a:gdLst/>
            <a:ahLst/>
            <a:cxnLst/>
            <a:rect l="l" t="t" r="r" b="b"/>
            <a:pathLst>
              <a:path w="3986167" h="2750455">
                <a:moveTo>
                  <a:pt x="0" y="0"/>
                </a:moveTo>
                <a:lnTo>
                  <a:pt x="3986167" y="0"/>
                </a:lnTo>
                <a:lnTo>
                  <a:pt x="3986167" y="2750455"/>
                </a:lnTo>
                <a:lnTo>
                  <a:pt x="0" y="275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996F38E-DBC1-3F15-674F-6B337DE1831A}"/>
              </a:ext>
            </a:extLst>
          </p:cNvPr>
          <p:cNvSpPr txBox="1"/>
          <p:nvPr/>
        </p:nvSpPr>
        <p:spPr>
          <a:xfrm>
            <a:off x="4665091" y="133904"/>
            <a:ext cx="9149110" cy="1789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0"/>
              </a:lnSpc>
            </a:pPr>
            <a:r>
              <a:rPr lang="he-IL" sz="6000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הנהגות החולקות חניונים</a:t>
            </a:r>
            <a:endParaRPr lang="en-US" sz="6000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818756E-9841-CAF8-4610-062A83CEFDF6}"/>
              </a:ext>
            </a:extLst>
          </p:cNvPr>
          <p:cNvSpPr/>
          <p:nvPr/>
        </p:nvSpPr>
        <p:spPr>
          <a:xfrm>
            <a:off x="343206" y="6804696"/>
            <a:ext cx="3986167" cy="2750455"/>
          </a:xfrm>
          <a:custGeom>
            <a:avLst/>
            <a:gdLst/>
            <a:ahLst/>
            <a:cxnLst/>
            <a:rect l="l" t="t" r="r" b="b"/>
            <a:pathLst>
              <a:path w="3986167" h="2750455">
                <a:moveTo>
                  <a:pt x="0" y="0"/>
                </a:moveTo>
                <a:lnTo>
                  <a:pt x="3986167" y="0"/>
                </a:lnTo>
                <a:lnTo>
                  <a:pt x="3986167" y="2750455"/>
                </a:lnTo>
                <a:lnTo>
                  <a:pt x="0" y="275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EB7415C-E0F4-B22B-961F-8D15A8DBBE70}"/>
              </a:ext>
            </a:extLst>
          </p:cNvPr>
          <p:cNvSpPr txBox="1"/>
          <p:nvPr/>
        </p:nvSpPr>
        <p:spPr>
          <a:xfrm>
            <a:off x="2856703" y="3478907"/>
            <a:ext cx="11384838" cy="469391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תיאום ציפיות מקדים, וידוא שכל הנהגה מכירה את גבולות הגזרה שלה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שיתוף פעולה עם הנהגות עוקבות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he-IL" sz="4400" dirty="0">
                <a:latin typeface="Assistant" pitchFamily="2" charset="-79"/>
                <a:cs typeface="Assistant" pitchFamily="2" charset="-79"/>
              </a:rPr>
              <a:t>מפגשים במסלולים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endParaRPr lang="he-IL" sz="48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marL="685800" indent="-685800" algn="r" rtl="1"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  <a:p>
            <a:pPr algn="just" rtl="1">
              <a:lnSpc>
                <a:spcPct val="150000"/>
              </a:lnSpc>
            </a:pPr>
            <a:endParaRPr lang="he-IL" sz="3200" b="1" dirty="0">
              <a:solidFill>
                <a:srgbClr val="1F867A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6" name="Picture 2" descr="הצופים העבריים – ויקיפדיה">
            <a:extLst>
              <a:ext uri="{FF2B5EF4-FFF2-40B4-BE49-F238E27FC236}">
                <a16:creationId xmlns:a16="http://schemas.microsoft.com/office/drawing/2014/main" id="{5F4304FD-CF40-D043-1B7C-70A8E3503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9357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0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7" y="5552389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73438">
            <a:off x="6353413" y="2103291"/>
            <a:ext cx="9554102" cy="6745549"/>
          </a:xfrm>
          <a:custGeom>
            <a:avLst/>
            <a:gdLst/>
            <a:ahLst/>
            <a:cxnLst/>
            <a:rect l="l" t="t" r="r" b="b"/>
            <a:pathLst>
              <a:path w="11368814" h="7531839">
                <a:moveTo>
                  <a:pt x="0" y="0"/>
                </a:moveTo>
                <a:lnTo>
                  <a:pt x="11368814" y="0"/>
                </a:lnTo>
                <a:lnTo>
                  <a:pt x="11368814" y="7531840"/>
                </a:lnTo>
                <a:lnTo>
                  <a:pt x="0" y="753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836823">
            <a:off x="13298763" y="708498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 rot="-4288013" flipH="1" flipV="1">
            <a:off x="8983671" y="872186"/>
            <a:ext cx="1170494" cy="2572649"/>
          </a:xfrm>
          <a:custGeom>
            <a:avLst/>
            <a:gdLst/>
            <a:ahLst/>
            <a:cxnLst/>
            <a:rect l="l" t="t" r="r" b="b"/>
            <a:pathLst>
              <a:path w="1170494" h="2572649">
                <a:moveTo>
                  <a:pt x="1170494" y="2572649"/>
                </a:moveTo>
                <a:lnTo>
                  <a:pt x="0" y="2572649"/>
                </a:lnTo>
                <a:lnTo>
                  <a:pt x="0" y="0"/>
                </a:lnTo>
                <a:lnTo>
                  <a:pt x="1170494" y="0"/>
                </a:lnTo>
                <a:lnTo>
                  <a:pt x="1170494" y="2572649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 rot="-222560">
            <a:off x="1074405" y="1127591"/>
            <a:ext cx="8084182" cy="1674706"/>
          </a:xfrm>
          <a:custGeom>
            <a:avLst/>
            <a:gdLst/>
            <a:ahLst/>
            <a:cxnLst/>
            <a:rect l="l" t="t" r="r" b="b"/>
            <a:pathLst>
              <a:path w="8084182" h="1674706">
                <a:moveTo>
                  <a:pt x="0" y="0"/>
                </a:moveTo>
                <a:lnTo>
                  <a:pt x="8084182" y="0"/>
                </a:lnTo>
                <a:lnTo>
                  <a:pt x="8084182" y="1674706"/>
                </a:lnTo>
                <a:lnTo>
                  <a:pt x="0" y="1674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 rot="219779">
            <a:off x="13978290" y="7120366"/>
            <a:ext cx="2838189" cy="1958350"/>
          </a:xfrm>
          <a:custGeom>
            <a:avLst/>
            <a:gdLst/>
            <a:ahLst/>
            <a:cxnLst/>
            <a:rect l="l" t="t" r="r" b="b"/>
            <a:pathLst>
              <a:path w="2838189" h="1958350">
                <a:moveTo>
                  <a:pt x="0" y="0"/>
                </a:moveTo>
                <a:lnTo>
                  <a:pt x="2838190" y="0"/>
                </a:lnTo>
                <a:lnTo>
                  <a:pt x="2838190" y="1958350"/>
                </a:lnTo>
                <a:lnTo>
                  <a:pt x="0" y="1958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TextBox 12"/>
          <p:cNvSpPr txBox="1"/>
          <p:nvPr/>
        </p:nvSpPr>
        <p:spPr>
          <a:xfrm rot="67580">
            <a:off x="7101703" y="3686201"/>
            <a:ext cx="7667751" cy="324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r" rtl="1">
              <a:lnSpc>
                <a:spcPts val="4199"/>
              </a:lnSpc>
              <a:buFontTx/>
              <a:buChar char="-"/>
            </a:pP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 Bold"/>
                <a:cs typeface="Assistant" pitchFamily="2" charset="-79"/>
                <a:sym typeface="DM Sans Bold"/>
              </a:rPr>
              <a:t>מה מעניין אותו/ה?</a:t>
            </a:r>
          </a:p>
          <a:p>
            <a:pPr marL="457200" indent="-457200" algn="r" rtl="1">
              <a:lnSpc>
                <a:spcPts val="4199"/>
              </a:lnSpc>
              <a:buFontTx/>
              <a:buChar char="-"/>
            </a:pP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מה הוא/ היא מצפים/</a:t>
            </a:r>
            <a:r>
              <a:rPr lang="he-IL" sz="4400" b="1" dirty="0" err="1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ות</a:t>
            </a: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 שיקרה בטיול?</a:t>
            </a:r>
          </a:p>
          <a:p>
            <a:pPr marL="457200" indent="-457200" algn="r" rtl="1">
              <a:lnSpc>
                <a:spcPts val="4199"/>
              </a:lnSpc>
              <a:buFontTx/>
              <a:buChar char="-"/>
            </a:pP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ממה הם/ן חוששים/</a:t>
            </a:r>
            <a:r>
              <a:rPr lang="he-IL" sz="4400" b="1" dirty="0" err="1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ות</a:t>
            </a: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 לקראת הטיול?</a:t>
            </a:r>
          </a:p>
          <a:p>
            <a:pPr marL="457200" indent="-457200" algn="r" rtl="1">
              <a:lnSpc>
                <a:spcPts val="4199"/>
              </a:lnSpc>
              <a:buFontTx/>
              <a:buChar char="-"/>
            </a:pPr>
            <a:r>
              <a:rPr lang="he-IL" sz="4400" b="1" dirty="0">
                <a:solidFill>
                  <a:srgbClr val="000000"/>
                </a:solidFill>
                <a:latin typeface="Assistant" pitchFamily="2" charset="-79"/>
                <a:ea typeface="DM Sans"/>
                <a:cs typeface="Assistant" pitchFamily="2" charset="-79"/>
                <a:sym typeface="DM Sans Bold"/>
              </a:rPr>
              <a:t>מה תפקיד הצוות?</a:t>
            </a:r>
            <a:endParaRPr lang="en-US" sz="4400" dirty="0">
              <a:solidFill>
                <a:srgbClr val="000000"/>
              </a:solidFill>
              <a:latin typeface="Assistant" pitchFamily="2" charset="-79"/>
              <a:ea typeface="DM Sans"/>
              <a:cs typeface="Assistant" pitchFamily="2" charset="-79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 rot="-226354">
            <a:off x="697258" y="1371689"/>
            <a:ext cx="883910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5"/>
              </a:lnSpc>
            </a:pPr>
            <a:r>
              <a:rPr lang="he-IL" sz="8000" spc="2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חווית החניך/ה</a:t>
            </a:r>
            <a:endParaRPr lang="en-US" sz="8000" spc="2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pic>
        <p:nvPicPr>
          <p:cNvPr id="1026" name="Picture 2" descr="קרית אתא: הצופים שולטים">
            <a:extLst>
              <a:ext uri="{FF2B5EF4-FFF2-40B4-BE49-F238E27FC236}">
                <a16:creationId xmlns:a16="http://schemas.microsoft.com/office/drawing/2014/main" id="{54D2A5A1-88FB-0846-7A9A-7B85436C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9149">
            <a:off x="1249251" y="3750024"/>
            <a:ext cx="2919461" cy="43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6"/>
          <p:cNvSpPr/>
          <p:nvPr/>
        </p:nvSpPr>
        <p:spPr>
          <a:xfrm rot="19860192">
            <a:off x="1305251" y="7094830"/>
            <a:ext cx="1952499" cy="1610943"/>
          </a:xfrm>
          <a:custGeom>
            <a:avLst/>
            <a:gdLst/>
            <a:ahLst/>
            <a:cxnLst/>
            <a:rect l="l" t="t" r="r" b="b"/>
            <a:pathLst>
              <a:path w="1526577" h="1430911">
                <a:moveTo>
                  <a:pt x="0" y="0"/>
                </a:moveTo>
                <a:lnTo>
                  <a:pt x="1526577" y="0"/>
                </a:lnTo>
                <a:lnTo>
                  <a:pt x="1526577" y="1430912"/>
                </a:lnTo>
                <a:lnTo>
                  <a:pt x="0" y="1430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7" name="Picture 2" descr="הצופים העבריים – ויקיפדיה">
            <a:extLst>
              <a:ext uri="{FF2B5EF4-FFF2-40B4-BE49-F238E27FC236}">
                <a16:creationId xmlns:a16="http://schemas.microsoft.com/office/drawing/2014/main" id="{3F559CEB-9468-C397-D43C-0FED44C5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1" y="155373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D4C4C-BDE9-B532-25F1-A831C3CB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16A699-5826-FDED-9780-4084E0BC24E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C67301F-9E4B-B933-F949-3A3EAB070A63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22DF74-85D1-DB02-DB65-A09766AB45C3}"/>
              </a:ext>
            </a:extLst>
          </p:cNvPr>
          <p:cNvSpPr/>
          <p:nvPr/>
        </p:nvSpPr>
        <p:spPr>
          <a:xfrm rot="-723542">
            <a:off x="7664586" y="7989404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B411A75-D6AD-B69A-0B34-392B33DB7E7F}"/>
              </a:ext>
            </a:extLst>
          </p:cNvPr>
          <p:cNvSpPr/>
          <p:nvPr/>
        </p:nvSpPr>
        <p:spPr>
          <a:xfrm rot="-723542">
            <a:off x="-3165124" y="-4238932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A2FEF05-BB1A-BD88-9AAC-FED10356B0B5}"/>
              </a:ext>
            </a:extLst>
          </p:cNvPr>
          <p:cNvSpPr/>
          <p:nvPr/>
        </p:nvSpPr>
        <p:spPr>
          <a:xfrm rot="-5303846">
            <a:off x="5746859" y="751528"/>
            <a:ext cx="6794283" cy="9295660"/>
          </a:xfrm>
          <a:custGeom>
            <a:avLst/>
            <a:gdLst/>
            <a:ahLst/>
            <a:cxnLst/>
            <a:rect l="l" t="t" r="r" b="b"/>
            <a:pathLst>
              <a:path w="6794283" h="9295660">
                <a:moveTo>
                  <a:pt x="0" y="0"/>
                </a:moveTo>
                <a:lnTo>
                  <a:pt x="6794282" y="0"/>
                </a:lnTo>
                <a:lnTo>
                  <a:pt x="6794282" y="9295661"/>
                </a:lnTo>
                <a:lnTo>
                  <a:pt x="0" y="9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B0B1AC4-18AC-E599-3C24-7CE59DAC4358}"/>
              </a:ext>
            </a:extLst>
          </p:cNvPr>
          <p:cNvSpPr txBox="1"/>
          <p:nvPr/>
        </p:nvSpPr>
        <p:spPr>
          <a:xfrm rot="61868">
            <a:off x="3909620" y="3672300"/>
            <a:ext cx="10418234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</a:pPr>
            <a:r>
              <a:rPr lang="he-IL" sz="11499" spc="287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תרחישים חינוכיים</a:t>
            </a:r>
            <a:endParaRPr lang="en-US" sz="11499" spc="287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31D979-F441-524A-7DD8-CB7125E36EC7}"/>
              </a:ext>
            </a:extLst>
          </p:cNvPr>
          <p:cNvSpPr/>
          <p:nvPr/>
        </p:nvSpPr>
        <p:spPr>
          <a:xfrm flipH="1" flipV="1">
            <a:off x="11318121" y="6451971"/>
            <a:ext cx="3324309" cy="3584161"/>
          </a:xfrm>
          <a:custGeom>
            <a:avLst/>
            <a:gdLst/>
            <a:ahLst/>
            <a:cxnLst/>
            <a:rect l="l" t="t" r="r" b="b"/>
            <a:pathLst>
              <a:path w="3324309" h="3584161">
                <a:moveTo>
                  <a:pt x="3324309" y="3584161"/>
                </a:moveTo>
                <a:lnTo>
                  <a:pt x="0" y="3584161"/>
                </a:lnTo>
                <a:lnTo>
                  <a:pt x="0" y="0"/>
                </a:lnTo>
                <a:lnTo>
                  <a:pt x="3324309" y="0"/>
                </a:lnTo>
                <a:lnTo>
                  <a:pt x="3324309" y="3584161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42739A8-BED8-31ED-9990-923D823EFB9E}"/>
              </a:ext>
            </a:extLst>
          </p:cNvPr>
          <p:cNvSpPr/>
          <p:nvPr/>
        </p:nvSpPr>
        <p:spPr>
          <a:xfrm rot="21235907" flipH="1">
            <a:off x="11861608" y="2962510"/>
            <a:ext cx="1118667" cy="1544825"/>
          </a:xfrm>
          <a:custGeom>
            <a:avLst/>
            <a:gdLst/>
            <a:ahLst/>
            <a:cxnLst/>
            <a:rect l="l" t="t" r="r" b="b"/>
            <a:pathLst>
              <a:path w="1118667" h="1544825">
                <a:moveTo>
                  <a:pt x="1118667" y="0"/>
                </a:moveTo>
                <a:lnTo>
                  <a:pt x="0" y="0"/>
                </a:lnTo>
                <a:lnTo>
                  <a:pt x="0" y="1544826"/>
                </a:lnTo>
                <a:lnTo>
                  <a:pt x="1118667" y="1544826"/>
                </a:lnTo>
                <a:lnTo>
                  <a:pt x="111866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17180FA-A256-BC8B-F18D-3532E179E3FB}"/>
              </a:ext>
            </a:extLst>
          </p:cNvPr>
          <p:cNvSpPr/>
          <p:nvPr/>
        </p:nvSpPr>
        <p:spPr>
          <a:xfrm rot="-783640">
            <a:off x="3261088" y="6333573"/>
            <a:ext cx="2283788" cy="2785699"/>
          </a:xfrm>
          <a:custGeom>
            <a:avLst/>
            <a:gdLst/>
            <a:ahLst/>
            <a:cxnLst/>
            <a:rect l="l" t="t" r="r" b="b"/>
            <a:pathLst>
              <a:path w="2283788" h="2785699">
                <a:moveTo>
                  <a:pt x="0" y="0"/>
                </a:moveTo>
                <a:lnTo>
                  <a:pt x="2283789" y="0"/>
                </a:lnTo>
                <a:lnTo>
                  <a:pt x="2283789" y="2785699"/>
                </a:lnTo>
                <a:lnTo>
                  <a:pt x="0" y="2785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5" name="Picture 2" descr="הצופים העבריים – ויקיפדיה">
            <a:extLst>
              <a:ext uri="{FF2B5EF4-FFF2-40B4-BE49-F238E27FC236}">
                <a16:creationId xmlns:a16="http://schemas.microsoft.com/office/drawing/2014/main" id="{CB5A0947-4A06-2C91-96AE-3C457220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9357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793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67DB0-F9A2-C06E-BA00-F1FB93D67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F3D13E-EED3-B05F-0FEF-17C4FDCA15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E8FB12-F1F2-D40D-53DB-791FF9A5DBDD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9BAAE4-457D-276A-AA0C-46AF88532180}"/>
              </a:ext>
            </a:extLst>
          </p:cNvPr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0B5A980-B2FA-3B36-F5D2-449155618AD4}"/>
              </a:ext>
            </a:extLst>
          </p:cNvPr>
          <p:cNvSpPr/>
          <p:nvPr/>
        </p:nvSpPr>
        <p:spPr>
          <a:xfrm rot="109525">
            <a:off x="3279265" y="1534227"/>
            <a:ext cx="13270190" cy="8394758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85CCAD-B32F-57B8-9F18-DB2C86D96D3C}"/>
              </a:ext>
            </a:extLst>
          </p:cNvPr>
          <p:cNvSpPr/>
          <p:nvPr/>
        </p:nvSpPr>
        <p:spPr>
          <a:xfrm rot="7844312">
            <a:off x="16426999" y="132830"/>
            <a:ext cx="1118667" cy="1544825"/>
          </a:xfrm>
          <a:custGeom>
            <a:avLst/>
            <a:gdLst/>
            <a:ahLst/>
            <a:cxnLst/>
            <a:rect l="l" t="t" r="r" b="b"/>
            <a:pathLst>
              <a:path w="1118667" h="1544825">
                <a:moveTo>
                  <a:pt x="0" y="0"/>
                </a:moveTo>
                <a:lnTo>
                  <a:pt x="1118666" y="0"/>
                </a:lnTo>
                <a:lnTo>
                  <a:pt x="1118666" y="1544825"/>
                </a:lnTo>
                <a:lnTo>
                  <a:pt x="0" y="1544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8860855-557C-2D15-3CEF-7298F19D543A}"/>
              </a:ext>
            </a:extLst>
          </p:cNvPr>
          <p:cNvSpPr txBox="1"/>
          <p:nvPr/>
        </p:nvSpPr>
        <p:spPr>
          <a:xfrm rot="427642">
            <a:off x="12046010" y="481142"/>
            <a:ext cx="4955432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z="6500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מקרה שהיה</a:t>
            </a:r>
            <a:endParaRPr lang="en-US" sz="6500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BB4A865-BBC7-C4C9-B473-B7B53C9F405D}"/>
              </a:ext>
            </a:extLst>
          </p:cNvPr>
          <p:cNvSpPr txBox="1"/>
          <p:nvPr/>
        </p:nvSpPr>
        <p:spPr>
          <a:xfrm>
            <a:off x="3581400" y="2794768"/>
            <a:ext cx="12260341" cy="5509200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r" rtl="1">
              <a:defRPr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בבוקר השני של הטיול מתחילה להסתובב שמועה שבלילה נגנב ציוד של אחד השבטים. השבט שממנו נגנב ציוד מתכנן לכאורה פעולת נקם לשבט בו הוא חושד –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הכל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מגיע אליכם/ן רק משמועות. לאחר כמה שעות ידוע לכם/ן שנשלחה הודעת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וואטסאפ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לכל השכבה של השבט ממנו נגנב ציוד על תגובה אפשרית בלילה הקרוב</a:t>
            </a:r>
          </a:p>
          <a:p>
            <a:pPr algn="r" rtl="1">
              <a:defRPr/>
            </a:pPr>
            <a:endParaRPr lang="he-IL" sz="4400" dirty="0">
              <a:latin typeface="Assistant" pitchFamily="2" charset="-79"/>
              <a:cs typeface="Assistant" pitchFamily="2" charset="-79"/>
            </a:endParaRPr>
          </a:p>
          <a:p>
            <a:pPr marL="571500" indent="-571500" algn="r" rtl="1">
              <a:buFontTx/>
              <a:buChar char="-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בעייתי באירוע?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כיצד נרצה לפעול?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הכלים שעומדים לרשותנו באירוע זה?</a:t>
            </a:r>
          </a:p>
          <a:p>
            <a:pPr marL="571500" indent="-571500" algn="r" rtl="1">
              <a:buFontTx/>
              <a:buChar char="-"/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אני יכול/ה לעשות היום על מנת להימנע מהאירוע?</a:t>
            </a: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04F64F84-DBCE-E85F-6320-4E4A1BEB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" y="21663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20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2F57C-1EEA-5185-D991-9E44B56ED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D0FA2D-ED5C-4EAB-3085-500458F34E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AB46B6-40DA-2887-1D51-E899F2A5FBC6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5091E5-D5EA-B1E0-E04F-0D824593D7E4}"/>
              </a:ext>
            </a:extLst>
          </p:cNvPr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086C88B-4056-F616-5344-6E32BA425888}"/>
              </a:ext>
            </a:extLst>
          </p:cNvPr>
          <p:cNvSpPr/>
          <p:nvPr/>
        </p:nvSpPr>
        <p:spPr>
          <a:xfrm rot="109525">
            <a:off x="3279265" y="1534227"/>
            <a:ext cx="13270190" cy="8394758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666EF47-BBF0-9F61-97BF-395BD6C4D6D2}"/>
              </a:ext>
            </a:extLst>
          </p:cNvPr>
          <p:cNvSpPr/>
          <p:nvPr/>
        </p:nvSpPr>
        <p:spPr>
          <a:xfrm rot="7844312">
            <a:off x="16426999" y="132830"/>
            <a:ext cx="1118667" cy="1544825"/>
          </a:xfrm>
          <a:custGeom>
            <a:avLst/>
            <a:gdLst/>
            <a:ahLst/>
            <a:cxnLst/>
            <a:rect l="l" t="t" r="r" b="b"/>
            <a:pathLst>
              <a:path w="1118667" h="1544825">
                <a:moveTo>
                  <a:pt x="0" y="0"/>
                </a:moveTo>
                <a:lnTo>
                  <a:pt x="1118666" y="0"/>
                </a:lnTo>
                <a:lnTo>
                  <a:pt x="1118666" y="1544825"/>
                </a:lnTo>
                <a:lnTo>
                  <a:pt x="0" y="1544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8BC98AC-029A-7FC3-257B-C51A64BB36D5}"/>
              </a:ext>
            </a:extLst>
          </p:cNvPr>
          <p:cNvSpPr txBox="1"/>
          <p:nvPr/>
        </p:nvSpPr>
        <p:spPr>
          <a:xfrm rot="427642">
            <a:off x="11993561" y="573447"/>
            <a:ext cx="4955432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z="6500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מקרה נוסף</a:t>
            </a:r>
            <a:endParaRPr lang="en-US" sz="6500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1540CFA-94A8-88BA-0AF5-9C88B89B6267}"/>
              </a:ext>
            </a:extLst>
          </p:cNvPr>
          <p:cNvSpPr txBox="1"/>
          <p:nvPr/>
        </p:nvSpPr>
        <p:spPr>
          <a:xfrm>
            <a:off x="3429000" y="2265563"/>
            <a:ext cx="12260341" cy="717119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r" rtl="1">
              <a:defRPr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צוות ההדרכה משבט "במבה" וצוות ההדרכה משבט "ביסלי" עקצו זה את זה פעמים רבות במהלך טיול ההכנה על רקע אירועים שהתקיימו בטיולי חנוכה בין השבטים. </a:t>
            </a:r>
          </a:p>
          <a:p>
            <a:pPr algn="r" rtl="1">
              <a:defRPr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שני השבטים נמצאים בטורים שונים ושניהם יוצאים לטיול ללא מרכזים/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בוגרים/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. </a:t>
            </a:r>
          </a:p>
          <a:p>
            <a:pPr algn="r" rtl="1">
              <a:defRPr/>
            </a:pPr>
            <a:r>
              <a:rPr lang="he-IL" sz="3600" dirty="0">
                <a:latin typeface="Assistant" pitchFamily="2" charset="-79"/>
                <a:cs typeface="Assistant" pitchFamily="2" charset="-79"/>
              </a:rPr>
              <a:t>לאחר טיול ההכנה 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הרשג"דית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משבט במבה ביקשה להפריד פיזית עד כמה שניתן בין השבטים בטיול הביצוע כיוון שיש שמועות שהחניכים/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משבט ביסלי מתכננים/</a:t>
            </a:r>
            <a:r>
              <a:rPr lang="he-IL" sz="36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3600" dirty="0">
                <a:latin typeface="Assistant" pitchFamily="2" charset="-79"/>
                <a:cs typeface="Assistant" pitchFamily="2" charset="-79"/>
              </a:rPr>
              <a:t> לגנוב ציוד.</a:t>
            </a:r>
          </a:p>
          <a:p>
            <a:pPr algn="r" rtl="1">
              <a:defRPr/>
            </a:pPr>
            <a:endParaRPr lang="he-IL" sz="4400" dirty="0">
              <a:latin typeface="Assistant" pitchFamily="2" charset="-79"/>
              <a:cs typeface="Assistant" pitchFamily="2" charset="-79"/>
            </a:endParaRPr>
          </a:p>
          <a:p>
            <a:pPr algn="r" rtl="1"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בעייתי באירוע?</a:t>
            </a:r>
          </a:p>
          <a:p>
            <a:pPr algn="r" rtl="1"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כיצד נרצה לפעול?</a:t>
            </a:r>
          </a:p>
          <a:p>
            <a:pPr algn="r" rtl="1"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הכלים שעומדים לרשותנו באירוע זה?</a:t>
            </a:r>
          </a:p>
          <a:p>
            <a:pPr algn="r" rtl="1">
              <a:defRPr/>
            </a:pPr>
            <a:r>
              <a:rPr lang="he-IL" sz="3200" dirty="0">
                <a:latin typeface="Assistant" pitchFamily="2" charset="-79"/>
                <a:cs typeface="Assistant" pitchFamily="2" charset="-79"/>
              </a:rPr>
              <a:t>מה אני יכול/ה לעשות היום על מנת להימנע מהאירוע?</a:t>
            </a: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A4F225D9-17E5-A29D-578F-12BA9C05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" y="21663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15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D1A5-91AC-71C4-D2ED-2E8EFB77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723B45-6AF3-5D3C-7EA1-6E239EB1F63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6EC5803-1BC7-9080-C737-5D8F51A8F4ED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21" name="תמונה 20" descr="תמונה שמכילה טקסט, צילום מסך, גופן, דפוס&#10;&#10;תוכן שנוצר על-ידי בינה מלאכותית עשוי להיות שגוי.">
            <a:extLst>
              <a:ext uri="{FF2B5EF4-FFF2-40B4-BE49-F238E27FC236}">
                <a16:creationId xmlns:a16="http://schemas.microsoft.com/office/drawing/2014/main" id="{9F9F4088-88FD-109D-94C3-C02B33472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27037" r="11812" b="31482"/>
          <a:stretch/>
        </p:blipFill>
        <p:spPr>
          <a:xfrm>
            <a:off x="4686300" y="912462"/>
            <a:ext cx="8915400" cy="8462075"/>
          </a:xfrm>
          <a:prstGeom prst="rect">
            <a:avLst/>
          </a:prstGeom>
        </p:spPr>
      </p:pic>
      <p:pic>
        <p:nvPicPr>
          <p:cNvPr id="22" name="Picture 2" descr="הצופים העבריים – ויקיפדיה">
            <a:extLst>
              <a:ext uri="{FF2B5EF4-FFF2-40B4-BE49-F238E27FC236}">
                <a16:creationId xmlns:a16="http://schemas.microsoft.com/office/drawing/2014/main" id="{9921AA7A-1DE8-5E91-883B-D1F437E3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3356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4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E5CF-A1D8-A8A0-FF4C-85E80757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A4718B-CD3A-FAED-3CB5-3563FA5CBA1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628DFA3-3F60-59FA-5CC8-CBC66690BD88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4BDD32-01B3-F646-236C-DD9B6621C996}"/>
              </a:ext>
            </a:extLst>
          </p:cNvPr>
          <p:cNvSpPr/>
          <p:nvPr/>
        </p:nvSpPr>
        <p:spPr>
          <a:xfrm rot="10800000">
            <a:off x="1901952" y="1028700"/>
            <a:ext cx="14484096" cy="8229600"/>
          </a:xfrm>
          <a:custGeom>
            <a:avLst/>
            <a:gdLst/>
            <a:ahLst/>
            <a:cxnLst/>
            <a:rect l="l" t="t" r="r" b="b"/>
            <a:pathLst>
              <a:path w="14484096" h="8229600">
                <a:moveTo>
                  <a:pt x="0" y="0"/>
                </a:moveTo>
                <a:lnTo>
                  <a:pt x="14484096" y="0"/>
                </a:lnTo>
                <a:lnTo>
                  <a:pt x="14484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9DD9341-5D89-0AAC-7B59-CACF6DF91D3B}"/>
              </a:ext>
            </a:extLst>
          </p:cNvPr>
          <p:cNvSpPr/>
          <p:nvPr/>
        </p:nvSpPr>
        <p:spPr>
          <a:xfrm rot="-720997">
            <a:off x="2376715" y="7151733"/>
            <a:ext cx="2369888" cy="2106567"/>
          </a:xfrm>
          <a:custGeom>
            <a:avLst/>
            <a:gdLst/>
            <a:ahLst/>
            <a:cxnLst/>
            <a:rect l="l" t="t" r="r" b="b"/>
            <a:pathLst>
              <a:path w="2369888" h="2106567">
                <a:moveTo>
                  <a:pt x="0" y="0"/>
                </a:moveTo>
                <a:lnTo>
                  <a:pt x="2369888" y="0"/>
                </a:lnTo>
                <a:lnTo>
                  <a:pt x="2369888" y="2106567"/>
                </a:lnTo>
                <a:lnTo>
                  <a:pt x="0" y="2106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DCC9202-DDF8-9502-891A-4BF127CADB73}"/>
              </a:ext>
            </a:extLst>
          </p:cNvPr>
          <p:cNvSpPr txBox="1"/>
          <p:nvPr/>
        </p:nvSpPr>
        <p:spPr>
          <a:xfrm rot="61868">
            <a:off x="4196743" y="4407065"/>
            <a:ext cx="878939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5"/>
              </a:lnSpc>
            </a:pPr>
            <a:r>
              <a:rPr lang="he-IL" sz="12000" b="1" spc="3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בהצלחה!!</a:t>
            </a:r>
            <a:endParaRPr lang="en-US" sz="12000" b="1" spc="3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pic>
        <p:nvPicPr>
          <p:cNvPr id="20" name="Picture 2" descr="×ª××× × ×§×©××¨×">
            <a:extLst>
              <a:ext uri="{FF2B5EF4-FFF2-40B4-BE49-F238E27FC236}">
                <a16:creationId xmlns:a16="http://schemas.microsoft.com/office/drawing/2014/main" id="{B0AB7B1E-BB94-9A7F-2120-CD29A98C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092" y="495300"/>
            <a:ext cx="4021641" cy="95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67FE6C91-9F63-BFA6-7FD2-AFBDC1D3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1" y="155373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4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723542">
            <a:off x="7664586" y="7989404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723542">
            <a:off x="-3165124" y="-4238932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rot="-5303846">
            <a:off x="7968905" y="-2699055"/>
            <a:ext cx="1674823" cy="7755128"/>
          </a:xfrm>
          <a:custGeom>
            <a:avLst/>
            <a:gdLst/>
            <a:ahLst/>
            <a:cxnLst/>
            <a:rect l="l" t="t" r="r" b="b"/>
            <a:pathLst>
              <a:path w="6794283" h="9295660">
                <a:moveTo>
                  <a:pt x="0" y="0"/>
                </a:moveTo>
                <a:lnTo>
                  <a:pt x="6794282" y="0"/>
                </a:lnTo>
                <a:lnTo>
                  <a:pt x="6794282" y="9295661"/>
                </a:lnTo>
                <a:lnTo>
                  <a:pt x="0" y="9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 rot="61868">
            <a:off x="4918370" y="197246"/>
            <a:ext cx="7830251" cy="1350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</a:pPr>
            <a:r>
              <a:rPr lang="he-IL" sz="4400" spc="287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צירי הכנה לטיול</a:t>
            </a:r>
            <a:endParaRPr lang="en-US" sz="4400" spc="287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1125200" y="566885"/>
            <a:ext cx="933275" cy="625119"/>
          </a:xfrm>
          <a:custGeom>
            <a:avLst/>
            <a:gdLst/>
            <a:ahLst/>
            <a:cxnLst/>
            <a:rect l="l" t="t" r="r" b="b"/>
            <a:pathLst>
              <a:path w="1118667" h="1544825">
                <a:moveTo>
                  <a:pt x="1118667" y="0"/>
                </a:moveTo>
                <a:lnTo>
                  <a:pt x="0" y="0"/>
                </a:lnTo>
                <a:lnTo>
                  <a:pt x="0" y="1544826"/>
                </a:lnTo>
                <a:lnTo>
                  <a:pt x="1118667" y="1544826"/>
                </a:lnTo>
                <a:lnTo>
                  <a:pt x="111866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-783640">
            <a:off x="4293724" y="1135832"/>
            <a:ext cx="1905305" cy="1127243"/>
          </a:xfrm>
          <a:custGeom>
            <a:avLst/>
            <a:gdLst/>
            <a:ahLst/>
            <a:cxnLst/>
            <a:rect l="l" t="t" r="r" b="b"/>
            <a:pathLst>
              <a:path w="2283788" h="2785699">
                <a:moveTo>
                  <a:pt x="0" y="0"/>
                </a:moveTo>
                <a:lnTo>
                  <a:pt x="2283789" y="0"/>
                </a:lnTo>
                <a:lnTo>
                  <a:pt x="2283789" y="2785699"/>
                </a:lnTo>
                <a:lnTo>
                  <a:pt x="0" y="2785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חץ: ימינה 14">
            <a:extLst>
              <a:ext uri="{FF2B5EF4-FFF2-40B4-BE49-F238E27FC236}">
                <a16:creationId xmlns:a16="http://schemas.microsoft.com/office/drawing/2014/main" id="{1797810C-3CB3-BD41-E159-A88B84C56ED6}"/>
              </a:ext>
            </a:extLst>
          </p:cNvPr>
          <p:cNvSpPr/>
          <p:nvPr/>
        </p:nvSpPr>
        <p:spPr>
          <a:xfrm>
            <a:off x="1681616" y="3676590"/>
            <a:ext cx="14249400" cy="1436527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ימינה 15">
            <a:extLst>
              <a:ext uri="{FF2B5EF4-FFF2-40B4-BE49-F238E27FC236}">
                <a16:creationId xmlns:a16="http://schemas.microsoft.com/office/drawing/2014/main" id="{5474483B-B989-71DE-BFAB-CFC25E6764BE}"/>
              </a:ext>
            </a:extLst>
          </p:cNvPr>
          <p:cNvSpPr/>
          <p:nvPr/>
        </p:nvSpPr>
        <p:spPr>
          <a:xfrm>
            <a:off x="1981200" y="6595883"/>
            <a:ext cx="9291184" cy="1436527"/>
          </a:xfrm>
          <a:prstGeom prst="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AA84B34A-76EB-E796-E90F-70CEF9051F78}"/>
              </a:ext>
            </a:extLst>
          </p:cNvPr>
          <p:cNvSpPr/>
          <p:nvPr/>
        </p:nvSpPr>
        <p:spPr>
          <a:xfrm>
            <a:off x="5246376" y="2513087"/>
            <a:ext cx="8942580" cy="1296674"/>
          </a:xfrm>
          <a:custGeom>
            <a:avLst/>
            <a:gdLst/>
            <a:ahLst/>
            <a:cxnLst/>
            <a:rect l="l" t="t" r="r" b="b"/>
            <a:pathLst>
              <a:path w="8942580" h="1296674">
                <a:moveTo>
                  <a:pt x="0" y="0"/>
                </a:moveTo>
                <a:lnTo>
                  <a:pt x="8942580" y="0"/>
                </a:lnTo>
                <a:lnTo>
                  <a:pt x="8942580" y="1296674"/>
                </a:lnTo>
                <a:lnTo>
                  <a:pt x="0" y="1296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982D5712-BEA4-61B5-1219-7070CD0495B2}"/>
              </a:ext>
            </a:extLst>
          </p:cNvPr>
          <p:cNvSpPr txBox="1"/>
          <p:nvPr/>
        </p:nvSpPr>
        <p:spPr>
          <a:xfrm>
            <a:off x="7325657" y="2938730"/>
            <a:ext cx="441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Assistant ExtraBold" pitchFamily="2" charset="-79"/>
                <a:cs typeface="Assistant ExtraBold" pitchFamily="2" charset="-79"/>
              </a:rPr>
              <a:t>תהליך שנתי שנת ח'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2F701BA-0724-1CEC-FC41-99FF5DD0B005}"/>
              </a:ext>
            </a:extLst>
          </p:cNvPr>
          <p:cNvSpPr/>
          <p:nvPr/>
        </p:nvSpPr>
        <p:spPr>
          <a:xfrm>
            <a:off x="2054885" y="5311768"/>
            <a:ext cx="8942580" cy="1296674"/>
          </a:xfrm>
          <a:custGeom>
            <a:avLst/>
            <a:gdLst/>
            <a:ahLst/>
            <a:cxnLst/>
            <a:rect l="l" t="t" r="r" b="b"/>
            <a:pathLst>
              <a:path w="8942580" h="1296674">
                <a:moveTo>
                  <a:pt x="0" y="0"/>
                </a:moveTo>
                <a:lnTo>
                  <a:pt x="8942580" y="0"/>
                </a:lnTo>
                <a:lnTo>
                  <a:pt x="8942580" y="1296674"/>
                </a:lnTo>
                <a:lnTo>
                  <a:pt x="0" y="1296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3D4C623D-4ADB-D89B-61F7-538DA7B1B5C4}"/>
              </a:ext>
            </a:extLst>
          </p:cNvPr>
          <p:cNvSpPr txBox="1"/>
          <p:nvPr/>
        </p:nvSpPr>
        <p:spPr>
          <a:xfrm>
            <a:off x="4134166" y="5737411"/>
            <a:ext cx="441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Assistant ExtraBold" pitchFamily="2" charset="-79"/>
                <a:cs typeface="Assistant ExtraBold" pitchFamily="2" charset="-79"/>
              </a:rPr>
              <a:t>תהליך פסח</a:t>
            </a:r>
          </a:p>
        </p:txBody>
      </p:sp>
      <p:pic>
        <p:nvPicPr>
          <p:cNvPr id="21" name="Picture 2" descr="הצופים העבריים – ויקיפדיה">
            <a:extLst>
              <a:ext uri="{FF2B5EF4-FFF2-40B4-BE49-F238E27FC236}">
                <a16:creationId xmlns:a16="http://schemas.microsoft.com/office/drawing/2014/main" id="{A46BE7D0-4216-B0FE-2466-58FFB666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4" y="168859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5693936" flipV="1">
            <a:off x="-1419810" y="6994858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flipV="1">
            <a:off x="418373" y="2480062"/>
            <a:ext cx="12031563" cy="6196255"/>
          </a:xfrm>
          <a:custGeom>
            <a:avLst/>
            <a:gdLst/>
            <a:ahLst/>
            <a:cxnLst/>
            <a:rect l="l" t="t" r="r" b="b"/>
            <a:pathLst>
              <a:path w="12031563" h="6196255">
                <a:moveTo>
                  <a:pt x="0" y="6196255"/>
                </a:moveTo>
                <a:lnTo>
                  <a:pt x="12031563" y="6196255"/>
                </a:lnTo>
                <a:lnTo>
                  <a:pt x="12031563" y="0"/>
                </a:lnTo>
                <a:lnTo>
                  <a:pt x="0" y="0"/>
                </a:lnTo>
                <a:lnTo>
                  <a:pt x="0" y="61962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rot="-222560">
            <a:off x="1074405" y="1127591"/>
            <a:ext cx="8084182" cy="1674706"/>
          </a:xfrm>
          <a:custGeom>
            <a:avLst/>
            <a:gdLst/>
            <a:ahLst/>
            <a:cxnLst/>
            <a:rect l="l" t="t" r="r" b="b"/>
            <a:pathLst>
              <a:path w="8084182" h="1674706">
                <a:moveTo>
                  <a:pt x="0" y="0"/>
                </a:moveTo>
                <a:lnTo>
                  <a:pt x="8084182" y="0"/>
                </a:lnTo>
                <a:lnTo>
                  <a:pt x="8084182" y="1674706"/>
                </a:lnTo>
                <a:lnTo>
                  <a:pt x="0" y="1674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13976580" y="7617733"/>
            <a:ext cx="1751771" cy="1557130"/>
          </a:xfrm>
          <a:custGeom>
            <a:avLst/>
            <a:gdLst/>
            <a:ahLst/>
            <a:cxnLst/>
            <a:rect l="l" t="t" r="r" b="b"/>
            <a:pathLst>
              <a:path w="1751771" h="1557130">
                <a:moveTo>
                  <a:pt x="0" y="0"/>
                </a:moveTo>
                <a:lnTo>
                  <a:pt x="1751771" y="0"/>
                </a:lnTo>
                <a:lnTo>
                  <a:pt x="1751771" y="1557130"/>
                </a:lnTo>
                <a:lnTo>
                  <a:pt x="0" y="15571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 rot="5735493">
            <a:off x="11340088" y="7177226"/>
            <a:ext cx="1311656" cy="2190658"/>
          </a:xfrm>
          <a:custGeom>
            <a:avLst/>
            <a:gdLst/>
            <a:ahLst/>
            <a:cxnLst/>
            <a:rect l="l" t="t" r="r" b="b"/>
            <a:pathLst>
              <a:path w="1311656" h="2190658">
                <a:moveTo>
                  <a:pt x="0" y="0"/>
                </a:moveTo>
                <a:lnTo>
                  <a:pt x="1311657" y="0"/>
                </a:lnTo>
                <a:lnTo>
                  <a:pt x="1311657" y="2190658"/>
                </a:lnTo>
                <a:lnTo>
                  <a:pt x="0" y="2190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TextBox 14"/>
          <p:cNvSpPr txBox="1"/>
          <p:nvPr/>
        </p:nvSpPr>
        <p:spPr>
          <a:xfrm>
            <a:off x="1441757" y="3547309"/>
            <a:ext cx="9405754" cy="359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4000" spc="75" dirty="0">
                <a:solidFill>
                  <a:srgbClr val="985941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הטיול מהווה נקודה משמעותית בתהליך </a:t>
            </a:r>
            <a:r>
              <a:rPr lang="he-IL" sz="4000" b="1" spc="75" dirty="0">
                <a:solidFill>
                  <a:srgbClr val="985941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שנתי</a:t>
            </a:r>
            <a:r>
              <a:rPr lang="he-IL" sz="4000" spc="75" dirty="0">
                <a:solidFill>
                  <a:srgbClr val="985941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 שעיקרו במסלולים 1-3</a:t>
            </a: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4000" spc="75" dirty="0">
                <a:solidFill>
                  <a:srgbClr val="985941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דגש על תהליך מתמשך</a:t>
            </a: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4000" spc="75" dirty="0">
                <a:solidFill>
                  <a:srgbClr val="985941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מקום של צוותי ח' בתהליך</a:t>
            </a:r>
          </a:p>
        </p:txBody>
      </p:sp>
      <p:sp>
        <p:nvSpPr>
          <p:cNvPr id="16" name="TextBox 16"/>
          <p:cNvSpPr txBox="1"/>
          <p:nvPr/>
        </p:nvSpPr>
        <p:spPr>
          <a:xfrm rot="-226354">
            <a:off x="697258" y="1371689"/>
            <a:ext cx="883910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5"/>
              </a:lnSpc>
            </a:pPr>
            <a:r>
              <a:rPr lang="he-IL" sz="8500" spc="2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הבטחה</a:t>
            </a:r>
            <a:endParaRPr lang="en-US" sz="8500" spc="2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pic>
        <p:nvPicPr>
          <p:cNvPr id="17" name="Picture 2" descr="תמונה קשורה">
            <a:extLst>
              <a:ext uri="{FF2B5EF4-FFF2-40B4-BE49-F238E27FC236}">
                <a16:creationId xmlns:a16="http://schemas.microsoft.com/office/drawing/2014/main" id="{AA1CA664-39B4-33AB-29C5-EE0BAA0C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6089">
            <a:off x="11732591" y="2853821"/>
            <a:ext cx="3995760" cy="5963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0"/>
          <p:cNvSpPr/>
          <p:nvPr/>
        </p:nvSpPr>
        <p:spPr>
          <a:xfrm rot="-2700000">
            <a:off x="11196146" y="1651530"/>
            <a:ext cx="1466190" cy="1593404"/>
          </a:xfrm>
          <a:custGeom>
            <a:avLst/>
            <a:gdLst/>
            <a:ahLst/>
            <a:cxnLst/>
            <a:rect l="l" t="t" r="r" b="b"/>
            <a:pathLst>
              <a:path w="1466190" h="1593404">
                <a:moveTo>
                  <a:pt x="0" y="0"/>
                </a:moveTo>
                <a:lnTo>
                  <a:pt x="1466191" y="0"/>
                </a:lnTo>
                <a:lnTo>
                  <a:pt x="1466191" y="1593404"/>
                </a:lnTo>
                <a:lnTo>
                  <a:pt x="0" y="1593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>
            <a:off x="14098527" y="6452422"/>
            <a:ext cx="3259648" cy="3640265"/>
          </a:xfrm>
          <a:custGeom>
            <a:avLst/>
            <a:gdLst/>
            <a:ahLst/>
            <a:cxnLst/>
            <a:rect l="l" t="t" r="r" b="b"/>
            <a:pathLst>
              <a:path w="3259648" h="3640265">
                <a:moveTo>
                  <a:pt x="0" y="0"/>
                </a:moveTo>
                <a:lnTo>
                  <a:pt x="3259648" y="0"/>
                </a:lnTo>
                <a:lnTo>
                  <a:pt x="3259648" y="3640266"/>
                </a:lnTo>
                <a:lnTo>
                  <a:pt x="0" y="3640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8" name="Picture 2" descr="הצופים העבריים – ויקיפדיה">
            <a:extLst>
              <a:ext uri="{FF2B5EF4-FFF2-40B4-BE49-F238E27FC236}">
                <a16:creationId xmlns:a16="http://schemas.microsoft.com/office/drawing/2014/main" id="{A7A70F11-465E-A0EF-BF27-875CB92CB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6" y="138799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836823">
            <a:off x="13956877" y="766316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725507">
            <a:off x="-1499049" y="5623760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 rot="4547771" flipV="1">
            <a:off x="5690416" y="-45634"/>
            <a:ext cx="1285812" cy="2826107"/>
          </a:xfrm>
          <a:custGeom>
            <a:avLst/>
            <a:gdLst/>
            <a:ahLst/>
            <a:cxnLst/>
            <a:rect l="l" t="t" r="r" b="b"/>
            <a:pathLst>
              <a:path w="1285812" h="2826107">
                <a:moveTo>
                  <a:pt x="0" y="2826107"/>
                </a:moveTo>
                <a:lnTo>
                  <a:pt x="1285811" y="2826107"/>
                </a:lnTo>
                <a:lnTo>
                  <a:pt x="1285811" y="0"/>
                </a:lnTo>
                <a:lnTo>
                  <a:pt x="0" y="0"/>
                </a:lnTo>
                <a:lnTo>
                  <a:pt x="0" y="282610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 rot="127718">
            <a:off x="8577015" y="31046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TextBox 10"/>
          <p:cNvSpPr txBox="1"/>
          <p:nvPr/>
        </p:nvSpPr>
        <p:spPr>
          <a:xfrm rot="127718">
            <a:off x="8396893" y="622881"/>
            <a:ext cx="8240765" cy="105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6600" spc="200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עקרונות מרכזיים בטיול</a:t>
            </a:r>
            <a:endParaRPr lang="en-US" sz="6600" spc="200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2" name="Freeform 12"/>
          <p:cNvSpPr/>
          <p:nvPr/>
        </p:nvSpPr>
        <p:spPr>
          <a:xfrm rot="114932">
            <a:off x="13113013" y="2207159"/>
            <a:ext cx="4678924" cy="4248009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 rot="-10602385">
            <a:off x="14930367" y="6754971"/>
            <a:ext cx="3324309" cy="3584161"/>
          </a:xfrm>
          <a:custGeom>
            <a:avLst/>
            <a:gdLst/>
            <a:ahLst/>
            <a:cxnLst/>
            <a:rect l="l" t="t" r="r" b="b"/>
            <a:pathLst>
              <a:path w="3324309" h="3584161">
                <a:moveTo>
                  <a:pt x="0" y="0"/>
                </a:moveTo>
                <a:lnTo>
                  <a:pt x="3324309" y="0"/>
                </a:lnTo>
                <a:lnTo>
                  <a:pt x="3324309" y="3584160"/>
                </a:lnTo>
                <a:lnTo>
                  <a:pt x="0" y="358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14"/>
          <p:cNvSpPr/>
          <p:nvPr/>
        </p:nvSpPr>
        <p:spPr>
          <a:xfrm rot="320893" flipH="1">
            <a:off x="8113666" y="3890157"/>
            <a:ext cx="2940917" cy="930065"/>
          </a:xfrm>
          <a:custGeom>
            <a:avLst/>
            <a:gdLst/>
            <a:ahLst/>
            <a:cxnLst/>
            <a:rect l="l" t="t" r="r" b="b"/>
            <a:pathLst>
              <a:path w="2940917" h="930065">
                <a:moveTo>
                  <a:pt x="2940917" y="0"/>
                </a:moveTo>
                <a:lnTo>
                  <a:pt x="0" y="0"/>
                </a:lnTo>
                <a:lnTo>
                  <a:pt x="0" y="930064"/>
                </a:lnTo>
                <a:lnTo>
                  <a:pt x="2940917" y="930064"/>
                </a:lnTo>
                <a:lnTo>
                  <a:pt x="294091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/>
          <p:cNvSpPr/>
          <p:nvPr/>
        </p:nvSpPr>
        <p:spPr>
          <a:xfrm rot="5949395">
            <a:off x="15101805" y="1605505"/>
            <a:ext cx="998738" cy="1767677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Freeform 16"/>
          <p:cNvSpPr/>
          <p:nvPr/>
        </p:nvSpPr>
        <p:spPr>
          <a:xfrm rot="4802472">
            <a:off x="5336987" y="7242791"/>
            <a:ext cx="847099" cy="2312898"/>
          </a:xfrm>
          <a:custGeom>
            <a:avLst/>
            <a:gdLst/>
            <a:ahLst/>
            <a:cxnLst/>
            <a:rect l="l" t="t" r="r" b="b"/>
            <a:pathLst>
              <a:path w="847099" h="2312898">
                <a:moveTo>
                  <a:pt x="0" y="0"/>
                </a:moveTo>
                <a:lnTo>
                  <a:pt x="847098" y="0"/>
                </a:lnTo>
                <a:lnTo>
                  <a:pt x="847098" y="2312899"/>
                </a:lnTo>
                <a:lnTo>
                  <a:pt x="0" y="2312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7"/>
          <p:cNvSpPr/>
          <p:nvPr/>
        </p:nvSpPr>
        <p:spPr>
          <a:xfrm>
            <a:off x="7511719" y="1984335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60"/>
                </a:lnTo>
                <a:lnTo>
                  <a:pt x="0" y="14299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6" name="TextBox 26"/>
          <p:cNvSpPr txBox="1"/>
          <p:nvPr/>
        </p:nvSpPr>
        <p:spPr>
          <a:xfrm rot="84518">
            <a:off x="13753602" y="2873595"/>
            <a:ext cx="35096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400" b="1" i="0" dirty="0">
                <a:solidFill>
                  <a:srgbClr val="000000"/>
                </a:solidFill>
                <a:effectLst/>
                <a:cs typeface="WordVisi_MSFontService"/>
              </a:rPr>
              <a:t>הקבוצה במרכז ההתרחשות</a:t>
            </a:r>
            <a:endParaRPr lang="en-US" sz="2400" b="1" spc="62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7" name="TextBox 27"/>
          <p:cNvSpPr txBox="1"/>
          <p:nvPr/>
        </p:nvSpPr>
        <p:spPr>
          <a:xfrm rot="84518">
            <a:off x="13687921" y="3569710"/>
            <a:ext cx="3529108" cy="1909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החוויה החברתית בקבוצה, משמעות הקבוצה בטיול, ערבות הדדית אחד/ת לשני/ה בקבוצה והתרומה של כל פרט לקבוצה. התא הקבוצתי יהיה במרכז בטיול, וכלל המדריכים/</a:t>
            </a:r>
            <a:r>
              <a:rPr lang="he-IL" sz="20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יובילו את קבוצותיהם/ן בכל שלביו.</a:t>
            </a:r>
            <a:endParaRPr lang="en-US" sz="2000" spc="62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EDB9D4E8-ADF3-3B15-0073-6F66BC21688D}"/>
              </a:ext>
            </a:extLst>
          </p:cNvPr>
          <p:cNvSpPr/>
          <p:nvPr/>
        </p:nvSpPr>
        <p:spPr>
          <a:xfrm rot="114932">
            <a:off x="8220178" y="2085259"/>
            <a:ext cx="4678924" cy="4248009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665724C8-09EC-E814-0E16-96941083B370}"/>
              </a:ext>
            </a:extLst>
          </p:cNvPr>
          <p:cNvSpPr/>
          <p:nvPr/>
        </p:nvSpPr>
        <p:spPr>
          <a:xfrm rot="5949395">
            <a:off x="10208970" y="1483605"/>
            <a:ext cx="998738" cy="1767677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5D5A9EB3-3C13-AAA7-A2D2-C4A5BCC77F9F}"/>
              </a:ext>
            </a:extLst>
          </p:cNvPr>
          <p:cNvSpPr txBox="1"/>
          <p:nvPr/>
        </p:nvSpPr>
        <p:spPr>
          <a:xfrm rot="84518">
            <a:off x="8860767" y="2751695"/>
            <a:ext cx="35096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400" b="1" i="0" dirty="0">
                <a:solidFill>
                  <a:srgbClr val="000000"/>
                </a:solidFill>
                <a:effectLst/>
                <a:cs typeface="WordVisi_MSFontService"/>
              </a:rPr>
              <a:t>הקבוצה מורכבת פרטים</a:t>
            </a:r>
            <a:endParaRPr lang="en-US" sz="2400" b="1" spc="62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C902450D-EB60-9C14-61FA-54C945CC415A}"/>
              </a:ext>
            </a:extLst>
          </p:cNvPr>
          <p:cNvSpPr txBox="1"/>
          <p:nvPr/>
        </p:nvSpPr>
        <p:spPr>
          <a:xfrm rot="84518">
            <a:off x="8795086" y="3447810"/>
            <a:ext cx="3529108" cy="1909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000" b="0" i="0" dirty="0">
                <a:solidFill>
                  <a:srgbClr val="000000"/>
                </a:solidFill>
                <a:effectLst/>
                <a:cs typeface="WordVisi_MSFontService"/>
              </a:rPr>
              <a:t>לכל חניך/ה צרכים, כישורים ויכולות. כל חניך/ה שת/ירצה לצאת לטיול ת/יוכל לצאת לפי התאמות אישיות. עלינו לקחת זאת בחשבון ולהתאים עצמנו למגוון הצרכים בקבוצה על ידי שיחות אישיות ומשוב עצמי. </a:t>
            </a:r>
            <a:endParaRPr lang="en-US" sz="2000" spc="62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D3B99878-DD20-3ADE-2F8A-A104F16255D2}"/>
              </a:ext>
            </a:extLst>
          </p:cNvPr>
          <p:cNvSpPr/>
          <p:nvPr/>
        </p:nvSpPr>
        <p:spPr>
          <a:xfrm rot="114932">
            <a:off x="3434101" y="2033386"/>
            <a:ext cx="4678924" cy="4248009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1C6911EF-C184-2EC0-78BA-AC1C65A48C75}"/>
              </a:ext>
            </a:extLst>
          </p:cNvPr>
          <p:cNvSpPr/>
          <p:nvPr/>
        </p:nvSpPr>
        <p:spPr>
          <a:xfrm rot="5949395">
            <a:off x="5422893" y="1431732"/>
            <a:ext cx="998738" cy="1767677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D507A447-C4A1-EB4F-5D8A-EC654DDF1693}"/>
              </a:ext>
            </a:extLst>
          </p:cNvPr>
          <p:cNvSpPr txBox="1"/>
          <p:nvPr/>
        </p:nvSpPr>
        <p:spPr>
          <a:xfrm rot="84518">
            <a:off x="4074690" y="2539522"/>
            <a:ext cx="350965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400" b="1" i="0" dirty="0">
                <a:solidFill>
                  <a:srgbClr val="000000"/>
                </a:solidFill>
                <a:effectLst/>
                <a:cs typeface="WordVisi_MSFontService"/>
              </a:rPr>
              <a:t>הדרכה משמעותית ברוח המסע בצופים ונוסח ההבטחה הצופית</a:t>
            </a:r>
            <a:endParaRPr lang="en-US" sz="2400" b="1" spc="62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id="{71932908-CD3D-F743-CC8E-AD2CCB21A8C8}"/>
              </a:ext>
            </a:extLst>
          </p:cNvPr>
          <p:cNvSpPr txBox="1"/>
          <p:nvPr/>
        </p:nvSpPr>
        <p:spPr>
          <a:xfrm rot="84518">
            <a:off x="3991468" y="3301744"/>
            <a:ext cx="3529108" cy="2229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000" b="0" i="0" dirty="0">
                <a:solidFill>
                  <a:srgbClr val="000000"/>
                </a:solidFill>
                <a:effectLst/>
                <a:cs typeface="WordVisi_MSFontService"/>
              </a:rPr>
              <a:t>טיול פסח מהווה נקודת שיא לתהליך ההבטחה שמקבל מקום לאורך שנת ח' ועיקרו במסלול 3 שעובר לפני הטיול. על כן, נשאף לעסוק בטיול בתכנים והערכים העולים מתוך ההבטחה הצופית, ולשים דגש על צופיות רעיונית ומעשית לאורך הטיול.</a:t>
            </a:r>
            <a:endParaRPr lang="en-US" sz="2000" spc="62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6C142B7E-D666-0CB2-5654-5720B6F35822}"/>
              </a:ext>
            </a:extLst>
          </p:cNvPr>
          <p:cNvSpPr/>
          <p:nvPr/>
        </p:nvSpPr>
        <p:spPr>
          <a:xfrm rot="114932">
            <a:off x="10114757" y="6460704"/>
            <a:ext cx="4678924" cy="4248009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665D8049-CE18-0018-E4D6-DB490AEEE664}"/>
              </a:ext>
            </a:extLst>
          </p:cNvPr>
          <p:cNvSpPr/>
          <p:nvPr/>
        </p:nvSpPr>
        <p:spPr>
          <a:xfrm rot="5949395">
            <a:off x="12103549" y="5859050"/>
            <a:ext cx="998738" cy="1767677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CE068EBC-D470-F39D-4170-E0378047FC96}"/>
              </a:ext>
            </a:extLst>
          </p:cNvPr>
          <p:cNvSpPr txBox="1"/>
          <p:nvPr/>
        </p:nvSpPr>
        <p:spPr>
          <a:xfrm rot="84518">
            <a:off x="10744109" y="7036565"/>
            <a:ext cx="350965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400" b="1" i="0" dirty="0">
                <a:solidFill>
                  <a:srgbClr val="000000"/>
                </a:solidFill>
                <a:effectLst/>
                <a:cs typeface="WordVisi_MSFontService"/>
              </a:rPr>
              <a:t>התנסות מפתחת, מאתגרת ומותאמת בחוויות צופיות</a:t>
            </a:r>
            <a:endParaRPr lang="en-US" sz="2400" b="1" spc="62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8E6FF65B-DB03-053C-6D4B-067EC296A260}"/>
              </a:ext>
            </a:extLst>
          </p:cNvPr>
          <p:cNvSpPr txBox="1"/>
          <p:nvPr/>
        </p:nvSpPr>
        <p:spPr>
          <a:xfrm rot="84518">
            <a:off x="10723391" y="8282384"/>
            <a:ext cx="3529108" cy="1267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בהתאם למדרג הצופי, ובהקפדה על חניכה של המדריכים/</a:t>
            </a:r>
            <a:r>
              <a:rPr lang="he-IL" sz="20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את החניכים/</a:t>
            </a:r>
            <a:r>
              <a:rPr lang="he-IL" sz="20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ומתן מקום לכל חניך/ה להתנסות.</a:t>
            </a:r>
            <a:endParaRPr lang="en-US" sz="2000" spc="62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44" name="Freeform 12">
            <a:extLst>
              <a:ext uri="{FF2B5EF4-FFF2-40B4-BE49-F238E27FC236}">
                <a16:creationId xmlns:a16="http://schemas.microsoft.com/office/drawing/2014/main" id="{14B1E837-5C5D-5EDB-5391-43FA5390D855}"/>
              </a:ext>
            </a:extLst>
          </p:cNvPr>
          <p:cNvSpPr/>
          <p:nvPr/>
        </p:nvSpPr>
        <p:spPr>
          <a:xfrm rot="114932">
            <a:off x="4781809" y="6236436"/>
            <a:ext cx="4678924" cy="4248009"/>
          </a:xfrm>
          <a:custGeom>
            <a:avLst/>
            <a:gdLst/>
            <a:ahLst/>
            <a:cxnLst/>
            <a:rect l="l" t="t" r="r" b="b"/>
            <a:pathLst>
              <a:path w="5972693" h="5592612">
                <a:moveTo>
                  <a:pt x="0" y="0"/>
                </a:moveTo>
                <a:lnTo>
                  <a:pt x="5972693" y="0"/>
                </a:lnTo>
                <a:lnTo>
                  <a:pt x="5972693" y="5592613"/>
                </a:lnTo>
                <a:lnTo>
                  <a:pt x="0" y="559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6D0E99BB-1BAD-60DC-82F4-84C1A8BD6447}"/>
              </a:ext>
            </a:extLst>
          </p:cNvPr>
          <p:cNvSpPr/>
          <p:nvPr/>
        </p:nvSpPr>
        <p:spPr>
          <a:xfrm rot="5949395">
            <a:off x="6770601" y="5634782"/>
            <a:ext cx="998738" cy="1767677"/>
          </a:xfrm>
          <a:custGeom>
            <a:avLst/>
            <a:gdLst/>
            <a:ahLst/>
            <a:cxnLst/>
            <a:rect l="l" t="t" r="r" b="b"/>
            <a:pathLst>
              <a:path w="998738" h="1767677">
                <a:moveTo>
                  <a:pt x="0" y="0"/>
                </a:moveTo>
                <a:lnTo>
                  <a:pt x="998737" y="0"/>
                </a:lnTo>
                <a:lnTo>
                  <a:pt x="998737" y="1767677"/>
                </a:lnTo>
                <a:lnTo>
                  <a:pt x="0" y="176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5E5A28CE-3604-ECAC-8702-F99495A621D6}"/>
              </a:ext>
            </a:extLst>
          </p:cNvPr>
          <p:cNvSpPr txBox="1"/>
          <p:nvPr/>
        </p:nvSpPr>
        <p:spPr>
          <a:xfrm rot="84518">
            <a:off x="5422398" y="6913355"/>
            <a:ext cx="3509657" cy="299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1800" b="1" i="0" dirty="0">
                <a:solidFill>
                  <a:srgbClr val="000000"/>
                </a:solidFill>
                <a:effectLst/>
                <a:cs typeface="Assistant" pitchFamily="2" charset="-79"/>
              </a:rPr>
              <a:t>קשר מדריך/ה- חניך/ך</a:t>
            </a:r>
            <a:endParaRPr lang="en-US" sz="2400" b="1" spc="62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C25ED53B-F9B6-8A75-752C-DB60A7485999}"/>
              </a:ext>
            </a:extLst>
          </p:cNvPr>
          <p:cNvSpPr txBox="1"/>
          <p:nvPr/>
        </p:nvSpPr>
        <p:spPr>
          <a:xfrm rot="84518">
            <a:off x="5356717" y="7278387"/>
            <a:ext cx="3529108" cy="2550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00"/>
              </a:lnSpc>
            </a:pP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צוותי ההדרכה יקיימו יחסים חמים וקרובים עם חניכיהם/ן, המבוססים על אמון, אכפתיות, הבנה ונתינה. בתהליך ההכנה יקפידו על היכרות מעמיקה עם החניכים/</a:t>
            </a:r>
            <a:r>
              <a:rPr lang="he-IL" sz="20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, הציפיות והחששות שלהם/ן. במהלך הטיול יהווה צוות ההדרכה דמויות משמעותיות וקשובות וייתן מענה לאתגרים. </a:t>
            </a:r>
            <a:endParaRPr lang="en-US" sz="2000" spc="62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48" name="Picture 2" descr="הצופים העבריים – ויקיפדיה">
            <a:extLst>
              <a:ext uri="{FF2B5EF4-FFF2-40B4-BE49-F238E27FC236}">
                <a16:creationId xmlns:a16="http://schemas.microsoft.com/office/drawing/2014/main" id="{C0AC2F5A-8FB3-1735-9E2A-CEED36E4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5" y="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/>
          <p:cNvSpPr/>
          <p:nvPr/>
        </p:nvSpPr>
        <p:spPr>
          <a:xfrm rot="-723542">
            <a:off x="7901069" y="5383708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flipV="1">
            <a:off x="10033658" y="2650993"/>
            <a:ext cx="4647109" cy="3851291"/>
          </a:xfrm>
          <a:custGeom>
            <a:avLst/>
            <a:gdLst/>
            <a:ahLst/>
            <a:cxnLst/>
            <a:rect l="l" t="t" r="r" b="b"/>
            <a:pathLst>
              <a:path w="4647109" h="3851291">
                <a:moveTo>
                  <a:pt x="0" y="3851291"/>
                </a:moveTo>
                <a:lnTo>
                  <a:pt x="4647109" y="3851291"/>
                </a:lnTo>
                <a:lnTo>
                  <a:pt x="4647109" y="0"/>
                </a:lnTo>
                <a:lnTo>
                  <a:pt x="0" y="0"/>
                </a:lnTo>
                <a:lnTo>
                  <a:pt x="0" y="385129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/>
          <p:cNvSpPr/>
          <p:nvPr/>
        </p:nvSpPr>
        <p:spPr>
          <a:xfrm rot="143316">
            <a:off x="4089846" y="3078217"/>
            <a:ext cx="9883691" cy="6547945"/>
          </a:xfrm>
          <a:custGeom>
            <a:avLst/>
            <a:gdLst/>
            <a:ahLst/>
            <a:cxnLst/>
            <a:rect l="l" t="t" r="r" b="b"/>
            <a:pathLst>
              <a:path w="9883691" h="6547945">
                <a:moveTo>
                  <a:pt x="0" y="0"/>
                </a:moveTo>
                <a:lnTo>
                  <a:pt x="9883691" y="0"/>
                </a:lnTo>
                <a:lnTo>
                  <a:pt x="9883691" y="6547945"/>
                </a:lnTo>
                <a:lnTo>
                  <a:pt x="0" y="6547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/>
          <p:cNvSpPr/>
          <p:nvPr/>
        </p:nvSpPr>
        <p:spPr>
          <a:xfrm rot="-177238">
            <a:off x="570560" y="742943"/>
            <a:ext cx="8832543" cy="2804332"/>
          </a:xfrm>
          <a:custGeom>
            <a:avLst/>
            <a:gdLst/>
            <a:ahLst/>
            <a:cxnLst/>
            <a:rect l="l" t="t" r="r" b="b"/>
            <a:pathLst>
              <a:path w="8832543" h="2804332">
                <a:moveTo>
                  <a:pt x="0" y="0"/>
                </a:moveTo>
                <a:lnTo>
                  <a:pt x="8832542" y="0"/>
                </a:lnTo>
                <a:lnTo>
                  <a:pt x="8832542" y="2804332"/>
                </a:lnTo>
                <a:lnTo>
                  <a:pt x="0" y="2804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 rot="625042" flipH="1">
            <a:off x="628598" y="2881821"/>
            <a:ext cx="2738292" cy="2030851"/>
          </a:xfrm>
          <a:custGeom>
            <a:avLst/>
            <a:gdLst/>
            <a:ahLst/>
            <a:cxnLst/>
            <a:rect l="l" t="t" r="r" b="b"/>
            <a:pathLst>
              <a:path w="2738292" h="2030851">
                <a:moveTo>
                  <a:pt x="2738292" y="0"/>
                </a:moveTo>
                <a:lnTo>
                  <a:pt x="0" y="0"/>
                </a:lnTo>
                <a:lnTo>
                  <a:pt x="0" y="2030851"/>
                </a:lnTo>
                <a:lnTo>
                  <a:pt x="2738292" y="2030851"/>
                </a:lnTo>
                <a:lnTo>
                  <a:pt x="273829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252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264663">
            <a:off x="12172852" y="3810310"/>
            <a:ext cx="1010527" cy="1046685"/>
          </a:xfrm>
          <a:custGeom>
            <a:avLst/>
            <a:gdLst/>
            <a:ahLst/>
            <a:cxnLst/>
            <a:rect l="l" t="t" r="r" b="b"/>
            <a:pathLst>
              <a:path w="1010527" h="1046685">
                <a:moveTo>
                  <a:pt x="0" y="0"/>
                </a:moveTo>
                <a:lnTo>
                  <a:pt x="1010528" y="0"/>
                </a:lnTo>
                <a:lnTo>
                  <a:pt x="1010528" y="1046685"/>
                </a:lnTo>
                <a:lnTo>
                  <a:pt x="0" y="1046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 rot="-624575">
            <a:off x="4374740" y="5588012"/>
            <a:ext cx="1010527" cy="1046685"/>
          </a:xfrm>
          <a:custGeom>
            <a:avLst/>
            <a:gdLst/>
            <a:ahLst/>
            <a:cxnLst/>
            <a:rect l="l" t="t" r="r" b="b"/>
            <a:pathLst>
              <a:path w="1010527" h="1046685">
                <a:moveTo>
                  <a:pt x="0" y="0"/>
                </a:moveTo>
                <a:lnTo>
                  <a:pt x="1010528" y="0"/>
                </a:lnTo>
                <a:lnTo>
                  <a:pt x="1010528" y="1046685"/>
                </a:lnTo>
                <a:lnTo>
                  <a:pt x="0" y="1046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14"/>
          <p:cNvSpPr/>
          <p:nvPr/>
        </p:nvSpPr>
        <p:spPr>
          <a:xfrm rot="543964">
            <a:off x="12210251" y="7392184"/>
            <a:ext cx="1010527" cy="1046685"/>
          </a:xfrm>
          <a:custGeom>
            <a:avLst/>
            <a:gdLst/>
            <a:ahLst/>
            <a:cxnLst/>
            <a:rect l="l" t="t" r="r" b="b"/>
            <a:pathLst>
              <a:path w="1010527" h="1046685">
                <a:moveTo>
                  <a:pt x="0" y="0"/>
                </a:moveTo>
                <a:lnTo>
                  <a:pt x="1010527" y="0"/>
                </a:lnTo>
                <a:lnTo>
                  <a:pt x="1010527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Freeform 15"/>
          <p:cNvSpPr/>
          <p:nvPr/>
        </p:nvSpPr>
        <p:spPr>
          <a:xfrm rot="-836823">
            <a:off x="13956877" y="766316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" name="Freeform 16"/>
          <p:cNvSpPr/>
          <p:nvPr/>
        </p:nvSpPr>
        <p:spPr>
          <a:xfrm rot="-554910">
            <a:off x="1546613" y="6286845"/>
            <a:ext cx="2896826" cy="3533465"/>
          </a:xfrm>
          <a:custGeom>
            <a:avLst/>
            <a:gdLst/>
            <a:ahLst/>
            <a:cxnLst/>
            <a:rect l="l" t="t" r="r" b="b"/>
            <a:pathLst>
              <a:path w="2896826" h="3533465">
                <a:moveTo>
                  <a:pt x="0" y="0"/>
                </a:moveTo>
                <a:lnTo>
                  <a:pt x="2896826" y="0"/>
                </a:lnTo>
                <a:lnTo>
                  <a:pt x="2896826" y="3533465"/>
                </a:lnTo>
                <a:lnTo>
                  <a:pt x="0" y="3533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8" name="Freeform 18"/>
          <p:cNvSpPr/>
          <p:nvPr/>
        </p:nvSpPr>
        <p:spPr>
          <a:xfrm>
            <a:off x="7278889" y="827889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60"/>
                </a:lnTo>
                <a:lnTo>
                  <a:pt x="0" y="14299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9" name="TextBox 19"/>
          <p:cNvSpPr txBox="1"/>
          <p:nvPr/>
        </p:nvSpPr>
        <p:spPr>
          <a:xfrm rot="-211986">
            <a:off x="496525" y="1695250"/>
            <a:ext cx="8998309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he-IL" sz="8000" spc="200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מטרות הטיול</a:t>
            </a:r>
            <a:endParaRPr lang="en-US" sz="8000" spc="200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0" name="TextBox 20"/>
          <p:cNvSpPr txBox="1"/>
          <p:nvPr/>
        </p:nvSpPr>
        <p:spPr>
          <a:xfrm rot="111704">
            <a:off x="5694810" y="3646562"/>
            <a:ext cx="6802607" cy="86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חיבור החניכים/</a:t>
            </a:r>
            <a:r>
              <a:rPr lang="he-IL" sz="2400" b="0" i="0" dirty="0" err="1">
                <a:solidFill>
                  <a:srgbClr val="000000"/>
                </a:solidFill>
                <a:effectLst/>
                <a:cs typeface="Assistant" pitchFamily="2" charset="-79"/>
              </a:rPr>
              <a:t>ות</a:t>
            </a: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 להנהגה ולתנועה, זאת מתוך מפגשים בהנהגה ועיסוק בסוגיית החברות בתנועה.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  <a:endParaRPr lang="en-US" sz="2400" b="1" spc="87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42261" y="8068549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59"/>
                </a:lnTo>
                <a:lnTo>
                  <a:pt x="0" y="14299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Freeform 24"/>
          <p:cNvSpPr/>
          <p:nvPr/>
        </p:nvSpPr>
        <p:spPr>
          <a:xfrm>
            <a:off x="15734468" y="6878580"/>
            <a:ext cx="2072405" cy="1429960"/>
          </a:xfrm>
          <a:custGeom>
            <a:avLst/>
            <a:gdLst/>
            <a:ahLst/>
            <a:cxnLst/>
            <a:rect l="l" t="t" r="r" b="b"/>
            <a:pathLst>
              <a:path w="2072405" h="1429960">
                <a:moveTo>
                  <a:pt x="0" y="0"/>
                </a:moveTo>
                <a:lnTo>
                  <a:pt x="2072405" y="0"/>
                </a:lnTo>
                <a:lnTo>
                  <a:pt x="2072405" y="1429960"/>
                </a:lnTo>
                <a:lnTo>
                  <a:pt x="0" y="14299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11DEA7C1-A6C2-6017-9543-740A20275646}"/>
              </a:ext>
            </a:extLst>
          </p:cNvPr>
          <p:cNvSpPr txBox="1"/>
          <p:nvPr/>
        </p:nvSpPr>
        <p:spPr>
          <a:xfrm rot="111704">
            <a:off x="5709391" y="4925361"/>
            <a:ext cx="6802607" cy="176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טיול ח' יהווה חלק משמעותי ומחובר לשנת ח' התנועתית ונקודת שיא לתהליכים מרכזיים בה.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טיול ח' יהווה חלק משמעותי ומחובר לשנת ח' התנועתית ונקודת שיא לתהליכים מרכזיים בה.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  <a:endParaRPr lang="en-US" sz="2400" b="1" spc="87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693A7B7B-CB2F-864B-4F1E-3FDA967C55E1}"/>
              </a:ext>
            </a:extLst>
          </p:cNvPr>
          <p:cNvSpPr txBox="1"/>
          <p:nvPr/>
        </p:nvSpPr>
        <p:spPr>
          <a:xfrm rot="111704">
            <a:off x="5370352" y="6983851"/>
            <a:ext cx="6802607" cy="4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הצבת אתגר לחניכים/</a:t>
            </a:r>
            <a:r>
              <a:rPr lang="he-IL" sz="2400" b="0" i="0" dirty="0" err="1">
                <a:solidFill>
                  <a:srgbClr val="000000"/>
                </a:solidFill>
                <a:effectLst/>
                <a:cs typeface="Assistant" pitchFamily="2" charset="-79"/>
              </a:rPr>
              <a:t>ות</a:t>
            </a: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 ועלייה בסרגל המאמצים.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  <a:endParaRPr lang="en-US" sz="2400" b="1" spc="87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41E17A6E-CCBC-72E4-1B30-0C8057A93E73}"/>
              </a:ext>
            </a:extLst>
          </p:cNvPr>
          <p:cNvSpPr txBox="1"/>
          <p:nvPr/>
        </p:nvSpPr>
        <p:spPr>
          <a:xfrm rot="111704">
            <a:off x="5207855" y="7823384"/>
            <a:ext cx="6802607" cy="4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he-IL" sz="2400" b="0" i="0" dirty="0">
                <a:solidFill>
                  <a:srgbClr val="000000"/>
                </a:solidFill>
                <a:effectLst/>
                <a:cs typeface="Assistant" pitchFamily="2" charset="-79"/>
              </a:rPr>
              <a:t>פיתוח והעצמת צוותי ההדרכה בטיול.</a:t>
            </a:r>
            <a:r>
              <a:rPr lang="he-IL" sz="24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  <a:endParaRPr lang="en-US" sz="2400" b="1" spc="87" dirty="0">
              <a:solidFill>
                <a:srgbClr val="596428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pic>
        <p:nvPicPr>
          <p:cNvPr id="28" name="Picture 2" descr="הצופים העבריים – ויקיפדיה">
            <a:extLst>
              <a:ext uri="{FF2B5EF4-FFF2-40B4-BE49-F238E27FC236}">
                <a16:creationId xmlns:a16="http://schemas.microsoft.com/office/drawing/2014/main" id="{80F8E15B-3C1A-8921-6617-E590D568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2" y="-1440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/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" name="Freeform 4"/>
          <p:cNvSpPr/>
          <p:nvPr/>
        </p:nvSpPr>
        <p:spPr>
          <a:xfrm flipV="1">
            <a:off x="-1209603" y="-1151305"/>
            <a:ext cx="4897020" cy="4360010"/>
          </a:xfrm>
          <a:custGeom>
            <a:avLst/>
            <a:gdLst/>
            <a:ahLst/>
            <a:cxnLst/>
            <a:rect l="l" t="t" r="r" b="b"/>
            <a:pathLst>
              <a:path w="4897020" h="4360010">
                <a:moveTo>
                  <a:pt x="0" y="4360010"/>
                </a:moveTo>
                <a:lnTo>
                  <a:pt x="4897020" y="4360010"/>
                </a:lnTo>
                <a:lnTo>
                  <a:pt x="4897020" y="0"/>
                </a:lnTo>
                <a:lnTo>
                  <a:pt x="0" y="0"/>
                </a:lnTo>
                <a:lnTo>
                  <a:pt x="0" y="436001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 rot="-75578">
            <a:off x="15381023" y="1587267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TextBox 17"/>
          <p:cNvSpPr txBox="1"/>
          <p:nvPr/>
        </p:nvSpPr>
        <p:spPr>
          <a:xfrm rot="-226354">
            <a:off x="15504156" y="1297319"/>
            <a:ext cx="2085558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הרי ירושלים- חרבת חנות לעין לבן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18" name="TextBox 18"/>
          <p:cNvSpPr txBox="1"/>
          <p:nvPr/>
        </p:nvSpPr>
        <p:spPr>
          <a:xfrm rot="-90277">
            <a:off x="15449754" y="3271934"/>
            <a:ext cx="241111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דרור03-05/04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דן 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דרום 09-11/04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E3FAC0C7-5B1D-F1CA-9361-BD0B1B9A21D3}"/>
              </a:ext>
            </a:extLst>
          </p:cNvPr>
          <p:cNvSpPr/>
          <p:nvPr/>
        </p:nvSpPr>
        <p:spPr>
          <a:xfrm rot="-75578">
            <a:off x="12187562" y="1587268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EB1DC662-3999-6728-A3A3-8FE0A1F302A6}"/>
              </a:ext>
            </a:extLst>
          </p:cNvPr>
          <p:cNvSpPr txBox="1"/>
          <p:nvPr/>
        </p:nvSpPr>
        <p:spPr>
          <a:xfrm rot="-226354">
            <a:off x="12309565" y="1860312"/>
            <a:ext cx="2085558" cy="743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יער עופר והכרמל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73DA359-E449-8DF2-D404-61D13FA6ED42}"/>
              </a:ext>
            </a:extLst>
          </p:cNvPr>
          <p:cNvSpPr txBox="1"/>
          <p:nvPr/>
        </p:nvSpPr>
        <p:spPr>
          <a:xfrm rot="-90277">
            <a:off x="12256293" y="3271935"/>
            <a:ext cx="241111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החורש 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חיפה 03-05/04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צפון 09-11/04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FF9C1C9-71D5-CFD6-970B-65D492C22317}"/>
              </a:ext>
            </a:extLst>
          </p:cNvPr>
          <p:cNvSpPr/>
          <p:nvPr/>
        </p:nvSpPr>
        <p:spPr>
          <a:xfrm rot="-75578">
            <a:off x="8997477" y="1604688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E0663585-AFF6-B8E5-2130-A9DA83CDB862}"/>
              </a:ext>
            </a:extLst>
          </p:cNvPr>
          <p:cNvSpPr txBox="1"/>
          <p:nvPr/>
        </p:nvSpPr>
        <p:spPr>
          <a:xfrm rot="-226354">
            <a:off x="9120610" y="1314740"/>
            <a:ext cx="2085558" cy="16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מדבר יהודה – צוק תמרור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93B62E9A-9D87-A00C-78D9-A43B0792E644}"/>
              </a:ext>
            </a:extLst>
          </p:cNvPr>
          <p:cNvSpPr txBox="1"/>
          <p:nvPr/>
        </p:nvSpPr>
        <p:spPr>
          <a:xfrm rot="-90277">
            <a:off x="9066208" y="3513775"/>
            <a:ext cx="241111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הבקעה 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שורק 08-10/04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EF5194DE-01C0-1982-F093-D8D2DD091D9B}"/>
              </a:ext>
            </a:extLst>
          </p:cNvPr>
          <p:cNvSpPr/>
          <p:nvPr/>
        </p:nvSpPr>
        <p:spPr>
          <a:xfrm rot="-75578">
            <a:off x="1783223" y="5991332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B4075875-0238-8845-8A3E-D89388C608B0}"/>
              </a:ext>
            </a:extLst>
          </p:cNvPr>
          <p:cNvSpPr txBox="1"/>
          <p:nvPr/>
        </p:nvSpPr>
        <p:spPr>
          <a:xfrm rot="-226354">
            <a:off x="1906356" y="6156637"/>
            <a:ext cx="2085558" cy="743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נגב – נחל </a:t>
            </a:r>
            <a:r>
              <a:rPr lang="he-IL" spc="162" dirty="0" err="1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חווארים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B49B91C5-C868-E379-45DF-72B0EAE49990}"/>
              </a:ext>
            </a:extLst>
          </p:cNvPr>
          <p:cNvSpPr txBox="1"/>
          <p:nvPr/>
        </p:nvSpPr>
        <p:spPr>
          <a:xfrm rot="-90277">
            <a:off x="1851954" y="8124839"/>
            <a:ext cx="241111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רמת גן 09-11/04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B0DC99D3-4802-58CF-4881-B04564490443}"/>
              </a:ext>
            </a:extLst>
          </p:cNvPr>
          <p:cNvSpPr/>
          <p:nvPr/>
        </p:nvSpPr>
        <p:spPr>
          <a:xfrm rot="-75578">
            <a:off x="5059825" y="5991332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BF2FE1AB-470C-9C17-23AB-97A56453E08E}"/>
              </a:ext>
            </a:extLst>
          </p:cNvPr>
          <p:cNvSpPr txBox="1"/>
          <p:nvPr/>
        </p:nvSpPr>
        <p:spPr>
          <a:xfrm rot="-226354">
            <a:off x="5182958" y="6156637"/>
            <a:ext cx="2085558" cy="743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נגב - בארות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A5AEA906-5EB9-C3C2-F455-DB5DC3435B9F}"/>
              </a:ext>
            </a:extLst>
          </p:cNvPr>
          <p:cNvSpPr txBox="1"/>
          <p:nvPr/>
        </p:nvSpPr>
        <p:spPr>
          <a:xfrm rot="-90277">
            <a:off x="5128556" y="7900419"/>
            <a:ext cx="241111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הצוק 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השחר 09-11/04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1DCE717E-DDA5-D744-C01E-F834679C40E9}"/>
              </a:ext>
            </a:extLst>
          </p:cNvPr>
          <p:cNvSpPr/>
          <p:nvPr/>
        </p:nvSpPr>
        <p:spPr>
          <a:xfrm rot="-75578">
            <a:off x="8299690" y="5991332"/>
            <a:ext cx="2329565" cy="3633892"/>
          </a:xfrm>
          <a:custGeom>
            <a:avLst/>
            <a:gdLst/>
            <a:ahLst/>
            <a:cxnLst/>
            <a:rect l="l" t="t" r="r" b="b"/>
            <a:pathLst>
              <a:path w="6762960" h="7514400">
                <a:moveTo>
                  <a:pt x="0" y="0"/>
                </a:moveTo>
                <a:lnTo>
                  <a:pt x="6762960" y="0"/>
                </a:lnTo>
                <a:lnTo>
                  <a:pt x="6762960" y="7514400"/>
                </a:lnTo>
                <a:lnTo>
                  <a:pt x="0" y="75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ED2184A0-930C-6464-D02F-603D60046709}"/>
              </a:ext>
            </a:extLst>
          </p:cNvPr>
          <p:cNvSpPr txBox="1"/>
          <p:nvPr/>
        </p:nvSpPr>
        <p:spPr>
          <a:xfrm rot="-226354">
            <a:off x="8422823" y="6156637"/>
            <a:ext cx="2085558" cy="743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085"/>
              </a:lnSpc>
            </a:pPr>
            <a:r>
              <a:rPr lang="he-IL" spc="16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נגב- מחצבה</a:t>
            </a:r>
            <a:endParaRPr lang="en-US" spc="16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D258014E-BC0C-129C-47AD-B050869D6BDD}"/>
              </a:ext>
            </a:extLst>
          </p:cNvPr>
          <p:cNvSpPr txBox="1"/>
          <p:nvPr/>
        </p:nvSpPr>
        <p:spPr>
          <a:xfrm rot="-90277">
            <a:off x="8368421" y="7675999"/>
            <a:ext cx="241111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ת"א יפו 03-05/04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איילון 08-10/04</a:t>
            </a:r>
          </a:p>
          <a:p>
            <a:pPr algn="ctr">
              <a:lnSpc>
                <a:spcPts val="3500"/>
              </a:lnSpc>
            </a:pPr>
            <a:r>
              <a:rPr lang="he-IL" sz="20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החוף 08-10/04</a:t>
            </a:r>
            <a:endParaRPr lang="en-US" sz="20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algn="l">
              <a:lnSpc>
                <a:spcPts val="3500"/>
              </a:lnSpc>
            </a:pPr>
            <a:endParaRPr lang="en-US" sz="3500" spc="87" dirty="0">
              <a:solidFill>
                <a:srgbClr val="596428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35" name="Picture 2" descr="הצופים העבריים – ויקיפדיה">
            <a:extLst>
              <a:ext uri="{FF2B5EF4-FFF2-40B4-BE49-F238E27FC236}">
                <a16:creationId xmlns:a16="http://schemas.microsoft.com/office/drawing/2014/main" id="{43C13BDA-589E-932A-C566-41A50935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5" y="0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10">
            <a:extLst>
              <a:ext uri="{FF2B5EF4-FFF2-40B4-BE49-F238E27FC236}">
                <a16:creationId xmlns:a16="http://schemas.microsoft.com/office/drawing/2014/main" id="{B9C1D2B6-60BC-FA80-BFCC-98E1EBC44EFC}"/>
              </a:ext>
            </a:extLst>
          </p:cNvPr>
          <p:cNvSpPr/>
          <p:nvPr/>
        </p:nvSpPr>
        <p:spPr>
          <a:xfrm rot="21045398">
            <a:off x="412350" y="1529789"/>
            <a:ext cx="8084182" cy="1674706"/>
          </a:xfrm>
          <a:custGeom>
            <a:avLst/>
            <a:gdLst/>
            <a:ahLst/>
            <a:cxnLst/>
            <a:rect l="l" t="t" r="r" b="b"/>
            <a:pathLst>
              <a:path w="8084182" h="1674706">
                <a:moveTo>
                  <a:pt x="0" y="0"/>
                </a:moveTo>
                <a:lnTo>
                  <a:pt x="8084182" y="0"/>
                </a:lnTo>
                <a:lnTo>
                  <a:pt x="8084182" y="1674706"/>
                </a:lnTo>
                <a:lnTo>
                  <a:pt x="0" y="1674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430622EA-DAB4-62E4-425B-09A0E78CF000}"/>
              </a:ext>
            </a:extLst>
          </p:cNvPr>
          <p:cNvSpPr txBox="1"/>
          <p:nvPr/>
        </p:nvSpPr>
        <p:spPr>
          <a:xfrm rot="21041604">
            <a:off x="35203" y="1773887"/>
            <a:ext cx="883910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5"/>
              </a:lnSpc>
            </a:pPr>
            <a:r>
              <a:rPr lang="he-IL" sz="8500" spc="2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מתווים</a:t>
            </a:r>
            <a:endParaRPr lang="en-US" sz="8500" spc="2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D3322-83EA-75B5-3223-5254F565A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9FFD13-4A52-D1A8-362D-2E6FDF42B6C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CDF2329-7FA7-D372-A885-0FC1E596AB3F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9957833-3B6D-B879-A9DE-23A9C3240673}"/>
              </a:ext>
            </a:extLst>
          </p:cNvPr>
          <p:cNvSpPr/>
          <p:nvPr/>
        </p:nvSpPr>
        <p:spPr>
          <a:xfrm rot="73438">
            <a:off x="4530511" y="2083818"/>
            <a:ext cx="11368814" cy="7531839"/>
          </a:xfrm>
          <a:custGeom>
            <a:avLst/>
            <a:gdLst/>
            <a:ahLst/>
            <a:cxnLst/>
            <a:rect l="l" t="t" r="r" b="b"/>
            <a:pathLst>
              <a:path w="11368814" h="7531839">
                <a:moveTo>
                  <a:pt x="0" y="0"/>
                </a:moveTo>
                <a:lnTo>
                  <a:pt x="11368814" y="0"/>
                </a:lnTo>
                <a:lnTo>
                  <a:pt x="11368814" y="7531840"/>
                </a:lnTo>
                <a:lnTo>
                  <a:pt x="0" y="753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9658C2-A7D1-AA99-D41C-C80ADF6CBD70}"/>
              </a:ext>
            </a:extLst>
          </p:cNvPr>
          <p:cNvSpPr/>
          <p:nvPr/>
        </p:nvSpPr>
        <p:spPr>
          <a:xfrm rot="-836823">
            <a:off x="13956877" y="7663165"/>
            <a:ext cx="5287894" cy="4708021"/>
          </a:xfrm>
          <a:custGeom>
            <a:avLst/>
            <a:gdLst/>
            <a:ahLst/>
            <a:cxnLst/>
            <a:rect l="l" t="t" r="r" b="b"/>
            <a:pathLst>
              <a:path w="5287894" h="4708021">
                <a:moveTo>
                  <a:pt x="0" y="0"/>
                </a:moveTo>
                <a:lnTo>
                  <a:pt x="5287894" y="0"/>
                </a:lnTo>
                <a:lnTo>
                  <a:pt x="5287894" y="4708020"/>
                </a:lnTo>
                <a:lnTo>
                  <a:pt x="0" y="4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691A61-B963-8C6F-9075-B14413E42F9E}"/>
              </a:ext>
            </a:extLst>
          </p:cNvPr>
          <p:cNvSpPr/>
          <p:nvPr/>
        </p:nvSpPr>
        <p:spPr>
          <a:xfrm rot="-222560">
            <a:off x="709778" y="279125"/>
            <a:ext cx="8084182" cy="1674706"/>
          </a:xfrm>
          <a:custGeom>
            <a:avLst/>
            <a:gdLst/>
            <a:ahLst/>
            <a:cxnLst/>
            <a:rect l="l" t="t" r="r" b="b"/>
            <a:pathLst>
              <a:path w="8084182" h="1674706">
                <a:moveTo>
                  <a:pt x="0" y="0"/>
                </a:moveTo>
                <a:lnTo>
                  <a:pt x="8084182" y="0"/>
                </a:lnTo>
                <a:lnTo>
                  <a:pt x="8084182" y="1674706"/>
                </a:lnTo>
                <a:lnTo>
                  <a:pt x="0" y="1674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B6CB4FE-530F-1390-CF7C-8F6B83876E46}"/>
              </a:ext>
            </a:extLst>
          </p:cNvPr>
          <p:cNvSpPr/>
          <p:nvPr/>
        </p:nvSpPr>
        <p:spPr>
          <a:xfrm rot="219779">
            <a:off x="14272299" y="7820650"/>
            <a:ext cx="2838189" cy="1958350"/>
          </a:xfrm>
          <a:custGeom>
            <a:avLst/>
            <a:gdLst/>
            <a:ahLst/>
            <a:cxnLst/>
            <a:rect l="l" t="t" r="r" b="b"/>
            <a:pathLst>
              <a:path w="2838189" h="1958350">
                <a:moveTo>
                  <a:pt x="0" y="0"/>
                </a:moveTo>
                <a:lnTo>
                  <a:pt x="2838190" y="0"/>
                </a:lnTo>
                <a:lnTo>
                  <a:pt x="2838190" y="1958350"/>
                </a:lnTo>
                <a:lnTo>
                  <a:pt x="0" y="1958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E37B7FC-3349-BAF0-9C41-3E2080E239BA}"/>
              </a:ext>
            </a:extLst>
          </p:cNvPr>
          <p:cNvSpPr txBox="1"/>
          <p:nvPr/>
        </p:nvSpPr>
        <p:spPr>
          <a:xfrm rot="67580">
            <a:off x="4534961" y="3529926"/>
            <a:ext cx="10123203" cy="314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35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מפגש הנהגתי ראשון לחלק מהחניכים/</a:t>
            </a:r>
            <a:r>
              <a:rPr lang="he-IL" sz="3500" spc="87" dirty="0" err="1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ות</a:t>
            </a:r>
            <a:endParaRPr lang="he-IL" sz="35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35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קפיצה בסרגל המאמצים</a:t>
            </a: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35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הדמות הבכירה ביותר מהשבט היא </a:t>
            </a:r>
            <a:r>
              <a:rPr lang="he-IL" sz="3500" spc="87" dirty="0" err="1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הרשג"ד</a:t>
            </a:r>
            <a:r>
              <a:rPr lang="he-IL" sz="35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/</a:t>
            </a:r>
            <a:r>
              <a:rPr lang="he-IL" sz="3500" spc="87" dirty="0" err="1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ית</a:t>
            </a:r>
            <a:endParaRPr lang="he-IL" sz="35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he-IL" sz="3500" spc="87" dirty="0">
                <a:solidFill>
                  <a:srgbClr val="596428"/>
                </a:solidFill>
                <a:latin typeface="Assistant" pitchFamily="2" charset="-79"/>
                <a:ea typeface="Mali"/>
                <a:cs typeface="Assistant" pitchFamily="2" charset="-79"/>
                <a:sym typeface="Mali"/>
              </a:rPr>
              <a:t>ניהול שבטי והנהגתי </a:t>
            </a:r>
            <a:endParaRPr lang="en-US" sz="3500" spc="87" dirty="0">
              <a:solidFill>
                <a:srgbClr val="596428"/>
              </a:solidFill>
              <a:latin typeface="Assistant" pitchFamily="2" charset="-79"/>
              <a:ea typeface="Mali"/>
              <a:cs typeface="Assistant" pitchFamily="2" charset="-79"/>
              <a:sym typeface="Mali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D77C1D3-8FA5-8FEF-E25A-63DE67F29CC8}"/>
              </a:ext>
            </a:extLst>
          </p:cNvPr>
          <p:cNvSpPr txBox="1"/>
          <p:nvPr/>
        </p:nvSpPr>
        <p:spPr>
          <a:xfrm rot="-226354">
            <a:off x="332318" y="443285"/>
            <a:ext cx="8839101" cy="1076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5"/>
              </a:lnSpc>
            </a:pPr>
            <a:r>
              <a:rPr lang="he-IL" sz="4800" spc="212" dirty="0">
                <a:solidFill>
                  <a:srgbClr val="985941"/>
                </a:solidFill>
                <a:latin typeface="Assistant ExtraBold" pitchFamily="2" charset="-79"/>
                <a:ea typeface="Scripter"/>
                <a:cs typeface="Assistant ExtraBold" pitchFamily="2" charset="-79"/>
                <a:sym typeface="Scripter"/>
              </a:rPr>
              <a:t>אתגרים והזדמנויות בטיול ח'</a:t>
            </a:r>
            <a:endParaRPr lang="en-US" sz="4800" spc="212" dirty="0">
              <a:solidFill>
                <a:srgbClr val="985941"/>
              </a:solidFill>
              <a:latin typeface="Assistant ExtraBold" pitchFamily="2" charset="-79"/>
              <a:ea typeface="Scripter"/>
              <a:cs typeface="Assistant ExtraBold" pitchFamily="2" charset="-79"/>
              <a:sym typeface="Scripter"/>
            </a:endParaRPr>
          </a:p>
        </p:txBody>
      </p:sp>
      <p:pic>
        <p:nvPicPr>
          <p:cNvPr id="17" name="Picture 2" descr="הצופים העבריים – ויקיפדיה">
            <a:extLst>
              <a:ext uri="{FF2B5EF4-FFF2-40B4-BE49-F238E27FC236}">
                <a16:creationId xmlns:a16="http://schemas.microsoft.com/office/drawing/2014/main" id="{62898976-F1DB-C7F3-892C-21AA075E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670" y="106828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3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5326-82EE-85F0-05F3-23064F51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B04B68-3926-3EB2-0A14-90E65CAEE0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3CE9F3-C415-A2C1-71E4-268072D2F981}"/>
              </a:ext>
            </a:extLst>
          </p:cNvPr>
          <p:cNvSpPr/>
          <p:nvPr/>
        </p:nvSpPr>
        <p:spPr>
          <a:xfrm>
            <a:off x="-133776" y="5623760"/>
            <a:ext cx="18555553" cy="4859635"/>
          </a:xfrm>
          <a:custGeom>
            <a:avLst/>
            <a:gdLst/>
            <a:ahLst/>
            <a:cxnLst/>
            <a:rect l="l" t="t" r="r" b="b"/>
            <a:pathLst>
              <a:path w="18555553" h="4859635">
                <a:moveTo>
                  <a:pt x="0" y="0"/>
                </a:moveTo>
                <a:lnTo>
                  <a:pt x="18555552" y="0"/>
                </a:lnTo>
                <a:lnTo>
                  <a:pt x="18555552" y="4859635"/>
                </a:lnTo>
                <a:lnTo>
                  <a:pt x="0" y="4859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191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9A593FD-ACFC-76A4-3A31-19EBE9502D80}"/>
              </a:ext>
            </a:extLst>
          </p:cNvPr>
          <p:cNvSpPr/>
          <p:nvPr/>
        </p:nvSpPr>
        <p:spPr>
          <a:xfrm rot="-723542">
            <a:off x="7664586" y="7989404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AEEC06A-FEBF-DE4E-CB60-79E1B89D9CDB}"/>
              </a:ext>
            </a:extLst>
          </p:cNvPr>
          <p:cNvSpPr/>
          <p:nvPr/>
        </p:nvSpPr>
        <p:spPr>
          <a:xfrm rot="-723542">
            <a:off x="-3165124" y="-4238932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F5D3544-4A3E-F0D7-96AD-C4BE42315C48}"/>
              </a:ext>
            </a:extLst>
          </p:cNvPr>
          <p:cNvSpPr/>
          <p:nvPr/>
        </p:nvSpPr>
        <p:spPr>
          <a:xfrm rot="-5303846">
            <a:off x="5176437" y="136596"/>
            <a:ext cx="7402275" cy="10999236"/>
          </a:xfrm>
          <a:custGeom>
            <a:avLst/>
            <a:gdLst/>
            <a:ahLst/>
            <a:cxnLst/>
            <a:rect l="l" t="t" r="r" b="b"/>
            <a:pathLst>
              <a:path w="6794283" h="9295660">
                <a:moveTo>
                  <a:pt x="0" y="0"/>
                </a:moveTo>
                <a:lnTo>
                  <a:pt x="6794282" y="0"/>
                </a:lnTo>
                <a:lnTo>
                  <a:pt x="6794282" y="9295661"/>
                </a:lnTo>
                <a:lnTo>
                  <a:pt x="0" y="9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A5F36BE-17F7-C42E-0625-AD516BCA7FAD}"/>
              </a:ext>
            </a:extLst>
          </p:cNvPr>
          <p:cNvSpPr/>
          <p:nvPr/>
        </p:nvSpPr>
        <p:spPr>
          <a:xfrm>
            <a:off x="5486399" y="174417"/>
            <a:ext cx="7315200" cy="1515405"/>
          </a:xfrm>
          <a:custGeom>
            <a:avLst/>
            <a:gdLst/>
            <a:ahLst/>
            <a:cxnLst/>
            <a:rect l="l" t="t" r="r" b="b"/>
            <a:pathLst>
              <a:path w="7315200" h="1515405">
                <a:moveTo>
                  <a:pt x="0" y="0"/>
                </a:moveTo>
                <a:lnTo>
                  <a:pt x="7315200" y="0"/>
                </a:lnTo>
                <a:lnTo>
                  <a:pt x="7315200" y="1515404"/>
                </a:lnTo>
                <a:lnTo>
                  <a:pt x="0" y="1515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74F9D74-ECEA-DF7C-0BDD-FB5267B9B5E6}"/>
              </a:ext>
            </a:extLst>
          </p:cNvPr>
          <p:cNvSpPr/>
          <p:nvPr/>
        </p:nvSpPr>
        <p:spPr>
          <a:xfrm flipH="1" flipV="1">
            <a:off x="11811000" y="6528422"/>
            <a:ext cx="3324309" cy="3584161"/>
          </a:xfrm>
          <a:custGeom>
            <a:avLst/>
            <a:gdLst/>
            <a:ahLst/>
            <a:cxnLst/>
            <a:rect l="l" t="t" r="r" b="b"/>
            <a:pathLst>
              <a:path w="3324309" h="3584161">
                <a:moveTo>
                  <a:pt x="3324309" y="3584161"/>
                </a:moveTo>
                <a:lnTo>
                  <a:pt x="0" y="3584161"/>
                </a:lnTo>
                <a:lnTo>
                  <a:pt x="0" y="0"/>
                </a:lnTo>
                <a:lnTo>
                  <a:pt x="3324309" y="0"/>
                </a:lnTo>
                <a:lnTo>
                  <a:pt x="3324309" y="3584161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5E8C0BA-CECA-E966-F9AB-68D685439E07}"/>
              </a:ext>
            </a:extLst>
          </p:cNvPr>
          <p:cNvSpPr txBox="1"/>
          <p:nvPr/>
        </p:nvSpPr>
        <p:spPr>
          <a:xfrm>
            <a:off x="5425021" y="347263"/>
            <a:ext cx="728545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00"/>
              </a:lnSpc>
            </a:pPr>
            <a:r>
              <a:rPr lang="he-IL" sz="4400" b="1" spc="125" dirty="0">
                <a:solidFill>
                  <a:srgbClr val="7C8651"/>
                </a:solidFill>
                <a:latin typeface="Assistant ExtraBold" pitchFamily="2" charset="-79"/>
                <a:ea typeface="Mali Bold"/>
                <a:cs typeface="Assistant ExtraBold" pitchFamily="2" charset="-79"/>
                <a:sym typeface="Mali Bold"/>
              </a:rPr>
              <a:t>שאלות שחשוב לשאול את עצמנו</a:t>
            </a:r>
            <a:endParaRPr lang="en-US" sz="4400" b="1" spc="125" dirty="0">
              <a:solidFill>
                <a:srgbClr val="7C8651"/>
              </a:solidFill>
              <a:latin typeface="Assistant ExtraBold" pitchFamily="2" charset="-79"/>
              <a:ea typeface="Mali Bold"/>
              <a:cs typeface="Assistant ExtraBold" pitchFamily="2" charset="-79"/>
              <a:sym typeface="Mali Bold"/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E3D338D-2746-9F65-77BF-6F0A868072CD}"/>
              </a:ext>
            </a:extLst>
          </p:cNvPr>
          <p:cNvSpPr txBox="1"/>
          <p:nvPr/>
        </p:nvSpPr>
        <p:spPr>
          <a:xfrm>
            <a:off x="5161301" y="2705974"/>
            <a:ext cx="7583867" cy="53553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איזה ערך יש בטיול למפגש ההנהגתי? איזו אווירה </a:t>
            </a:r>
            <a:r>
              <a:rPr lang="he-IL" sz="2400" dirty="0" err="1">
                <a:latin typeface="Assistant" pitchFamily="2" charset="-79"/>
                <a:cs typeface="Assistant" pitchFamily="2" charset="-79"/>
              </a:rPr>
              <a:t>הנהגתית</a:t>
            </a:r>
            <a:r>
              <a:rPr lang="he-IL" sz="2400" dirty="0">
                <a:latin typeface="Assistant" pitchFamily="2" charset="-79"/>
                <a:cs typeface="Assistant" pitchFamily="2" charset="-79"/>
              </a:rPr>
              <a:t> נרצה לייצר?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איזה חוויות מרכזיות נרצה שכל חניך/ה יחווה? איך נדע שהצלחנו?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מה הציפיות שלנו </a:t>
            </a:r>
            <a:r>
              <a:rPr lang="he-IL" sz="2400" dirty="0" err="1">
                <a:latin typeface="Assistant" pitchFamily="2" charset="-79"/>
                <a:cs typeface="Assistant" pitchFamily="2" charset="-79"/>
              </a:rPr>
              <a:t>מהרשג"דים</a:t>
            </a:r>
            <a:r>
              <a:rPr lang="he-IL" sz="2400" dirty="0">
                <a:latin typeface="Assistant" pitchFamily="2" charset="-79"/>
                <a:cs typeface="Assistant" pitchFamily="2" charset="-79"/>
              </a:rPr>
              <a:t>/</a:t>
            </a:r>
            <a:r>
              <a:rPr lang="he-IL" sz="24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400" dirty="0">
                <a:latin typeface="Assistant" pitchFamily="2" charset="-79"/>
                <a:cs typeface="Assistant" pitchFamily="2" charset="-79"/>
              </a:rPr>
              <a:t>? ומצוותי ההדרכה? מה נעשה בתהליך כדי להכין אותם/ן לכך?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מה הקשר בין חווית הטיול לבים התהליך השנתי של שכבת ח'?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כיצד ניצור תחושת שותפות ואחריות בקרב בעלי/</a:t>
            </a:r>
            <a:r>
              <a:rPr lang="he-IL" sz="24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400" dirty="0">
                <a:latin typeface="Assistant" pitchFamily="2" charset="-79"/>
                <a:cs typeface="Assistant" pitchFamily="2" charset="-79"/>
              </a:rPr>
              <a:t> התפקידים השונים/</a:t>
            </a:r>
            <a:r>
              <a:rPr lang="he-IL" sz="2400" dirty="0" err="1">
                <a:latin typeface="Assistant" pitchFamily="2" charset="-79"/>
                <a:cs typeface="Assistant" pitchFamily="2" charset="-79"/>
              </a:rPr>
              <a:t>ות</a:t>
            </a:r>
            <a:r>
              <a:rPr lang="he-IL" sz="2400" dirty="0">
                <a:latin typeface="Assistant" pitchFamily="2" charset="-79"/>
                <a:cs typeface="Assistant" pitchFamily="2" charset="-79"/>
              </a:rPr>
              <a:t>?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ssistant" pitchFamily="2" charset="-79"/>
                <a:cs typeface="Assistant" pitchFamily="2" charset="-79"/>
              </a:rPr>
              <a:t>מהן נקודות הבקרה החינוכיות שלנו בתהליך ובמפעל?</a:t>
            </a:r>
          </a:p>
          <a:p>
            <a:pPr algn="r" rtl="1"/>
            <a:endParaRPr lang="he-IL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6" name="Picture 2" descr="הצופים העבריים – ויקיפדיה">
            <a:extLst>
              <a:ext uri="{FF2B5EF4-FFF2-40B4-BE49-F238E27FC236}">
                <a16:creationId xmlns:a16="http://schemas.microsoft.com/office/drawing/2014/main" id="{FAF5F258-8C30-CE79-B319-E161911F1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6324" l="2703" r="93514">
                        <a14:foregroundMark x1="45946" y1="4779" x2="49730" y2="7721"/>
                        <a14:foregroundMark x1="92973" y1="18750" x2="92973" y2="18750"/>
                        <a14:foregroundMark x1="94054" y1="50000" x2="94054" y2="50000"/>
                        <a14:foregroundMark x1="45946" y1="90441" x2="45946" y2="90441"/>
                        <a14:foregroundMark x1="52432" y1="96324" x2="52432" y2="96324"/>
                        <a14:foregroundMark x1="49730" y1="94485" x2="49730" y2="94485"/>
                        <a14:foregroundMark x1="5405" y1="57353" x2="5405" y2="57353"/>
                        <a14:foregroundMark x1="2703" y1="51471" x2="2703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8" y="174417"/>
            <a:ext cx="137342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4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3235</TotalTime>
  <Words>1341</Words>
  <Application>Microsoft Office PowerPoint</Application>
  <PresentationFormat>מותאם אישית</PresentationFormat>
  <Paragraphs>141</Paragraphs>
  <Slides>24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2" baseType="lpstr">
      <vt:lpstr>Assistant</vt:lpstr>
      <vt:lpstr>Arial</vt:lpstr>
      <vt:lpstr>WordVisi_MSFontService</vt:lpstr>
      <vt:lpstr>Mali Bold</vt:lpstr>
      <vt:lpstr>Calibri</vt:lpstr>
      <vt:lpstr>Mali</vt:lpstr>
      <vt:lpstr>Assistant ExtraBold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Dana</dc:creator>
  <cp:lastModifiedBy>דנה קליין</cp:lastModifiedBy>
  <cp:revision>8</cp:revision>
  <dcterms:created xsi:type="dcterms:W3CDTF">2006-08-16T00:00:00Z</dcterms:created>
  <dcterms:modified xsi:type="dcterms:W3CDTF">2025-01-29T12:59:15Z</dcterms:modified>
  <dc:identifier>DAGdCGGBj6o</dc:identifier>
</cp:coreProperties>
</file>