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8" r:id="rId2"/>
    <p:sldId id="259" r:id="rId3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8" d="100"/>
          <a:sy n="38" d="100"/>
        </p:scale>
        <p:origin x="102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A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9E51751-6A1A-AE41-870D-4395F9796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98C678CF-100F-5334-1DE2-13974DB5E7C0}"/>
              </a:ext>
            </a:extLst>
          </p:cNvPr>
          <p:cNvSpPr/>
          <p:nvPr/>
        </p:nvSpPr>
        <p:spPr>
          <a:xfrm>
            <a:off x="0" y="0"/>
            <a:ext cx="10776857" cy="10287000"/>
          </a:xfrm>
          <a:custGeom>
            <a:avLst/>
            <a:gdLst/>
            <a:ahLst/>
            <a:cxnLst/>
            <a:rect l="l" t="t" r="r" b="b"/>
            <a:pathLst>
              <a:path w="10776857" h="10287000">
                <a:moveTo>
                  <a:pt x="0" y="0"/>
                </a:moveTo>
                <a:lnTo>
                  <a:pt x="10776857" y="0"/>
                </a:lnTo>
                <a:lnTo>
                  <a:pt x="10776857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636A697B-9264-1B3A-8AA6-18DAAD73E18C}"/>
              </a:ext>
            </a:extLst>
          </p:cNvPr>
          <p:cNvSpPr/>
          <p:nvPr/>
        </p:nvSpPr>
        <p:spPr>
          <a:xfrm>
            <a:off x="2772268" y="1028700"/>
            <a:ext cx="13889238" cy="8229600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he-IL"/>
          </a:p>
        </p:txBody>
      </p:sp>
      <p:graphicFrame>
        <p:nvGraphicFramePr>
          <p:cNvPr id="14" name="טבלה 13">
            <a:extLst>
              <a:ext uri="{FF2B5EF4-FFF2-40B4-BE49-F238E27FC236}">
                <a16:creationId xmlns:a16="http://schemas.microsoft.com/office/drawing/2014/main" id="{9DF74A40-910E-6F56-2EF1-662D5F8FCC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828255"/>
              </p:ext>
            </p:extLst>
          </p:nvPr>
        </p:nvGraphicFramePr>
        <p:xfrm>
          <a:off x="2772268" y="1028700"/>
          <a:ext cx="13889238" cy="82296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14873">
                  <a:extLst>
                    <a:ext uri="{9D8B030D-6E8A-4147-A177-3AD203B41FA5}">
                      <a16:colId xmlns:a16="http://schemas.microsoft.com/office/drawing/2014/main" val="1722435158"/>
                    </a:ext>
                  </a:extLst>
                </a:gridCol>
                <a:gridCol w="2314873">
                  <a:extLst>
                    <a:ext uri="{9D8B030D-6E8A-4147-A177-3AD203B41FA5}">
                      <a16:colId xmlns:a16="http://schemas.microsoft.com/office/drawing/2014/main" val="804128577"/>
                    </a:ext>
                  </a:extLst>
                </a:gridCol>
                <a:gridCol w="2314873">
                  <a:extLst>
                    <a:ext uri="{9D8B030D-6E8A-4147-A177-3AD203B41FA5}">
                      <a16:colId xmlns:a16="http://schemas.microsoft.com/office/drawing/2014/main" val="138178489"/>
                    </a:ext>
                  </a:extLst>
                </a:gridCol>
                <a:gridCol w="2314873">
                  <a:extLst>
                    <a:ext uri="{9D8B030D-6E8A-4147-A177-3AD203B41FA5}">
                      <a16:colId xmlns:a16="http://schemas.microsoft.com/office/drawing/2014/main" val="810288293"/>
                    </a:ext>
                  </a:extLst>
                </a:gridCol>
                <a:gridCol w="2314873">
                  <a:extLst>
                    <a:ext uri="{9D8B030D-6E8A-4147-A177-3AD203B41FA5}">
                      <a16:colId xmlns:a16="http://schemas.microsoft.com/office/drawing/2014/main" val="2710899043"/>
                    </a:ext>
                  </a:extLst>
                </a:gridCol>
                <a:gridCol w="2314873">
                  <a:extLst>
                    <a:ext uri="{9D8B030D-6E8A-4147-A177-3AD203B41FA5}">
                      <a16:colId xmlns:a16="http://schemas.microsoft.com/office/drawing/2014/main" val="3703664256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אבן דרך בתהליך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כיצד יוכל לקדם את השישיות?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כיצד יוכל לקדם את השביעיות?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כיצד יוכל לקדם את השמיניות?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כיצד יוכל לקדם את התהליך </a:t>
                      </a:r>
                      <a:r>
                        <a:rPr lang="he-IL" sz="2000" b="1" kern="12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השכב"גי</a:t>
                      </a:r>
                      <a:r>
                        <a:rPr lang="he-IL" sz="20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?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מה נדרש ממני?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684991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866763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043147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118345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308740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802663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232061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938035"/>
                  </a:ext>
                </a:extLst>
              </a:tr>
            </a:tbl>
          </a:graphicData>
        </a:graphic>
      </p:graphicFrame>
      <p:pic>
        <p:nvPicPr>
          <p:cNvPr id="15" name="Picture 2" descr="הצופים העבריים – ויקיפדיה">
            <a:extLst>
              <a:ext uri="{FF2B5EF4-FFF2-40B4-BE49-F238E27FC236}">
                <a16:creationId xmlns:a16="http://schemas.microsoft.com/office/drawing/2014/main" id="{E5CA0A05-0D3D-8479-5815-87E25E9749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412" b="96324" l="2703" r="93514">
                        <a14:foregroundMark x1="45946" y1="4779" x2="49730" y2="7721"/>
                        <a14:foregroundMark x1="92973" y1="18750" x2="92973" y2="18750"/>
                        <a14:foregroundMark x1="94054" y1="50000" x2="94054" y2="50000"/>
                        <a14:foregroundMark x1="45946" y1="90441" x2="45946" y2="90441"/>
                        <a14:foregroundMark x1="52432" y1="96324" x2="52432" y2="96324"/>
                        <a14:foregroundMark x1="49730" y1="94485" x2="49730" y2="94485"/>
                        <a14:foregroundMark x1="5405" y1="57353" x2="5405" y2="57353"/>
                        <a14:foregroundMark x1="2703" y1="51471" x2="2703" y2="514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4300"/>
            <a:ext cx="176212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284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8888" b="-38888"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3" name="AutoShape 3"/>
          <p:cNvSpPr/>
          <p:nvPr/>
        </p:nvSpPr>
        <p:spPr>
          <a:xfrm rot="-97629">
            <a:off x="-131324" y="-310702"/>
            <a:ext cx="7601453" cy="10908404"/>
          </a:xfrm>
          <a:prstGeom prst="rect">
            <a:avLst/>
          </a:prstGeom>
          <a:solidFill>
            <a:srgbClr val="A2DAE7"/>
          </a:solidFill>
        </p:spPr>
        <p:txBody>
          <a:bodyPr/>
          <a:lstStyle/>
          <a:p>
            <a:endParaRPr lang="he-IL"/>
          </a:p>
        </p:txBody>
      </p:sp>
      <p:grpSp>
        <p:nvGrpSpPr>
          <p:cNvPr id="5" name="Group 5"/>
          <p:cNvGrpSpPr/>
          <p:nvPr/>
        </p:nvGrpSpPr>
        <p:grpSpPr>
          <a:xfrm>
            <a:off x="9391335" y="498835"/>
            <a:ext cx="6091615" cy="2150034"/>
            <a:chOff x="0" y="0"/>
            <a:chExt cx="8122154" cy="2866713"/>
          </a:xfrm>
        </p:grpSpPr>
        <p:grpSp>
          <p:nvGrpSpPr>
            <p:cNvPr id="6" name="Group 6"/>
            <p:cNvGrpSpPr/>
            <p:nvPr/>
          </p:nvGrpSpPr>
          <p:grpSpPr>
            <a:xfrm>
              <a:off x="118075" y="125174"/>
              <a:ext cx="8004079" cy="2741539"/>
              <a:chOff x="0" y="0"/>
              <a:chExt cx="2030664" cy="695539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2030665" cy="695539"/>
              </a:xfrm>
              <a:custGeom>
                <a:avLst/>
                <a:gdLst/>
                <a:ahLst/>
                <a:cxnLst/>
                <a:rect l="l" t="t" r="r" b="b"/>
                <a:pathLst>
                  <a:path w="2030665" h="695539">
                    <a:moveTo>
                      <a:pt x="1906204" y="695539"/>
                    </a:moveTo>
                    <a:lnTo>
                      <a:pt x="124460" y="695539"/>
                    </a:lnTo>
                    <a:cubicBezTo>
                      <a:pt x="55880" y="695539"/>
                      <a:pt x="0" y="639659"/>
                      <a:pt x="0" y="571079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906205" y="0"/>
                    </a:lnTo>
                    <a:cubicBezTo>
                      <a:pt x="1974785" y="0"/>
                      <a:pt x="2030665" y="55880"/>
                      <a:pt x="2030665" y="124460"/>
                    </a:cubicBezTo>
                    <a:lnTo>
                      <a:pt x="2030665" y="571079"/>
                    </a:lnTo>
                    <a:cubicBezTo>
                      <a:pt x="2030665" y="639659"/>
                      <a:pt x="1974785" y="695539"/>
                      <a:pt x="1906205" y="695539"/>
                    </a:cubicBezTo>
                    <a:close/>
                  </a:path>
                </a:pathLst>
              </a:custGeom>
              <a:solidFill>
                <a:srgbClr val="FFD4D4"/>
              </a:solidFill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8" name="Group 8"/>
            <p:cNvGrpSpPr/>
            <p:nvPr/>
          </p:nvGrpSpPr>
          <p:grpSpPr>
            <a:xfrm>
              <a:off x="0" y="0"/>
              <a:ext cx="8004079" cy="2741539"/>
              <a:chOff x="0" y="0"/>
              <a:chExt cx="2030664" cy="695539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0"/>
                <a:ext cx="2030665" cy="695539"/>
              </a:xfrm>
              <a:custGeom>
                <a:avLst/>
                <a:gdLst/>
                <a:ahLst/>
                <a:cxnLst/>
                <a:rect l="l" t="t" r="r" b="b"/>
                <a:pathLst>
                  <a:path w="2030665" h="695539">
                    <a:moveTo>
                      <a:pt x="1906204" y="695539"/>
                    </a:moveTo>
                    <a:lnTo>
                      <a:pt x="124460" y="695539"/>
                    </a:lnTo>
                    <a:cubicBezTo>
                      <a:pt x="55880" y="695539"/>
                      <a:pt x="0" y="639659"/>
                      <a:pt x="0" y="571079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906205" y="0"/>
                    </a:lnTo>
                    <a:cubicBezTo>
                      <a:pt x="1974785" y="0"/>
                      <a:pt x="2030665" y="55880"/>
                      <a:pt x="2030665" y="124460"/>
                    </a:cubicBezTo>
                    <a:lnTo>
                      <a:pt x="2030665" y="571079"/>
                    </a:lnTo>
                    <a:cubicBezTo>
                      <a:pt x="2030665" y="639659"/>
                      <a:pt x="1974785" y="695539"/>
                      <a:pt x="1906205" y="695539"/>
                    </a:cubicBezTo>
                    <a:close/>
                  </a:path>
                </a:pathLst>
              </a:custGeom>
              <a:solidFill>
                <a:srgbClr val="F2F1F4"/>
              </a:solidFill>
            </p:spPr>
            <p:txBody>
              <a:bodyPr/>
              <a:lstStyle/>
              <a:p>
                <a:endParaRPr lang="he-IL"/>
              </a:p>
            </p:txBody>
          </p:sp>
        </p:grpSp>
      </p:grpSp>
      <p:grpSp>
        <p:nvGrpSpPr>
          <p:cNvPr id="14" name="Group 14"/>
          <p:cNvGrpSpPr/>
          <p:nvPr/>
        </p:nvGrpSpPr>
        <p:grpSpPr>
          <a:xfrm>
            <a:off x="10384702" y="2799341"/>
            <a:ext cx="6098309" cy="2151404"/>
            <a:chOff x="42644" y="130007"/>
            <a:chExt cx="8131079" cy="2868539"/>
          </a:xfrm>
        </p:grpSpPr>
        <p:grpSp>
          <p:nvGrpSpPr>
            <p:cNvPr id="15" name="Group 15"/>
            <p:cNvGrpSpPr/>
            <p:nvPr/>
          </p:nvGrpSpPr>
          <p:grpSpPr>
            <a:xfrm rot="-112324">
              <a:off x="169644" y="257007"/>
              <a:ext cx="8004079" cy="2741539"/>
              <a:chOff x="0" y="0"/>
              <a:chExt cx="2030664" cy="695539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2030665" cy="695539"/>
              </a:xfrm>
              <a:custGeom>
                <a:avLst/>
                <a:gdLst/>
                <a:ahLst/>
                <a:cxnLst/>
                <a:rect l="l" t="t" r="r" b="b"/>
                <a:pathLst>
                  <a:path w="2030665" h="695539">
                    <a:moveTo>
                      <a:pt x="1906204" y="695539"/>
                    </a:moveTo>
                    <a:lnTo>
                      <a:pt x="124460" y="695539"/>
                    </a:lnTo>
                    <a:cubicBezTo>
                      <a:pt x="55880" y="695539"/>
                      <a:pt x="0" y="639659"/>
                      <a:pt x="0" y="571079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906205" y="0"/>
                    </a:lnTo>
                    <a:cubicBezTo>
                      <a:pt x="1974785" y="0"/>
                      <a:pt x="2030665" y="55880"/>
                      <a:pt x="2030665" y="124460"/>
                    </a:cubicBezTo>
                    <a:lnTo>
                      <a:pt x="2030665" y="571079"/>
                    </a:lnTo>
                    <a:cubicBezTo>
                      <a:pt x="2030665" y="639659"/>
                      <a:pt x="1974785" y="695539"/>
                      <a:pt x="1906205" y="695539"/>
                    </a:cubicBezTo>
                    <a:close/>
                  </a:path>
                </a:pathLst>
              </a:custGeom>
              <a:solidFill>
                <a:srgbClr val="FFE5A2"/>
              </a:solidFill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17" name="Group 17"/>
            <p:cNvGrpSpPr/>
            <p:nvPr/>
          </p:nvGrpSpPr>
          <p:grpSpPr>
            <a:xfrm rot="-112324">
              <a:off x="42644" y="130007"/>
              <a:ext cx="8004079" cy="2741539"/>
              <a:chOff x="0" y="0"/>
              <a:chExt cx="2030664" cy="695539"/>
            </a:xfrm>
          </p:grpSpPr>
          <p:sp>
            <p:nvSpPr>
              <p:cNvPr id="18" name="Freeform 18"/>
              <p:cNvSpPr/>
              <p:nvPr/>
            </p:nvSpPr>
            <p:spPr>
              <a:xfrm>
                <a:off x="0" y="0"/>
                <a:ext cx="2030665" cy="695539"/>
              </a:xfrm>
              <a:custGeom>
                <a:avLst/>
                <a:gdLst/>
                <a:ahLst/>
                <a:cxnLst/>
                <a:rect l="l" t="t" r="r" b="b"/>
                <a:pathLst>
                  <a:path w="2030665" h="695539">
                    <a:moveTo>
                      <a:pt x="1906204" y="695539"/>
                    </a:moveTo>
                    <a:lnTo>
                      <a:pt x="124460" y="695539"/>
                    </a:lnTo>
                    <a:cubicBezTo>
                      <a:pt x="55880" y="695539"/>
                      <a:pt x="0" y="639659"/>
                      <a:pt x="0" y="571079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906205" y="0"/>
                    </a:lnTo>
                    <a:cubicBezTo>
                      <a:pt x="1974785" y="0"/>
                      <a:pt x="2030665" y="55880"/>
                      <a:pt x="2030665" y="124460"/>
                    </a:cubicBezTo>
                    <a:lnTo>
                      <a:pt x="2030665" y="571079"/>
                    </a:lnTo>
                    <a:cubicBezTo>
                      <a:pt x="2030665" y="639659"/>
                      <a:pt x="1974785" y="695539"/>
                      <a:pt x="1906205" y="695539"/>
                    </a:cubicBezTo>
                    <a:close/>
                  </a:path>
                </a:pathLst>
              </a:custGeom>
              <a:solidFill>
                <a:srgbClr val="F2F1F4"/>
              </a:solidFill>
            </p:spPr>
            <p:txBody>
              <a:bodyPr/>
              <a:lstStyle/>
              <a:p>
                <a:endParaRPr lang="he-IL"/>
              </a:p>
            </p:txBody>
          </p:sp>
        </p:grpSp>
      </p:grpSp>
      <p:grpSp>
        <p:nvGrpSpPr>
          <p:cNvPr id="22" name="Group 22"/>
          <p:cNvGrpSpPr/>
          <p:nvPr/>
        </p:nvGrpSpPr>
        <p:grpSpPr>
          <a:xfrm>
            <a:off x="9365925" y="5199499"/>
            <a:ext cx="6098309" cy="2151404"/>
            <a:chOff x="24955" y="74665"/>
            <a:chExt cx="8131079" cy="2868539"/>
          </a:xfrm>
        </p:grpSpPr>
        <p:grpSp>
          <p:nvGrpSpPr>
            <p:cNvPr id="23" name="Group 23"/>
            <p:cNvGrpSpPr/>
            <p:nvPr/>
          </p:nvGrpSpPr>
          <p:grpSpPr>
            <a:xfrm rot="64346">
              <a:off x="151955" y="201665"/>
              <a:ext cx="8004079" cy="2741539"/>
              <a:chOff x="0" y="0"/>
              <a:chExt cx="2030664" cy="695539"/>
            </a:xfrm>
          </p:grpSpPr>
          <p:sp>
            <p:nvSpPr>
              <p:cNvPr id="24" name="Freeform 24"/>
              <p:cNvSpPr/>
              <p:nvPr/>
            </p:nvSpPr>
            <p:spPr>
              <a:xfrm>
                <a:off x="0" y="0"/>
                <a:ext cx="2030665" cy="695539"/>
              </a:xfrm>
              <a:custGeom>
                <a:avLst/>
                <a:gdLst/>
                <a:ahLst/>
                <a:cxnLst/>
                <a:rect l="l" t="t" r="r" b="b"/>
                <a:pathLst>
                  <a:path w="2030665" h="695539">
                    <a:moveTo>
                      <a:pt x="1906204" y="695539"/>
                    </a:moveTo>
                    <a:lnTo>
                      <a:pt x="124460" y="695539"/>
                    </a:lnTo>
                    <a:cubicBezTo>
                      <a:pt x="55880" y="695539"/>
                      <a:pt x="0" y="639659"/>
                      <a:pt x="0" y="571079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906205" y="0"/>
                    </a:lnTo>
                    <a:cubicBezTo>
                      <a:pt x="1974785" y="0"/>
                      <a:pt x="2030665" y="55880"/>
                      <a:pt x="2030665" y="124460"/>
                    </a:cubicBezTo>
                    <a:lnTo>
                      <a:pt x="2030665" y="571079"/>
                    </a:lnTo>
                    <a:cubicBezTo>
                      <a:pt x="2030665" y="639659"/>
                      <a:pt x="1974785" y="695539"/>
                      <a:pt x="1906205" y="695539"/>
                    </a:cubicBezTo>
                    <a:close/>
                  </a:path>
                </a:pathLst>
              </a:custGeom>
              <a:solidFill>
                <a:srgbClr val="767DCC"/>
              </a:solidFill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 rot="64346">
              <a:off x="24955" y="74665"/>
              <a:ext cx="8004079" cy="2741539"/>
              <a:chOff x="0" y="0"/>
              <a:chExt cx="2030664" cy="695539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2030665" cy="695539"/>
              </a:xfrm>
              <a:custGeom>
                <a:avLst/>
                <a:gdLst/>
                <a:ahLst/>
                <a:cxnLst/>
                <a:rect l="l" t="t" r="r" b="b"/>
                <a:pathLst>
                  <a:path w="2030665" h="695539">
                    <a:moveTo>
                      <a:pt x="1906204" y="695539"/>
                    </a:moveTo>
                    <a:lnTo>
                      <a:pt x="124460" y="695539"/>
                    </a:lnTo>
                    <a:cubicBezTo>
                      <a:pt x="55880" y="695539"/>
                      <a:pt x="0" y="639659"/>
                      <a:pt x="0" y="571079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906205" y="0"/>
                    </a:lnTo>
                    <a:cubicBezTo>
                      <a:pt x="1974785" y="0"/>
                      <a:pt x="2030665" y="55880"/>
                      <a:pt x="2030665" y="124460"/>
                    </a:cubicBezTo>
                    <a:lnTo>
                      <a:pt x="2030665" y="571079"/>
                    </a:lnTo>
                    <a:cubicBezTo>
                      <a:pt x="2030665" y="639659"/>
                      <a:pt x="1974785" y="695539"/>
                      <a:pt x="1906205" y="695539"/>
                    </a:cubicBezTo>
                    <a:close/>
                  </a:path>
                </a:pathLst>
              </a:custGeom>
              <a:solidFill>
                <a:srgbClr val="F2F1F4"/>
              </a:solidFill>
            </p:spPr>
            <p:txBody>
              <a:bodyPr/>
              <a:lstStyle/>
              <a:p>
                <a:endParaRPr lang="he-IL"/>
              </a:p>
            </p:txBody>
          </p:sp>
        </p:grpSp>
      </p:grpSp>
      <p:grpSp>
        <p:nvGrpSpPr>
          <p:cNvPr id="30" name="Group 30"/>
          <p:cNvGrpSpPr/>
          <p:nvPr/>
        </p:nvGrpSpPr>
        <p:grpSpPr>
          <a:xfrm>
            <a:off x="10416685" y="7595283"/>
            <a:ext cx="6098309" cy="2151404"/>
            <a:chOff x="0" y="0"/>
            <a:chExt cx="8131079" cy="2868539"/>
          </a:xfrm>
        </p:grpSpPr>
        <p:grpSp>
          <p:nvGrpSpPr>
            <p:cNvPr id="31" name="Group 31"/>
            <p:cNvGrpSpPr/>
            <p:nvPr/>
          </p:nvGrpSpPr>
          <p:grpSpPr>
            <a:xfrm>
              <a:off x="127000" y="127000"/>
              <a:ext cx="8004079" cy="2741539"/>
              <a:chOff x="0" y="0"/>
              <a:chExt cx="2030664" cy="695539"/>
            </a:xfrm>
          </p:grpSpPr>
          <p:sp>
            <p:nvSpPr>
              <p:cNvPr id="32" name="Freeform 32"/>
              <p:cNvSpPr/>
              <p:nvPr/>
            </p:nvSpPr>
            <p:spPr>
              <a:xfrm>
                <a:off x="0" y="0"/>
                <a:ext cx="2030665" cy="695539"/>
              </a:xfrm>
              <a:custGeom>
                <a:avLst/>
                <a:gdLst/>
                <a:ahLst/>
                <a:cxnLst/>
                <a:rect l="l" t="t" r="r" b="b"/>
                <a:pathLst>
                  <a:path w="2030665" h="695539">
                    <a:moveTo>
                      <a:pt x="1906204" y="695539"/>
                    </a:moveTo>
                    <a:lnTo>
                      <a:pt x="124460" y="695539"/>
                    </a:lnTo>
                    <a:cubicBezTo>
                      <a:pt x="55880" y="695539"/>
                      <a:pt x="0" y="639659"/>
                      <a:pt x="0" y="571079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906205" y="0"/>
                    </a:lnTo>
                    <a:cubicBezTo>
                      <a:pt x="1974785" y="0"/>
                      <a:pt x="2030665" y="55880"/>
                      <a:pt x="2030665" y="124460"/>
                    </a:cubicBezTo>
                    <a:lnTo>
                      <a:pt x="2030665" y="571079"/>
                    </a:lnTo>
                    <a:cubicBezTo>
                      <a:pt x="2030665" y="639659"/>
                      <a:pt x="1974785" y="695539"/>
                      <a:pt x="1906205" y="695539"/>
                    </a:cubicBezTo>
                    <a:close/>
                  </a:path>
                </a:pathLst>
              </a:custGeom>
              <a:solidFill>
                <a:srgbClr val="A2DAE7"/>
              </a:solidFill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33" name="Group 33"/>
            <p:cNvGrpSpPr/>
            <p:nvPr/>
          </p:nvGrpSpPr>
          <p:grpSpPr>
            <a:xfrm>
              <a:off x="0" y="0"/>
              <a:ext cx="8004079" cy="2741539"/>
              <a:chOff x="0" y="0"/>
              <a:chExt cx="2030664" cy="695539"/>
            </a:xfrm>
          </p:grpSpPr>
          <p:sp>
            <p:nvSpPr>
              <p:cNvPr id="34" name="Freeform 34"/>
              <p:cNvSpPr/>
              <p:nvPr/>
            </p:nvSpPr>
            <p:spPr>
              <a:xfrm>
                <a:off x="0" y="0"/>
                <a:ext cx="2030665" cy="695539"/>
              </a:xfrm>
              <a:custGeom>
                <a:avLst/>
                <a:gdLst/>
                <a:ahLst/>
                <a:cxnLst/>
                <a:rect l="l" t="t" r="r" b="b"/>
                <a:pathLst>
                  <a:path w="2030665" h="695539">
                    <a:moveTo>
                      <a:pt x="1906204" y="695539"/>
                    </a:moveTo>
                    <a:lnTo>
                      <a:pt x="124460" y="695539"/>
                    </a:lnTo>
                    <a:cubicBezTo>
                      <a:pt x="55880" y="695539"/>
                      <a:pt x="0" y="639659"/>
                      <a:pt x="0" y="571079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906205" y="0"/>
                    </a:lnTo>
                    <a:cubicBezTo>
                      <a:pt x="1974785" y="0"/>
                      <a:pt x="2030665" y="55880"/>
                      <a:pt x="2030665" y="124460"/>
                    </a:cubicBezTo>
                    <a:lnTo>
                      <a:pt x="2030665" y="571079"/>
                    </a:lnTo>
                    <a:cubicBezTo>
                      <a:pt x="2030665" y="639659"/>
                      <a:pt x="1974785" y="695539"/>
                      <a:pt x="1906205" y="695539"/>
                    </a:cubicBezTo>
                    <a:close/>
                  </a:path>
                </a:pathLst>
              </a:custGeom>
              <a:solidFill>
                <a:srgbClr val="F2F1F4"/>
              </a:solidFill>
            </p:spPr>
            <p:txBody>
              <a:bodyPr/>
              <a:lstStyle/>
              <a:p>
                <a:endParaRPr lang="he-IL"/>
              </a:p>
            </p:txBody>
          </p:sp>
        </p:grpSp>
      </p:grpSp>
      <p:sp>
        <p:nvSpPr>
          <p:cNvPr id="42" name="תיבת טקסט 41">
            <a:extLst>
              <a:ext uri="{FF2B5EF4-FFF2-40B4-BE49-F238E27FC236}">
                <a16:creationId xmlns:a16="http://schemas.microsoft.com/office/drawing/2014/main" id="{0F3AE6E5-0B62-DC10-B2D6-9D58C13D391E}"/>
              </a:ext>
            </a:extLst>
          </p:cNvPr>
          <p:cNvSpPr txBox="1"/>
          <p:nvPr/>
        </p:nvSpPr>
        <p:spPr>
          <a:xfrm>
            <a:off x="9982200" y="593189"/>
            <a:ext cx="532808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איפה שכבת השישיות נמצאת? מה נרצה להשיג מחנוכה?</a:t>
            </a:r>
          </a:p>
        </p:txBody>
      </p:sp>
      <p:sp>
        <p:nvSpPr>
          <p:cNvPr id="43" name="תיבת טקסט 42">
            <a:extLst>
              <a:ext uri="{FF2B5EF4-FFF2-40B4-BE49-F238E27FC236}">
                <a16:creationId xmlns:a16="http://schemas.microsoft.com/office/drawing/2014/main" id="{F38A780D-EB93-9613-9163-ED00E20A0078}"/>
              </a:ext>
            </a:extLst>
          </p:cNvPr>
          <p:cNvSpPr txBox="1"/>
          <p:nvPr/>
        </p:nvSpPr>
        <p:spPr>
          <a:xfrm>
            <a:off x="11066264" y="2907475"/>
            <a:ext cx="532808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איפה שכבת השביעיות נמצאת? מה נרצה להשיג מחנוכה?</a:t>
            </a:r>
          </a:p>
        </p:txBody>
      </p:sp>
      <p:sp>
        <p:nvSpPr>
          <p:cNvPr id="44" name="תיבת טקסט 43">
            <a:extLst>
              <a:ext uri="{FF2B5EF4-FFF2-40B4-BE49-F238E27FC236}">
                <a16:creationId xmlns:a16="http://schemas.microsoft.com/office/drawing/2014/main" id="{39C76567-1F97-9D08-0F8F-9B73876E33BE}"/>
              </a:ext>
            </a:extLst>
          </p:cNvPr>
          <p:cNvSpPr txBox="1"/>
          <p:nvPr/>
        </p:nvSpPr>
        <p:spPr>
          <a:xfrm>
            <a:off x="9956800" y="5421766"/>
            <a:ext cx="532808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איפה שכבת השמיניות נמצאת? מה נרצה להשיג מחנוכה?</a:t>
            </a:r>
          </a:p>
        </p:txBody>
      </p:sp>
      <p:sp>
        <p:nvSpPr>
          <p:cNvPr id="45" name="תיבת טקסט 44">
            <a:extLst>
              <a:ext uri="{FF2B5EF4-FFF2-40B4-BE49-F238E27FC236}">
                <a16:creationId xmlns:a16="http://schemas.microsoft.com/office/drawing/2014/main" id="{D98BBBFF-5822-19DD-0ABB-C981604634D3}"/>
              </a:ext>
            </a:extLst>
          </p:cNvPr>
          <p:cNvSpPr txBox="1"/>
          <p:nvPr/>
        </p:nvSpPr>
        <p:spPr>
          <a:xfrm>
            <a:off x="11040864" y="7803373"/>
            <a:ext cx="532808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איפה </a:t>
            </a:r>
            <a:r>
              <a:rPr lang="he-IL" dirty="0" err="1">
                <a:latin typeface="Calibri" panose="020F0502020204030204" pitchFamily="34" charset="0"/>
                <a:cs typeface="Calibri" panose="020F0502020204030204" pitchFamily="34" charset="0"/>
              </a:rPr>
              <a:t>השכב"ג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נמצא? מה נרצה להשיג מחנוכה?</a:t>
            </a:r>
          </a:p>
        </p:txBody>
      </p:sp>
      <p:sp>
        <p:nvSpPr>
          <p:cNvPr id="46" name="תיבת טקסט 45">
            <a:extLst>
              <a:ext uri="{FF2B5EF4-FFF2-40B4-BE49-F238E27FC236}">
                <a16:creationId xmlns:a16="http://schemas.microsoft.com/office/drawing/2014/main" id="{AB9D9332-0F0D-1108-57F5-E39C7C199322}"/>
              </a:ext>
            </a:extLst>
          </p:cNvPr>
          <p:cNvSpPr txBox="1"/>
          <p:nvPr/>
        </p:nvSpPr>
        <p:spPr>
          <a:xfrm>
            <a:off x="2619702" y="813273"/>
            <a:ext cx="362869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3200" b="1" dirty="0">
                <a:latin typeface="Calibri" panose="020F0502020204030204" pitchFamily="34" charset="0"/>
                <a:cs typeface="Calibri" panose="020F0502020204030204" pitchFamily="34" charset="0"/>
              </a:rPr>
              <a:t>שבט:</a:t>
            </a:r>
          </a:p>
        </p:txBody>
      </p:sp>
      <p:sp>
        <p:nvSpPr>
          <p:cNvPr id="47" name="Freeform 13">
            <a:extLst>
              <a:ext uri="{FF2B5EF4-FFF2-40B4-BE49-F238E27FC236}">
                <a16:creationId xmlns:a16="http://schemas.microsoft.com/office/drawing/2014/main" id="{4AAC3388-62E4-BCAB-E5CF-827ED0F56441}"/>
              </a:ext>
            </a:extLst>
          </p:cNvPr>
          <p:cNvSpPr/>
          <p:nvPr/>
        </p:nvSpPr>
        <p:spPr>
          <a:xfrm>
            <a:off x="3054633" y="1854692"/>
            <a:ext cx="4188617" cy="2600278"/>
          </a:xfrm>
          <a:custGeom>
            <a:avLst/>
            <a:gdLst/>
            <a:ahLst/>
            <a:cxnLst/>
            <a:rect l="l" t="t" r="r" b="b"/>
            <a:pathLst>
              <a:path w="812800" h="406400">
                <a:moveTo>
                  <a:pt x="609600" y="0"/>
                </a:moveTo>
                <a:cubicBezTo>
                  <a:pt x="721824" y="0"/>
                  <a:pt x="812800" y="90976"/>
                  <a:pt x="812800" y="203200"/>
                </a:cubicBezTo>
                <a:cubicBezTo>
                  <a:pt x="812800" y="315424"/>
                  <a:pt x="721824" y="406400"/>
                  <a:pt x="609600" y="406400"/>
                </a:cubicBezTo>
                <a:lnTo>
                  <a:pt x="203200" y="406400"/>
                </a:lnTo>
                <a:cubicBezTo>
                  <a:pt x="90976" y="406400"/>
                  <a:pt x="0" y="315424"/>
                  <a:pt x="0" y="203200"/>
                </a:cubicBezTo>
                <a:cubicBezTo>
                  <a:pt x="0" y="90976"/>
                  <a:pt x="90976" y="0"/>
                  <a:pt x="203200" y="0"/>
                </a:cubicBezTo>
                <a:close/>
              </a:path>
            </a:pathLst>
          </a:custGeom>
          <a:solidFill>
            <a:srgbClr val="FFFABE"/>
          </a:solidFill>
        </p:spPr>
        <p:txBody>
          <a:bodyPr/>
          <a:lstStyle/>
          <a:p>
            <a:endParaRPr lang="he-IL"/>
          </a:p>
        </p:txBody>
      </p:sp>
      <p:sp>
        <p:nvSpPr>
          <p:cNvPr id="48" name="תיבת טקסט 47">
            <a:extLst>
              <a:ext uri="{FF2B5EF4-FFF2-40B4-BE49-F238E27FC236}">
                <a16:creationId xmlns:a16="http://schemas.microsoft.com/office/drawing/2014/main" id="{F72A7387-8F0A-49A6-18D4-D1A67613B0D5}"/>
              </a:ext>
            </a:extLst>
          </p:cNvPr>
          <p:cNvSpPr txBox="1"/>
          <p:nvPr/>
        </p:nvSpPr>
        <p:spPr>
          <a:xfrm>
            <a:off x="3801109" y="1935072"/>
            <a:ext cx="2884049" cy="36576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מה כולל תהליך חנוכה בשבט?</a:t>
            </a:r>
          </a:p>
        </p:txBody>
      </p:sp>
      <p:sp>
        <p:nvSpPr>
          <p:cNvPr id="49" name="Freeform 13">
            <a:extLst>
              <a:ext uri="{FF2B5EF4-FFF2-40B4-BE49-F238E27FC236}">
                <a16:creationId xmlns:a16="http://schemas.microsoft.com/office/drawing/2014/main" id="{6BEB60D4-7AEE-3D32-FD8D-185527F0561D}"/>
              </a:ext>
            </a:extLst>
          </p:cNvPr>
          <p:cNvSpPr/>
          <p:nvPr/>
        </p:nvSpPr>
        <p:spPr>
          <a:xfrm>
            <a:off x="710737" y="4705508"/>
            <a:ext cx="4188617" cy="2600278"/>
          </a:xfrm>
          <a:custGeom>
            <a:avLst/>
            <a:gdLst/>
            <a:ahLst/>
            <a:cxnLst/>
            <a:rect l="l" t="t" r="r" b="b"/>
            <a:pathLst>
              <a:path w="812800" h="406400">
                <a:moveTo>
                  <a:pt x="609600" y="0"/>
                </a:moveTo>
                <a:cubicBezTo>
                  <a:pt x="721824" y="0"/>
                  <a:pt x="812800" y="90976"/>
                  <a:pt x="812800" y="203200"/>
                </a:cubicBezTo>
                <a:cubicBezTo>
                  <a:pt x="812800" y="315424"/>
                  <a:pt x="721824" y="406400"/>
                  <a:pt x="609600" y="406400"/>
                </a:cubicBezTo>
                <a:lnTo>
                  <a:pt x="203200" y="406400"/>
                </a:lnTo>
                <a:cubicBezTo>
                  <a:pt x="90976" y="406400"/>
                  <a:pt x="0" y="315424"/>
                  <a:pt x="0" y="203200"/>
                </a:cubicBezTo>
                <a:cubicBezTo>
                  <a:pt x="0" y="90976"/>
                  <a:pt x="90976" y="0"/>
                  <a:pt x="203200" y="0"/>
                </a:cubicBezTo>
                <a:close/>
              </a:path>
            </a:pathLst>
          </a:custGeom>
          <a:solidFill>
            <a:srgbClr val="FFFABE"/>
          </a:solidFill>
        </p:spPr>
        <p:txBody>
          <a:bodyPr/>
          <a:lstStyle/>
          <a:p>
            <a:endParaRPr lang="he-IL"/>
          </a:p>
        </p:txBody>
      </p:sp>
      <p:sp>
        <p:nvSpPr>
          <p:cNvPr id="50" name="תיבת טקסט 49">
            <a:extLst>
              <a:ext uri="{FF2B5EF4-FFF2-40B4-BE49-F238E27FC236}">
                <a16:creationId xmlns:a16="http://schemas.microsoft.com/office/drawing/2014/main" id="{19A42329-2C2F-6196-6FB9-113465330720}"/>
              </a:ext>
            </a:extLst>
          </p:cNvPr>
          <p:cNvSpPr txBox="1"/>
          <p:nvPr/>
        </p:nvSpPr>
        <p:spPr>
          <a:xfrm>
            <a:off x="1177677" y="4895821"/>
            <a:ext cx="2884049" cy="36576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מה המגבלות הקיימות?</a:t>
            </a:r>
          </a:p>
        </p:txBody>
      </p:sp>
      <p:sp>
        <p:nvSpPr>
          <p:cNvPr id="51" name="Freeform 13">
            <a:extLst>
              <a:ext uri="{FF2B5EF4-FFF2-40B4-BE49-F238E27FC236}">
                <a16:creationId xmlns:a16="http://schemas.microsoft.com/office/drawing/2014/main" id="{B7F018B4-FA94-D06A-16FD-CEF30E542CA4}"/>
              </a:ext>
            </a:extLst>
          </p:cNvPr>
          <p:cNvSpPr/>
          <p:nvPr/>
        </p:nvSpPr>
        <p:spPr>
          <a:xfrm>
            <a:off x="3175070" y="7535157"/>
            <a:ext cx="4188617" cy="2600278"/>
          </a:xfrm>
          <a:custGeom>
            <a:avLst/>
            <a:gdLst/>
            <a:ahLst/>
            <a:cxnLst/>
            <a:rect l="l" t="t" r="r" b="b"/>
            <a:pathLst>
              <a:path w="812800" h="406400">
                <a:moveTo>
                  <a:pt x="609600" y="0"/>
                </a:moveTo>
                <a:cubicBezTo>
                  <a:pt x="721824" y="0"/>
                  <a:pt x="812800" y="90976"/>
                  <a:pt x="812800" y="203200"/>
                </a:cubicBezTo>
                <a:cubicBezTo>
                  <a:pt x="812800" y="315424"/>
                  <a:pt x="721824" y="406400"/>
                  <a:pt x="609600" y="406400"/>
                </a:cubicBezTo>
                <a:lnTo>
                  <a:pt x="203200" y="406400"/>
                </a:lnTo>
                <a:cubicBezTo>
                  <a:pt x="90976" y="406400"/>
                  <a:pt x="0" y="315424"/>
                  <a:pt x="0" y="203200"/>
                </a:cubicBezTo>
                <a:cubicBezTo>
                  <a:pt x="0" y="90976"/>
                  <a:pt x="90976" y="0"/>
                  <a:pt x="203200" y="0"/>
                </a:cubicBezTo>
                <a:close/>
              </a:path>
            </a:pathLst>
          </a:custGeom>
          <a:solidFill>
            <a:srgbClr val="FFFABE"/>
          </a:solidFill>
        </p:spPr>
        <p:txBody>
          <a:bodyPr/>
          <a:lstStyle/>
          <a:p>
            <a:endParaRPr lang="he-IL"/>
          </a:p>
        </p:txBody>
      </p:sp>
      <p:sp>
        <p:nvSpPr>
          <p:cNvPr id="52" name="תיבת טקסט 51">
            <a:extLst>
              <a:ext uri="{FF2B5EF4-FFF2-40B4-BE49-F238E27FC236}">
                <a16:creationId xmlns:a16="http://schemas.microsoft.com/office/drawing/2014/main" id="{F321F5AC-F78A-9FD5-0ECC-5622078E6462}"/>
              </a:ext>
            </a:extLst>
          </p:cNvPr>
          <p:cNvSpPr txBox="1"/>
          <p:nvPr/>
        </p:nvSpPr>
        <p:spPr>
          <a:xfrm>
            <a:off x="3644072" y="7722212"/>
            <a:ext cx="2884049" cy="36576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מה ההזדמנויות שיש בטיול?</a:t>
            </a:r>
          </a:p>
        </p:txBody>
      </p:sp>
      <p:pic>
        <p:nvPicPr>
          <p:cNvPr id="53" name="Picture 2" descr="הצופים העבריים – ויקיפדיה">
            <a:extLst>
              <a:ext uri="{FF2B5EF4-FFF2-40B4-BE49-F238E27FC236}">
                <a16:creationId xmlns:a16="http://schemas.microsoft.com/office/drawing/2014/main" id="{AFC018E0-4DA2-EE56-06B5-A5BC49AD7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12" b="96324" l="2703" r="93514">
                        <a14:foregroundMark x1="45946" y1="4779" x2="49730" y2="7721"/>
                        <a14:foregroundMark x1="92973" y1="18750" x2="92973" y2="18750"/>
                        <a14:foregroundMark x1="94054" y1="50000" x2="94054" y2="50000"/>
                        <a14:foregroundMark x1="45946" y1="90441" x2="45946" y2="90441"/>
                        <a14:foregroundMark x1="52432" y1="96324" x2="52432" y2="96324"/>
                        <a14:foregroundMark x1="49730" y1="94485" x2="49730" y2="94485"/>
                        <a14:foregroundMark x1="5405" y1="57353" x2="5405" y2="57353"/>
                        <a14:foregroundMark x1="2703" y1="51471" x2="2703" y2="514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19" y="38457"/>
            <a:ext cx="176212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88</Words>
  <Application>Microsoft Office PowerPoint</Application>
  <PresentationFormat>מותאם אישית</PresentationFormat>
  <Paragraphs>14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5" baseType="lpstr">
      <vt:lpstr>Calibri</vt:lpstr>
      <vt:lpstr>Arial</vt:lpstr>
      <vt:lpstr>Office Theme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Dana</dc:creator>
  <cp:lastModifiedBy>Klein Danna</cp:lastModifiedBy>
  <cp:revision>2</cp:revision>
  <dcterms:created xsi:type="dcterms:W3CDTF">2006-08-16T00:00:00Z</dcterms:created>
  <dcterms:modified xsi:type="dcterms:W3CDTF">2024-10-29T11:20:41Z</dcterms:modified>
  <dc:identifier>DAGU7im25Zc</dc:identifier>
</cp:coreProperties>
</file>