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005" autoAdjust="0"/>
    <p:restoredTop sz="79292" autoAdjust="0"/>
  </p:normalViewPr>
  <p:slideViewPr>
    <p:cSldViewPr snapToGrid="0">
      <p:cViewPr varScale="1">
        <p:scale>
          <a:sx n="65" d="100"/>
          <a:sy n="65" d="100"/>
        </p:scale>
        <p:origin x="1358"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683455-2D5A-4F8D-90C1-5C62F0AE4D39}" type="doc">
      <dgm:prSet loTypeId="urn:microsoft.com/office/officeart/2005/8/layout/arrow6" loCatId="process" qsTypeId="urn:microsoft.com/office/officeart/2005/8/quickstyle/simple1" qsCatId="simple" csTypeId="urn:microsoft.com/office/officeart/2005/8/colors/accent1_2" csCatId="accent1" phldr="1"/>
      <dgm:spPr/>
      <dgm:t>
        <a:bodyPr/>
        <a:lstStyle/>
        <a:p>
          <a:pPr rtl="1"/>
          <a:endParaRPr lang="he-IL"/>
        </a:p>
      </dgm:t>
    </dgm:pt>
    <dgm:pt modelId="{E792D2B0-6E20-4D2E-BA5F-25D0E10555F7}">
      <dgm:prSet phldrT="[טקסט]"/>
      <dgm:spPr/>
      <dgm:t>
        <a:bodyPr/>
        <a:lstStyle/>
        <a:p>
          <a:pPr rtl="1"/>
          <a:r>
            <a:rPr lang="he-IL" b="1" dirty="0">
              <a:latin typeface="Calibri" panose="020F0502020204030204" pitchFamily="34" charset="0"/>
              <a:ea typeface="Calibri" panose="020F0502020204030204" pitchFamily="34" charset="0"/>
              <a:cs typeface="Calibri" panose="020F0502020204030204" pitchFamily="34" charset="0"/>
            </a:rPr>
            <a:t>לא </a:t>
          </a:r>
          <a:r>
            <a:rPr lang="he-IL" b="1" dirty="0" err="1">
              <a:latin typeface="Calibri" panose="020F0502020204030204" pitchFamily="34" charset="0"/>
              <a:ea typeface="Calibri" panose="020F0502020204030204" pitchFamily="34" charset="0"/>
              <a:cs typeface="Calibri" panose="020F0502020204030204" pitchFamily="34" charset="0"/>
            </a:rPr>
            <a:t>מתערב.ת</a:t>
          </a:r>
          <a:endParaRPr lang="he-IL" b="1" dirty="0">
            <a:latin typeface="Calibri" panose="020F0502020204030204" pitchFamily="34" charset="0"/>
            <a:ea typeface="Calibri" panose="020F0502020204030204" pitchFamily="34" charset="0"/>
            <a:cs typeface="Calibri" panose="020F0502020204030204" pitchFamily="34" charset="0"/>
          </a:endParaRPr>
        </a:p>
      </dgm:t>
    </dgm:pt>
    <dgm:pt modelId="{374E317F-8A79-42C5-8A65-93B1C24C4FF4}" type="parTrans" cxnId="{23F4B520-CD17-479A-9704-B91897C51C49}">
      <dgm:prSet/>
      <dgm:spPr/>
      <dgm:t>
        <a:bodyPr/>
        <a:lstStyle/>
        <a:p>
          <a:pPr rtl="1"/>
          <a:endParaRPr lang="he-IL" b="1">
            <a:latin typeface="Calibri" panose="020F0502020204030204" pitchFamily="34" charset="0"/>
            <a:ea typeface="Calibri" panose="020F0502020204030204" pitchFamily="34" charset="0"/>
            <a:cs typeface="Calibri" panose="020F0502020204030204" pitchFamily="34" charset="0"/>
          </a:endParaRPr>
        </a:p>
      </dgm:t>
    </dgm:pt>
    <dgm:pt modelId="{3A96E836-D3FA-4127-A841-B09520E65400}" type="sibTrans" cxnId="{23F4B520-CD17-479A-9704-B91897C51C49}">
      <dgm:prSet/>
      <dgm:spPr/>
      <dgm:t>
        <a:bodyPr/>
        <a:lstStyle/>
        <a:p>
          <a:pPr rtl="1"/>
          <a:endParaRPr lang="he-IL" b="1">
            <a:latin typeface="Calibri" panose="020F0502020204030204" pitchFamily="34" charset="0"/>
            <a:ea typeface="Calibri" panose="020F0502020204030204" pitchFamily="34" charset="0"/>
            <a:cs typeface="Calibri" panose="020F0502020204030204" pitchFamily="34" charset="0"/>
          </a:endParaRPr>
        </a:p>
      </dgm:t>
    </dgm:pt>
    <dgm:pt modelId="{AC277627-667D-403C-AD8D-5D4DEB370DF7}">
      <dgm:prSet phldrT="[טקסט]"/>
      <dgm:spPr/>
      <dgm:t>
        <a:bodyPr/>
        <a:lstStyle/>
        <a:p>
          <a:pPr rtl="1"/>
          <a:r>
            <a:rPr lang="he-IL" b="1" dirty="0" err="1">
              <a:latin typeface="Calibri" panose="020F0502020204030204" pitchFamily="34" charset="0"/>
              <a:ea typeface="Calibri" panose="020F0502020204030204" pitchFamily="34" charset="0"/>
              <a:cs typeface="Calibri" panose="020F0502020204030204" pitchFamily="34" charset="0"/>
            </a:rPr>
            <a:t>מתערב.ת</a:t>
          </a:r>
          <a:endParaRPr lang="he-IL" b="1" dirty="0">
            <a:latin typeface="Calibri" panose="020F0502020204030204" pitchFamily="34" charset="0"/>
            <a:ea typeface="Calibri" panose="020F0502020204030204" pitchFamily="34" charset="0"/>
            <a:cs typeface="Calibri" panose="020F0502020204030204" pitchFamily="34" charset="0"/>
          </a:endParaRPr>
        </a:p>
      </dgm:t>
    </dgm:pt>
    <dgm:pt modelId="{04FA45AF-0BE3-4113-9D59-ED1E2BF1CCAB}" type="parTrans" cxnId="{DD0E3456-B5A1-4B6B-827C-B3BCC7625C30}">
      <dgm:prSet/>
      <dgm:spPr/>
      <dgm:t>
        <a:bodyPr/>
        <a:lstStyle/>
        <a:p>
          <a:pPr rtl="1"/>
          <a:endParaRPr lang="he-IL" b="1">
            <a:latin typeface="Calibri" panose="020F0502020204030204" pitchFamily="34" charset="0"/>
            <a:ea typeface="Calibri" panose="020F0502020204030204" pitchFamily="34" charset="0"/>
            <a:cs typeface="Calibri" panose="020F0502020204030204" pitchFamily="34" charset="0"/>
          </a:endParaRPr>
        </a:p>
      </dgm:t>
    </dgm:pt>
    <dgm:pt modelId="{2739FB73-57E3-4046-9473-34BE53410962}" type="sibTrans" cxnId="{DD0E3456-B5A1-4B6B-827C-B3BCC7625C30}">
      <dgm:prSet/>
      <dgm:spPr/>
      <dgm:t>
        <a:bodyPr/>
        <a:lstStyle/>
        <a:p>
          <a:pPr rtl="1"/>
          <a:endParaRPr lang="he-IL" b="1">
            <a:latin typeface="Calibri" panose="020F0502020204030204" pitchFamily="34" charset="0"/>
            <a:ea typeface="Calibri" panose="020F0502020204030204" pitchFamily="34" charset="0"/>
            <a:cs typeface="Calibri" panose="020F0502020204030204" pitchFamily="34" charset="0"/>
          </a:endParaRPr>
        </a:p>
      </dgm:t>
    </dgm:pt>
    <dgm:pt modelId="{A09A66B9-B116-4B39-A542-53182800F97E}" type="pres">
      <dgm:prSet presAssocID="{EB683455-2D5A-4F8D-90C1-5C62F0AE4D39}" presName="compositeShape" presStyleCnt="0">
        <dgm:presLayoutVars>
          <dgm:chMax val="2"/>
          <dgm:dir/>
          <dgm:resizeHandles val="exact"/>
        </dgm:presLayoutVars>
      </dgm:prSet>
      <dgm:spPr/>
    </dgm:pt>
    <dgm:pt modelId="{7F20EF70-D9FA-4CAF-94C7-EC28BB8F4B9D}" type="pres">
      <dgm:prSet presAssocID="{EB683455-2D5A-4F8D-90C1-5C62F0AE4D39}" presName="ribbon" presStyleLbl="node1" presStyleIdx="0" presStyleCnt="1"/>
      <dgm:spPr/>
    </dgm:pt>
    <dgm:pt modelId="{FB985126-C75A-4201-BB13-8322DE1A750E}" type="pres">
      <dgm:prSet presAssocID="{EB683455-2D5A-4F8D-90C1-5C62F0AE4D39}" presName="leftArrowText" presStyleLbl="node1" presStyleIdx="0" presStyleCnt="1">
        <dgm:presLayoutVars>
          <dgm:chMax val="0"/>
          <dgm:bulletEnabled val="1"/>
        </dgm:presLayoutVars>
      </dgm:prSet>
      <dgm:spPr/>
    </dgm:pt>
    <dgm:pt modelId="{792AD694-5EEC-4ED0-AD96-63339C834CC4}" type="pres">
      <dgm:prSet presAssocID="{EB683455-2D5A-4F8D-90C1-5C62F0AE4D39}" presName="rightArrowText" presStyleLbl="node1" presStyleIdx="0" presStyleCnt="1">
        <dgm:presLayoutVars>
          <dgm:chMax val="0"/>
          <dgm:bulletEnabled val="1"/>
        </dgm:presLayoutVars>
      </dgm:prSet>
      <dgm:spPr/>
    </dgm:pt>
  </dgm:ptLst>
  <dgm:cxnLst>
    <dgm:cxn modelId="{23F4B520-CD17-479A-9704-B91897C51C49}" srcId="{EB683455-2D5A-4F8D-90C1-5C62F0AE4D39}" destId="{E792D2B0-6E20-4D2E-BA5F-25D0E10555F7}" srcOrd="0" destOrd="0" parTransId="{374E317F-8A79-42C5-8A65-93B1C24C4FF4}" sibTransId="{3A96E836-D3FA-4127-A841-B09520E65400}"/>
    <dgm:cxn modelId="{6922EB3E-2CF0-474D-BCD6-5F5BAECB26CD}" type="presOf" srcId="{E792D2B0-6E20-4D2E-BA5F-25D0E10555F7}" destId="{FB985126-C75A-4201-BB13-8322DE1A750E}" srcOrd="0" destOrd="0" presId="urn:microsoft.com/office/officeart/2005/8/layout/arrow6"/>
    <dgm:cxn modelId="{8A6B1054-10AF-4D1B-B478-E8020C650616}" type="presOf" srcId="{EB683455-2D5A-4F8D-90C1-5C62F0AE4D39}" destId="{A09A66B9-B116-4B39-A542-53182800F97E}" srcOrd="0" destOrd="0" presId="urn:microsoft.com/office/officeart/2005/8/layout/arrow6"/>
    <dgm:cxn modelId="{DD0E3456-B5A1-4B6B-827C-B3BCC7625C30}" srcId="{EB683455-2D5A-4F8D-90C1-5C62F0AE4D39}" destId="{AC277627-667D-403C-AD8D-5D4DEB370DF7}" srcOrd="1" destOrd="0" parTransId="{04FA45AF-0BE3-4113-9D59-ED1E2BF1CCAB}" sibTransId="{2739FB73-57E3-4046-9473-34BE53410962}"/>
    <dgm:cxn modelId="{097FCFF1-9DCA-4714-B27E-4D06743331EC}" type="presOf" srcId="{AC277627-667D-403C-AD8D-5D4DEB370DF7}" destId="{792AD694-5EEC-4ED0-AD96-63339C834CC4}" srcOrd="0" destOrd="0" presId="urn:microsoft.com/office/officeart/2005/8/layout/arrow6"/>
    <dgm:cxn modelId="{19568FC2-DB73-4668-84DA-A7F80C6F510E}" type="presParOf" srcId="{A09A66B9-B116-4B39-A542-53182800F97E}" destId="{7F20EF70-D9FA-4CAF-94C7-EC28BB8F4B9D}" srcOrd="0" destOrd="0" presId="urn:microsoft.com/office/officeart/2005/8/layout/arrow6"/>
    <dgm:cxn modelId="{F317AAE6-01A0-4845-9FFC-C5791BB2C4B3}" type="presParOf" srcId="{A09A66B9-B116-4B39-A542-53182800F97E}" destId="{FB985126-C75A-4201-BB13-8322DE1A750E}" srcOrd="1" destOrd="0" presId="urn:microsoft.com/office/officeart/2005/8/layout/arrow6"/>
    <dgm:cxn modelId="{6586BA54-5EFE-4E90-B1A0-A83DEC3D74C0}" type="presParOf" srcId="{A09A66B9-B116-4B39-A542-53182800F97E}" destId="{792AD694-5EEC-4ED0-AD96-63339C834CC4}"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20EF70-D9FA-4CAF-94C7-EC28BB8F4B9D}">
      <dsp:nvSpPr>
        <dsp:cNvPr id="0" name=""/>
        <dsp:cNvSpPr/>
      </dsp:nvSpPr>
      <dsp:spPr>
        <a:xfrm>
          <a:off x="0" y="738783"/>
          <a:ext cx="9646653" cy="3858661"/>
        </a:xfrm>
        <a:prstGeom prst="leftRightRibb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B985126-C75A-4201-BB13-8322DE1A750E}">
      <dsp:nvSpPr>
        <dsp:cNvPr id="0" name=""/>
        <dsp:cNvSpPr/>
      </dsp:nvSpPr>
      <dsp:spPr>
        <a:xfrm>
          <a:off x="1157598" y="1414049"/>
          <a:ext cx="3183395" cy="1890743"/>
        </a:xfrm>
        <a:prstGeom prst="rect">
          <a:avLst/>
        </a:prstGeom>
        <a:noFill/>
        <a:ln w="1905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88468" rIns="0" bIns="201930" numCol="1" spcCol="1270" anchor="ctr" anchorCtr="0">
          <a:noAutofit/>
        </a:bodyPr>
        <a:lstStyle/>
        <a:p>
          <a:pPr marL="0" lvl="0" indent="0" algn="ctr" defTabSz="2355850" rtl="1">
            <a:lnSpc>
              <a:spcPct val="90000"/>
            </a:lnSpc>
            <a:spcBef>
              <a:spcPct val="0"/>
            </a:spcBef>
            <a:spcAft>
              <a:spcPct val="35000"/>
            </a:spcAft>
            <a:buNone/>
          </a:pPr>
          <a:r>
            <a:rPr lang="he-IL" sz="5300" b="1" kern="1200" dirty="0">
              <a:latin typeface="Calibri" panose="020F0502020204030204" pitchFamily="34" charset="0"/>
              <a:ea typeface="Calibri" panose="020F0502020204030204" pitchFamily="34" charset="0"/>
              <a:cs typeface="Calibri" panose="020F0502020204030204" pitchFamily="34" charset="0"/>
            </a:rPr>
            <a:t>לא </a:t>
          </a:r>
          <a:r>
            <a:rPr lang="he-IL" sz="5300" b="1" kern="1200" dirty="0" err="1">
              <a:latin typeface="Calibri" panose="020F0502020204030204" pitchFamily="34" charset="0"/>
              <a:ea typeface="Calibri" panose="020F0502020204030204" pitchFamily="34" charset="0"/>
              <a:cs typeface="Calibri" panose="020F0502020204030204" pitchFamily="34" charset="0"/>
            </a:rPr>
            <a:t>מתערב.ת</a:t>
          </a:r>
          <a:endParaRPr lang="he-IL" sz="5300" b="1" kern="1200" dirty="0">
            <a:latin typeface="Calibri" panose="020F0502020204030204" pitchFamily="34" charset="0"/>
            <a:ea typeface="Calibri" panose="020F0502020204030204" pitchFamily="34" charset="0"/>
            <a:cs typeface="Calibri" panose="020F0502020204030204" pitchFamily="34" charset="0"/>
          </a:endParaRPr>
        </a:p>
      </dsp:txBody>
      <dsp:txXfrm>
        <a:off x="1157598" y="1414049"/>
        <a:ext cx="3183395" cy="1890743"/>
      </dsp:txXfrm>
    </dsp:sp>
    <dsp:sp modelId="{792AD694-5EEC-4ED0-AD96-63339C834CC4}">
      <dsp:nvSpPr>
        <dsp:cNvPr id="0" name=""/>
        <dsp:cNvSpPr/>
      </dsp:nvSpPr>
      <dsp:spPr>
        <a:xfrm>
          <a:off x="4823326" y="2031434"/>
          <a:ext cx="3762194" cy="1890743"/>
        </a:xfrm>
        <a:prstGeom prst="rect">
          <a:avLst/>
        </a:prstGeom>
        <a:noFill/>
        <a:ln w="1905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88468" rIns="0" bIns="201930" numCol="1" spcCol="1270" anchor="ctr" anchorCtr="0">
          <a:noAutofit/>
        </a:bodyPr>
        <a:lstStyle/>
        <a:p>
          <a:pPr marL="0" lvl="0" indent="0" algn="ctr" defTabSz="2355850" rtl="1">
            <a:lnSpc>
              <a:spcPct val="90000"/>
            </a:lnSpc>
            <a:spcBef>
              <a:spcPct val="0"/>
            </a:spcBef>
            <a:spcAft>
              <a:spcPct val="35000"/>
            </a:spcAft>
            <a:buNone/>
          </a:pPr>
          <a:r>
            <a:rPr lang="he-IL" sz="5300" b="1" kern="1200" dirty="0" err="1">
              <a:latin typeface="Calibri" panose="020F0502020204030204" pitchFamily="34" charset="0"/>
              <a:ea typeface="Calibri" panose="020F0502020204030204" pitchFamily="34" charset="0"/>
              <a:cs typeface="Calibri" panose="020F0502020204030204" pitchFamily="34" charset="0"/>
            </a:rPr>
            <a:t>מתערב.ת</a:t>
          </a:r>
          <a:endParaRPr lang="he-IL" sz="5300" b="1" kern="1200" dirty="0">
            <a:latin typeface="Calibri" panose="020F0502020204030204" pitchFamily="34" charset="0"/>
            <a:ea typeface="Calibri" panose="020F0502020204030204" pitchFamily="34" charset="0"/>
            <a:cs typeface="Calibri" panose="020F0502020204030204" pitchFamily="34" charset="0"/>
          </a:endParaRPr>
        </a:p>
      </dsp:txBody>
      <dsp:txXfrm>
        <a:off x="4823326" y="2031434"/>
        <a:ext cx="3762194" cy="1890743"/>
      </dsp:txXfrm>
    </dsp:sp>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E8A7B3D9-F62D-4E3B-AEDD-1A8216A92F4B}" type="datetimeFigureOut">
              <a:rPr lang="he-IL" smtClean="0"/>
              <a:t>ט"ז/אלול/תשפ"ד</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E2A184DD-DEE3-450D-8853-B3D779394333}" type="slidenum">
              <a:rPr lang="he-IL" smtClean="0"/>
              <a:t>‹#›</a:t>
            </a:fld>
            <a:endParaRPr lang="he-IL"/>
          </a:p>
        </p:txBody>
      </p:sp>
    </p:spTree>
    <p:extLst>
      <p:ext uri="{BB962C8B-B14F-4D97-AF65-F5344CB8AC3E}">
        <p14:creationId xmlns:p14="http://schemas.microsoft.com/office/powerpoint/2010/main" val="75173085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כדי להבין קצת על מה היא אותה חוויה מצמיח ומגדילה שנרצה לייצר בטיול נתאר 3 מרחבים.</a:t>
            </a:r>
          </a:p>
          <a:p>
            <a:endParaRPr lang="he-IL" dirty="0"/>
          </a:p>
          <a:p>
            <a:r>
              <a:rPr lang="he-IL" dirty="0"/>
              <a:t>המרחב הראשון – מרחב הנוחות</a:t>
            </a:r>
          </a:p>
          <a:p>
            <a:r>
              <a:rPr lang="he-IL" dirty="0"/>
              <a:t>מרחב הנוחות הוא בעצם מרחב – פיזי או רגשי שנוח לי בו. המקום אינו מאתגר או מחדש לי, אני לא נדרש לגלות יכולות או מסוגלות חדשה. מרחב הנוחות הוא לא רק ישיבה על הספה בבית אלא גם יכול להיות השבט עצמו, השכבה שלי, הצוות או כל דבר אחר שאני </a:t>
            </a:r>
            <a:r>
              <a:rPr lang="he-IL" dirty="0" err="1"/>
              <a:t>מרגיש.ה</a:t>
            </a:r>
            <a:r>
              <a:rPr lang="he-IL" dirty="0"/>
              <a:t> בו בנוח.</a:t>
            </a:r>
          </a:p>
          <a:p>
            <a:endParaRPr lang="he-IL" dirty="0"/>
          </a:p>
          <a:p>
            <a:r>
              <a:rPr lang="he-IL" dirty="0"/>
              <a:t>טיול מעצם היותו מחוץ לבית מייצר מראש יציאה </a:t>
            </a:r>
            <a:r>
              <a:rPr lang="he-IL" dirty="0" err="1"/>
              <a:t>מאיזור</a:t>
            </a:r>
            <a:r>
              <a:rPr lang="he-IL" dirty="0"/>
              <a:t> הנוחות אך גם שם אפשר לבחור כמה.</a:t>
            </a:r>
          </a:p>
          <a:p>
            <a:endParaRPr lang="he-IL" dirty="0"/>
          </a:p>
          <a:p>
            <a:r>
              <a:rPr lang="he-IL" dirty="0"/>
              <a:t>המרחב השני הוא מרחב הלמידה – </a:t>
            </a:r>
          </a:p>
          <a:p>
            <a:r>
              <a:rPr lang="he-IL" dirty="0"/>
              <a:t>מרחב הלמידה הוא מרחב בו אני </a:t>
            </a:r>
            <a:r>
              <a:rPr lang="he-IL" dirty="0" err="1"/>
              <a:t>מרגיש.ה</a:t>
            </a:r>
            <a:r>
              <a:rPr lang="he-IL" dirty="0"/>
              <a:t> </a:t>
            </a:r>
            <a:r>
              <a:rPr lang="he-IL" dirty="0" err="1"/>
              <a:t>מאותגר.ת</a:t>
            </a:r>
            <a:r>
              <a:rPr lang="he-IL" dirty="0"/>
              <a:t> אך עם זאת לא </a:t>
            </a:r>
            <a:r>
              <a:rPr lang="he-IL" dirty="0" err="1"/>
              <a:t>סובל.ת</a:t>
            </a:r>
            <a:r>
              <a:rPr lang="he-IL" dirty="0"/>
              <a:t>. זה מרחב שמאפשר להיתקל בהזדמנויות למידה חדשות שאינן מאיימות עליי או מעוררות סבל. במרחב הלמידה אפשר ללמוד על עצמי ועל הקבוצה דברים חדשים, להרחיב גבולות ולהתפתח מתוך רצון לחוות חוויות דומות בעתיד.</a:t>
            </a:r>
          </a:p>
          <a:p>
            <a:endParaRPr lang="he-IL" dirty="0"/>
          </a:p>
          <a:p>
            <a:r>
              <a:rPr lang="he-IL" dirty="0"/>
              <a:t>המרחב השלישי הוא מרחב הטראומה – מרחב שבו לא אני </a:t>
            </a:r>
            <a:r>
              <a:rPr lang="he-IL" dirty="0" err="1"/>
              <a:t>עובר.ת</a:t>
            </a:r>
            <a:r>
              <a:rPr lang="he-IL" dirty="0"/>
              <a:t> חוויה קשה מדי, לא נעימה ושלא ארצה לעבור היום או בכלל. מרחב כזה הוא מרחב שאף אחד או אחת לא ירצו לעבור בו. כמו מרחב הנוחות ומרחב האתגר, גם מרחב הטראומה הוא אישי – יש מי שחוויה של לינה בטבע תהיה עבורו נוחות, יש מי שהיא תהיה עבורה למידה ומי שזה יהיה טראומטי מדי עבורו.</a:t>
            </a:r>
          </a:p>
          <a:p>
            <a:r>
              <a:rPr lang="he-IL" dirty="0"/>
              <a:t>טראומה יכולה להיות סביב הצטברות של גורמים – קור, מיעוט שינה, חוסר בתזונה, </a:t>
            </a:r>
            <a:r>
              <a:rPr lang="he-IL" dirty="0" err="1"/>
              <a:t>הגיינה</a:t>
            </a:r>
            <a:r>
              <a:rPr lang="he-IL" dirty="0"/>
              <a:t> נמוכה ועוד.</a:t>
            </a:r>
          </a:p>
          <a:p>
            <a:endParaRPr lang="he-IL" dirty="0"/>
          </a:p>
          <a:p>
            <a:r>
              <a:rPr lang="he-IL" dirty="0"/>
              <a:t>מה שבעצם נרצה כל הזמן הוא לשאול את עצמנו איך ניתן להוציא את </a:t>
            </a:r>
            <a:r>
              <a:rPr lang="he-IL" dirty="0" err="1"/>
              <a:t>החניך.ה</a:t>
            </a:r>
            <a:r>
              <a:rPr lang="he-IL" dirty="0"/>
              <a:t> ממרחב הנוחות אך מבלי לייצר חוויה טראומטית.</a:t>
            </a:r>
          </a:p>
          <a:p>
            <a:endParaRPr lang="he-IL" dirty="0"/>
          </a:p>
          <a:p>
            <a:r>
              <a:rPr lang="he-IL" dirty="0"/>
              <a:t>המטרה שלנו היא לספק התנסויות חדשות, אתגרים חדשים על מנת לאפשר לכל אחת ואחד למתוח את הגבולות המוכרים </a:t>
            </a:r>
            <a:r>
              <a:rPr lang="he-IL" dirty="0" err="1"/>
              <a:t>להם.ן</a:t>
            </a:r>
            <a:r>
              <a:rPr lang="he-IL" dirty="0"/>
              <a:t>. </a:t>
            </a:r>
          </a:p>
          <a:p>
            <a:endParaRPr lang="he-IL" dirty="0"/>
          </a:p>
        </p:txBody>
      </p:sp>
      <p:sp>
        <p:nvSpPr>
          <p:cNvPr id="4" name="מציין מיקום של מספר שקופית 3"/>
          <p:cNvSpPr>
            <a:spLocks noGrp="1"/>
          </p:cNvSpPr>
          <p:nvPr>
            <p:ph type="sldNum" sz="quarter" idx="5"/>
          </p:nvPr>
        </p:nvSpPr>
        <p:spPr/>
        <p:txBody>
          <a:bodyPr/>
          <a:lstStyle/>
          <a:p>
            <a:fld id="{E2A184DD-DEE3-450D-8853-B3D779394333}" type="slidenum">
              <a:rPr lang="he-IL" smtClean="0"/>
              <a:t>3</a:t>
            </a:fld>
            <a:endParaRPr lang="he-IL"/>
          </a:p>
        </p:txBody>
      </p:sp>
    </p:spTree>
    <p:extLst>
      <p:ext uri="{BB962C8B-B14F-4D97-AF65-F5344CB8AC3E}">
        <p14:creationId xmlns:p14="http://schemas.microsoft.com/office/powerpoint/2010/main" val="799752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rtl="1" fontAlgn="base"/>
            <a:r>
              <a:rPr lang="he-IL" b="0" i="0" u="none" strike="noStrike" dirty="0">
                <a:solidFill>
                  <a:srgbClr val="000000"/>
                </a:solidFill>
                <a:effectLst/>
                <a:latin typeface="Calibri" panose="020F0502020204030204" pitchFamily="34" charset="0"/>
                <a:cs typeface="Calibri" panose="020F0502020204030204" pitchFamily="34" charset="0"/>
              </a:rPr>
              <a:t>הרבה פעמים אנחנו עוסקים בסולם מאמצים שקשור בשינה ובאורך המסלול, אבל בעצם אנחנו נמצאים כרגע בעיסוק בסולם המאמצים הרגשי.</a:t>
            </a:r>
            <a:r>
              <a:rPr lang="en-US" b="0" i="0" dirty="0">
                <a:solidFill>
                  <a:srgbClr val="444444"/>
                </a:solidFill>
                <a:effectLst/>
                <a:latin typeface="Calibri" panose="020F0502020204030204" pitchFamily="34" charset="0"/>
              </a:rPr>
              <a:t>​</a:t>
            </a:r>
          </a:p>
          <a:p>
            <a:pPr algn="r" rtl="1" fontAlgn="base"/>
            <a:r>
              <a:rPr lang="he-IL" b="0" i="0" u="none" strike="noStrike" dirty="0">
                <a:solidFill>
                  <a:srgbClr val="000000"/>
                </a:solidFill>
                <a:effectLst/>
                <a:latin typeface="Calibri" panose="020F0502020204030204" pitchFamily="34" charset="0"/>
                <a:cs typeface="Calibri" panose="020F0502020204030204" pitchFamily="34" charset="0"/>
              </a:rPr>
              <a:t>מה הכוונה?</a:t>
            </a:r>
            <a:r>
              <a:rPr lang="en-US" b="0" i="0" dirty="0">
                <a:solidFill>
                  <a:srgbClr val="444444"/>
                </a:solidFill>
                <a:effectLst/>
                <a:latin typeface="Calibri" panose="020F0502020204030204" pitchFamily="34" charset="0"/>
              </a:rPr>
              <a:t>​</a:t>
            </a:r>
          </a:p>
          <a:p>
            <a:pPr algn="r" rtl="1" fontAlgn="base"/>
            <a:r>
              <a:rPr lang="he-IL" b="0" i="0" u="none" strike="noStrike" dirty="0">
                <a:solidFill>
                  <a:srgbClr val="000000"/>
                </a:solidFill>
                <a:effectLst/>
                <a:latin typeface="Calibri" panose="020F0502020204030204" pitchFamily="34" charset="0"/>
                <a:cs typeface="Calibri" panose="020F0502020204030204" pitchFamily="34" charset="0"/>
              </a:rPr>
              <a:t>המונח סולם מאמצים מגיע בכלל מעולם הספורט סולם מאמצים או סרגל מאמצים הוא בעצם </a:t>
            </a:r>
            <a:r>
              <a:rPr lang="he-IL" b="0" i="0" u="none" strike="noStrike" dirty="0">
                <a:solidFill>
                  <a:srgbClr val="000000"/>
                </a:solidFill>
                <a:effectLst/>
                <a:latin typeface="Calibri" panose="020F0502020204030204" pitchFamily="34" charset="0"/>
                <a:cs typeface="MFWNarkissNewLight"/>
              </a:rPr>
              <a:t>תכנית אימוני כושר המפרטת את התגברות מרכיבי האימון לאורך תקופת האימון. למשל, כמה זמן יש להקדיש לריצה בכל יום, או כמה חזרות יש לבצע בפעילויות שונות, כמו שכיבות סמיכה או כפיפות בטן</a:t>
            </a:r>
            <a:r>
              <a:rPr lang="en-US" b="0" i="0" dirty="0">
                <a:solidFill>
                  <a:srgbClr val="444444"/>
                </a:solidFill>
                <a:effectLst/>
                <a:latin typeface="MFWNarkissNewLight"/>
              </a:rPr>
              <a:t>​</a:t>
            </a:r>
            <a:endParaRPr lang="en-US" b="0" i="0" dirty="0">
              <a:solidFill>
                <a:srgbClr val="444444"/>
              </a:solidFill>
              <a:effectLst/>
              <a:latin typeface="Calibri" panose="020F0502020204030204" pitchFamily="34" charset="0"/>
            </a:endParaRPr>
          </a:p>
          <a:p>
            <a:pPr algn="r" rtl="1" fontAlgn="base"/>
            <a:r>
              <a:rPr lang="he-IL" b="0" i="0" u="none" strike="noStrike" dirty="0">
                <a:solidFill>
                  <a:srgbClr val="000000"/>
                </a:solidFill>
                <a:effectLst/>
                <a:latin typeface="Calibri" panose="020F0502020204030204" pitchFamily="34" charset="0"/>
                <a:cs typeface="MFWNarkissNewLight"/>
              </a:rPr>
              <a:t>בדומה לזה יש סולם או סרגל מאמצים רגשי – אנחנו לא נחשוף ילד קטן ליותר מדי הסחות דעת ונצפה ממנו להצליח לווסת את הרגשות שלו, אנחנו קודם כל נלמד לזהות רגשות, ואז להגיד אותם ואז לווסת אותם – זה סולם, הוא לא בהכרח רק לכיוון אחד אבל זה מעיין סולם.</a:t>
            </a:r>
            <a:r>
              <a:rPr lang="en-US" b="0" i="0" dirty="0">
                <a:solidFill>
                  <a:srgbClr val="444444"/>
                </a:solidFill>
                <a:effectLst/>
                <a:latin typeface="MFWNarkissNewLight"/>
              </a:rPr>
              <a:t>​</a:t>
            </a:r>
            <a:endParaRPr lang="en-US" b="0" i="0" dirty="0">
              <a:solidFill>
                <a:srgbClr val="444444"/>
              </a:solidFill>
              <a:effectLst/>
              <a:latin typeface="Calibri" panose="020F0502020204030204" pitchFamily="34" charset="0"/>
            </a:endParaRPr>
          </a:p>
          <a:p>
            <a:pPr algn="r" rtl="1" fontAlgn="base"/>
            <a:r>
              <a:rPr lang="he-IL" b="0" i="0" dirty="0">
                <a:solidFill>
                  <a:srgbClr val="444444"/>
                </a:solidFill>
                <a:effectLst/>
                <a:latin typeface="Calibri" panose="020F0502020204030204" pitchFamily="34" charset="0"/>
                <a:cs typeface="MFWNarkissNewLight"/>
              </a:rPr>
              <a:t>​</a:t>
            </a:r>
            <a:endParaRPr lang="he-IL" b="0" i="0" dirty="0">
              <a:solidFill>
                <a:srgbClr val="444444"/>
              </a:solidFill>
              <a:effectLst/>
              <a:latin typeface="Calibri" panose="020F0502020204030204" pitchFamily="34" charset="0"/>
            </a:endParaRPr>
          </a:p>
          <a:p>
            <a:pPr algn="r" rtl="1" fontAlgn="base"/>
            <a:r>
              <a:rPr lang="he-IL" b="0" i="0" u="none" strike="noStrike" dirty="0">
                <a:solidFill>
                  <a:srgbClr val="000000"/>
                </a:solidFill>
                <a:effectLst/>
                <a:latin typeface="Calibri" panose="020F0502020204030204" pitchFamily="34" charset="0"/>
                <a:cs typeface="MFWNarkissNewLight"/>
              </a:rPr>
              <a:t>בדומה לסולם מאמצים של ספורט, גם אם היום מצופה ממני לרוץ 10ק"מ לפי הסולם אבל פתאום יש עומס חום קיצוני או שיש לי עומס גדול בעבודה, אז אנחנו נשנה במעט את הסולם ונחליט על פעילות ספורטיבית אחרת.</a:t>
            </a:r>
            <a:r>
              <a:rPr lang="en-US" b="0" i="0" dirty="0">
                <a:solidFill>
                  <a:srgbClr val="444444"/>
                </a:solidFill>
                <a:effectLst/>
                <a:latin typeface="MFWNarkissNewLight"/>
              </a:rPr>
              <a:t>​</a:t>
            </a:r>
            <a:endParaRPr lang="en-US" b="0" i="0" dirty="0">
              <a:solidFill>
                <a:srgbClr val="444444"/>
              </a:solidFill>
              <a:effectLst/>
              <a:latin typeface="Calibri" panose="020F0502020204030204" pitchFamily="34" charset="0"/>
            </a:endParaRPr>
          </a:p>
          <a:p>
            <a:pPr algn="r" rtl="1" fontAlgn="base"/>
            <a:r>
              <a:rPr lang="he-IL" b="0" i="0" u="none" strike="noStrike" dirty="0">
                <a:solidFill>
                  <a:srgbClr val="000000"/>
                </a:solidFill>
                <a:effectLst/>
                <a:latin typeface="Calibri" panose="020F0502020204030204" pitchFamily="34" charset="0"/>
                <a:cs typeface="MFWNarkissNewLight"/>
              </a:rPr>
              <a:t>גם כאן אצלנו בפעילות, אם יש עומס רגשי (מלחמה, ביטולים, איום, אח/</a:t>
            </a:r>
            <a:r>
              <a:rPr lang="he-IL" b="0" i="0" u="none" strike="noStrike" dirty="0" err="1">
                <a:solidFill>
                  <a:srgbClr val="000000"/>
                </a:solidFill>
                <a:effectLst/>
                <a:latin typeface="Calibri" panose="020F0502020204030204" pitchFamily="34" charset="0"/>
                <a:cs typeface="MFWNarkissNewLight"/>
              </a:rPr>
              <a:t>ות</a:t>
            </a:r>
            <a:r>
              <a:rPr lang="he-IL" b="0" i="0" u="none" strike="noStrike" dirty="0">
                <a:solidFill>
                  <a:srgbClr val="000000"/>
                </a:solidFill>
                <a:effectLst/>
                <a:latin typeface="Calibri" panose="020F0502020204030204" pitchFamily="34" charset="0"/>
                <a:cs typeface="MFWNarkissNewLight"/>
              </a:rPr>
              <a:t> מגויס למילואים ועוד ועוד), נצטרך להתאים את מה שאנחנו עושים ולהבין שהסולם אומנם מכוון למעלה אבל בפועל יכול להשתנות בהתאם לצורך.</a:t>
            </a:r>
            <a:r>
              <a:rPr lang="en-US" b="0" i="0" dirty="0">
                <a:solidFill>
                  <a:srgbClr val="444444"/>
                </a:solidFill>
                <a:effectLst/>
                <a:latin typeface="MFWNarkissNewLight"/>
              </a:rPr>
              <a:t>​</a:t>
            </a:r>
            <a:endParaRPr lang="en-US" b="0" i="0" dirty="0">
              <a:solidFill>
                <a:srgbClr val="444444"/>
              </a:solidFill>
              <a:effectLst/>
              <a:latin typeface="Calibri" panose="020F0502020204030204" pitchFamily="34" charset="0"/>
            </a:endParaRPr>
          </a:p>
          <a:p>
            <a:r>
              <a:rPr lang="he-IL" b="0" i="0" dirty="0">
                <a:solidFill>
                  <a:srgbClr val="000000"/>
                </a:solidFill>
                <a:effectLst/>
                <a:latin typeface="Times New Roman" panose="02020603050405020304" pitchFamily="18" charset="0"/>
              </a:rPr>
              <a:t> </a:t>
            </a:r>
            <a:endParaRPr lang="he-IL" dirty="0"/>
          </a:p>
          <a:p>
            <a:endParaRPr lang="he-IL" dirty="0"/>
          </a:p>
        </p:txBody>
      </p:sp>
      <p:sp>
        <p:nvSpPr>
          <p:cNvPr id="4" name="מציין מיקום של מספר שקופית 3"/>
          <p:cNvSpPr>
            <a:spLocks noGrp="1"/>
          </p:cNvSpPr>
          <p:nvPr>
            <p:ph type="sldNum" sz="quarter" idx="5"/>
          </p:nvPr>
        </p:nvSpPr>
        <p:spPr/>
        <p:txBody>
          <a:bodyPr/>
          <a:lstStyle/>
          <a:p>
            <a:fld id="{E2A184DD-DEE3-450D-8853-B3D779394333}" type="slidenum">
              <a:rPr lang="he-IL" smtClean="0"/>
              <a:t>4</a:t>
            </a:fld>
            <a:endParaRPr lang="he-IL"/>
          </a:p>
        </p:txBody>
      </p:sp>
    </p:spTree>
    <p:extLst>
      <p:ext uri="{BB962C8B-B14F-4D97-AF65-F5344CB8AC3E}">
        <p14:creationId xmlns:p14="http://schemas.microsoft.com/office/powerpoint/2010/main" val="33242676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a:r>
              <a:rPr lang="he-IL" b="1" i="0" dirty="0">
                <a:solidFill>
                  <a:srgbClr val="050505"/>
                </a:solidFill>
                <a:effectLst/>
                <a:latin typeface="inherit"/>
              </a:rPr>
              <a:t>לאהוב את השטח- לא מאפס למאה: </a:t>
            </a:r>
            <a:r>
              <a:rPr lang="he-IL" b="0" i="0" dirty="0">
                <a:solidFill>
                  <a:srgbClr val="050505"/>
                </a:solidFill>
                <a:effectLst/>
                <a:latin typeface="inherit"/>
              </a:rPr>
              <a:t>צאו יחד עם </a:t>
            </a:r>
            <a:r>
              <a:rPr lang="he-IL" b="0" i="0" dirty="0" err="1">
                <a:solidFill>
                  <a:srgbClr val="050505"/>
                </a:solidFill>
                <a:effectLst/>
                <a:latin typeface="inherit"/>
              </a:rPr>
              <a:t>החניכים.ות</a:t>
            </a:r>
            <a:r>
              <a:rPr lang="he-IL" b="0" i="0" dirty="0">
                <a:solidFill>
                  <a:srgbClr val="050505"/>
                </a:solidFill>
                <a:effectLst/>
                <a:latin typeface="inherit"/>
              </a:rPr>
              <a:t> למקום קרוב ומוכר לפעילות בשטח. </a:t>
            </a:r>
          </a:p>
          <a:p>
            <a:pPr algn="r"/>
            <a:r>
              <a:rPr lang="he-IL" b="0" i="0" dirty="0">
                <a:solidFill>
                  <a:srgbClr val="050505"/>
                </a:solidFill>
                <a:effectLst/>
                <a:latin typeface="inherit"/>
              </a:rPr>
              <a:t>ישנה חשיבות לכך שהפעילות תתחיל בשעות האור ותימשך לתוך החושך. חשוב להשתמש במרחב הפתוח, בישיבה על החולות וכו' על מנת שיצברו ביטחון במרחב הטבע והשטח הפתוח. למשל: מתחילים במשחק  </a:t>
            </a:r>
            <a:r>
              <a:rPr lang="he-IL" b="0" i="0" dirty="0" err="1">
                <a:solidFill>
                  <a:srgbClr val="050505"/>
                </a:solidFill>
                <a:effectLst/>
                <a:latin typeface="inherit"/>
              </a:rPr>
              <a:t>דגליים</a:t>
            </a:r>
            <a:r>
              <a:rPr lang="he-IL" b="0" i="0" dirty="0">
                <a:solidFill>
                  <a:srgbClr val="050505"/>
                </a:solidFill>
                <a:effectLst/>
                <a:latin typeface="inherit"/>
              </a:rPr>
              <a:t> באור, בפעם אחרת משחקים משחק בחושך עם פנסים, בזוגות או קבוצות קטנות, מבשלים בישולי שדה שמתחילים באור ואז ממשיכים לשבת סביב המדורה בכיף עם גיטרה. </a:t>
            </a:r>
          </a:p>
          <a:p>
            <a:pPr algn="r"/>
            <a:r>
              <a:rPr lang="he-IL" b="0" i="0" dirty="0">
                <a:solidFill>
                  <a:srgbClr val="050505"/>
                </a:solidFill>
                <a:effectLst/>
                <a:latin typeface="inherit"/>
              </a:rPr>
              <a:t>שימו לב לנושא השירותים, </a:t>
            </a:r>
            <a:r>
              <a:rPr lang="he-IL" b="0" i="0" dirty="0" err="1">
                <a:solidFill>
                  <a:srgbClr val="050505"/>
                </a:solidFill>
                <a:effectLst/>
                <a:latin typeface="inherit"/>
              </a:rPr>
              <a:t>הנקיון</a:t>
            </a:r>
            <a:r>
              <a:rPr lang="he-IL" b="0" i="0" dirty="0">
                <a:solidFill>
                  <a:srgbClr val="050505"/>
                </a:solidFill>
                <a:effectLst/>
                <a:latin typeface="inherit"/>
              </a:rPr>
              <a:t> </a:t>
            </a:r>
            <a:r>
              <a:rPr lang="he-IL" b="0" i="0" dirty="0" err="1">
                <a:solidFill>
                  <a:srgbClr val="050505"/>
                </a:solidFill>
                <a:effectLst/>
                <a:latin typeface="inherit"/>
              </a:rPr>
              <a:t>וההגיינה</a:t>
            </a:r>
            <a:r>
              <a:rPr lang="he-IL" b="0" i="0" dirty="0">
                <a:solidFill>
                  <a:srgbClr val="050505"/>
                </a:solidFill>
                <a:effectLst/>
                <a:latin typeface="inherit"/>
              </a:rPr>
              <a:t> בטבע. זהו נושא שמהווה חסם גדול. גם אותו ניתן לפרק לאט ובזהירות ע"י דמות משמעותית שמכינה את </a:t>
            </a:r>
            <a:r>
              <a:rPr lang="he-IL" b="0" i="0" dirty="0" err="1">
                <a:solidFill>
                  <a:srgbClr val="050505"/>
                </a:solidFill>
                <a:effectLst/>
                <a:latin typeface="inherit"/>
              </a:rPr>
              <a:t>החניכים.ות</a:t>
            </a:r>
            <a:r>
              <a:rPr lang="he-IL" b="0" i="0" dirty="0">
                <a:solidFill>
                  <a:srgbClr val="050505"/>
                </a:solidFill>
                <a:effectLst/>
                <a:latin typeface="inherit"/>
              </a:rPr>
              <a:t>, נותנת טיפים ועצות ועוזרת להתגבר על החסם. רצוי מאוד שתהיה דמות נשית וגם גברית לייעוץ והליכה בצוותא לשירותים. תהליך זה לא יכול לקרות שבוע לפני סגירת הרשמה! המשמעות של ההדרגתיות היא עצומה ויש לתת לתהליך זה זמן. זה יכול ואמור להתחיל כבר בתחילת השנה, בפעולת השכבה הראשונה. ניתן להשתמש בטיול ההכנה לטיולי פתיחת שנה כפלטפורמה ללמידה והתנסות. יש לתת תשומת לב מיוחדת גם לחניכות ולחניכים עם צרכים קצת יותר מיוחדים ולהתאים את שלב ההכנה וההתאמות שצריך לצרכים הייחודיים של החניכות והחניכים לאור ההיכרות המוקדמת </a:t>
            </a:r>
            <a:r>
              <a:rPr lang="he-IL" b="0" i="0" dirty="0" err="1">
                <a:solidFill>
                  <a:srgbClr val="050505"/>
                </a:solidFill>
                <a:effectLst/>
                <a:latin typeface="inherit"/>
              </a:rPr>
              <a:t>איתם.ן</a:t>
            </a:r>
            <a:r>
              <a:rPr lang="he-IL" b="0" i="0" dirty="0">
                <a:solidFill>
                  <a:srgbClr val="050505"/>
                </a:solidFill>
                <a:effectLst/>
                <a:latin typeface="inherit"/>
              </a:rPr>
              <a:t>. שיחות מקדימות עם ההורים יכולות לעזור בהבנה מה מסייע </a:t>
            </a:r>
            <a:r>
              <a:rPr lang="he-IL" b="0" i="0" dirty="0" err="1">
                <a:solidFill>
                  <a:srgbClr val="050505"/>
                </a:solidFill>
                <a:effectLst/>
                <a:latin typeface="inherit"/>
              </a:rPr>
              <a:t>להם.ן</a:t>
            </a:r>
            <a:r>
              <a:rPr lang="he-IL" b="0" i="0" dirty="0">
                <a:solidFill>
                  <a:srgbClr val="050505"/>
                </a:solidFill>
                <a:effectLst/>
                <a:latin typeface="inherit"/>
              </a:rPr>
              <a:t> בזמן מצוקה ובעיקר כיצד ניתן להימנע ממצבים אלה בעזרת הכנה מוקדמת.</a:t>
            </a:r>
          </a:p>
          <a:p>
            <a:pPr algn="r"/>
            <a:endParaRPr lang="he-IL" b="0" i="0" dirty="0">
              <a:solidFill>
                <a:srgbClr val="050505"/>
              </a:solidFill>
              <a:effectLst/>
              <a:latin typeface="inherit"/>
            </a:endParaRPr>
          </a:p>
          <a:p>
            <a:pPr algn="r"/>
            <a:r>
              <a:rPr lang="he-IL" b="1" i="0" dirty="0">
                <a:solidFill>
                  <a:srgbClr val="050505"/>
                </a:solidFill>
                <a:effectLst/>
                <a:latin typeface="inherit"/>
              </a:rPr>
              <a:t>הצטיידות לטיול- </a:t>
            </a:r>
            <a:r>
              <a:rPr lang="he-IL" b="0" i="0" dirty="0">
                <a:solidFill>
                  <a:srgbClr val="050505"/>
                </a:solidFill>
                <a:effectLst/>
                <a:latin typeface="inherit"/>
              </a:rPr>
              <a:t>כחלק מתהליך ההכנה, בשלב מתקדם יותר, העבירו פעולה המפרטת את כלל הציוד שיש להביא לטיול. שני נושאים עליהם יש לשים לב: .1 תיאום ציפיות ברור לגבי הציוד הרצוי וההכרחי .2 ייתכן ולחלק </a:t>
            </a:r>
            <a:r>
              <a:rPr lang="he-IL" b="0" i="0" dirty="0" err="1">
                <a:solidFill>
                  <a:srgbClr val="050505"/>
                </a:solidFill>
                <a:effectLst/>
                <a:latin typeface="inherit"/>
              </a:rPr>
              <a:t>מהחניכים.ות</a:t>
            </a:r>
            <a:r>
              <a:rPr lang="he-IL" b="0" i="0" dirty="0">
                <a:solidFill>
                  <a:srgbClr val="050505"/>
                </a:solidFill>
                <a:effectLst/>
                <a:latin typeface="inherit"/>
              </a:rPr>
              <a:t> אין את הציוד הדרוש ומבחינה כלכלית לא יוכלו לרכוש. לפעולה זאת אנו ממליצים להביא פיזית את הציוד- למשל להראות אופציות של נעלים מתאימות לטיול וגם שרוב הסיכויים יש לכל </a:t>
            </a:r>
            <a:r>
              <a:rPr lang="he-IL" b="0" i="0" dirty="0" err="1">
                <a:solidFill>
                  <a:srgbClr val="050505"/>
                </a:solidFill>
                <a:effectLst/>
                <a:latin typeface="inherit"/>
              </a:rPr>
              <a:t>חניך.ה</a:t>
            </a:r>
            <a:r>
              <a:rPr lang="he-IL" b="0" i="0" dirty="0">
                <a:solidFill>
                  <a:srgbClr val="050505"/>
                </a:solidFill>
                <a:effectLst/>
                <a:latin typeface="inherit"/>
              </a:rPr>
              <a:t> )נעלי ספורט רגילות ולא נעלי הרים ב600- ₪ וכו׳( יש לזכור את נושא הבגדים החמים כמו מעילי דובון, חרמוניות, ציוד טרמי, </a:t>
            </a:r>
            <a:r>
              <a:rPr lang="he-IL" b="0" i="0" dirty="0" err="1">
                <a:solidFill>
                  <a:srgbClr val="050505"/>
                </a:solidFill>
                <a:effectLst/>
                <a:latin typeface="inherit"/>
              </a:rPr>
              <a:t>פליזים</a:t>
            </a:r>
            <a:r>
              <a:rPr lang="he-IL" b="0" i="0" dirty="0">
                <a:solidFill>
                  <a:srgbClr val="050505"/>
                </a:solidFill>
                <a:effectLst/>
                <a:latin typeface="inherit"/>
              </a:rPr>
              <a:t> וכו' שבד"כ משיגים ממשפחה וחברים, איך פותרים את זה? גם ברמה הפרטנית וגם ברמה הקבוצתית- קודם כל סולידריות בין </a:t>
            </a:r>
            <a:r>
              <a:rPr lang="he-IL" b="0" i="0" dirty="0" err="1">
                <a:solidFill>
                  <a:srgbClr val="050505"/>
                </a:solidFill>
                <a:effectLst/>
                <a:latin typeface="inherit"/>
              </a:rPr>
              <a:t>החניכים.ות</a:t>
            </a:r>
            <a:r>
              <a:rPr lang="he-IL" b="0" i="0" dirty="0">
                <a:solidFill>
                  <a:srgbClr val="050505"/>
                </a:solidFill>
                <a:effectLst/>
                <a:latin typeface="inherit"/>
              </a:rPr>
              <a:t> והקהילה הקרובה לסיוע בהשאלת ציוד. לעשות זאת ביתר רגישות ובעדינות כדי לא לגרום לתחושת "מסכנות". לחניכות ולחניכים עם צרכים מיוחדים יתכן שיימצא צורך בציוד נוסף, מותאם. בין אם שמדובר בציוד אישי כמו תרופות, ובין אם באמצעי הנגשה </a:t>
            </a:r>
            <a:r>
              <a:rPr lang="he-IL" b="0" i="0" dirty="0" err="1">
                <a:solidFill>
                  <a:srgbClr val="050505"/>
                </a:solidFill>
                <a:effectLst/>
                <a:latin typeface="inherit"/>
              </a:rPr>
              <a:t>כדוגמאת</a:t>
            </a:r>
            <a:r>
              <a:rPr lang="he-IL" b="0" i="0" dirty="0">
                <a:solidFill>
                  <a:srgbClr val="050505"/>
                </a:solidFill>
                <a:effectLst/>
                <a:latin typeface="inherit"/>
              </a:rPr>
              <a:t> </a:t>
            </a:r>
            <a:r>
              <a:rPr lang="he-IL" b="0" i="0" dirty="0" err="1">
                <a:solidFill>
                  <a:srgbClr val="050505"/>
                </a:solidFill>
                <a:effectLst/>
                <a:latin typeface="inherit"/>
              </a:rPr>
              <a:t>טרקר</a:t>
            </a:r>
            <a:r>
              <a:rPr lang="he-IL" b="0" i="0" dirty="0">
                <a:solidFill>
                  <a:srgbClr val="050505"/>
                </a:solidFill>
                <a:effectLst/>
                <a:latin typeface="inherit"/>
              </a:rPr>
              <a:t> עבור </a:t>
            </a:r>
            <a:r>
              <a:rPr lang="he-IL" b="0" i="0" dirty="0" err="1">
                <a:solidFill>
                  <a:srgbClr val="050505"/>
                </a:solidFill>
                <a:effectLst/>
                <a:latin typeface="inherit"/>
              </a:rPr>
              <a:t>חניכים.ות</a:t>
            </a:r>
            <a:r>
              <a:rPr lang="he-IL" b="0" i="0" dirty="0">
                <a:solidFill>
                  <a:srgbClr val="050505"/>
                </a:solidFill>
                <a:effectLst/>
                <a:latin typeface="inherit"/>
              </a:rPr>
              <a:t> עם מגבלה פיזית, או מערכת שמע לחניכים/</a:t>
            </a:r>
            <a:r>
              <a:rPr lang="he-IL" b="0" i="0" dirty="0" err="1">
                <a:solidFill>
                  <a:srgbClr val="050505"/>
                </a:solidFill>
                <a:effectLst/>
                <a:latin typeface="inherit"/>
              </a:rPr>
              <a:t>ות</a:t>
            </a:r>
            <a:r>
              <a:rPr lang="he-IL" b="0" i="0" dirty="0">
                <a:solidFill>
                  <a:srgbClr val="050505"/>
                </a:solidFill>
                <a:effectLst/>
                <a:latin typeface="inherit"/>
              </a:rPr>
              <a:t> עם כבדות שמיעה )אותן ניתן להזמין דרך </a:t>
            </a:r>
            <a:r>
              <a:rPr lang="he-IL" b="0" i="0" dirty="0" err="1">
                <a:solidFill>
                  <a:srgbClr val="050505"/>
                </a:solidFill>
                <a:effectLst/>
                <a:latin typeface="inherit"/>
              </a:rPr>
              <a:t>פרוייקט</a:t>
            </a:r>
            <a:r>
              <a:rPr lang="he-IL" b="0" i="0" dirty="0">
                <a:solidFill>
                  <a:srgbClr val="050505"/>
                </a:solidFill>
                <a:effectLst/>
                <a:latin typeface="inherit"/>
              </a:rPr>
              <a:t> ההצטיידות התנועתי(. נבדוק את זה מול ההורים ו/או בית-הספר ונסייע להתארגן</a:t>
            </a:r>
          </a:p>
          <a:p>
            <a:pPr algn="r"/>
            <a:endParaRPr lang="he-IL" b="0" i="0" dirty="0">
              <a:solidFill>
                <a:srgbClr val="050505"/>
              </a:solidFill>
              <a:effectLst/>
              <a:latin typeface="inherit"/>
            </a:endParaRPr>
          </a:p>
          <a:p>
            <a:pPr algn="r"/>
            <a:r>
              <a:rPr lang="he-IL" b="1" i="0" dirty="0">
                <a:solidFill>
                  <a:srgbClr val="050505"/>
                </a:solidFill>
                <a:effectLst/>
                <a:latin typeface="inherit"/>
              </a:rPr>
              <a:t>שיחת שיתוף על החששות: </a:t>
            </a:r>
            <a:r>
              <a:rPr lang="he-IL" b="0" i="0" dirty="0">
                <a:solidFill>
                  <a:srgbClr val="050505"/>
                </a:solidFill>
                <a:effectLst/>
                <a:latin typeface="inherit"/>
              </a:rPr>
              <a:t>לקיים עם </a:t>
            </a:r>
            <a:r>
              <a:rPr lang="he-IL" b="0" i="0" dirty="0" err="1">
                <a:solidFill>
                  <a:srgbClr val="050505"/>
                </a:solidFill>
                <a:effectLst/>
                <a:latin typeface="inherit"/>
              </a:rPr>
              <a:t>החניכים.ות</a:t>
            </a:r>
            <a:r>
              <a:rPr lang="he-IL" b="0" i="0" dirty="0">
                <a:solidFill>
                  <a:srgbClr val="050505"/>
                </a:solidFill>
                <a:effectLst/>
                <a:latin typeface="inherit"/>
              </a:rPr>
              <a:t> מפגשים של מעגלי שיתוף שבו יעלו את החששות </a:t>
            </a:r>
            <a:r>
              <a:rPr lang="he-IL" b="0" i="0" dirty="0" err="1">
                <a:solidFill>
                  <a:srgbClr val="050505"/>
                </a:solidFill>
                <a:effectLst/>
                <a:latin typeface="inherit"/>
              </a:rPr>
              <a:t>שלהם.ן</a:t>
            </a:r>
            <a:r>
              <a:rPr lang="he-IL" b="0" i="0" dirty="0">
                <a:solidFill>
                  <a:srgbClr val="050505"/>
                </a:solidFill>
                <a:effectLst/>
                <a:latin typeface="inherit"/>
              </a:rPr>
              <a:t> מהטיול, יחד עם כל הקבוצה </a:t>
            </a:r>
            <a:r>
              <a:rPr lang="he-IL" b="0" i="0" dirty="0" err="1">
                <a:solidFill>
                  <a:srgbClr val="050505"/>
                </a:solidFill>
                <a:effectLst/>
                <a:latin typeface="inherit"/>
              </a:rPr>
              <a:t>והמדריך.ה</a:t>
            </a:r>
            <a:r>
              <a:rPr lang="he-IL" b="0" i="0" dirty="0">
                <a:solidFill>
                  <a:srgbClr val="050505"/>
                </a:solidFill>
                <a:effectLst/>
                <a:latin typeface="inherit"/>
              </a:rPr>
              <a:t> לנסות לספק פתרונות, הרגעה לחששות העולים. ניתן ונכון להעלות מקרים שונים וסיטואציות ולנתח אותם עם הקבוצה ולהעלות רעיונות לפתרונות בהם הקבוצה היא כלי משמעותי לפתרון. במכלול הסיטואציות והמקרים נשוחח גם על התנהגויות ותופעות שעשויות לנבוע מהצרכים המיוחדים של חניכות וחניכים בקבוצה. בנוסף, רצוי באחת מפעולות ההכנה לעבור עם </a:t>
            </a:r>
            <a:r>
              <a:rPr lang="he-IL" b="0" i="0" dirty="0" err="1">
                <a:solidFill>
                  <a:srgbClr val="050505"/>
                </a:solidFill>
                <a:effectLst/>
                <a:latin typeface="inherit"/>
              </a:rPr>
              <a:t>החניכים.ות</a:t>
            </a:r>
            <a:r>
              <a:rPr lang="he-IL" b="0" i="0" dirty="0">
                <a:solidFill>
                  <a:srgbClr val="050505"/>
                </a:solidFill>
                <a:effectLst/>
                <a:latin typeface="inherit"/>
              </a:rPr>
              <a:t> על לו״ז הטיול דקה אחרי דקה ולתאר להם את המשימות והציפיות והאתגרים בכל רגע ורגע. כמו כן, נוודא שכלל החניכים והחניכות הבינו את הציפיות, המשימות והאתגרים ושהם מוכנים לכך</a:t>
            </a:r>
          </a:p>
          <a:p>
            <a:pPr algn="r"/>
            <a:endParaRPr lang="he-IL" b="0" i="0" dirty="0">
              <a:solidFill>
                <a:srgbClr val="050505"/>
              </a:solidFill>
              <a:effectLst/>
              <a:latin typeface="inherit"/>
            </a:endParaRPr>
          </a:p>
          <a:p>
            <a:pPr algn="r"/>
            <a:r>
              <a:rPr lang="he-IL" b="1" i="0" dirty="0">
                <a:solidFill>
                  <a:srgbClr val="050505"/>
                </a:solidFill>
                <a:effectLst/>
                <a:latin typeface="inherit"/>
              </a:rPr>
              <a:t>שיתוף מתוך ניסיון: </a:t>
            </a:r>
            <a:r>
              <a:rPr lang="he-IL" b="0" i="0" dirty="0">
                <a:solidFill>
                  <a:srgbClr val="050505"/>
                </a:solidFill>
                <a:effectLst/>
                <a:latin typeface="inherit"/>
              </a:rPr>
              <a:t>לנסות לגייס </a:t>
            </a:r>
            <a:r>
              <a:rPr lang="he-IL" b="0" i="0" dirty="0" err="1">
                <a:solidFill>
                  <a:srgbClr val="050505"/>
                </a:solidFill>
                <a:effectLst/>
                <a:latin typeface="inherit"/>
              </a:rPr>
              <a:t>בוגר.ת</a:t>
            </a:r>
            <a:r>
              <a:rPr lang="he-IL" b="0" i="0" dirty="0">
                <a:solidFill>
                  <a:srgbClr val="050505"/>
                </a:solidFill>
                <a:effectLst/>
                <a:latin typeface="inherit"/>
              </a:rPr>
              <a:t> שבט או דמות משמעותית </a:t>
            </a:r>
            <a:r>
              <a:rPr lang="he-IL" b="0" i="0" dirty="0" err="1">
                <a:solidFill>
                  <a:srgbClr val="050505"/>
                </a:solidFill>
                <a:effectLst/>
                <a:latin typeface="inherit"/>
              </a:rPr>
              <a:t>לחניכים.ות</a:t>
            </a:r>
            <a:r>
              <a:rPr lang="he-IL" b="0" i="0" dirty="0">
                <a:solidFill>
                  <a:srgbClr val="050505"/>
                </a:solidFill>
                <a:effectLst/>
                <a:latin typeface="inherit"/>
              </a:rPr>
              <a:t> שיספרו להם על טיול חנוכה כחוויה מעצימה וטובה. ניתן להביא סרט/ דמות שמספרים על מסע מאתגר בטבע שמשקף את עוצמת החוויה למרות האתגרים</a:t>
            </a:r>
          </a:p>
          <a:p>
            <a:pPr algn="r"/>
            <a:endParaRPr lang="he-IL" b="0" i="0" dirty="0">
              <a:solidFill>
                <a:srgbClr val="050505"/>
              </a:solidFill>
              <a:effectLst/>
              <a:latin typeface="inherit"/>
            </a:endParaRPr>
          </a:p>
          <a:p>
            <a:pPr algn="r"/>
            <a:r>
              <a:rPr lang="he-IL" b="1" i="0" dirty="0">
                <a:solidFill>
                  <a:srgbClr val="050505"/>
                </a:solidFill>
                <a:effectLst/>
                <a:latin typeface="inherit"/>
              </a:rPr>
              <a:t>חסם כלכלי - עלות הטיול: </a:t>
            </a:r>
            <a:r>
              <a:rPr lang="he-IL" b="0" i="0" dirty="0">
                <a:solidFill>
                  <a:srgbClr val="050505"/>
                </a:solidFill>
                <a:effectLst/>
                <a:latin typeface="inherit"/>
              </a:rPr>
              <a:t>ראשית יש לבדוק ולהחליט על סכום סבסוד )לשבט או ליחידים( שייתן אפשרות ריאלית לכלל </a:t>
            </a:r>
            <a:r>
              <a:rPr lang="he-IL" b="0" i="0" dirty="0" err="1">
                <a:solidFill>
                  <a:srgbClr val="050505"/>
                </a:solidFill>
                <a:effectLst/>
                <a:latin typeface="inherit"/>
              </a:rPr>
              <a:t>החניכים.ות</a:t>
            </a:r>
            <a:r>
              <a:rPr lang="he-IL" b="0" i="0" dirty="0">
                <a:solidFill>
                  <a:srgbClr val="050505"/>
                </a:solidFill>
                <a:effectLst/>
                <a:latin typeface="inherit"/>
              </a:rPr>
              <a:t> לצאת לטיול, בהתאמה ליכולת השבט/ההנהגה/ התנועה.</a:t>
            </a:r>
          </a:p>
          <a:p>
            <a:pPr algn="r"/>
            <a:endParaRPr lang="he-IL" b="1" i="0" dirty="0">
              <a:solidFill>
                <a:srgbClr val="050505"/>
              </a:solidFill>
              <a:effectLst/>
              <a:latin typeface="inherit"/>
            </a:endParaRPr>
          </a:p>
          <a:p>
            <a:pPr algn="r"/>
            <a:r>
              <a:rPr lang="he-IL" b="1" i="0" dirty="0">
                <a:solidFill>
                  <a:srgbClr val="050505"/>
                </a:solidFill>
                <a:effectLst/>
                <a:latin typeface="inherit"/>
              </a:rPr>
              <a:t>חסם כלכלי – מנטלי: </a:t>
            </a:r>
            <a:r>
              <a:rPr lang="he-IL" b="0" i="0" dirty="0">
                <a:solidFill>
                  <a:srgbClr val="050505"/>
                </a:solidFill>
                <a:effectLst/>
                <a:latin typeface="inherit"/>
              </a:rPr>
              <a:t>ישנם וישנן </a:t>
            </a:r>
            <a:r>
              <a:rPr lang="he-IL" b="0" i="0" dirty="0" err="1">
                <a:solidFill>
                  <a:srgbClr val="050505"/>
                </a:solidFill>
                <a:effectLst/>
                <a:latin typeface="inherit"/>
              </a:rPr>
              <a:t>חניכים.ות</a:t>
            </a:r>
            <a:r>
              <a:rPr lang="he-IL" b="0" i="0" dirty="0">
                <a:solidFill>
                  <a:srgbClr val="050505"/>
                </a:solidFill>
                <a:effectLst/>
                <a:latin typeface="inherit"/>
              </a:rPr>
              <a:t> שהעניין הכלכלי יהווה חסם ראשוני ומרכזי ואפילו לא </a:t>
            </a:r>
          </a:p>
          <a:p>
            <a:pPr algn="r"/>
            <a:r>
              <a:rPr lang="he-IL" b="0" i="0" dirty="0">
                <a:solidFill>
                  <a:srgbClr val="050505"/>
                </a:solidFill>
                <a:effectLst/>
                <a:latin typeface="inherit"/>
              </a:rPr>
              <a:t>יתפנו ויחשבו הלאה על אתגרים נוספים בטיול כי מבחינה מנטלית כבר החליטו לא לצאת כי זה יקר. עם </a:t>
            </a:r>
            <a:r>
              <a:rPr lang="he-IL" b="0" i="0" dirty="0" err="1">
                <a:solidFill>
                  <a:srgbClr val="050505"/>
                </a:solidFill>
                <a:effectLst/>
                <a:latin typeface="inherit"/>
              </a:rPr>
              <a:t>חניכים.ות</a:t>
            </a:r>
            <a:r>
              <a:rPr lang="he-IL" b="0" i="0" dirty="0">
                <a:solidFill>
                  <a:srgbClr val="050505"/>
                </a:solidFill>
                <a:effectLst/>
                <a:latin typeface="inherit"/>
              </a:rPr>
              <a:t> אלו מומלץ לדבר באופן פרטני, להציג להם ולהן באופן שקוף על מה הולך הכסף בטיול: אוכל, היסעים, אבטחה וכו׳ ולעדכן כי קיימת אופציה לסיוע וסבסוד במידת הצורך.</a:t>
            </a:r>
          </a:p>
          <a:p>
            <a:pPr algn="r"/>
            <a:endParaRPr lang="he-IL" b="0" i="0" dirty="0">
              <a:solidFill>
                <a:srgbClr val="050505"/>
              </a:solidFill>
              <a:effectLst/>
              <a:latin typeface="inherit"/>
            </a:endParaRPr>
          </a:p>
          <a:p>
            <a:pPr algn="r"/>
            <a:r>
              <a:rPr lang="he-IL" b="1" i="0" dirty="0">
                <a:solidFill>
                  <a:srgbClr val="050505"/>
                </a:solidFill>
                <a:effectLst/>
                <a:latin typeface="inherit"/>
              </a:rPr>
              <a:t>חסם כלכלי – אי שוויון </a:t>
            </a:r>
            <a:r>
              <a:rPr lang="he-IL" b="0" i="0" dirty="0">
                <a:solidFill>
                  <a:srgbClr val="050505"/>
                </a:solidFill>
                <a:effectLst/>
                <a:latin typeface="inherit"/>
              </a:rPr>
              <a:t>בין שבטים/הנהגה- יש לשים דגש על הנראות ועל פערים נראים לעין. לדוגמא אם מחליטים שכל הטיול עם אוהלי איגלו יש לדאוג לאוהלי איגלו </a:t>
            </a:r>
            <a:r>
              <a:rPr lang="he-IL" b="0" i="0" dirty="0" err="1">
                <a:solidFill>
                  <a:srgbClr val="050505"/>
                </a:solidFill>
                <a:effectLst/>
                <a:latin typeface="inherit"/>
              </a:rPr>
              <a:t>לחניכים.ות</a:t>
            </a:r>
            <a:r>
              <a:rPr lang="he-IL" b="0" i="0" dirty="0">
                <a:solidFill>
                  <a:srgbClr val="050505"/>
                </a:solidFill>
                <a:effectLst/>
                <a:latin typeface="inherit"/>
              </a:rPr>
              <a:t> אם אין להם או לחלופין אם ישנים באוהל קונסטרוקציה להתעקש לא לבדל ולתת להם לישון באוהלי איגלו. עניין זה נכון גם לגבי צ'ופרים שבטיים כמו מעילי פליז וכו' יש לנסות וליצור אפס פערים בין שבטים בטיול וגם ברמת ההנהגה.</a:t>
            </a:r>
          </a:p>
          <a:p>
            <a:pPr algn="r"/>
            <a:endParaRPr lang="he-IL" b="0" i="0" dirty="0">
              <a:solidFill>
                <a:srgbClr val="050505"/>
              </a:solidFill>
              <a:effectLst/>
              <a:latin typeface="inherit"/>
            </a:endParaRPr>
          </a:p>
          <a:p>
            <a:pPr algn="r"/>
            <a:r>
              <a:rPr lang="he-IL" b="1" dirty="0"/>
              <a:t>טיול חנוכה דרום כהזדמנות לאתגר מלמד ומשמעותי-</a:t>
            </a:r>
            <a:r>
              <a:rPr lang="he-IL" dirty="0"/>
              <a:t> להעצים דווקא את האתגר והקושי של הטיול על מנת לתת לו יותר משמעות. מעין מסע "הישרדות", רק כשאת.ה </a:t>
            </a:r>
            <a:r>
              <a:rPr lang="he-IL" dirty="0" err="1"/>
              <a:t>מאתגר.ת</a:t>
            </a:r>
            <a:r>
              <a:rPr lang="he-IL" dirty="0"/>
              <a:t> את עצמך, את.ה </a:t>
            </a:r>
            <a:r>
              <a:rPr lang="he-IL" dirty="0" err="1"/>
              <a:t>מצמיח.ה</a:t>
            </a:r>
            <a:r>
              <a:rPr lang="he-IL" dirty="0"/>
              <a:t> את עצמך. צמיחה מתוך אתגר. נזמין למסע הזה, שיהיה לא תמיד קל, אבל בזכות ההתמודדות, </a:t>
            </a:r>
            <a:r>
              <a:rPr lang="he-IL" dirty="0" err="1"/>
              <a:t>תצמח.י</a:t>
            </a:r>
            <a:r>
              <a:rPr lang="he-IL" dirty="0"/>
              <a:t> </a:t>
            </a:r>
            <a:r>
              <a:rPr lang="he-IL" dirty="0" err="1"/>
              <a:t>ותגדל.י</a:t>
            </a:r>
            <a:r>
              <a:rPr lang="he-IL" dirty="0"/>
              <a:t> גם ברמה האישית וגם ברמה הקבוצתית. אם צלחת את חנוכה דרום, </a:t>
            </a:r>
            <a:r>
              <a:rPr lang="he-IL" dirty="0" err="1"/>
              <a:t>תוכל.י</a:t>
            </a:r>
            <a:r>
              <a:rPr lang="he-IL" dirty="0"/>
              <a:t> לצלוח עוד הרבה אתגרים. אם אתם.ן כשכבה/ </a:t>
            </a:r>
            <a:r>
              <a:rPr lang="he-IL" dirty="0" err="1"/>
              <a:t>שכב"ג</a:t>
            </a:r>
            <a:r>
              <a:rPr lang="he-IL" dirty="0"/>
              <a:t> </a:t>
            </a:r>
            <a:r>
              <a:rPr lang="he-IL" dirty="0" err="1"/>
              <a:t>צלחתם.ן</a:t>
            </a:r>
            <a:r>
              <a:rPr lang="he-IL" dirty="0"/>
              <a:t> יחד את חנוכה דרום, תוכלו לצלוח עוד הרבה דברים יחד. העצמה, פיתוח תחושת מסוגלות. דגש על החוויה הקבוצתית שתקרה בטיול הזה- היחסים מתהדקים, ההכרות עולה שלב. הערבות ההדדית, הקשר והחברות מקבלים משמעות נוספת. תחושת יכולת, המוגדרת כתפיסת הפרט את </a:t>
            </a:r>
            <a:r>
              <a:rPr lang="he-IL" dirty="0" err="1"/>
              <a:t>עצמו.ה</a:t>
            </a:r>
            <a:r>
              <a:rPr lang="he-IL" dirty="0"/>
              <a:t> </a:t>
            </a:r>
            <a:r>
              <a:rPr lang="he-IL" dirty="0" err="1"/>
              <a:t>כבעל.ת</a:t>
            </a:r>
            <a:r>
              <a:rPr lang="he-IL" dirty="0"/>
              <a:t> שליטה עצמית ובטחון עצמי מחד ואמון בחברה כבעלת משמעות וקיום פוטנציאל של תמיכה חברתית מאידך, היא אחד המשאבים האישיותיים שנמצאו בספרות המחקר כבעלי משקל מכריע בהתמודדות עם אירועי חיים שליליים ומטלות החיים.</a:t>
            </a:r>
          </a:p>
          <a:p>
            <a:pPr algn="r"/>
            <a:endParaRPr lang="he-IL" dirty="0"/>
          </a:p>
          <a:p>
            <a:pPr algn="r"/>
            <a:r>
              <a:rPr lang="he-IL" b="1" dirty="0"/>
              <a:t>בחירה חופשית: </a:t>
            </a:r>
            <a:r>
              <a:rPr lang="he-IL" dirty="0"/>
              <a:t>על </a:t>
            </a:r>
            <a:r>
              <a:rPr lang="he-IL" dirty="0" err="1"/>
              <a:t>החניך.ה</a:t>
            </a:r>
            <a:r>
              <a:rPr lang="he-IL" dirty="0"/>
              <a:t> לבחור </a:t>
            </a:r>
            <a:r>
              <a:rPr lang="he-IL" dirty="0" err="1"/>
              <a:t>מרצונו.ה</a:t>
            </a:r>
            <a:r>
              <a:rPr lang="he-IL" dirty="0"/>
              <a:t> לצאת. לא ניתן לכפות את היציאה לטיול. לכן גם </a:t>
            </a:r>
          </a:p>
          <a:p>
            <a:pPr algn="r"/>
            <a:r>
              <a:rPr lang="he-IL" dirty="0"/>
              <a:t>מסעות השכנוע שלנו את </a:t>
            </a:r>
            <a:r>
              <a:rPr lang="he-IL" dirty="0" err="1"/>
              <a:t>החניכים.ות</a:t>
            </a:r>
            <a:r>
              <a:rPr lang="he-IL" dirty="0"/>
              <a:t> צריכים להיות הוגנים. חשוב מאוד להבדיל בין שכנוע, הצעת </a:t>
            </a:r>
          </a:p>
          <a:p>
            <a:pPr algn="r"/>
            <a:r>
              <a:rPr lang="he-IL" dirty="0"/>
              <a:t>פתרונות שמקלים או מסירים חששות ובין לחצים חברתיים )"אם לא תצא אתה לא חלק"...( המופעלים על </a:t>
            </a:r>
            <a:r>
              <a:rPr lang="he-IL" dirty="0" err="1"/>
              <a:t>החניך.ה</a:t>
            </a:r>
            <a:r>
              <a:rPr lang="he-IL" dirty="0"/>
              <a:t>- מצד </a:t>
            </a:r>
            <a:r>
              <a:rPr lang="he-IL" dirty="0" err="1"/>
              <a:t>המדריך.ה</a:t>
            </a:r>
            <a:r>
              <a:rPr lang="he-IL" dirty="0"/>
              <a:t> או מצד הקבוצה. כמו כן, ובמיוחד כשמדובר </a:t>
            </a:r>
            <a:r>
              <a:rPr lang="he-IL" dirty="0" err="1"/>
              <a:t>בחברי.ות</a:t>
            </a:r>
            <a:r>
              <a:rPr lang="he-IL" dirty="0"/>
              <a:t> שכבה משתלבים/</a:t>
            </a:r>
            <a:r>
              <a:rPr lang="he-IL" dirty="0" err="1"/>
              <a:t>ות</a:t>
            </a:r>
            <a:r>
              <a:rPr lang="he-IL" dirty="0"/>
              <a:t>, פעמים רבות נסיק מסקנות מוקדמות בעצמנו ביחס למסוגלות של החניך או החניכה לצאת לטיול, וגם לגבי הרצון המוטיבציה </a:t>
            </a:r>
            <a:r>
              <a:rPr lang="he-IL" dirty="0" err="1"/>
              <a:t>שלו.ה</a:t>
            </a:r>
            <a:r>
              <a:rPr lang="he-IL" dirty="0"/>
              <a:t>. עלינו לוודא שאנחנו </a:t>
            </a:r>
            <a:r>
              <a:rPr lang="he-IL" dirty="0" err="1"/>
              <a:t>מתייחסים.ות</a:t>
            </a:r>
            <a:r>
              <a:rPr lang="he-IL" dirty="0"/>
              <a:t> לרצון ולמוטיבציה </a:t>
            </a:r>
            <a:r>
              <a:rPr lang="he-IL" dirty="0" err="1"/>
              <a:t>שמביעים.ות</a:t>
            </a:r>
            <a:r>
              <a:rPr lang="he-IL" dirty="0"/>
              <a:t>, </a:t>
            </a:r>
            <a:r>
              <a:rPr lang="he-IL" dirty="0" err="1"/>
              <a:t>ומשתפים.ות</a:t>
            </a:r>
            <a:r>
              <a:rPr lang="he-IL" dirty="0"/>
              <a:t> </a:t>
            </a:r>
            <a:r>
              <a:rPr lang="he-IL" dirty="0" err="1"/>
              <a:t>אותם.ן</a:t>
            </a:r>
            <a:r>
              <a:rPr lang="he-IL" dirty="0"/>
              <a:t> בקבלת ההחלטות </a:t>
            </a:r>
            <a:r>
              <a:rPr lang="he-IL" dirty="0" err="1"/>
              <a:t>לגביהם.ן</a:t>
            </a:r>
            <a:r>
              <a:rPr lang="he-IL" dirty="0"/>
              <a:t>, וכן </a:t>
            </a:r>
            <a:r>
              <a:rPr lang="he-IL" dirty="0" err="1"/>
              <a:t>מנסים.ות</a:t>
            </a:r>
            <a:r>
              <a:rPr lang="he-IL" dirty="0"/>
              <a:t> לייצר פתרונות יצירתיים ביחס לאופן שבו </a:t>
            </a:r>
            <a:r>
              <a:rPr lang="he-IL" dirty="0" err="1"/>
              <a:t>רוצים.ות</a:t>
            </a:r>
            <a:r>
              <a:rPr lang="he-IL" dirty="0"/>
              <a:t> לקחת חלק בטיול</a:t>
            </a:r>
          </a:p>
          <a:p>
            <a:pPr algn="r"/>
            <a:endParaRPr lang="he-IL" dirty="0"/>
          </a:p>
          <a:p>
            <a:pPr algn="r"/>
            <a:r>
              <a:rPr lang="he-IL" b="1" dirty="0"/>
              <a:t>ציר פיתוח אישי:</a:t>
            </a:r>
            <a:r>
              <a:rPr lang="he-IL" b="0" dirty="0"/>
              <a:t> אפשר ורצוי בשיחות הכנה אישיות לטיול להציב מטרה אישית עם כל </a:t>
            </a:r>
            <a:r>
              <a:rPr lang="he-IL" b="0" dirty="0" err="1"/>
              <a:t>אחד.ת</a:t>
            </a:r>
            <a:r>
              <a:rPr lang="he-IL" b="0" dirty="0"/>
              <a:t> </a:t>
            </a:r>
            <a:r>
              <a:rPr lang="he-IL" b="0" dirty="0" err="1"/>
              <a:t>מהחניכים.ות</a:t>
            </a:r>
            <a:r>
              <a:rPr lang="he-IL" b="0" dirty="0"/>
              <a:t> אותה ירצו להשיג באמצעות הטיול- בתהליך ההכנה ובמהלך הטיול עצמו. המטרות יכולות להתייחס לאתגרים של </a:t>
            </a:r>
            <a:r>
              <a:rPr lang="he-IL" b="0" dirty="0" err="1"/>
              <a:t>החניך.ה</a:t>
            </a:r>
            <a:r>
              <a:rPr lang="he-IL" b="0" dirty="0"/>
              <a:t> בתחומים חברתיים, פיזיים, יוזמה ואחריות אישית ועוד, ולהיבחר בשיתוף על החניך. </a:t>
            </a:r>
            <a:r>
              <a:rPr lang="he-IL" b="0" dirty="0" err="1"/>
              <a:t>ומדריך.ת</a:t>
            </a:r>
            <a:r>
              <a:rPr lang="he-IL" b="0" dirty="0"/>
              <a:t> השכבה. חשוב לחשוב ביחד גם על אירועים או הזדמנויות בהן </a:t>
            </a:r>
            <a:r>
              <a:rPr lang="he-IL" b="0" dirty="0" err="1"/>
              <a:t>יכולים.ות</a:t>
            </a:r>
            <a:r>
              <a:rPr lang="he-IL" b="0" dirty="0"/>
              <a:t> לקחת חלק בתהליך ההכנה או בטיול עצמו, כדרכי ביצוע להשגת המטרה: הצטרפות </a:t>
            </a:r>
            <a:r>
              <a:rPr lang="he-IL" b="0" dirty="0" err="1"/>
              <a:t>לועדה</a:t>
            </a:r>
            <a:r>
              <a:rPr lang="he-IL" b="0" dirty="0"/>
              <a:t> מסוימת לקראת הטיול, התנסות בהעברת פעילות לקבוצה בהכנה או בטיול, לקיחת אחריות על נושא כלשהו, בניית תהליך הכנה וחשיפה הדרגתי לתחום מאתגר כמו בישול צופי או לינה בשטח, ועוד. </a:t>
            </a:r>
            <a:r>
              <a:rPr lang="he-IL" b="0" dirty="0" err="1"/>
              <a:t>מוזמנים.ות</a:t>
            </a:r>
            <a:r>
              <a:rPr lang="he-IL" b="0" dirty="0"/>
              <a:t> להשתמש במסמך מנחה לבניית ציר פיתוח אישי </a:t>
            </a:r>
            <a:r>
              <a:rPr lang="he-IL" b="0" dirty="0" err="1"/>
              <a:t>לחניך.ה</a:t>
            </a:r>
            <a:r>
              <a:rPr lang="he-IL" b="0" dirty="0"/>
              <a:t>.</a:t>
            </a:r>
          </a:p>
          <a:p>
            <a:endParaRPr lang="he-IL" dirty="0"/>
          </a:p>
        </p:txBody>
      </p:sp>
      <p:sp>
        <p:nvSpPr>
          <p:cNvPr id="4" name="מציין מיקום של מספר שקופית 3"/>
          <p:cNvSpPr>
            <a:spLocks noGrp="1"/>
          </p:cNvSpPr>
          <p:nvPr>
            <p:ph type="sldNum" sz="quarter" idx="5"/>
          </p:nvPr>
        </p:nvSpPr>
        <p:spPr/>
        <p:txBody>
          <a:bodyPr/>
          <a:lstStyle/>
          <a:p>
            <a:fld id="{E2A184DD-DEE3-450D-8853-B3D779394333}" type="slidenum">
              <a:rPr lang="he-IL" smtClean="0"/>
              <a:t>5</a:t>
            </a:fld>
            <a:endParaRPr lang="he-IL"/>
          </a:p>
        </p:txBody>
      </p:sp>
    </p:spTree>
    <p:extLst>
      <p:ext uri="{BB962C8B-B14F-4D97-AF65-F5344CB8AC3E}">
        <p14:creationId xmlns:p14="http://schemas.microsoft.com/office/powerpoint/2010/main" val="37731254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bg>
      <p:bgPr>
        <a:blipFill dpi="0" rotWithShape="1">
          <a:blip r:embed="rId2">
            <a:alphaModFix amt="28000"/>
            <a:lum/>
          </a:blip>
          <a:srcRect/>
          <a:stretch>
            <a:fillRect l="-17000" r="-17000"/>
          </a:stretch>
        </a:blip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0CC44BA-4772-2BFF-52DE-0D6706A02233}"/>
              </a:ext>
            </a:extLst>
          </p:cNvPr>
          <p:cNvSpPr>
            <a:spLocks noGrp="1"/>
          </p:cNvSpPr>
          <p:nvPr>
            <p:ph type="ctrTitle"/>
          </p:nvPr>
        </p:nvSpPr>
        <p:spPr>
          <a:xfrm>
            <a:off x="1524000" y="1122363"/>
            <a:ext cx="9144000" cy="2387600"/>
          </a:xfrm>
        </p:spPr>
        <p:txBody>
          <a:bodyPr anchor="b"/>
          <a:lstStyle>
            <a:lvl1pPr algn="ctr">
              <a:defRPr sz="6000"/>
            </a:lvl1pPr>
          </a:lstStyle>
          <a:p>
            <a:r>
              <a:rPr lang="he-IL" dirty="0"/>
              <a:t>לחץ כדי לערוך סגנון כותרת של תבנית בסיס</a:t>
            </a:r>
          </a:p>
        </p:txBody>
      </p:sp>
      <p:sp>
        <p:nvSpPr>
          <p:cNvPr id="3" name="כותרת משנה 2">
            <a:extLst>
              <a:ext uri="{FF2B5EF4-FFF2-40B4-BE49-F238E27FC236}">
                <a16:creationId xmlns:a16="http://schemas.microsoft.com/office/drawing/2014/main" id="{92581342-604C-C1FD-BF02-C8B135F380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0AF2C43C-BC9C-CC1A-534B-4BF0D7C6805C}"/>
              </a:ext>
            </a:extLst>
          </p:cNvPr>
          <p:cNvSpPr>
            <a:spLocks noGrp="1"/>
          </p:cNvSpPr>
          <p:nvPr>
            <p:ph type="dt" sz="half" idx="10"/>
          </p:nvPr>
        </p:nvSpPr>
        <p:spPr/>
        <p:txBody>
          <a:bodyPr/>
          <a:lstStyle/>
          <a:p>
            <a:fld id="{686533C3-46C8-40ED-AC9A-AA6EE78C2610}" type="datetimeFigureOut">
              <a:rPr lang="he-IL" smtClean="0"/>
              <a:t>ט"ז/אלול/תשפ"ד</a:t>
            </a:fld>
            <a:endParaRPr lang="he-IL"/>
          </a:p>
        </p:txBody>
      </p:sp>
      <p:sp>
        <p:nvSpPr>
          <p:cNvPr id="5" name="מציין מיקום של כותרת תחתונה 4">
            <a:extLst>
              <a:ext uri="{FF2B5EF4-FFF2-40B4-BE49-F238E27FC236}">
                <a16:creationId xmlns:a16="http://schemas.microsoft.com/office/drawing/2014/main" id="{4427D38D-D278-284F-204A-65011040DCF3}"/>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3916A6B3-F0E7-C617-6B40-361242374327}"/>
              </a:ext>
            </a:extLst>
          </p:cNvPr>
          <p:cNvSpPr>
            <a:spLocks noGrp="1"/>
          </p:cNvSpPr>
          <p:nvPr>
            <p:ph type="sldNum" sz="quarter" idx="12"/>
          </p:nvPr>
        </p:nvSpPr>
        <p:spPr/>
        <p:txBody>
          <a:bodyPr/>
          <a:lstStyle/>
          <a:p>
            <a:fld id="{DF346AAE-D6F6-4ED5-B738-C72D5038F9FE}" type="slidenum">
              <a:rPr lang="he-IL" smtClean="0"/>
              <a:t>‹#›</a:t>
            </a:fld>
            <a:endParaRPr lang="he-IL"/>
          </a:p>
        </p:txBody>
      </p:sp>
    </p:spTree>
    <p:extLst>
      <p:ext uri="{BB962C8B-B14F-4D97-AF65-F5344CB8AC3E}">
        <p14:creationId xmlns:p14="http://schemas.microsoft.com/office/powerpoint/2010/main" val="3994753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E3BD17C-017E-6AF5-0162-CEC76C0515D2}"/>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16CECE5C-28B0-8C7F-5146-4BCCCEAA9167}"/>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E2900ABE-A34B-C2CD-FDB3-FE089894605D}"/>
              </a:ext>
            </a:extLst>
          </p:cNvPr>
          <p:cNvSpPr>
            <a:spLocks noGrp="1"/>
          </p:cNvSpPr>
          <p:nvPr>
            <p:ph type="dt" sz="half" idx="10"/>
          </p:nvPr>
        </p:nvSpPr>
        <p:spPr/>
        <p:txBody>
          <a:bodyPr/>
          <a:lstStyle/>
          <a:p>
            <a:fld id="{686533C3-46C8-40ED-AC9A-AA6EE78C2610}" type="datetimeFigureOut">
              <a:rPr lang="he-IL" smtClean="0"/>
              <a:t>ט"ז/אלול/תשפ"ד</a:t>
            </a:fld>
            <a:endParaRPr lang="he-IL"/>
          </a:p>
        </p:txBody>
      </p:sp>
      <p:sp>
        <p:nvSpPr>
          <p:cNvPr id="5" name="מציין מיקום של כותרת תחתונה 4">
            <a:extLst>
              <a:ext uri="{FF2B5EF4-FFF2-40B4-BE49-F238E27FC236}">
                <a16:creationId xmlns:a16="http://schemas.microsoft.com/office/drawing/2014/main" id="{FCCD9434-23A0-B2A1-ACA6-5F68CE51FAB6}"/>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9B542346-AB4A-7D1A-A7C9-A0F86D76E781}"/>
              </a:ext>
            </a:extLst>
          </p:cNvPr>
          <p:cNvSpPr>
            <a:spLocks noGrp="1"/>
          </p:cNvSpPr>
          <p:nvPr>
            <p:ph type="sldNum" sz="quarter" idx="12"/>
          </p:nvPr>
        </p:nvSpPr>
        <p:spPr/>
        <p:txBody>
          <a:bodyPr/>
          <a:lstStyle/>
          <a:p>
            <a:fld id="{DF346AAE-D6F6-4ED5-B738-C72D5038F9FE}" type="slidenum">
              <a:rPr lang="he-IL" smtClean="0"/>
              <a:t>‹#›</a:t>
            </a:fld>
            <a:endParaRPr lang="he-IL"/>
          </a:p>
        </p:txBody>
      </p:sp>
    </p:spTree>
    <p:extLst>
      <p:ext uri="{BB962C8B-B14F-4D97-AF65-F5344CB8AC3E}">
        <p14:creationId xmlns:p14="http://schemas.microsoft.com/office/powerpoint/2010/main" val="4086318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795A5EB8-05E5-AD83-FC59-F80859197B6D}"/>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BC59F090-0053-8F5D-F9CE-5C381BB26963}"/>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4E673AFC-4A78-9F95-D111-C582D04078FF}"/>
              </a:ext>
            </a:extLst>
          </p:cNvPr>
          <p:cNvSpPr>
            <a:spLocks noGrp="1"/>
          </p:cNvSpPr>
          <p:nvPr>
            <p:ph type="dt" sz="half" idx="10"/>
          </p:nvPr>
        </p:nvSpPr>
        <p:spPr/>
        <p:txBody>
          <a:bodyPr/>
          <a:lstStyle/>
          <a:p>
            <a:fld id="{686533C3-46C8-40ED-AC9A-AA6EE78C2610}" type="datetimeFigureOut">
              <a:rPr lang="he-IL" smtClean="0"/>
              <a:t>ט"ז/אלול/תשפ"ד</a:t>
            </a:fld>
            <a:endParaRPr lang="he-IL"/>
          </a:p>
        </p:txBody>
      </p:sp>
      <p:sp>
        <p:nvSpPr>
          <p:cNvPr id="5" name="מציין מיקום של כותרת תחתונה 4">
            <a:extLst>
              <a:ext uri="{FF2B5EF4-FFF2-40B4-BE49-F238E27FC236}">
                <a16:creationId xmlns:a16="http://schemas.microsoft.com/office/drawing/2014/main" id="{CE2AF026-0124-5C4A-5BEC-531F60818660}"/>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24E2684C-A2E0-309D-67F0-5E030CF5C51D}"/>
              </a:ext>
            </a:extLst>
          </p:cNvPr>
          <p:cNvSpPr>
            <a:spLocks noGrp="1"/>
          </p:cNvSpPr>
          <p:nvPr>
            <p:ph type="sldNum" sz="quarter" idx="12"/>
          </p:nvPr>
        </p:nvSpPr>
        <p:spPr/>
        <p:txBody>
          <a:bodyPr/>
          <a:lstStyle/>
          <a:p>
            <a:fld id="{DF346AAE-D6F6-4ED5-B738-C72D5038F9FE}" type="slidenum">
              <a:rPr lang="he-IL" smtClean="0"/>
              <a:t>‹#›</a:t>
            </a:fld>
            <a:endParaRPr lang="he-IL"/>
          </a:p>
        </p:txBody>
      </p:sp>
    </p:spTree>
    <p:extLst>
      <p:ext uri="{BB962C8B-B14F-4D97-AF65-F5344CB8AC3E}">
        <p14:creationId xmlns:p14="http://schemas.microsoft.com/office/powerpoint/2010/main" val="3646347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936306E-8F4C-D85E-0026-06CA5875C694}"/>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7B3065AE-2069-E9AA-8399-3D89555E2187}"/>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86747A74-1913-22F0-8F7E-8E01DA276D3F}"/>
              </a:ext>
            </a:extLst>
          </p:cNvPr>
          <p:cNvSpPr>
            <a:spLocks noGrp="1"/>
          </p:cNvSpPr>
          <p:nvPr>
            <p:ph type="dt" sz="half" idx="10"/>
          </p:nvPr>
        </p:nvSpPr>
        <p:spPr/>
        <p:txBody>
          <a:bodyPr/>
          <a:lstStyle/>
          <a:p>
            <a:fld id="{686533C3-46C8-40ED-AC9A-AA6EE78C2610}" type="datetimeFigureOut">
              <a:rPr lang="he-IL" smtClean="0"/>
              <a:t>ט"ז/אלול/תשפ"ד</a:t>
            </a:fld>
            <a:endParaRPr lang="he-IL"/>
          </a:p>
        </p:txBody>
      </p:sp>
      <p:sp>
        <p:nvSpPr>
          <p:cNvPr id="5" name="מציין מיקום של כותרת תחתונה 4">
            <a:extLst>
              <a:ext uri="{FF2B5EF4-FFF2-40B4-BE49-F238E27FC236}">
                <a16:creationId xmlns:a16="http://schemas.microsoft.com/office/drawing/2014/main" id="{7E2D6FED-4E67-80F0-6A7C-BC33B30AE352}"/>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BBA49B8C-D090-D64E-DDF4-0445AACA5E47}"/>
              </a:ext>
            </a:extLst>
          </p:cNvPr>
          <p:cNvSpPr>
            <a:spLocks noGrp="1"/>
          </p:cNvSpPr>
          <p:nvPr>
            <p:ph type="sldNum" sz="quarter" idx="12"/>
          </p:nvPr>
        </p:nvSpPr>
        <p:spPr/>
        <p:txBody>
          <a:bodyPr/>
          <a:lstStyle/>
          <a:p>
            <a:fld id="{DF346AAE-D6F6-4ED5-B738-C72D5038F9FE}" type="slidenum">
              <a:rPr lang="he-IL" smtClean="0"/>
              <a:t>‹#›</a:t>
            </a:fld>
            <a:endParaRPr lang="he-IL"/>
          </a:p>
        </p:txBody>
      </p:sp>
    </p:spTree>
    <p:extLst>
      <p:ext uri="{BB962C8B-B14F-4D97-AF65-F5344CB8AC3E}">
        <p14:creationId xmlns:p14="http://schemas.microsoft.com/office/powerpoint/2010/main" val="3549364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3B60B57-3B80-B799-76A6-8E2177D9F585}"/>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A12BA840-CB3B-FED7-EF76-E65CA2EF5D6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45D0CCE1-7482-481D-181F-A2516831E5DE}"/>
              </a:ext>
            </a:extLst>
          </p:cNvPr>
          <p:cNvSpPr>
            <a:spLocks noGrp="1"/>
          </p:cNvSpPr>
          <p:nvPr>
            <p:ph type="dt" sz="half" idx="10"/>
          </p:nvPr>
        </p:nvSpPr>
        <p:spPr/>
        <p:txBody>
          <a:bodyPr/>
          <a:lstStyle/>
          <a:p>
            <a:fld id="{686533C3-46C8-40ED-AC9A-AA6EE78C2610}" type="datetimeFigureOut">
              <a:rPr lang="he-IL" smtClean="0"/>
              <a:t>ט"ז/אלול/תשפ"ד</a:t>
            </a:fld>
            <a:endParaRPr lang="he-IL"/>
          </a:p>
        </p:txBody>
      </p:sp>
      <p:sp>
        <p:nvSpPr>
          <p:cNvPr id="5" name="מציין מיקום של כותרת תחתונה 4">
            <a:extLst>
              <a:ext uri="{FF2B5EF4-FFF2-40B4-BE49-F238E27FC236}">
                <a16:creationId xmlns:a16="http://schemas.microsoft.com/office/drawing/2014/main" id="{D8069BCE-734A-49A9-396E-31333DE1463B}"/>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C2740F2E-ED4A-3534-24CC-26E0C17F5590}"/>
              </a:ext>
            </a:extLst>
          </p:cNvPr>
          <p:cNvSpPr>
            <a:spLocks noGrp="1"/>
          </p:cNvSpPr>
          <p:nvPr>
            <p:ph type="sldNum" sz="quarter" idx="12"/>
          </p:nvPr>
        </p:nvSpPr>
        <p:spPr/>
        <p:txBody>
          <a:bodyPr/>
          <a:lstStyle/>
          <a:p>
            <a:fld id="{DF346AAE-D6F6-4ED5-B738-C72D5038F9FE}" type="slidenum">
              <a:rPr lang="he-IL" smtClean="0"/>
              <a:t>‹#›</a:t>
            </a:fld>
            <a:endParaRPr lang="he-IL"/>
          </a:p>
        </p:txBody>
      </p:sp>
    </p:spTree>
    <p:extLst>
      <p:ext uri="{BB962C8B-B14F-4D97-AF65-F5344CB8AC3E}">
        <p14:creationId xmlns:p14="http://schemas.microsoft.com/office/powerpoint/2010/main" val="2699447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73544B5-0A79-5E04-ABB6-ABDC944B6209}"/>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A98DC006-F880-020F-43D3-DF9BB69E69A4}"/>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451E6FD1-F254-1CEE-08BC-005C5EC81144}"/>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B72F2BBC-5FD2-C95A-1A40-0458FFD64BED}"/>
              </a:ext>
            </a:extLst>
          </p:cNvPr>
          <p:cNvSpPr>
            <a:spLocks noGrp="1"/>
          </p:cNvSpPr>
          <p:nvPr>
            <p:ph type="dt" sz="half" idx="10"/>
          </p:nvPr>
        </p:nvSpPr>
        <p:spPr/>
        <p:txBody>
          <a:bodyPr/>
          <a:lstStyle/>
          <a:p>
            <a:fld id="{686533C3-46C8-40ED-AC9A-AA6EE78C2610}" type="datetimeFigureOut">
              <a:rPr lang="he-IL" smtClean="0"/>
              <a:t>ט"ז/אלול/תשפ"ד</a:t>
            </a:fld>
            <a:endParaRPr lang="he-IL"/>
          </a:p>
        </p:txBody>
      </p:sp>
      <p:sp>
        <p:nvSpPr>
          <p:cNvPr id="6" name="מציין מיקום של כותרת תחתונה 5">
            <a:extLst>
              <a:ext uri="{FF2B5EF4-FFF2-40B4-BE49-F238E27FC236}">
                <a16:creationId xmlns:a16="http://schemas.microsoft.com/office/drawing/2014/main" id="{91DBE946-D83C-FA52-2D90-D9F5B2B57BE3}"/>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4DAAE0AC-6328-1E5C-49AE-FCCF93309A0D}"/>
              </a:ext>
            </a:extLst>
          </p:cNvPr>
          <p:cNvSpPr>
            <a:spLocks noGrp="1"/>
          </p:cNvSpPr>
          <p:nvPr>
            <p:ph type="sldNum" sz="quarter" idx="12"/>
          </p:nvPr>
        </p:nvSpPr>
        <p:spPr/>
        <p:txBody>
          <a:bodyPr/>
          <a:lstStyle/>
          <a:p>
            <a:fld id="{DF346AAE-D6F6-4ED5-B738-C72D5038F9FE}" type="slidenum">
              <a:rPr lang="he-IL" smtClean="0"/>
              <a:t>‹#›</a:t>
            </a:fld>
            <a:endParaRPr lang="he-IL"/>
          </a:p>
        </p:txBody>
      </p:sp>
    </p:spTree>
    <p:extLst>
      <p:ext uri="{BB962C8B-B14F-4D97-AF65-F5344CB8AC3E}">
        <p14:creationId xmlns:p14="http://schemas.microsoft.com/office/powerpoint/2010/main" val="2267549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59435EB-8824-028D-C4FE-0195BA9D994C}"/>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2F48EBF3-5A8E-9ECE-79A2-465D12A461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98FC9FC2-0FF9-D51E-8EF9-B502B6852215}"/>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EA461AEF-0FCB-7EC9-F6E6-2CDD7F9152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CD71D462-7F58-31E0-B8E3-F86E9DED71E9}"/>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D764E542-03AA-5FB1-454B-7ADEC99B73AC}"/>
              </a:ext>
            </a:extLst>
          </p:cNvPr>
          <p:cNvSpPr>
            <a:spLocks noGrp="1"/>
          </p:cNvSpPr>
          <p:nvPr>
            <p:ph type="dt" sz="half" idx="10"/>
          </p:nvPr>
        </p:nvSpPr>
        <p:spPr/>
        <p:txBody>
          <a:bodyPr/>
          <a:lstStyle/>
          <a:p>
            <a:fld id="{686533C3-46C8-40ED-AC9A-AA6EE78C2610}" type="datetimeFigureOut">
              <a:rPr lang="he-IL" smtClean="0"/>
              <a:t>ט"ז/אלול/תשפ"ד</a:t>
            </a:fld>
            <a:endParaRPr lang="he-IL"/>
          </a:p>
        </p:txBody>
      </p:sp>
      <p:sp>
        <p:nvSpPr>
          <p:cNvPr id="8" name="מציין מיקום של כותרת תחתונה 7">
            <a:extLst>
              <a:ext uri="{FF2B5EF4-FFF2-40B4-BE49-F238E27FC236}">
                <a16:creationId xmlns:a16="http://schemas.microsoft.com/office/drawing/2014/main" id="{F450AF66-61A7-9087-BCF0-D52827D4FC87}"/>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2F869902-1695-7811-F427-149C37217641}"/>
              </a:ext>
            </a:extLst>
          </p:cNvPr>
          <p:cNvSpPr>
            <a:spLocks noGrp="1"/>
          </p:cNvSpPr>
          <p:nvPr>
            <p:ph type="sldNum" sz="quarter" idx="12"/>
          </p:nvPr>
        </p:nvSpPr>
        <p:spPr/>
        <p:txBody>
          <a:bodyPr/>
          <a:lstStyle/>
          <a:p>
            <a:fld id="{DF346AAE-D6F6-4ED5-B738-C72D5038F9FE}" type="slidenum">
              <a:rPr lang="he-IL" smtClean="0"/>
              <a:t>‹#›</a:t>
            </a:fld>
            <a:endParaRPr lang="he-IL"/>
          </a:p>
        </p:txBody>
      </p:sp>
    </p:spTree>
    <p:extLst>
      <p:ext uri="{BB962C8B-B14F-4D97-AF65-F5344CB8AC3E}">
        <p14:creationId xmlns:p14="http://schemas.microsoft.com/office/powerpoint/2010/main" val="743493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D9A1DC2-B206-B561-CB26-7244F5F4B33D}"/>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9577D369-81EB-F22D-0B81-1E80E557E8BE}"/>
              </a:ext>
            </a:extLst>
          </p:cNvPr>
          <p:cNvSpPr>
            <a:spLocks noGrp="1"/>
          </p:cNvSpPr>
          <p:nvPr>
            <p:ph type="dt" sz="half" idx="10"/>
          </p:nvPr>
        </p:nvSpPr>
        <p:spPr/>
        <p:txBody>
          <a:bodyPr/>
          <a:lstStyle/>
          <a:p>
            <a:fld id="{686533C3-46C8-40ED-AC9A-AA6EE78C2610}" type="datetimeFigureOut">
              <a:rPr lang="he-IL" smtClean="0"/>
              <a:t>ט"ז/אלול/תשפ"ד</a:t>
            </a:fld>
            <a:endParaRPr lang="he-IL"/>
          </a:p>
        </p:txBody>
      </p:sp>
      <p:sp>
        <p:nvSpPr>
          <p:cNvPr id="4" name="מציין מיקום של כותרת תחתונה 3">
            <a:extLst>
              <a:ext uri="{FF2B5EF4-FFF2-40B4-BE49-F238E27FC236}">
                <a16:creationId xmlns:a16="http://schemas.microsoft.com/office/drawing/2014/main" id="{A285D473-76A8-385A-1D69-8F592FE13A58}"/>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EE6D5B58-4F94-DF43-CBD9-0830E4219CBE}"/>
              </a:ext>
            </a:extLst>
          </p:cNvPr>
          <p:cNvSpPr>
            <a:spLocks noGrp="1"/>
          </p:cNvSpPr>
          <p:nvPr>
            <p:ph type="sldNum" sz="quarter" idx="12"/>
          </p:nvPr>
        </p:nvSpPr>
        <p:spPr/>
        <p:txBody>
          <a:bodyPr/>
          <a:lstStyle/>
          <a:p>
            <a:fld id="{DF346AAE-D6F6-4ED5-B738-C72D5038F9FE}" type="slidenum">
              <a:rPr lang="he-IL" smtClean="0"/>
              <a:t>‹#›</a:t>
            </a:fld>
            <a:endParaRPr lang="he-IL"/>
          </a:p>
        </p:txBody>
      </p:sp>
    </p:spTree>
    <p:extLst>
      <p:ext uri="{BB962C8B-B14F-4D97-AF65-F5344CB8AC3E}">
        <p14:creationId xmlns:p14="http://schemas.microsoft.com/office/powerpoint/2010/main" val="2480546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ACD8E146-4427-855D-8213-0A47B90CB169}"/>
              </a:ext>
            </a:extLst>
          </p:cNvPr>
          <p:cNvSpPr>
            <a:spLocks noGrp="1"/>
          </p:cNvSpPr>
          <p:nvPr>
            <p:ph type="dt" sz="half" idx="10"/>
          </p:nvPr>
        </p:nvSpPr>
        <p:spPr/>
        <p:txBody>
          <a:bodyPr/>
          <a:lstStyle/>
          <a:p>
            <a:fld id="{686533C3-46C8-40ED-AC9A-AA6EE78C2610}" type="datetimeFigureOut">
              <a:rPr lang="he-IL" smtClean="0"/>
              <a:t>ט"ז/אלול/תשפ"ד</a:t>
            </a:fld>
            <a:endParaRPr lang="he-IL"/>
          </a:p>
        </p:txBody>
      </p:sp>
      <p:sp>
        <p:nvSpPr>
          <p:cNvPr id="3" name="מציין מיקום של כותרת תחתונה 2">
            <a:extLst>
              <a:ext uri="{FF2B5EF4-FFF2-40B4-BE49-F238E27FC236}">
                <a16:creationId xmlns:a16="http://schemas.microsoft.com/office/drawing/2014/main" id="{69DFFB5D-5D6E-09FC-E794-A59D0E4250C5}"/>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7B0B75FC-A16B-E648-C1AB-45925F16E0B5}"/>
              </a:ext>
            </a:extLst>
          </p:cNvPr>
          <p:cNvSpPr>
            <a:spLocks noGrp="1"/>
          </p:cNvSpPr>
          <p:nvPr>
            <p:ph type="sldNum" sz="quarter" idx="12"/>
          </p:nvPr>
        </p:nvSpPr>
        <p:spPr/>
        <p:txBody>
          <a:bodyPr/>
          <a:lstStyle/>
          <a:p>
            <a:fld id="{DF346AAE-D6F6-4ED5-B738-C72D5038F9FE}" type="slidenum">
              <a:rPr lang="he-IL" smtClean="0"/>
              <a:t>‹#›</a:t>
            </a:fld>
            <a:endParaRPr lang="he-IL"/>
          </a:p>
        </p:txBody>
      </p:sp>
    </p:spTree>
    <p:extLst>
      <p:ext uri="{BB962C8B-B14F-4D97-AF65-F5344CB8AC3E}">
        <p14:creationId xmlns:p14="http://schemas.microsoft.com/office/powerpoint/2010/main" val="3462381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A4345A4-86D0-3E27-B354-E514BFF1F85A}"/>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A6FD706A-F4B4-B531-2702-A2739482D5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F91FF5E9-BCAF-531B-DFE6-DAE4598FDA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51EC732D-D3E6-7973-A449-404DE5D74D07}"/>
              </a:ext>
            </a:extLst>
          </p:cNvPr>
          <p:cNvSpPr>
            <a:spLocks noGrp="1"/>
          </p:cNvSpPr>
          <p:nvPr>
            <p:ph type="dt" sz="half" idx="10"/>
          </p:nvPr>
        </p:nvSpPr>
        <p:spPr/>
        <p:txBody>
          <a:bodyPr/>
          <a:lstStyle/>
          <a:p>
            <a:fld id="{686533C3-46C8-40ED-AC9A-AA6EE78C2610}" type="datetimeFigureOut">
              <a:rPr lang="he-IL" smtClean="0"/>
              <a:t>ט"ז/אלול/תשפ"ד</a:t>
            </a:fld>
            <a:endParaRPr lang="he-IL"/>
          </a:p>
        </p:txBody>
      </p:sp>
      <p:sp>
        <p:nvSpPr>
          <p:cNvPr id="6" name="מציין מיקום של כותרת תחתונה 5">
            <a:extLst>
              <a:ext uri="{FF2B5EF4-FFF2-40B4-BE49-F238E27FC236}">
                <a16:creationId xmlns:a16="http://schemas.microsoft.com/office/drawing/2014/main" id="{49C79488-96C7-5F2C-E40C-5EAF1FA44E93}"/>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DBCD5798-294A-F244-F8EB-E7AB3F3C7F87}"/>
              </a:ext>
            </a:extLst>
          </p:cNvPr>
          <p:cNvSpPr>
            <a:spLocks noGrp="1"/>
          </p:cNvSpPr>
          <p:nvPr>
            <p:ph type="sldNum" sz="quarter" idx="12"/>
          </p:nvPr>
        </p:nvSpPr>
        <p:spPr/>
        <p:txBody>
          <a:bodyPr/>
          <a:lstStyle/>
          <a:p>
            <a:fld id="{DF346AAE-D6F6-4ED5-B738-C72D5038F9FE}" type="slidenum">
              <a:rPr lang="he-IL" smtClean="0"/>
              <a:t>‹#›</a:t>
            </a:fld>
            <a:endParaRPr lang="he-IL"/>
          </a:p>
        </p:txBody>
      </p:sp>
    </p:spTree>
    <p:extLst>
      <p:ext uri="{BB962C8B-B14F-4D97-AF65-F5344CB8AC3E}">
        <p14:creationId xmlns:p14="http://schemas.microsoft.com/office/powerpoint/2010/main" val="1704350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8BD5E6E-EF8E-8B3A-D1D2-D94D86AC8134}"/>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B700D23F-8279-8ADB-2262-8AF0FD40ED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F96E0DBE-49DC-9BC2-92DA-6552F55D8E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06FAFFF2-0DEE-1BA2-D87D-708DDF7E3005}"/>
              </a:ext>
            </a:extLst>
          </p:cNvPr>
          <p:cNvSpPr>
            <a:spLocks noGrp="1"/>
          </p:cNvSpPr>
          <p:nvPr>
            <p:ph type="dt" sz="half" idx="10"/>
          </p:nvPr>
        </p:nvSpPr>
        <p:spPr/>
        <p:txBody>
          <a:bodyPr/>
          <a:lstStyle/>
          <a:p>
            <a:fld id="{686533C3-46C8-40ED-AC9A-AA6EE78C2610}" type="datetimeFigureOut">
              <a:rPr lang="he-IL" smtClean="0"/>
              <a:t>ט"ז/אלול/תשפ"ד</a:t>
            </a:fld>
            <a:endParaRPr lang="he-IL"/>
          </a:p>
        </p:txBody>
      </p:sp>
      <p:sp>
        <p:nvSpPr>
          <p:cNvPr id="6" name="מציין מיקום של כותרת תחתונה 5">
            <a:extLst>
              <a:ext uri="{FF2B5EF4-FFF2-40B4-BE49-F238E27FC236}">
                <a16:creationId xmlns:a16="http://schemas.microsoft.com/office/drawing/2014/main" id="{D2E3E2E7-0540-4357-F6E4-1EA44921E913}"/>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E9A3C3D0-79DD-85CA-E884-6AAD31B19FBE}"/>
              </a:ext>
            </a:extLst>
          </p:cNvPr>
          <p:cNvSpPr>
            <a:spLocks noGrp="1"/>
          </p:cNvSpPr>
          <p:nvPr>
            <p:ph type="sldNum" sz="quarter" idx="12"/>
          </p:nvPr>
        </p:nvSpPr>
        <p:spPr/>
        <p:txBody>
          <a:bodyPr/>
          <a:lstStyle/>
          <a:p>
            <a:fld id="{DF346AAE-D6F6-4ED5-B738-C72D5038F9FE}" type="slidenum">
              <a:rPr lang="he-IL" smtClean="0"/>
              <a:t>‹#›</a:t>
            </a:fld>
            <a:endParaRPr lang="he-IL"/>
          </a:p>
        </p:txBody>
      </p:sp>
    </p:spTree>
    <p:extLst>
      <p:ext uri="{BB962C8B-B14F-4D97-AF65-F5344CB8AC3E}">
        <p14:creationId xmlns:p14="http://schemas.microsoft.com/office/powerpoint/2010/main" val="3863702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4000"/>
            <a:lum/>
          </a:blip>
          <a:srcRect/>
          <a:stretch>
            <a:fillRect l="-17000" r="-17000"/>
          </a:stretch>
        </a:blipFill>
        <a:effectLst/>
      </p:bgPr>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5D88CDC5-8B6C-E3EF-5D32-33D4D35BDE54}"/>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1E897248-5865-11EF-7BF7-D84A44D50FDF}"/>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FD86DC9E-C0CB-3060-34F6-0B7779C65D70}"/>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82000"/>
                  </a:schemeClr>
                </a:solidFill>
              </a:defRPr>
            </a:lvl1pPr>
          </a:lstStyle>
          <a:p>
            <a:fld id="{686533C3-46C8-40ED-AC9A-AA6EE78C2610}" type="datetimeFigureOut">
              <a:rPr lang="he-IL" smtClean="0"/>
              <a:t>ט"ז/אלול/תשפ"ד</a:t>
            </a:fld>
            <a:endParaRPr lang="he-IL"/>
          </a:p>
        </p:txBody>
      </p:sp>
      <p:sp>
        <p:nvSpPr>
          <p:cNvPr id="5" name="מציין מיקום של כותרת תחתונה 4">
            <a:extLst>
              <a:ext uri="{FF2B5EF4-FFF2-40B4-BE49-F238E27FC236}">
                <a16:creationId xmlns:a16="http://schemas.microsoft.com/office/drawing/2014/main" id="{3D6A25AD-1D37-074F-A202-1ADE945297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82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21635DB5-F3FE-0DA9-4702-0B64034D6722}"/>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82000"/>
                  </a:schemeClr>
                </a:solidFill>
              </a:defRPr>
            </a:lvl1pPr>
          </a:lstStyle>
          <a:p>
            <a:fld id="{DF346AAE-D6F6-4ED5-B738-C72D5038F9FE}" type="slidenum">
              <a:rPr lang="he-IL" smtClean="0"/>
              <a:t>‹#›</a:t>
            </a:fld>
            <a:endParaRPr lang="he-IL"/>
          </a:p>
        </p:txBody>
      </p:sp>
      <p:pic>
        <p:nvPicPr>
          <p:cNvPr id="8" name="תמונה 7" descr="תמונה שמכילה גרפיקה, עיצוב גרפי, גופן, לוגו&#10;&#10;התיאור נוצר באופן אוטומטי">
            <a:extLst>
              <a:ext uri="{FF2B5EF4-FFF2-40B4-BE49-F238E27FC236}">
                <a16:creationId xmlns:a16="http://schemas.microsoft.com/office/drawing/2014/main" id="{AEE9868E-44BE-CAE0-8F55-133314C09395}"/>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03063" y="136525"/>
            <a:ext cx="2432122" cy="778005"/>
          </a:xfrm>
          <a:prstGeom prst="rect">
            <a:avLst/>
          </a:prstGeom>
        </p:spPr>
      </p:pic>
    </p:spTree>
    <p:extLst>
      <p:ext uri="{BB962C8B-B14F-4D97-AF65-F5344CB8AC3E}">
        <p14:creationId xmlns:p14="http://schemas.microsoft.com/office/powerpoint/2010/main" val="53410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a:extLst>
              <a:ext uri="{FF2B5EF4-FFF2-40B4-BE49-F238E27FC236}">
                <a16:creationId xmlns:a16="http://schemas.microsoft.com/office/drawing/2014/main" id="{5D938120-25C8-D8E7-345D-B5FAF50CB322}"/>
              </a:ext>
            </a:extLst>
          </p:cNvPr>
          <p:cNvSpPr>
            <a:spLocks noGrp="1"/>
          </p:cNvSpPr>
          <p:nvPr>
            <p:ph type="ctrTitle"/>
          </p:nvPr>
        </p:nvSpPr>
        <p:spPr>
          <a:xfrm flipH="1">
            <a:off x="1315854" y="2044005"/>
            <a:ext cx="9560293" cy="2769990"/>
          </a:xfrm>
        </p:spPr>
        <p:txBody>
          <a:bodyPr>
            <a:normAutofit/>
          </a:bodyPr>
          <a:lstStyle/>
          <a:p>
            <a:pPr algn="ctr"/>
            <a:r>
              <a:rPr lang="he-IL" sz="9600" b="1" i="0" dirty="0">
                <a:solidFill>
                  <a:schemeClr val="tx2"/>
                </a:solidFill>
                <a:latin typeface="Calibri" panose="020F0502020204030204" pitchFamily="34" charset="0"/>
                <a:ea typeface="Calibri" panose="020F0502020204030204" pitchFamily="34" charset="0"/>
                <a:cs typeface="Calibri" panose="020F0502020204030204" pitchFamily="34" charset="0"/>
              </a:rPr>
              <a:t>איך נייצר טיול חנוכה מאתגר ומצמיח?</a:t>
            </a:r>
            <a:endParaRPr lang="he-IL" sz="8000" b="1" i="0" dirty="0">
              <a:solidFill>
                <a:schemeClr val="tx2"/>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22745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דיאגרמה 1">
            <a:extLst>
              <a:ext uri="{FF2B5EF4-FFF2-40B4-BE49-F238E27FC236}">
                <a16:creationId xmlns:a16="http://schemas.microsoft.com/office/drawing/2014/main" id="{D7217B6E-C86C-7FC3-E846-90D34680818A}"/>
              </a:ext>
            </a:extLst>
          </p:cNvPr>
          <p:cNvGraphicFramePr/>
          <p:nvPr>
            <p:extLst>
              <p:ext uri="{D42A27DB-BD31-4B8C-83A1-F6EECF244321}">
                <p14:modId xmlns:p14="http://schemas.microsoft.com/office/powerpoint/2010/main" val="1111569215"/>
              </p:ext>
            </p:extLst>
          </p:nvPr>
        </p:nvGraphicFramePr>
        <p:xfrm>
          <a:off x="1272674" y="760886"/>
          <a:ext cx="9646653" cy="53362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6863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קבוצה 1">
            <a:extLst>
              <a:ext uri="{FF2B5EF4-FFF2-40B4-BE49-F238E27FC236}">
                <a16:creationId xmlns:a16="http://schemas.microsoft.com/office/drawing/2014/main" id="{F523A4D2-293C-ED0C-DA4C-CB09F45F6431}"/>
              </a:ext>
            </a:extLst>
          </p:cNvPr>
          <p:cNvGrpSpPr/>
          <p:nvPr/>
        </p:nvGrpSpPr>
        <p:grpSpPr>
          <a:xfrm>
            <a:off x="3298095" y="631095"/>
            <a:ext cx="5595811" cy="5595811"/>
            <a:chOff x="3298095" y="631095"/>
            <a:chExt cx="5595811" cy="5595811"/>
          </a:xfrm>
        </p:grpSpPr>
        <p:sp>
          <p:nvSpPr>
            <p:cNvPr id="3" name="אליפסה 2">
              <a:extLst>
                <a:ext uri="{FF2B5EF4-FFF2-40B4-BE49-F238E27FC236}">
                  <a16:creationId xmlns:a16="http://schemas.microsoft.com/office/drawing/2014/main" id="{331BA7C7-89AE-AE25-DED4-7B8A393A0E21}"/>
                </a:ext>
              </a:extLst>
            </p:cNvPr>
            <p:cNvSpPr/>
            <p:nvPr/>
          </p:nvSpPr>
          <p:spPr>
            <a:xfrm>
              <a:off x="3298095" y="631095"/>
              <a:ext cx="5595811" cy="5595811"/>
            </a:xfrm>
            <a:prstGeom prst="ellipse">
              <a:avLst/>
            </a:prstGeom>
            <a:solidFill>
              <a:srgbClr val="CC00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 name="מלבן 3">
              <a:extLst>
                <a:ext uri="{FF2B5EF4-FFF2-40B4-BE49-F238E27FC236}">
                  <a16:creationId xmlns:a16="http://schemas.microsoft.com/office/drawing/2014/main" id="{5F5FDFE5-3F61-8774-8638-39FE1EAD86E0}"/>
                </a:ext>
              </a:extLst>
            </p:cNvPr>
            <p:cNvSpPr/>
            <p:nvPr/>
          </p:nvSpPr>
          <p:spPr>
            <a:xfrm>
              <a:off x="4483963" y="1099631"/>
              <a:ext cx="3224075" cy="1838524"/>
            </a:xfrm>
            <a:prstGeom prst="rect">
              <a:avLst/>
            </a:prstGeom>
            <a:noFill/>
          </p:spPr>
          <p:txBody>
            <a:bodyPr wrap="square" lIns="91440" tIns="45720" rIns="91440" bIns="45720">
              <a:prstTxWarp prst="textArchUp">
                <a:avLst>
                  <a:gd name="adj" fmla="val 12113998"/>
                </a:avLst>
              </a:prstTxWarp>
              <a:spAutoFit/>
            </a:bodyPr>
            <a:lstStyle/>
            <a:p>
              <a:pPr algn="ctr"/>
              <a:r>
                <a:rPr lang="he-IL" sz="4400" b="1" cap="none" spc="0" dirty="0">
                  <a:ln w="0"/>
                  <a:latin typeface="Calibri" panose="020F0502020204030204" pitchFamily="34" charset="0"/>
                  <a:ea typeface="Calibri" panose="020F0502020204030204" pitchFamily="34" charset="0"/>
                  <a:cs typeface="Calibri" panose="020F0502020204030204" pitchFamily="34" charset="0"/>
                </a:rPr>
                <a:t>מרחב הטראומה</a:t>
              </a:r>
            </a:p>
          </p:txBody>
        </p:sp>
      </p:grpSp>
      <p:grpSp>
        <p:nvGrpSpPr>
          <p:cNvPr id="5" name="קבוצה 4">
            <a:extLst>
              <a:ext uri="{FF2B5EF4-FFF2-40B4-BE49-F238E27FC236}">
                <a16:creationId xmlns:a16="http://schemas.microsoft.com/office/drawing/2014/main" id="{4F63CAD4-2AF4-7C2D-C43C-685AFAFFF054}"/>
              </a:ext>
            </a:extLst>
          </p:cNvPr>
          <p:cNvGrpSpPr/>
          <p:nvPr/>
        </p:nvGrpSpPr>
        <p:grpSpPr>
          <a:xfrm>
            <a:off x="3999060" y="1332060"/>
            <a:ext cx="4193880" cy="4193880"/>
            <a:chOff x="3999060" y="1332060"/>
            <a:chExt cx="4193880" cy="4193880"/>
          </a:xfrm>
        </p:grpSpPr>
        <p:sp>
          <p:nvSpPr>
            <p:cNvPr id="6" name="אליפסה 5">
              <a:extLst>
                <a:ext uri="{FF2B5EF4-FFF2-40B4-BE49-F238E27FC236}">
                  <a16:creationId xmlns:a16="http://schemas.microsoft.com/office/drawing/2014/main" id="{00180B46-E4C8-6617-1814-CF66F1E57569}"/>
                </a:ext>
              </a:extLst>
            </p:cNvPr>
            <p:cNvSpPr/>
            <p:nvPr/>
          </p:nvSpPr>
          <p:spPr>
            <a:xfrm>
              <a:off x="3999060" y="1332060"/>
              <a:ext cx="4193880" cy="4193880"/>
            </a:xfrm>
            <a:prstGeom prst="ellipse">
              <a:avLst/>
            </a:prstGeom>
            <a:solidFill>
              <a:srgbClr val="FFC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7" name="מלבן 6">
              <a:extLst>
                <a:ext uri="{FF2B5EF4-FFF2-40B4-BE49-F238E27FC236}">
                  <a16:creationId xmlns:a16="http://schemas.microsoft.com/office/drawing/2014/main" id="{9FFFEBDE-5A34-6620-398F-837444182434}"/>
                </a:ext>
              </a:extLst>
            </p:cNvPr>
            <p:cNvSpPr/>
            <p:nvPr/>
          </p:nvSpPr>
          <p:spPr>
            <a:xfrm>
              <a:off x="4578143" y="1906317"/>
              <a:ext cx="3035715" cy="1838524"/>
            </a:xfrm>
            <a:prstGeom prst="rect">
              <a:avLst/>
            </a:prstGeom>
            <a:noFill/>
          </p:spPr>
          <p:txBody>
            <a:bodyPr wrap="square" lIns="91440" tIns="45720" rIns="91440" bIns="45720">
              <a:prstTxWarp prst="textArchUp">
                <a:avLst>
                  <a:gd name="adj" fmla="val 11721670"/>
                </a:avLst>
              </a:prstTxWarp>
              <a:spAutoFit/>
            </a:bodyPr>
            <a:lstStyle/>
            <a:p>
              <a:pPr algn="ctr"/>
              <a:r>
                <a:rPr lang="he-IL" sz="4400" b="1" cap="none" spc="0" dirty="0">
                  <a:ln w="0"/>
                  <a:latin typeface="Calibri" panose="020F0502020204030204" pitchFamily="34" charset="0"/>
                  <a:ea typeface="Calibri" panose="020F0502020204030204" pitchFamily="34" charset="0"/>
                  <a:cs typeface="Calibri" panose="020F0502020204030204" pitchFamily="34" charset="0"/>
                </a:rPr>
                <a:t>מרחב הלמידה</a:t>
              </a:r>
            </a:p>
          </p:txBody>
        </p:sp>
      </p:grpSp>
      <p:grpSp>
        <p:nvGrpSpPr>
          <p:cNvPr id="8" name="קבוצה 7">
            <a:extLst>
              <a:ext uri="{FF2B5EF4-FFF2-40B4-BE49-F238E27FC236}">
                <a16:creationId xmlns:a16="http://schemas.microsoft.com/office/drawing/2014/main" id="{849B1323-4745-8F76-BC88-736FC946962D}"/>
              </a:ext>
            </a:extLst>
          </p:cNvPr>
          <p:cNvGrpSpPr/>
          <p:nvPr/>
        </p:nvGrpSpPr>
        <p:grpSpPr>
          <a:xfrm>
            <a:off x="4749178" y="2131469"/>
            <a:ext cx="2693645" cy="2595063"/>
            <a:chOff x="4749178" y="2131469"/>
            <a:chExt cx="2693645" cy="2595063"/>
          </a:xfrm>
        </p:grpSpPr>
        <p:sp>
          <p:nvSpPr>
            <p:cNvPr id="9" name="אליפסה 8">
              <a:extLst>
                <a:ext uri="{FF2B5EF4-FFF2-40B4-BE49-F238E27FC236}">
                  <a16:creationId xmlns:a16="http://schemas.microsoft.com/office/drawing/2014/main" id="{2473058D-8694-0CB3-F03C-F4C4E9E07079}"/>
                </a:ext>
              </a:extLst>
            </p:cNvPr>
            <p:cNvSpPr/>
            <p:nvPr/>
          </p:nvSpPr>
          <p:spPr>
            <a:xfrm>
              <a:off x="4749178" y="2131469"/>
              <a:ext cx="2693645" cy="2595063"/>
            </a:xfrm>
            <a:prstGeom prst="ellipse">
              <a:avLst/>
            </a:prstGeom>
          </p:spPr>
          <p:style>
            <a:lnRef idx="2">
              <a:schemeClr val="accent6">
                <a:shade val="15000"/>
              </a:schemeClr>
            </a:lnRef>
            <a:fillRef idx="1">
              <a:schemeClr val="accent6"/>
            </a:fillRef>
            <a:effectRef idx="0">
              <a:schemeClr val="accent6"/>
            </a:effectRef>
            <a:fontRef idx="minor">
              <a:schemeClr val="lt1"/>
            </a:fontRef>
          </p:style>
          <p:txBody>
            <a:bodyPr rtlCol="1" anchor="ctr"/>
            <a:lstStyle/>
            <a:p>
              <a:pPr algn="ctr"/>
              <a:endParaRPr lang="he-IL"/>
            </a:p>
          </p:txBody>
        </p:sp>
        <p:sp>
          <p:nvSpPr>
            <p:cNvPr id="10" name="מלבן 9">
              <a:extLst>
                <a:ext uri="{FF2B5EF4-FFF2-40B4-BE49-F238E27FC236}">
                  <a16:creationId xmlns:a16="http://schemas.microsoft.com/office/drawing/2014/main" id="{E4A6A2FE-A15B-CFD6-5943-2CB2F7220593}"/>
                </a:ext>
              </a:extLst>
            </p:cNvPr>
            <p:cNvSpPr/>
            <p:nvPr/>
          </p:nvSpPr>
          <p:spPr>
            <a:xfrm>
              <a:off x="4925528" y="2705725"/>
              <a:ext cx="2340944" cy="1446550"/>
            </a:xfrm>
            <a:prstGeom prst="rect">
              <a:avLst/>
            </a:prstGeom>
            <a:noFill/>
          </p:spPr>
          <p:txBody>
            <a:bodyPr wrap="square" lIns="91440" tIns="45720" rIns="91440" bIns="45720">
              <a:spAutoFit/>
            </a:bodyPr>
            <a:lstStyle/>
            <a:p>
              <a:pPr algn="ctr"/>
              <a:r>
                <a:rPr lang="he-IL" sz="4400" b="1" cap="none" spc="0" dirty="0">
                  <a:ln w="0"/>
                  <a:latin typeface="Calibri" panose="020F0502020204030204" pitchFamily="34" charset="0"/>
                  <a:ea typeface="Calibri" panose="020F0502020204030204" pitchFamily="34" charset="0"/>
                  <a:cs typeface="Calibri" panose="020F0502020204030204" pitchFamily="34" charset="0"/>
                </a:rPr>
                <a:t>מרחב הנוחות</a:t>
              </a:r>
            </a:p>
          </p:txBody>
        </p:sp>
      </p:grpSp>
    </p:spTree>
    <p:extLst>
      <p:ext uri="{BB962C8B-B14F-4D97-AF65-F5344CB8AC3E}">
        <p14:creationId xmlns:p14="http://schemas.microsoft.com/office/powerpoint/2010/main" val="2000389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3A4DE307-4AE3-DADC-434C-A710D698F2E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8776" y="0"/>
            <a:ext cx="490267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כותרת 1">
            <a:extLst>
              <a:ext uri="{FF2B5EF4-FFF2-40B4-BE49-F238E27FC236}">
                <a16:creationId xmlns:a16="http://schemas.microsoft.com/office/drawing/2014/main" id="{B585B13A-9575-C298-B1F9-27D72EEA579B}"/>
              </a:ext>
            </a:extLst>
          </p:cNvPr>
          <p:cNvSpPr txBox="1">
            <a:spLocks/>
          </p:cNvSpPr>
          <p:nvPr/>
        </p:nvSpPr>
        <p:spPr>
          <a:xfrm>
            <a:off x="6352673" y="2351149"/>
            <a:ext cx="5243492" cy="2155702"/>
          </a:xfrm>
          <a:prstGeom prst="rect">
            <a:avLst/>
          </a:prstGeom>
        </p:spPr>
        <p:txBody>
          <a:bodyPr>
            <a:normAutofit/>
          </a:bodyPr>
          <a:lstStyle>
            <a:lvl1pPr algn="r" defTabSz="914400" rtl="1" eaLnBrk="1" latinLnBrk="0" hangingPunct="1">
              <a:lnSpc>
                <a:spcPct val="90000"/>
              </a:lnSpc>
              <a:spcBef>
                <a:spcPct val="0"/>
              </a:spcBef>
              <a:buNone/>
              <a:defRPr sz="4400" i="1" kern="1200">
                <a:solidFill>
                  <a:schemeClr val="tx1"/>
                </a:solidFill>
                <a:latin typeface="+mj-lt"/>
                <a:ea typeface="+mj-ea"/>
                <a:cs typeface="+mj-cs"/>
              </a:defRPr>
            </a:lvl1pPr>
          </a:lstStyle>
          <a:p>
            <a:pPr algn="ctr"/>
            <a:r>
              <a:rPr lang="he-IL" sz="7200" b="1" i="0" dirty="0">
                <a:solidFill>
                  <a:schemeClr val="tx2"/>
                </a:solidFill>
                <a:latin typeface="Calibri" panose="020F0502020204030204" pitchFamily="34" charset="0"/>
                <a:ea typeface="Calibri" panose="020F0502020204030204" pitchFamily="34" charset="0"/>
                <a:cs typeface="Calibri" panose="020F0502020204030204" pitchFamily="34" charset="0"/>
              </a:rPr>
              <a:t>סולם מאמצים רגשי</a:t>
            </a:r>
            <a:endParaRPr lang="he-IL" sz="6000" b="1" i="0" dirty="0">
              <a:solidFill>
                <a:schemeClr val="tx2"/>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1440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קבוצה 1">
            <a:extLst>
              <a:ext uri="{FF2B5EF4-FFF2-40B4-BE49-F238E27FC236}">
                <a16:creationId xmlns:a16="http://schemas.microsoft.com/office/drawing/2014/main" id="{D396093A-8A9D-5B40-2CE8-2D78BE2ED991}"/>
              </a:ext>
            </a:extLst>
          </p:cNvPr>
          <p:cNvGrpSpPr/>
          <p:nvPr/>
        </p:nvGrpSpPr>
        <p:grpSpPr>
          <a:xfrm>
            <a:off x="417526" y="719763"/>
            <a:ext cx="7231062" cy="5418475"/>
            <a:chOff x="600406" y="719762"/>
            <a:chExt cx="7231062" cy="5418475"/>
          </a:xfrm>
        </p:grpSpPr>
        <p:sp>
          <p:nvSpPr>
            <p:cNvPr id="3" name="צורה חופשית: צורה 2">
              <a:extLst>
                <a:ext uri="{FF2B5EF4-FFF2-40B4-BE49-F238E27FC236}">
                  <a16:creationId xmlns:a16="http://schemas.microsoft.com/office/drawing/2014/main" id="{5685D5AB-16BB-91BF-73A5-C78AC71444B3}"/>
                </a:ext>
              </a:extLst>
            </p:cNvPr>
            <p:cNvSpPr/>
            <p:nvPr/>
          </p:nvSpPr>
          <p:spPr>
            <a:xfrm>
              <a:off x="3789305" y="719762"/>
              <a:ext cx="1747506" cy="2008628"/>
            </a:xfrm>
            <a:custGeom>
              <a:avLst/>
              <a:gdLst>
                <a:gd name="connsiteX0" fmla="*/ 0 w 2008628"/>
                <a:gd name="connsiteY0" fmla="*/ 873753 h 1747506"/>
                <a:gd name="connsiteX1" fmla="*/ 436877 w 2008628"/>
                <a:gd name="connsiteY1" fmla="*/ 0 h 1747506"/>
                <a:gd name="connsiteX2" fmla="*/ 1571752 w 2008628"/>
                <a:gd name="connsiteY2" fmla="*/ 0 h 1747506"/>
                <a:gd name="connsiteX3" fmla="*/ 2008628 w 2008628"/>
                <a:gd name="connsiteY3" fmla="*/ 873753 h 1747506"/>
                <a:gd name="connsiteX4" fmla="*/ 1571752 w 2008628"/>
                <a:gd name="connsiteY4" fmla="*/ 1747506 h 1747506"/>
                <a:gd name="connsiteX5" fmla="*/ 436877 w 2008628"/>
                <a:gd name="connsiteY5" fmla="*/ 1747506 h 1747506"/>
                <a:gd name="connsiteX6" fmla="*/ 0 w 2008628"/>
                <a:gd name="connsiteY6" fmla="*/ 873753 h 1747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8628" h="1747506">
                  <a:moveTo>
                    <a:pt x="1004314" y="0"/>
                  </a:moveTo>
                  <a:lnTo>
                    <a:pt x="2008627" y="380083"/>
                  </a:lnTo>
                  <a:lnTo>
                    <a:pt x="2008627" y="1367424"/>
                  </a:lnTo>
                  <a:lnTo>
                    <a:pt x="1004314" y="1747506"/>
                  </a:lnTo>
                  <a:lnTo>
                    <a:pt x="1" y="1367424"/>
                  </a:lnTo>
                  <a:lnTo>
                    <a:pt x="1" y="380083"/>
                  </a:lnTo>
                  <a:lnTo>
                    <a:pt x="1004314" y="0"/>
                  </a:lnTo>
                  <a:close/>
                </a:path>
              </a:pathLst>
            </a:custGeom>
          </p:spPr>
          <p:style>
            <a:lnRef idx="3">
              <a:schemeClr val="lt1"/>
            </a:lnRef>
            <a:fillRef idx="1">
              <a:schemeClr val="accent6"/>
            </a:fillRef>
            <a:effectRef idx="1">
              <a:schemeClr val="accent6"/>
            </a:effectRef>
            <a:fontRef idx="minor">
              <a:schemeClr val="lt1"/>
            </a:fontRef>
          </p:style>
          <p:txBody>
            <a:bodyPr spcFirstLastPara="0" vert="horz" wrap="square" lIns="371380" tIns="412071" rIns="371380" bIns="412071" numCol="1" spcCol="1270" anchor="ctr" anchorCtr="0">
              <a:noAutofit/>
            </a:bodyPr>
            <a:lstStyle/>
            <a:p>
              <a:pPr marL="0" lvl="0" indent="0" algn="ctr" defTabSz="1155700" rtl="1">
                <a:lnSpc>
                  <a:spcPct val="90000"/>
                </a:lnSpc>
                <a:spcBef>
                  <a:spcPct val="0"/>
                </a:spcBef>
                <a:spcAft>
                  <a:spcPct val="35000"/>
                </a:spcAft>
                <a:buNone/>
              </a:pPr>
              <a:r>
                <a:rPr lang="he-IL" sz="2400" b="1" kern="1200" dirty="0">
                  <a:latin typeface="Calibri" panose="020F0502020204030204" pitchFamily="34" charset="0"/>
                  <a:ea typeface="Calibri" panose="020F0502020204030204" pitchFamily="34" charset="0"/>
                  <a:cs typeface="Calibri" panose="020F0502020204030204" pitchFamily="34" charset="0"/>
                </a:rPr>
                <a:t>ציר פיתוח אישי</a:t>
              </a:r>
            </a:p>
          </p:txBody>
        </p:sp>
        <p:sp>
          <p:nvSpPr>
            <p:cNvPr id="4" name="מלבן 3">
              <a:extLst>
                <a:ext uri="{FF2B5EF4-FFF2-40B4-BE49-F238E27FC236}">
                  <a16:creationId xmlns:a16="http://schemas.microsoft.com/office/drawing/2014/main" id="{D7F849FA-BE71-91DD-3577-B9E2CDC63505}"/>
                </a:ext>
              </a:extLst>
            </p:cNvPr>
            <p:cNvSpPr/>
            <p:nvPr/>
          </p:nvSpPr>
          <p:spPr>
            <a:xfrm>
              <a:off x="5589839" y="1121488"/>
              <a:ext cx="2241629" cy="120517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he-IL" sz="2400" b="1">
                <a:latin typeface="Calibri" panose="020F0502020204030204" pitchFamily="34" charset="0"/>
                <a:ea typeface="Calibri" panose="020F0502020204030204" pitchFamily="34" charset="0"/>
                <a:cs typeface="Calibri" panose="020F0502020204030204" pitchFamily="34" charset="0"/>
              </a:endParaRPr>
            </a:p>
          </p:txBody>
        </p:sp>
        <p:sp>
          <p:nvSpPr>
            <p:cNvPr id="5" name="צורה חופשית: צורה 4">
              <a:extLst>
                <a:ext uri="{FF2B5EF4-FFF2-40B4-BE49-F238E27FC236}">
                  <a16:creationId xmlns:a16="http://schemas.microsoft.com/office/drawing/2014/main" id="{93D5899D-A1CD-1387-9114-F620334AD03B}"/>
                </a:ext>
              </a:extLst>
            </p:cNvPr>
            <p:cNvSpPr/>
            <p:nvPr/>
          </p:nvSpPr>
          <p:spPr>
            <a:xfrm>
              <a:off x="2842036" y="2424686"/>
              <a:ext cx="1747506" cy="2008628"/>
            </a:xfrm>
            <a:custGeom>
              <a:avLst/>
              <a:gdLst>
                <a:gd name="connsiteX0" fmla="*/ 0 w 2008628"/>
                <a:gd name="connsiteY0" fmla="*/ 873753 h 1747506"/>
                <a:gd name="connsiteX1" fmla="*/ 436877 w 2008628"/>
                <a:gd name="connsiteY1" fmla="*/ 0 h 1747506"/>
                <a:gd name="connsiteX2" fmla="*/ 1571752 w 2008628"/>
                <a:gd name="connsiteY2" fmla="*/ 0 h 1747506"/>
                <a:gd name="connsiteX3" fmla="*/ 2008628 w 2008628"/>
                <a:gd name="connsiteY3" fmla="*/ 873753 h 1747506"/>
                <a:gd name="connsiteX4" fmla="*/ 1571752 w 2008628"/>
                <a:gd name="connsiteY4" fmla="*/ 1747506 h 1747506"/>
                <a:gd name="connsiteX5" fmla="*/ 436877 w 2008628"/>
                <a:gd name="connsiteY5" fmla="*/ 1747506 h 1747506"/>
                <a:gd name="connsiteX6" fmla="*/ 0 w 2008628"/>
                <a:gd name="connsiteY6" fmla="*/ 873753 h 1747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8628" h="1747506">
                  <a:moveTo>
                    <a:pt x="1004314" y="0"/>
                  </a:moveTo>
                  <a:lnTo>
                    <a:pt x="2008627" y="380083"/>
                  </a:lnTo>
                  <a:lnTo>
                    <a:pt x="2008627" y="1367424"/>
                  </a:lnTo>
                  <a:lnTo>
                    <a:pt x="1004314" y="1747506"/>
                  </a:lnTo>
                  <a:lnTo>
                    <a:pt x="1" y="1367424"/>
                  </a:lnTo>
                  <a:lnTo>
                    <a:pt x="1" y="380083"/>
                  </a:lnTo>
                  <a:lnTo>
                    <a:pt x="1004314"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71380" tIns="412071" rIns="371380" bIns="412071" numCol="1" spcCol="1270" anchor="ctr" anchorCtr="0">
              <a:noAutofit/>
            </a:bodyPr>
            <a:lstStyle/>
            <a:p>
              <a:pPr marL="0" lvl="0" indent="0" algn="ctr" defTabSz="1155700" rtl="1">
                <a:lnSpc>
                  <a:spcPct val="90000"/>
                </a:lnSpc>
                <a:spcBef>
                  <a:spcPct val="0"/>
                </a:spcBef>
                <a:spcAft>
                  <a:spcPct val="35000"/>
                </a:spcAft>
                <a:buNone/>
              </a:pPr>
              <a:r>
                <a:rPr lang="he-IL" sz="2400" b="1" kern="1200" dirty="0">
                  <a:latin typeface="Calibri" panose="020F0502020204030204" pitchFamily="34" charset="0"/>
                  <a:ea typeface="Calibri" panose="020F0502020204030204" pitchFamily="34" charset="0"/>
                  <a:cs typeface="Calibri" panose="020F0502020204030204" pitchFamily="34" charset="0"/>
                </a:rPr>
                <a:t>בחירה חופשית</a:t>
              </a:r>
            </a:p>
          </p:txBody>
        </p:sp>
        <p:sp>
          <p:nvSpPr>
            <p:cNvPr id="6" name="מלבן 5">
              <a:extLst>
                <a:ext uri="{FF2B5EF4-FFF2-40B4-BE49-F238E27FC236}">
                  <a16:creationId xmlns:a16="http://schemas.microsoft.com/office/drawing/2014/main" id="{8379400A-4CC0-7D4C-3439-AEBC68214639}"/>
                </a:ext>
              </a:extLst>
            </p:cNvPr>
            <p:cNvSpPr/>
            <p:nvPr/>
          </p:nvSpPr>
          <p:spPr>
            <a:xfrm>
              <a:off x="600406" y="2826411"/>
              <a:ext cx="2169318" cy="120517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he-IL" sz="2400" b="1">
                <a:latin typeface="Calibri" panose="020F0502020204030204" pitchFamily="34" charset="0"/>
                <a:ea typeface="Calibri" panose="020F0502020204030204" pitchFamily="34" charset="0"/>
                <a:cs typeface="Calibri" panose="020F0502020204030204" pitchFamily="34" charset="0"/>
              </a:endParaRPr>
            </a:p>
          </p:txBody>
        </p:sp>
        <p:sp>
          <p:nvSpPr>
            <p:cNvPr id="7" name="צורה חופשית: צורה 6">
              <a:extLst>
                <a:ext uri="{FF2B5EF4-FFF2-40B4-BE49-F238E27FC236}">
                  <a16:creationId xmlns:a16="http://schemas.microsoft.com/office/drawing/2014/main" id="{A24E3AE9-CAA5-A06C-D208-F61379900C37}"/>
                </a:ext>
              </a:extLst>
            </p:cNvPr>
            <p:cNvSpPr/>
            <p:nvPr/>
          </p:nvSpPr>
          <p:spPr>
            <a:xfrm>
              <a:off x="4729343" y="2424686"/>
              <a:ext cx="1747506" cy="2008628"/>
            </a:xfrm>
            <a:custGeom>
              <a:avLst/>
              <a:gdLst>
                <a:gd name="connsiteX0" fmla="*/ 0 w 2008628"/>
                <a:gd name="connsiteY0" fmla="*/ 873753 h 1747506"/>
                <a:gd name="connsiteX1" fmla="*/ 436877 w 2008628"/>
                <a:gd name="connsiteY1" fmla="*/ 0 h 1747506"/>
                <a:gd name="connsiteX2" fmla="*/ 1571752 w 2008628"/>
                <a:gd name="connsiteY2" fmla="*/ 0 h 1747506"/>
                <a:gd name="connsiteX3" fmla="*/ 2008628 w 2008628"/>
                <a:gd name="connsiteY3" fmla="*/ 873753 h 1747506"/>
                <a:gd name="connsiteX4" fmla="*/ 1571752 w 2008628"/>
                <a:gd name="connsiteY4" fmla="*/ 1747506 h 1747506"/>
                <a:gd name="connsiteX5" fmla="*/ 436877 w 2008628"/>
                <a:gd name="connsiteY5" fmla="*/ 1747506 h 1747506"/>
                <a:gd name="connsiteX6" fmla="*/ 0 w 2008628"/>
                <a:gd name="connsiteY6" fmla="*/ 873753 h 1747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8628" h="1747506">
                  <a:moveTo>
                    <a:pt x="1004314" y="0"/>
                  </a:moveTo>
                  <a:lnTo>
                    <a:pt x="2008627" y="380083"/>
                  </a:lnTo>
                  <a:lnTo>
                    <a:pt x="2008627" y="1367424"/>
                  </a:lnTo>
                  <a:lnTo>
                    <a:pt x="1004314" y="1747506"/>
                  </a:lnTo>
                  <a:lnTo>
                    <a:pt x="1" y="1367424"/>
                  </a:lnTo>
                  <a:lnTo>
                    <a:pt x="1" y="380083"/>
                  </a:lnTo>
                  <a:lnTo>
                    <a:pt x="1004314" y="0"/>
                  </a:lnTo>
                  <a:close/>
                </a:path>
              </a:pathLst>
            </a:custGeom>
          </p:spPr>
          <p:style>
            <a:lnRef idx="3">
              <a:schemeClr val="lt1"/>
            </a:lnRef>
            <a:fillRef idx="1">
              <a:schemeClr val="accent2"/>
            </a:fillRef>
            <a:effectRef idx="1">
              <a:schemeClr val="accent2"/>
            </a:effectRef>
            <a:fontRef idx="minor">
              <a:schemeClr val="lt1"/>
            </a:fontRef>
          </p:style>
          <p:txBody>
            <a:bodyPr spcFirstLastPara="0" vert="horz" wrap="square" lIns="272320" tIns="313011" rIns="272320" bIns="313011" numCol="1" spcCol="1270" anchor="ctr" anchorCtr="0">
              <a:noAutofit/>
            </a:bodyPr>
            <a:lstStyle/>
            <a:p>
              <a:pPr marL="0" lvl="0" indent="0" algn="ctr" defTabSz="1600200" rtl="1">
                <a:lnSpc>
                  <a:spcPct val="90000"/>
                </a:lnSpc>
                <a:spcBef>
                  <a:spcPct val="0"/>
                </a:spcBef>
                <a:spcAft>
                  <a:spcPct val="35000"/>
                </a:spcAft>
                <a:buNone/>
              </a:pPr>
              <a:r>
                <a:rPr lang="he-IL" sz="2400" b="1" kern="1200" dirty="0">
                  <a:latin typeface="Calibri" panose="020F0502020204030204" pitchFamily="34" charset="0"/>
                  <a:ea typeface="Calibri" panose="020F0502020204030204" pitchFamily="34" charset="0"/>
                  <a:cs typeface="Calibri" panose="020F0502020204030204" pitchFamily="34" charset="0"/>
                </a:rPr>
                <a:t>שיחת שיתוף על החששות</a:t>
              </a:r>
            </a:p>
          </p:txBody>
        </p:sp>
        <p:sp>
          <p:nvSpPr>
            <p:cNvPr id="8" name="צורה חופשית: צורה 7">
              <a:extLst>
                <a:ext uri="{FF2B5EF4-FFF2-40B4-BE49-F238E27FC236}">
                  <a16:creationId xmlns:a16="http://schemas.microsoft.com/office/drawing/2014/main" id="{F84BBF19-6D86-0533-EF57-5A284F26CBC4}"/>
                </a:ext>
              </a:extLst>
            </p:cNvPr>
            <p:cNvSpPr/>
            <p:nvPr/>
          </p:nvSpPr>
          <p:spPr>
            <a:xfrm>
              <a:off x="3789305" y="4129609"/>
              <a:ext cx="1747506" cy="2008628"/>
            </a:xfrm>
            <a:custGeom>
              <a:avLst/>
              <a:gdLst>
                <a:gd name="connsiteX0" fmla="*/ 0 w 2008628"/>
                <a:gd name="connsiteY0" fmla="*/ 873753 h 1747506"/>
                <a:gd name="connsiteX1" fmla="*/ 436877 w 2008628"/>
                <a:gd name="connsiteY1" fmla="*/ 0 h 1747506"/>
                <a:gd name="connsiteX2" fmla="*/ 1571752 w 2008628"/>
                <a:gd name="connsiteY2" fmla="*/ 0 h 1747506"/>
                <a:gd name="connsiteX3" fmla="*/ 2008628 w 2008628"/>
                <a:gd name="connsiteY3" fmla="*/ 873753 h 1747506"/>
                <a:gd name="connsiteX4" fmla="*/ 1571752 w 2008628"/>
                <a:gd name="connsiteY4" fmla="*/ 1747506 h 1747506"/>
                <a:gd name="connsiteX5" fmla="*/ 436877 w 2008628"/>
                <a:gd name="connsiteY5" fmla="*/ 1747506 h 1747506"/>
                <a:gd name="connsiteX6" fmla="*/ 0 w 2008628"/>
                <a:gd name="connsiteY6" fmla="*/ 873753 h 1747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8628" h="1747506">
                  <a:moveTo>
                    <a:pt x="1004314" y="0"/>
                  </a:moveTo>
                  <a:lnTo>
                    <a:pt x="2008627" y="380083"/>
                  </a:lnTo>
                  <a:lnTo>
                    <a:pt x="2008627" y="1367424"/>
                  </a:lnTo>
                  <a:lnTo>
                    <a:pt x="1004314" y="1747506"/>
                  </a:lnTo>
                  <a:lnTo>
                    <a:pt x="1" y="1367424"/>
                  </a:lnTo>
                  <a:lnTo>
                    <a:pt x="1" y="380083"/>
                  </a:lnTo>
                  <a:lnTo>
                    <a:pt x="1004314" y="0"/>
                  </a:lnTo>
                  <a:close/>
                </a:path>
              </a:pathLst>
            </a:custGeom>
          </p:spPr>
          <p:style>
            <a:lnRef idx="3">
              <a:schemeClr val="lt1"/>
            </a:lnRef>
            <a:fillRef idx="1">
              <a:schemeClr val="accent5"/>
            </a:fillRef>
            <a:effectRef idx="1">
              <a:schemeClr val="accent5"/>
            </a:effectRef>
            <a:fontRef idx="minor">
              <a:schemeClr val="lt1"/>
            </a:fontRef>
          </p:style>
          <p:txBody>
            <a:bodyPr spcFirstLastPara="0" vert="horz" wrap="square" lIns="371380" tIns="412071" rIns="371380" bIns="412071" numCol="1" spcCol="1270" anchor="ctr" anchorCtr="0">
              <a:noAutofit/>
            </a:bodyPr>
            <a:lstStyle/>
            <a:p>
              <a:pPr marL="0" lvl="0" indent="0" algn="ctr" defTabSz="1155700" rtl="1">
                <a:lnSpc>
                  <a:spcPct val="90000"/>
                </a:lnSpc>
                <a:spcBef>
                  <a:spcPct val="0"/>
                </a:spcBef>
                <a:spcAft>
                  <a:spcPct val="35000"/>
                </a:spcAft>
                <a:buNone/>
              </a:pPr>
              <a:r>
                <a:rPr lang="he-IL" sz="2400" b="1" kern="1200" dirty="0">
                  <a:latin typeface="Calibri" panose="020F0502020204030204" pitchFamily="34" charset="0"/>
                  <a:ea typeface="Calibri" panose="020F0502020204030204" pitchFamily="34" charset="0"/>
                  <a:cs typeface="Calibri" panose="020F0502020204030204" pitchFamily="34" charset="0"/>
                </a:rPr>
                <a:t>חסם כלכלי – אי שוויון</a:t>
              </a:r>
            </a:p>
          </p:txBody>
        </p:sp>
        <p:sp>
          <p:nvSpPr>
            <p:cNvPr id="9" name="מלבן 8">
              <a:extLst>
                <a:ext uri="{FF2B5EF4-FFF2-40B4-BE49-F238E27FC236}">
                  <a16:creationId xmlns:a16="http://schemas.microsoft.com/office/drawing/2014/main" id="{7C4C189D-C15A-3F7A-9713-193441B11BEE}"/>
                </a:ext>
              </a:extLst>
            </p:cNvPr>
            <p:cNvSpPr/>
            <p:nvPr/>
          </p:nvSpPr>
          <p:spPr>
            <a:xfrm>
              <a:off x="5589839" y="4531335"/>
              <a:ext cx="2241629" cy="120517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he-IL" sz="2400" b="1">
                <a:latin typeface="Calibri" panose="020F0502020204030204" pitchFamily="34" charset="0"/>
                <a:ea typeface="Calibri" panose="020F0502020204030204" pitchFamily="34" charset="0"/>
                <a:cs typeface="Calibri" panose="020F0502020204030204" pitchFamily="34" charset="0"/>
              </a:endParaRPr>
            </a:p>
          </p:txBody>
        </p:sp>
      </p:grpSp>
      <p:grpSp>
        <p:nvGrpSpPr>
          <p:cNvPr id="10" name="קבוצה 9">
            <a:extLst>
              <a:ext uri="{FF2B5EF4-FFF2-40B4-BE49-F238E27FC236}">
                <a16:creationId xmlns:a16="http://schemas.microsoft.com/office/drawing/2014/main" id="{9697BC08-3CC0-29F4-2CE2-3B96A9E6EC4D}"/>
              </a:ext>
            </a:extLst>
          </p:cNvPr>
          <p:cNvGrpSpPr/>
          <p:nvPr/>
        </p:nvGrpSpPr>
        <p:grpSpPr>
          <a:xfrm>
            <a:off x="4177650" y="719762"/>
            <a:ext cx="7231062" cy="5418475"/>
            <a:chOff x="4360530" y="719761"/>
            <a:chExt cx="7231062" cy="5418475"/>
          </a:xfrm>
        </p:grpSpPr>
        <p:sp>
          <p:nvSpPr>
            <p:cNvPr id="11" name="צורה חופשית: צורה 10">
              <a:extLst>
                <a:ext uri="{FF2B5EF4-FFF2-40B4-BE49-F238E27FC236}">
                  <a16:creationId xmlns:a16="http://schemas.microsoft.com/office/drawing/2014/main" id="{3B2E98AE-0738-17F4-EBAB-DE6ED055BAAF}"/>
                </a:ext>
              </a:extLst>
            </p:cNvPr>
            <p:cNvSpPr/>
            <p:nvPr/>
          </p:nvSpPr>
          <p:spPr>
            <a:xfrm>
              <a:off x="7549429" y="719761"/>
              <a:ext cx="1747506" cy="2008628"/>
            </a:xfrm>
            <a:custGeom>
              <a:avLst/>
              <a:gdLst>
                <a:gd name="connsiteX0" fmla="*/ 0 w 2008628"/>
                <a:gd name="connsiteY0" fmla="*/ 873753 h 1747506"/>
                <a:gd name="connsiteX1" fmla="*/ 436877 w 2008628"/>
                <a:gd name="connsiteY1" fmla="*/ 0 h 1747506"/>
                <a:gd name="connsiteX2" fmla="*/ 1571752 w 2008628"/>
                <a:gd name="connsiteY2" fmla="*/ 0 h 1747506"/>
                <a:gd name="connsiteX3" fmla="*/ 2008628 w 2008628"/>
                <a:gd name="connsiteY3" fmla="*/ 873753 h 1747506"/>
                <a:gd name="connsiteX4" fmla="*/ 1571752 w 2008628"/>
                <a:gd name="connsiteY4" fmla="*/ 1747506 h 1747506"/>
                <a:gd name="connsiteX5" fmla="*/ 436877 w 2008628"/>
                <a:gd name="connsiteY5" fmla="*/ 1747506 h 1747506"/>
                <a:gd name="connsiteX6" fmla="*/ 0 w 2008628"/>
                <a:gd name="connsiteY6" fmla="*/ 873753 h 1747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8628" h="1747506">
                  <a:moveTo>
                    <a:pt x="1004314" y="0"/>
                  </a:moveTo>
                  <a:lnTo>
                    <a:pt x="2008627" y="380083"/>
                  </a:lnTo>
                  <a:lnTo>
                    <a:pt x="2008627" y="1367424"/>
                  </a:lnTo>
                  <a:lnTo>
                    <a:pt x="1004314" y="1747506"/>
                  </a:lnTo>
                  <a:lnTo>
                    <a:pt x="1" y="1367424"/>
                  </a:lnTo>
                  <a:lnTo>
                    <a:pt x="1" y="380083"/>
                  </a:lnTo>
                  <a:lnTo>
                    <a:pt x="1004314" y="0"/>
                  </a:lnTo>
                  <a:close/>
                </a:path>
              </a:pathLst>
            </a:custGeom>
          </p:spPr>
          <p:style>
            <a:lnRef idx="3">
              <a:schemeClr val="lt1"/>
            </a:lnRef>
            <a:fillRef idx="1">
              <a:schemeClr val="accent5"/>
            </a:fillRef>
            <a:effectRef idx="1">
              <a:schemeClr val="accent5"/>
            </a:effectRef>
            <a:fontRef idx="minor">
              <a:schemeClr val="lt1"/>
            </a:fontRef>
          </p:style>
          <p:txBody>
            <a:bodyPr spcFirstLastPara="0" vert="horz" wrap="square" lIns="352330" tIns="393021" rIns="352330" bIns="393021" numCol="1" spcCol="1270" anchor="ctr" anchorCtr="0">
              <a:noAutofit/>
            </a:bodyPr>
            <a:lstStyle/>
            <a:p>
              <a:pPr marL="0" lvl="0" indent="0" algn="ctr" defTabSz="933450" rtl="1">
                <a:lnSpc>
                  <a:spcPct val="90000"/>
                </a:lnSpc>
                <a:spcBef>
                  <a:spcPct val="0"/>
                </a:spcBef>
                <a:spcAft>
                  <a:spcPct val="35000"/>
                </a:spcAft>
                <a:buNone/>
              </a:pPr>
              <a:r>
                <a:rPr lang="he-IL" sz="2300" b="1" kern="1200" dirty="0">
                  <a:latin typeface="Calibri" panose="020F0502020204030204" pitchFamily="34" charset="0"/>
                  <a:ea typeface="Calibri" panose="020F0502020204030204" pitchFamily="34" charset="0"/>
                  <a:cs typeface="Calibri" panose="020F0502020204030204" pitchFamily="34" charset="0"/>
                </a:rPr>
                <a:t>לאוהב את השטח – לא מאפס למאה</a:t>
              </a:r>
            </a:p>
          </p:txBody>
        </p:sp>
        <p:sp>
          <p:nvSpPr>
            <p:cNvPr id="12" name="מלבן 11">
              <a:extLst>
                <a:ext uri="{FF2B5EF4-FFF2-40B4-BE49-F238E27FC236}">
                  <a16:creationId xmlns:a16="http://schemas.microsoft.com/office/drawing/2014/main" id="{D85FB9DA-11AA-E3F1-8CE2-44CD207459D5}"/>
                </a:ext>
              </a:extLst>
            </p:cNvPr>
            <p:cNvSpPr/>
            <p:nvPr/>
          </p:nvSpPr>
          <p:spPr>
            <a:xfrm>
              <a:off x="9349963" y="1121487"/>
              <a:ext cx="2241629" cy="120517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he-IL" sz="2400" b="1">
                <a:latin typeface="Calibri" panose="020F0502020204030204" pitchFamily="34" charset="0"/>
                <a:ea typeface="Calibri" panose="020F0502020204030204" pitchFamily="34" charset="0"/>
                <a:cs typeface="Calibri" panose="020F0502020204030204" pitchFamily="34" charset="0"/>
              </a:endParaRPr>
            </a:p>
          </p:txBody>
        </p:sp>
        <p:sp>
          <p:nvSpPr>
            <p:cNvPr id="13" name="צורה חופשית: צורה 12">
              <a:extLst>
                <a:ext uri="{FF2B5EF4-FFF2-40B4-BE49-F238E27FC236}">
                  <a16:creationId xmlns:a16="http://schemas.microsoft.com/office/drawing/2014/main" id="{E84E4939-640E-CD8F-A6EF-090C025322CE}"/>
                </a:ext>
              </a:extLst>
            </p:cNvPr>
            <p:cNvSpPr/>
            <p:nvPr/>
          </p:nvSpPr>
          <p:spPr>
            <a:xfrm>
              <a:off x="5662122" y="719761"/>
              <a:ext cx="1747506" cy="2008628"/>
            </a:xfrm>
            <a:custGeom>
              <a:avLst/>
              <a:gdLst>
                <a:gd name="connsiteX0" fmla="*/ 0 w 2008628"/>
                <a:gd name="connsiteY0" fmla="*/ 873753 h 1747506"/>
                <a:gd name="connsiteX1" fmla="*/ 436877 w 2008628"/>
                <a:gd name="connsiteY1" fmla="*/ 0 h 1747506"/>
                <a:gd name="connsiteX2" fmla="*/ 1571752 w 2008628"/>
                <a:gd name="connsiteY2" fmla="*/ 0 h 1747506"/>
                <a:gd name="connsiteX3" fmla="*/ 2008628 w 2008628"/>
                <a:gd name="connsiteY3" fmla="*/ 873753 h 1747506"/>
                <a:gd name="connsiteX4" fmla="*/ 1571752 w 2008628"/>
                <a:gd name="connsiteY4" fmla="*/ 1747506 h 1747506"/>
                <a:gd name="connsiteX5" fmla="*/ 436877 w 2008628"/>
                <a:gd name="connsiteY5" fmla="*/ 1747506 h 1747506"/>
                <a:gd name="connsiteX6" fmla="*/ 0 w 2008628"/>
                <a:gd name="connsiteY6" fmla="*/ 873753 h 1747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8628" h="1747506">
                  <a:moveTo>
                    <a:pt x="1004314" y="0"/>
                  </a:moveTo>
                  <a:lnTo>
                    <a:pt x="2008627" y="380083"/>
                  </a:lnTo>
                  <a:lnTo>
                    <a:pt x="2008627" y="1367424"/>
                  </a:lnTo>
                  <a:lnTo>
                    <a:pt x="1004314" y="1747506"/>
                  </a:lnTo>
                  <a:lnTo>
                    <a:pt x="1" y="1367424"/>
                  </a:lnTo>
                  <a:lnTo>
                    <a:pt x="1" y="380083"/>
                  </a:lnTo>
                  <a:lnTo>
                    <a:pt x="1004314"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72320" tIns="313011" rIns="272320" bIns="313011" numCol="1" spcCol="1270" anchor="ctr" anchorCtr="0">
              <a:noAutofit/>
            </a:bodyPr>
            <a:lstStyle/>
            <a:p>
              <a:pPr marL="0" lvl="0" indent="0" algn="ctr" defTabSz="1155700" rtl="1">
                <a:lnSpc>
                  <a:spcPct val="90000"/>
                </a:lnSpc>
                <a:spcBef>
                  <a:spcPct val="0"/>
                </a:spcBef>
                <a:spcAft>
                  <a:spcPct val="35000"/>
                </a:spcAft>
                <a:buNone/>
              </a:pPr>
              <a:r>
                <a:rPr lang="he-IL" sz="2400" b="1" kern="1200" dirty="0">
                  <a:latin typeface="Calibri" panose="020F0502020204030204" pitchFamily="34" charset="0"/>
                  <a:ea typeface="Calibri" panose="020F0502020204030204" pitchFamily="34" charset="0"/>
                  <a:cs typeface="Calibri" panose="020F0502020204030204" pitchFamily="34" charset="0"/>
                </a:rPr>
                <a:t>הצטיידות לטיול</a:t>
              </a:r>
            </a:p>
          </p:txBody>
        </p:sp>
        <p:sp>
          <p:nvSpPr>
            <p:cNvPr id="14" name="צורה חופשית: צורה 13">
              <a:extLst>
                <a:ext uri="{FF2B5EF4-FFF2-40B4-BE49-F238E27FC236}">
                  <a16:creationId xmlns:a16="http://schemas.microsoft.com/office/drawing/2014/main" id="{D9B14F48-0F53-4DF3-E12E-460D0E0E0775}"/>
                </a:ext>
              </a:extLst>
            </p:cNvPr>
            <p:cNvSpPr/>
            <p:nvPr/>
          </p:nvSpPr>
          <p:spPr>
            <a:xfrm>
              <a:off x="6602160" y="2424685"/>
              <a:ext cx="1747506" cy="2008628"/>
            </a:xfrm>
            <a:custGeom>
              <a:avLst/>
              <a:gdLst>
                <a:gd name="connsiteX0" fmla="*/ 0 w 2008628"/>
                <a:gd name="connsiteY0" fmla="*/ 873753 h 1747506"/>
                <a:gd name="connsiteX1" fmla="*/ 436877 w 2008628"/>
                <a:gd name="connsiteY1" fmla="*/ 0 h 1747506"/>
                <a:gd name="connsiteX2" fmla="*/ 1571752 w 2008628"/>
                <a:gd name="connsiteY2" fmla="*/ 0 h 1747506"/>
                <a:gd name="connsiteX3" fmla="*/ 2008628 w 2008628"/>
                <a:gd name="connsiteY3" fmla="*/ 873753 h 1747506"/>
                <a:gd name="connsiteX4" fmla="*/ 1571752 w 2008628"/>
                <a:gd name="connsiteY4" fmla="*/ 1747506 h 1747506"/>
                <a:gd name="connsiteX5" fmla="*/ 436877 w 2008628"/>
                <a:gd name="connsiteY5" fmla="*/ 1747506 h 1747506"/>
                <a:gd name="connsiteX6" fmla="*/ 0 w 2008628"/>
                <a:gd name="connsiteY6" fmla="*/ 873753 h 1747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8628" h="1747506">
                  <a:moveTo>
                    <a:pt x="1004314" y="0"/>
                  </a:moveTo>
                  <a:lnTo>
                    <a:pt x="2008627" y="380083"/>
                  </a:lnTo>
                  <a:lnTo>
                    <a:pt x="2008627" y="1367424"/>
                  </a:lnTo>
                  <a:lnTo>
                    <a:pt x="1004314" y="1747506"/>
                  </a:lnTo>
                  <a:lnTo>
                    <a:pt x="1" y="1367424"/>
                  </a:lnTo>
                  <a:lnTo>
                    <a:pt x="1" y="380083"/>
                  </a:lnTo>
                  <a:lnTo>
                    <a:pt x="1004314" y="0"/>
                  </a:lnTo>
                  <a:close/>
                </a:path>
              </a:pathLst>
            </a:custGeom>
          </p:spPr>
          <p:style>
            <a:lnRef idx="3">
              <a:schemeClr val="lt1"/>
            </a:lnRef>
            <a:fillRef idx="1">
              <a:schemeClr val="accent3"/>
            </a:fillRef>
            <a:effectRef idx="1">
              <a:schemeClr val="accent3"/>
            </a:effectRef>
            <a:fontRef idx="minor">
              <a:schemeClr val="lt1"/>
            </a:fontRef>
          </p:style>
          <p:txBody>
            <a:bodyPr spcFirstLastPara="0" vert="horz" wrap="square" lIns="352330" tIns="393021" rIns="352330" bIns="393021" numCol="1" spcCol="1270" anchor="ctr" anchorCtr="0">
              <a:noAutofit/>
            </a:bodyPr>
            <a:lstStyle/>
            <a:p>
              <a:pPr marL="0" lvl="0" indent="0" algn="ctr" defTabSz="933450" rtl="1">
                <a:lnSpc>
                  <a:spcPct val="90000"/>
                </a:lnSpc>
                <a:spcBef>
                  <a:spcPct val="0"/>
                </a:spcBef>
                <a:spcAft>
                  <a:spcPct val="35000"/>
                </a:spcAft>
                <a:buNone/>
              </a:pPr>
              <a:r>
                <a:rPr lang="he-IL" sz="2400" b="1" kern="1200" dirty="0">
                  <a:latin typeface="Calibri" panose="020F0502020204030204" pitchFamily="34" charset="0"/>
                  <a:ea typeface="Calibri" panose="020F0502020204030204" pitchFamily="34" charset="0"/>
                  <a:cs typeface="Calibri" panose="020F0502020204030204" pitchFamily="34" charset="0"/>
                </a:rPr>
                <a:t>שיתוף מתוך ניסיון</a:t>
              </a:r>
            </a:p>
          </p:txBody>
        </p:sp>
        <p:sp>
          <p:nvSpPr>
            <p:cNvPr id="15" name="מלבן 14">
              <a:extLst>
                <a:ext uri="{FF2B5EF4-FFF2-40B4-BE49-F238E27FC236}">
                  <a16:creationId xmlns:a16="http://schemas.microsoft.com/office/drawing/2014/main" id="{0E1283B1-C8DF-753A-C8A0-6701B609D9D3}"/>
                </a:ext>
              </a:extLst>
            </p:cNvPr>
            <p:cNvSpPr/>
            <p:nvPr/>
          </p:nvSpPr>
          <p:spPr>
            <a:xfrm>
              <a:off x="4360530" y="2826410"/>
              <a:ext cx="2169318" cy="120517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he-IL" sz="2400" b="1">
                <a:latin typeface="Calibri" panose="020F0502020204030204" pitchFamily="34" charset="0"/>
                <a:ea typeface="Calibri" panose="020F0502020204030204" pitchFamily="34" charset="0"/>
                <a:cs typeface="Calibri" panose="020F0502020204030204" pitchFamily="34" charset="0"/>
              </a:endParaRPr>
            </a:p>
          </p:txBody>
        </p:sp>
        <p:sp>
          <p:nvSpPr>
            <p:cNvPr id="16" name="צורה חופשית: צורה 15">
              <a:extLst>
                <a:ext uri="{FF2B5EF4-FFF2-40B4-BE49-F238E27FC236}">
                  <a16:creationId xmlns:a16="http://schemas.microsoft.com/office/drawing/2014/main" id="{76AFEDB9-3E12-15D2-578B-DB8B26EE8250}"/>
                </a:ext>
              </a:extLst>
            </p:cNvPr>
            <p:cNvSpPr/>
            <p:nvPr/>
          </p:nvSpPr>
          <p:spPr>
            <a:xfrm>
              <a:off x="8489467" y="2424685"/>
              <a:ext cx="1747506" cy="2008628"/>
            </a:xfrm>
            <a:custGeom>
              <a:avLst/>
              <a:gdLst>
                <a:gd name="connsiteX0" fmla="*/ 0 w 2008628"/>
                <a:gd name="connsiteY0" fmla="*/ 873753 h 1747506"/>
                <a:gd name="connsiteX1" fmla="*/ 436877 w 2008628"/>
                <a:gd name="connsiteY1" fmla="*/ 0 h 1747506"/>
                <a:gd name="connsiteX2" fmla="*/ 1571752 w 2008628"/>
                <a:gd name="connsiteY2" fmla="*/ 0 h 1747506"/>
                <a:gd name="connsiteX3" fmla="*/ 2008628 w 2008628"/>
                <a:gd name="connsiteY3" fmla="*/ 873753 h 1747506"/>
                <a:gd name="connsiteX4" fmla="*/ 1571752 w 2008628"/>
                <a:gd name="connsiteY4" fmla="*/ 1747506 h 1747506"/>
                <a:gd name="connsiteX5" fmla="*/ 436877 w 2008628"/>
                <a:gd name="connsiteY5" fmla="*/ 1747506 h 1747506"/>
                <a:gd name="connsiteX6" fmla="*/ 0 w 2008628"/>
                <a:gd name="connsiteY6" fmla="*/ 873753 h 1747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8628" h="1747506">
                  <a:moveTo>
                    <a:pt x="1004314" y="0"/>
                  </a:moveTo>
                  <a:lnTo>
                    <a:pt x="2008627" y="380083"/>
                  </a:lnTo>
                  <a:lnTo>
                    <a:pt x="2008627" y="1367424"/>
                  </a:lnTo>
                  <a:lnTo>
                    <a:pt x="1004314" y="1747506"/>
                  </a:lnTo>
                  <a:lnTo>
                    <a:pt x="1" y="1367424"/>
                  </a:lnTo>
                  <a:lnTo>
                    <a:pt x="1" y="380083"/>
                  </a:lnTo>
                  <a:lnTo>
                    <a:pt x="1004314" y="0"/>
                  </a:lnTo>
                  <a:close/>
                </a:path>
              </a:pathLst>
            </a:custGeom>
          </p:spPr>
          <p:style>
            <a:lnRef idx="3">
              <a:schemeClr val="lt1"/>
            </a:lnRef>
            <a:fillRef idx="1">
              <a:schemeClr val="accent4"/>
            </a:fillRef>
            <a:effectRef idx="1">
              <a:schemeClr val="accent4"/>
            </a:effectRef>
            <a:fontRef idx="minor">
              <a:schemeClr val="lt1"/>
            </a:fontRef>
          </p:style>
          <p:txBody>
            <a:bodyPr spcFirstLastPara="0" vert="horz" wrap="square" lIns="272320" tIns="313011" rIns="272320" bIns="313011" numCol="1" spcCol="1270" anchor="ctr" anchorCtr="0">
              <a:noAutofit/>
            </a:bodyPr>
            <a:lstStyle/>
            <a:p>
              <a:pPr marL="0" lvl="0" indent="0" algn="ctr" defTabSz="1155700" rtl="1">
                <a:lnSpc>
                  <a:spcPct val="90000"/>
                </a:lnSpc>
                <a:spcBef>
                  <a:spcPct val="0"/>
                </a:spcBef>
                <a:spcAft>
                  <a:spcPct val="35000"/>
                </a:spcAft>
                <a:buNone/>
              </a:pPr>
              <a:r>
                <a:rPr lang="he-IL" sz="2400" b="1" kern="1200" dirty="0">
                  <a:latin typeface="Calibri" panose="020F0502020204030204" pitchFamily="34" charset="0"/>
                  <a:ea typeface="Calibri" panose="020F0502020204030204" pitchFamily="34" charset="0"/>
                  <a:cs typeface="Calibri" panose="020F0502020204030204" pitchFamily="34" charset="0"/>
                </a:rPr>
                <a:t>הזדמנות לאתגר מלמד משמעותי</a:t>
              </a:r>
            </a:p>
          </p:txBody>
        </p:sp>
        <p:sp>
          <p:nvSpPr>
            <p:cNvPr id="17" name="צורה חופשית: צורה 16">
              <a:extLst>
                <a:ext uri="{FF2B5EF4-FFF2-40B4-BE49-F238E27FC236}">
                  <a16:creationId xmlns:a16="http://schemas.microsoft.com/office/drawing/2014/main" id="{F3A6D0B0-5F03-F746-69E0-6F58FFF6E23D}"/>
                </a:ext>
              </a:extLst>
            </p:cNvPr>
            <p:cNvSpPr/>
            <p:nvPr/>
          </p:nvSpPr>
          <p:spPr>
            <a:xfrm>
              <a:off x="7549429" y="4129608"/>
              <a:ext cx="1747506" cy="2008628"/>
            </a:xfrm>
            <a:custGeom>
              <a:avLst/>
              <a:gdLst>
                <a:gd name="connsiteX0" fmla="*/ 0 w 2008628"/>
                <a:gd name="connsiteY0" fmla="*/ 873753 h 1747506"/>
                <a:gd name="connsiteX1" fmla="*/ 436877 w 2008628"/>
                <a:gd name="connsiteY1" fmla="*/ 0 h 1747506"/>
                <a:gd name="connsiteX2" fmla="*/ 1571752 w 2008628"/>
                <a:gd name="connsiteY2" fmla="*/ 0 h 1747506"/>
                <a:gd name="connsiteX3" fmla="*/ 2008628 w 2008628"/>
                <a:gd name="connsiteY3" fmla="*/ 873753 h 1747506"/>
                <a:gd name="connsiteX4" fmla="*/ 1571752 w 2008628"/>
                <a:gd name="connsiteY4" fmla="*/ 1747506 h 1747506"/>
                <a:gd name="connsiteX5" fmla="*/ 436877 w 2008628"/>
                <a:gd name="connsiteY5" fmla="*/ 1747506 h 1747506"/>
                <a:gd name="connsiteX6" fmla="*/ 0 w 2008628"/>
                <a:gd name="connsiteY6" fmla="*/ 873753 h 1747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8628" h="1747506">
                  <a:moveTo>
                    <a:pt x="1004314" y="0"/>
                  </a:moveTo>
                  <a:lnTo>
                    <a:pt x="2008627" y="380083"/>
                  </a:lnTo>
                  <a:lnTo>
                    <a:pt x="2008627" y="1367424"/>
                  </a:lnTo>
                  <a:lnTo>
                    <a:pt x="1004314" y="1747506"/>
                  </a:lnTo>
                  <a:lnTo>
                    <a:pt x="1" y="1367424"/>
                  </a:lnTo>
                  <a:lnTo>
                    <a:pt x="1" y="380083"/>
                  </a:lnTo>
                  <a:lnTo>
                    <a:pt x="1004314"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52330" tIns="393021" rIns="352330" bIns="393021" numCol="1" spcCol="1270" anchor="ctr" anchorCtr="0">
              <a:noAutofit/>
            </a:bodyPr>
            <a:lstStyle/>
            <a:p>
              <a:pPr marL="0" lvl="0" indent="0" algn="ctr" defTabSz="933450" rtl="1">
                <a:lnSpc>
                  <a:spcPct val="90000"/>
                </a:lnSpc>
                <a:spcBef>
                  <a:spcPct val="0"/>
                </a:spcBef>
                <a:spcAft>
                  <a:spcPct val="35000"/>
                </a:spcAft>
                <a:buNone/>
              </a:pPr>
              <a:r>
                <a:rPr lang="he-IL" sz="2400" b="1" kern="1200" dirty="0">
                  <a:latin typeface="Calibri" panose="020F0502020204030204" pitchFamily="34" charset="0"/>
                  <a:ea typeface="Calibri" panose="020F0502020204030204" pitchFamily="34" charset="0"/>
                  <a:cs typeface="Calibri" panose="020F0502020204030204" pitchFamily="34" charset="0"/>
                </a:rPr>
                <a:t>חסם כלכלי – עלות הטיול</a:t>
              </a:r>
            </a:p>
          </p:txBody>
        </p:sp>
        <p:sp>
          <p:nvSpPr>
            <p:cNvPr id="18" name="מלבן 17">
              <a:extLst>
                <a:ext uri="{FF2B5EF4-FFF2-40B4-BE49-F238E27FC236}">
                  <a16:creationId xmlns:a16="http://schemas.microsoft.com/office/drawing/2014/main" id="{997DBF23-F947-5BF6-E4FD-1A05DD8F7C83}"/>
                </a:ext>
              </a:extLst>
            </p:cNvPr>
            <p:cNvSpPr/>
            <p:nvPr/>
          </p:nvSpPr>
          <p:spPr>
            <a:xfrm>
              <a:off x="9349963" y="4531334"/>
              <a:ext cx="2241629" cy="120517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he-IL" sz="2400" b="1">
                <a:latin typeface="Calibri" panose="020F0502020204030204" pitchFamily="34" charset="0"/>
                <a:ea typeface="Calibri" panose="020F0502020204030204" pitchFamily="34" charset="0"/>
                <a:cs typeface="Calibri" panose="020F0502020204030204" pitchFamily="34" charset="0"/>
              </a:endParaRPr>
            </a:p>
          </p:txBody>
        </p:sp>
        <p:sp>
          <p:nvSpPr>
            <p:cNvPr id="19" name="צורה חופשית: צורה 18">
              <a:extLst>
                <a:ext uri="{FF2B5EF4-FFF2-40B4-BE49-F238E27FC236}">
                  <a16:creationId xmlns:a16="http://schemas.microsoft.com/office/drawing/2014/main" id="{3E702C8A-A27F-390A-F16B-ED6EF679CCBA}"/>
                </a:ext>
              </a:extLst>
            </p:cNvPr>
            <p:cNvSpPr/>
            <p:nvPr/>
          </p:nvSpPr>
          <p:spPr>
            <a:xfrm>
              <a:off x="5662122" y="4129608"/>
              <a:ext cx="1747506" cy="2008628"/>
            </a:xfrm>
            <a:custGeom>
              <a:avLst/>
              <a:gdLst>
                <a:gd name="connsiteX0" fmla="*/ 0 w 2008628"/>
                <a:gd name="connsiteY0" fmla="*/ 873753 h 1747506"/>
                <a:gd name="connsiteX1" fmla="*/ 436877 w 2008628"/>
                <a:gd name="connsiteY1" fmla="*/ 0 h 1747506"/>
                <a:gd name="connsiteX2" fmla="*/ 1571752 w 2008628"/>
                <a:gd name="connsiteY2" fmla="*/ 0 h 1747506"/>
                <a:gd name="connsiteX3" fmla="*/ 2008628 w 2008628"/>
                <a:gd name="connsiteY3" fmla="*/ 873753 h 1747506"/>
                <a:gd name="connsiteX4" fmla="*/ 1571752 w 2008628"/>
                <a:gd name="connsiteY4" fmla="*/ 1747506 h 1747506"/>
                <a:gd name="connsiteX5" fmla="*/ 436877 w 2008628"/>
                <a:gd name="connsiteY5" fmla="*/ 1747506 h 1747506"/>
                <a:gd name="connsiteX6" fmla="*/ 0 w 2008628"/>
                <a:gd name="connsiteY6" fmla="*/ 873753 h 1747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8628" h="1747506">
                  <a:moveTo>
                    <a:pt x="1004314" y="0"/>
                  </a:moveTo>
                  <a:lnTo>
                    <a:pt x="2008627" y="380083"/>
                  </a:lnTo>
                  <a:lnTo>
                    <a:pt x="2008627" y="1367424"/>
                  </a:lnTo>
                  <a:lnTo>
                    <a:pt x="1004314" y="1747506"/>
                  </a:lnTo>
                  <a:lnTo>
                    <a:pt x="1" y="1367424"/>
                  </a:lnTo>
                  <a:lnTo>
                    <a:pt x="1" y="380083"/>
                  </a:lnTo>
                  <a:lnTo>
                    <a:pt x="1004314" y="0"/>
                  </a:lnTo>
                  <a:close/>
                </a:path>
              </a:pathLst>
            </a:custGeom>
          </p:spPr>
          <p:style>
            <a:lnRef idx="3">
              <a:schemeClr val="lt1"/>
            </a:lnRef>
            <a:fillRef idx="1">
              <a:schemeClr val="accent4"/>
            </a:fillRef>
            <a:effectRef idx="1">
              <a:schemeClr val="accent4"/>
            </a:effectRef>
            <a:fontRef idx="minor">
              <a:schemeClr val="lt1"/>
            </a:fontRef>
          </p:style>
          <p:txBody>
            <a:bodyPr spcFirstLastPara="0" vert="horz" wrap="square" lIns="272320" tIns="313011" rIns="272320" bIns="313011" numCol="1" spcCol="1270" anchor="ctr" anchorCtr="0">
              <a:noAutofit/>
            </a:bodyPr>
            <a:lstStyle/>
            <a:p>
              <a:pPr marL="0" lvl="0" indent="0" algn="ctr" defTabSz="1111250" rtl="1">
                <a:lnSpc>
                  <a:spcPct val="90000"/>
                </a:lnSpc>
                <a:spcBef>
                  <a:spcPct val="0"/>
                </a:spcBef>
                <a:spcAft>
                  <a:spcPct val="35000"/>
                </a:spcAft>
                <a:buNone/>
              </a:pPr>
              <a:r>
                <a:rPr lang="he-IL" sz="2400" b="1" kern="1200" dirty="0">
                  <a:latin typeface="Calibri" panose="020F0502020204030204" pitchFamily="34" charset="0"/>
                  <a:ea typeface="Calibri" panose="020F0502020204030204" pitchFamily="34" charset="0"/>
                  <a:cs typeface="Calibri" panose="020F0502020204030204" pitchFamily="34" charset="0"/>
                </a:rPr>
                <a:t>חסם כלכלי – מנטלי</a:t>
              </a:r>
            </a:p>
          </p:txBody>
        </p:sp>
      </p:grpSp>
    </p:spTree>
    <p:extLst>
      <p:ext uri="{BB962C8B-B14F-4D97-AF65-F5344CB8AC3E}">
        <p14:creationId xmlns:p14="http://schemas.microsoft.com/office/powerpoint/2010/main" val="1051810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יבת טקסט 1">
            <a:extLst>
              <a:ext uri="{FF2B5EF4-FFF2-40B4-BE49-F238E27FC236}">
                <a16:creationId xmlns:a16="http://schemas.microsoft.com/office/drawing/2014/main" id="{F7808020-9681-7C21-E7FC-8DE3D7E14040}"/>
              </a:ext>
            </a:extLst>
          </p:cNvPr>
          <p:cNvSpPr txBox="1"/>
          <p:nvPr/>
        </p:nvSpPr>
        <p:spPr>
          <a:xfrm>
            <a:off x="3634154" y="252911"/>
            <a:ext cx="4923692" cy="581697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rtl="1"/>
            <a:r>
              <a:rPr lang="he-IL" sz="3600" b="1" i="0"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דרך/ </a:t>
            </a:r>
            <a:r>
              <a:rPr lang="he-IL" sz="2000" b="0" i="0"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עידן דיין</a:t>
            </a:r>
          </a:p>
          <a:p>
            <a:pPr algn="ctr" rtl="1"/>
            <a:r>
              <a:rPr lang="he-IL" sz="2800" b="0" i="0"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שָׁאַלְתִּי: מַהִי דַּרְכִּי?</a:t>
            </a:r>
          </a:p>
          <a:p>
            <a:pPr algn="ctr" rtl="1"/>
            <a:r>
              <a:rPr lang="he-IL" sz="2800" b="0" i="0" dirty="0" err="1">
                <a:solidFill>
                  <a:srgbClr val="050505"/>
                </a:solidFill>
                <a:effectLst/>
                <a:latin typeface="Calibri" panose="020F0502020204030204" pitchFamily="34" charset="0"/>
                <a:ea typeface="Calibri" panose="020F0502020204030204" pitchFamily="34" charset="0"/>
                <a:cs typeface="Calibri" panose="020F0502020204030204" pitchFamily="34" charset="0"/>
              </a:rPr>
              <a:t>עוֹבֵר־אֹרַח</a:t>
            </a:r>
            <a:r>
              <a:rPr lang="he-IL" sz="2800" b="0" i="0"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 </a:t>
            </a:r>
          </a:p>
          <a:p>
            <a:pPr algn="ctr" rtl="1"/>
            <a:r>
              <a:rPr lang="he-IL" sz="2800" b="0" i="0"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עָנָה:</a:t>
            </a:r>
          </a:p>
          <a:p>
            <a:pPr algn="ctr" rtl="1"/>
            <a:r>
              <a:rPr lang="he-IL" sz="2800" b="0" i="0"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הַדֶּרֶךְ הַטּוֹבָה בְּיוֹתֵר</a:t>
            </a:r>
          </a:p>
          <a:p>
            <a:pPr algn="ctr" rtl="1"/>
            <a:r>
              <a:rPr lang="he-IL" sz="2800" b="0" i="0"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לִמְצֹא אֶת </a:t>
            </a:r>
          </a:p>
          <a:p>
            <a:pPr algn="ctr" rtl="1"/>
            <a:r>
              <a:rPr lang="he-IL" sz="2800" b="0" i="0"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דַּרְכְּךָ </a:t>
            </a:r>
          </a:p>
          <a:p>
            <a:pPr algn="ctr" rtl="1"/>
            <a:r>
              <a:rPr lang="he-IL" sz="2800" b="0" i="0"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הִיא לַעֲזֹר לְאָדָם אַחֵר</a:t>
            </a:r>
          </a:p>
          <a:p>
            <a:pPr algn="ctr" rtl="1"/>
            <a:r>
              <a:rPr lang="he-IL" sz="2800" b="0" i="0"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לִמְצֹא אֶת </a:t>
            </a:r>
          </a:p>
          <a:p>
            <a:pPr algn="ctr" rtl="1"/>
            <a:r>
              <a:rPr lang="he-IL" sz="2800" b="0" i="0"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דַּרְכּוֹ.</a:t>
            </a:r>
            <a:endParaRPr lang="he-IL" sz="2800" dirty="0">
              <a:solidFill>
                <a:srgbClr val="050505"/>
              </a:solidFill>
              <a:latin typeface="Calibri" panose="020F0502020204030204" pitchFamily="34" charset="0"/>
              <a:ea typeface="Calibri" panose="020F0502020204030204" pitchFamily="34" charset="0"/>
              <a:cs typeface="Calibri" panose="020F0502020204030204" pitchFamily="34" charset="0"/>
            </a:endParaRPr>
          </a:p>
          <a:p>
            <a:pPr algn="ctr" rtl="1"/>
            <a:endParaRPr lang="he-IL" sz="2800" b="0" i="0" dirty="0">
              <a:solidFill>
                <a:srgbClr val="050505"/>
              </a:solidFill>
              <a:effectLst/>
              <a:latin typeface="Calibri" panose="020F0502020204030204" pitchFamily="34" charset="0"/>
              <a:ea typeface="Calibri" panose="020F0502020204030204" pitchFamily="34" charset="0"/>
              <a:cs typeface="Calibri" panose="020F0502020204030204" pitchFamily="34" charset="0"/>
            </a:endParaRPr>
          </a:p>
          <a:p>
            <a:pPr algn="ctr" rtl="1"/>
            <a:r>
              <a:rPr lang="he-IL" sz="2800" b="0" i="0"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עָנָה</a:t>
            </a:r>
          </a:p>
          <a:p>
            <a:pPr algn="ctr" rtl="1"/>
            <a:r>
              <a:rPr lang="he-IL" sz="2800" b="0" i="0"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וּלְדַרְכּוֹ פָּנָה</a:t>
            </a:r>
          </a:p>
        </p:txBody>
      </p:sp>
      <p:sp>
        <p:nvSpPr>
          <p:cNvPr id="3" name="כותרת 1">
            <a:extLst>
              <a:ext uri="{FF2B5EF4-FFF2-40B4-BE49-F238E27FC236}">
                <a16:creationId xmlns:a16="http://schemas.microsoft.com/office/drawing/2014/main" id="{D2C01856-F687-0AA8-E6DC-0B1C810F892E}"/>
              </a:ext>
            </a:extLst>
          </p:cNvPr>
          <p:cNvSpPr txBox="1">
            <a:spLocks/>
          </p:cNvSpPr>
          <p:nvPr/>
        </p:nvSpPr>
        <p:spPr>
          <a:xfrm>
            <a:off x="1817077" y="6255396"/>
            <a:ext cx="8557846" cy="1205207"/>
          </a:xfrm>
          <a:prstGeom prst="rect">
            <a:avLst/>
          </a:prstGeom>
        </p:spPr>
        <p:txBody>
          <a:bodyPr>
            <a:normAutofit fontScale="70000" lnSpcReduction="20000"/>
          </a:bodyPr>
          <a:lstStyle>
            <a:lvl1pPr algn="r" defTabSz="914400" rtl="1" eaLnBrk="1" latinLnBrk="0" hangingPunct="1">
              <a:lnSpc>
                <a:spcPct val="90000"/>
              </a:lnSpc>
              <a:spcBef>
                <a:spcPct val="0"/>
              </a:spcBef>
              <a:buNone/>
              <a:defRPr sz="4400" i="1" kern="1200">
                <a:solidFill>
                  <a:schemeClr val="tx1"/>
                </a:solidFill>
                <a:latin typeface="+mj-lt"/>
                <a:ea typeface="+mj-ea"/>
                <a:cs typeface="+mj-cs"/>
              </a:defRPr>
            </a:lvl1pPr>
          </a:lstStyle>
          <a:p>
            <a:pPr algn="ctr"/>
            <a:r>
              <a:rPr lang="he-IL" sz="7200" b="1" i="0" dirty="0">
                <a:solidFill>
                  <a:schemeClr val="tx2"/>
                </a:solidFill>
                <a:latin typeface="Calibri" panose="020F0502020204030204" pitchFamily="34" charset="0"/>
                <a:ea typeface="Calibri" panose="020F0502020204030204" pitchFamily="34" charset="0"/>
                <a:cs typeface="Calibri" panose="020F0502020204030204" pitchFamily="34" charset="0"/>
              </a:rPr>
              <a:t>שיהיה טיול מוצלח, מצמיח ונעים</a:t>
            </a:r>
            <a:endParaRPr lang="he-IL" sz="6000" b="1" i="0" dirty="0">
              <a:solidFill>
                <a:schemeClr val="tx2"/>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76021234"/>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TotalTime>
  <Words>1876</Words>
  <Application>Microsoft Office PowerPoint</Application>
  <PresentationFormat>מסך רחב</PresentationFormat>
  <Paragraphs>82</Paragraphs>
  <Slides>6</Slides>
  <Notes>3</Notes>
  <HiddenSlides>0</HiddenSlides>
  <MMClips>0</MMClips>
  <ScaleCrop>false</ScaleCrop>
  <HeadingPairs>
    <vt:vector size="6" baseType="variant">
      <vt:variant>
        <vt:lpstr>גופנים בשימוש</vt:lpstr>
      </vt:variant>
      <vt:variant>
        <vt:i4>7</vt:i4>
      </vt:variant>
      <vt:variant>
        <vt:lpstr>ערכת נושא</vt:lpstr>
      </vt:variant>
      <vt:variant>
        <vt:i4>1</vt:i4>
      </vt:variant>
      <vt:variant>
        <vt:lpstr>כותרות שקופיות</vt:lpstr>
      </vt:variant>
      <vt:variant>
        <vt:i4>6</vt:i4>
      </vt:variant>
    </vt:vector>
  </HeadingPairs>
  <TitlesOfParts>
    <vt:vector size="14" baseType="lpstr">
      <vt:lpstr>Aptos</vt:lpstr>
      <vt:lpstr>Aptos Display</vt:lpstr>
      <vt:lpstr>Arial</vt:lpstr>
      <vt:lpstr>Calibri</vt:lpstr>
      <vt:lpstr>inherit</vt:lpstr>
      <vt:lpstr>MFWNarkissNewLight</vt:lpstr>
      <vt:lpstr>Times New Roman</vt:lpstr>
      <vt:lpstr>ערכת נושא Office</vt:lpstr>
      <vt:lpstr>איך נייצר טיול חנוכה מאתגר ומצמיח?</vt:lpstr>
      <vt:lpstr>מצגת של PowerPoint‏</vt:lpstr>
      <vt:lpstr>מצגת של PowerPoint‏</vt:lpstr>
      <vt:lpstr>מצגת של PowerPoint‏</vt:lpstr>
      <vt:lpstr>מצגת של PowerPoint‏</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אלעד גבסו</dc:creator>
  <cp:lastModifiedBy>אלעד גבסו</cp:lastModifiedBy>
  <cp:revision>1</cp:revision>
  <dcterms:created xsi:type="dcterms:W3CDTF">2024-09-19T11:51:48Z</dcterms:created>
  <dcterms:modified xsi:type="dcterms:W3CDTF">2024-09-19T12:05:57Z</dcterms:modified>
</cp:coreProperties>
</file>