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Alef" panose="00000500000000000000" pitchFamily="2" charset="-79"/>
      <p:regular r:id="rId11"/>
    </p:embeddedFont>
    <p:embeddedFont>
      <p:font typeface="Choco" panose="020B0604020202020204" charset="-79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ליאב לוי" userId="a0b5e52e-a69b-4675-b64b-a9cd7e3f33c9" providerId="ADAL" clId="{F1800608-51FC-472D-B2E8-58359998C4CA}"/>
    <pc:docChg chg="undo custSel modSld">
      <pc:chgData name="ליאב לוי" userId="a0b5e52e-a69b-4675-b64b-a9cd7e3f33c9" providerId="ADAL" clId="{F1800608-51FC-472D-B2E8-58359998C4CA}" dt="2024-08-22T12:04:31.808" v="34" actId="2711"/>
      <pc:docMkLst>
        <pc:docMk/>
      </pc:docMkLst>
      <pc:sldChg chg="modSp mod">
        <pc:chgData name="ליאב לוי" userId="a0b5e52e-a69b-4675-b64b-a9cd7e3f33c9" providerId="ADAL" clId="{F1800608-51FC-472D-B2E8-58359998C4CA}" dt="2024-08-22T12:01:56.015" v="13" actId="404"/>
        <pc:sldMkLst>
          <pc:docMk/>
          <pc:sldMk cId="0" sldId="256"/>
        </pc:sldMkLst>
        <pc:spChg chg="mod">
          <ac:chgData name="ליאב לוי" userId="a0b5e52e-a69b-4675-b64b-a9cd7e3f33c9" providerId="ADAL" clId="{F1800608-51FC-472D-B2E8-58359998C4CA}" dt="2024-08-22T12:01:56.015" v="13" actId="404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ליאב לוי" userId="a0b5e52e-a69b-4675-b64b-a9cd7e3f33c9" providerId="ADAL" clId="{F1800608-51FC-472D-B2E8-58359998C4CA}" dt="2024-08-22T12:03:10.483" v="26" actId="1076"/>
        <pc:sldMkLst>
          <pc:docMk/>
          <pc:sldMk cId="0" sldId="258"/>
        </pc:sldMkLst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4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5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7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8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9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10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10.483" v="26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13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31.113" v="18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33.564" v="19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05.905" v="25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17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05.009" v="24" actId="107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19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20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21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22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23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2:22.260" v="16" actId="403"/>
          <ac:spMkLst>
            <pc:docMk/>
            <pc:sldMk cId="0" sldId="258"/>
            <ac:spMk id="24" creationId="{00000000-0000-0000-0000-000000000000}"/>
          </ac:spMkLst>
        </pc:spChg>
      </pc:sldChg>
      <pc:sldChg chg="modSp mod">
        <pc:chgData name="ליאב לוי" userId="a0b5e52e-a69b-4675-b64b-a9cd7e3f33c9" providerId="ADAL" clId="{F1800608-51FC-472D-B2E8-58359998C4CA}" dt="2024-08-22T12:04:03.399" v="32" actId="403"/>
        <pc:sldMkLst>
          <pc:docMk/>
          <pc:sldMk cId="0" sldId="260"/>
        </pc:sldMkLst>
        <pc:spChg chg="mod">
          <ac:chgData name="ליאב לוי" userId="a0b5e52e-a69b-4675-b64b-a9cd7e3f33c9" providerId="ADAL" clId="{F1800608-51FC-472D-B2E8-58359998C4CA}" dt="2024-08-22T12:03:48.092" v="27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48.092" v="27" actId="2711"/>
          <ac:spMkLst>
            <pc:docMk/>
            <pc:sldMk cId="0" sldId="260"/>
            <ac:spMk id="5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48.092" v="27" actId="2711"/>
          <ac:spMkLst>
            <pc:docMk/>
            <pc:sldMk cId="0" sldId="260"/>
            <ac:spMk id="7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48.092" v="27" actId="2711"/>
          <ac:spMkLst>
            <pc:docMk/>
            <pc:sldMk cId="0" sldId="260"/>
            <ac:spMk id="8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48.092" v="27" actId="2711"/>
          <ac:spMkLst>
            <pc:docMk/>
            <pc:sldMk cId="0" sldId="260"/>
            <ac:spMk id="9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48.092" v="27" actId="2711"/>
          <ac:spMkLst>
            <pc:docMk/>
            <pc:sldMk cId="0" sldId="260"/>
            <ac:spMk id="10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3:59.469" v="31" actId="14100"/>
          <ac:spMkLst>
            <pc:docMk/>
            <pc:sldMk cId="0" sldId="260"/>
            <ac:spMk id="11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03.399" v="32" actId="403"/>
          <ac:spMkLst>
            <pc:docMk/>
            <pc:sldMk cId="0" sldId="260"/>
            <ac:spMk id="12" creationId="{00000000-0000-0000-0000-000000000000}"/>
          </ac:spMkLst>
        </pc:spChg>
      </pc:sldChg>
      <pc:sldChg chg="modSp mod">
        <pc:chgData name="ליאב לוי" userId="a0b5e52e-a69b-4675-b64b-a9cd7e3f33c9" providerId="ADAL" clId="{F1800608-51FC-472D-B2E8-58359998C4CA}" dt="2024-08-22T12:04:16.965" v="33" actId="2711"/>
        <pc:sldMkLst>
          <pc:docMk/>
          <pc:sldMk cId="0" sldId="261"/>
        </pc:sldMkLst>
        <pc:spChg chg="mod">
          <ac:chgData name="ליאב לוי" userId="a0b5e52e-a69b-4675-b64b-a9cd7e3f33c9" providerId="ADAL" clId="{F1800608-51FC-472D-B2E8-58359998C4CA}" dt="2024-08-22T12:04:16.965" v="33" actId="2711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ליאב לוי" userId="a0b5e52e-a69b-4675-b64b-a9cd7e3f33c9" providerId="ADAL" clId="{F1800608-51FC-472D-B2E8-58359998C4CA}" dt="2024-08-22T12:04:31.808" v="34" actId="2711"/>
        <pc:sldMkLst>
          <pc:docMk/>
          <pc:sldMk cId="0" sldId="262"/>
        </pc:sldMkLst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2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3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4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7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8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10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11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12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13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14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15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16" creationId="{00000000-0000-0000-0000-000000000000}"/>
          </ac:spMkLst>
        </pc:spChg>
        <pc:spChg chg="mod">
          <ac:chgData name="ליאב לוי" userId="a0b5e52e-a69b-4675-b64b-a9cd7e3f33c9" providerId="ADAL" clId="{F1800608-51FC-472D-B2E8-58359998C4CA}" dt="2024-08-22T12:04:31.808" v="34" actId="2711"/>
          <ac:spMkLst>
            <pc:docMk/>
            <pc:sldMk cId="0" sldId="262"/>
            <ac:spMk id="17" creationId="{00000000-0000-0000-0000-000000000000}"/>
          </ac:spMkLst>
        </pc:spChg>
      </pc:sldChg>
    </pc:docChg>
  </pc:docChgLst>
  <pc:docChgLst>
    <pc:chgData name="מחלקת מפעלים וארגון- מייל מחלקתי" userId="8efe78d1-a801-460b-9d54-e55bbcda9a21" providerId="ADAL" clId="{A7ED6459-6079-41AF-A21F-73E1B07458F2}"/>
    <pc:docChg chg="custSel modSld">
      <pc:chgData name="מחלקת מפעלים וארגון- מייל מחלקתי" userId="8efe78d1-a801-460b-9d54-e55bbcda9a21" providerId="ADAL" clId="{A7ED6459-6079-41AF-A21F-73E1B07458F2}" dt="2024-09-16T09:18:00.297" v="102" actId="14100"/>
      <pc:docMkLst>
        <pc:docMk/>
      </pc:docMkLst>
      <pc:sldChg chg="addSp delSp modSp mod modNotesTx">
        <pc:chgData name="מחלקת מפעלים וארגון- מייל מחלקתי" userId="8efe78d1-a801-460b-9d54-e55bbcda9a21" providerId="ADAL" clId="{A7ED6459-6079-41AF-A21F-73E1B07458F2}" dt="2024-09-16T09:11:48.133" v="70" actId="20577"/>
        <pc:sldMkLst>
          <pc:docMk/>
          <pc:sldMk cId="0" sldId="257"/>
        </pc:sldMkLst>
        <pc:spChg chg="add del mod">
          <ac:chgData name="מחלקת מפעלים וארגון- מייל מחלקתי" userId="8efe78d1-a801-460b-9d54-e55bbcda9a21" providerId="ADAL" clId="{A7ED6459-6079-41AF-A21F-73E1B07458F2}" dt="2024-09-16T09:11:38.128" v="37" actId="478"/>
          <ac:spMkLst>
            <pc:docMk/>
            <pc:sldMk cId="0" sldId="257"/>
            <ac:spMk id="10" creationId="{3C9193D9-BFB2-D5EF-9A5E-66BDFA12B085}"/>
          </ac:spMkLst>
        </pc:spChg>
      </pc:sldChg>
      <pc:sldChg chg="modSp mod">
        <pc:chgData name="מחלקת מפעלים וארגון- מייל מחלקתי" userId="8efe78d1-a801-460b-9d54-e55bbcda9a21" providerId="ADAL" clId="{A7ED6459-6079-41AF-A21F-73E1B07458F2}" dt="2024-09-16T09:12:54.645" v="72" actId="14100"/>
        <pc:sldMkLst>
          <pc:docMk/>
          <pc:sldMk cId="0" sldId="258"/>
        </pc:sldMkLst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4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5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7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8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9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1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2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54.645" v="72" actId="14100"/>
          <ac:spMkLst>
            <pc:docMk/>
            <pc:sldMk cId="0" sldId="258"/>
            <ac:spMk id="13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5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6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7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8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19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20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21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22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23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2:45.434" v="71" actId="2711"/>
          <ac:spMkLst>
            <pc:docMk/>
            <pc:sldMk cId="0" sldId="258"/>
            <ac:spMk id="24" creationId="{00000000-0000-0000-0000-000000000000}"/>
          </ac:spMkLst>
        </pc:spChg>
      </pc:sldChg>
      <pc:sldChg chg="modSp mod">
        <pc:chgData name="מחלקת מפעלים וארגון- מייל מחלקתי" userId="8efe78d1-a801-460b-9d54-e55bbcda9a21" providerId="ADAL" clId="{A7ED6459-6079-41AF-A21F-73E1B07458F2}" dt="2024-09-16T09:13:31.873" v="74" actId="1076"/>
        <pc:sldMkLst>
          <pc:docMk/>
          <pc:sldMk cId="0" sldId="259"/>
        </pc:sldMkLst>
        <pc:spChg chg="mod">
          <ac:chgData name="מחלקת מפעלים וארגון- מייל מחלקתי" userId="8efe78d1-a801-460b-9d54-e55bbcda9a21" providerId="ADAL" clId="{A7ED6459-6079-41AF-A21F-73E1B07458F2}" dt="2024-09-16T09:13:26.169" v="73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3:31.873" v="74" actId="1076"/>
          <ac:spMkLst>
            <pc:docMk/>
            <pc:sldMk cId="0" sldId="259"/>
            <ac:spMk id="11" creationId="{00000000-0000-0000-0000-000000000000}"/>
          </ac:spMkLst>
        </pc:spChg>
      </pc:sldChg>
      <pc:sldChg chg="delSp modSp mod">
        <pc:chgData name="מחלקת מפעלים וארגון- מייל מחלקתי" userId="8efe78d1-a801-460b-9d54-e55bbcda9a21" providerId="ADAL" clId="{A7ED6459-6079-41AF-A21F-73E1B07458F2}" dt="2024-09-16T09:16:49.904" v="89" actId="255"/>
        <pc:sldMkLst>
          <pc:docMk/>
          <pc:sldMk cId="0" sldId="260"/>
        </pc:sldMkLst>
        <pc:spChg chg="mod">
          <ac:chgData name="מחלקת מפעלים וארגון- מייל מחלקתי" userId="8efe78d1-a801-460b-9d54-e55bbcda9a21" providerId="ADAL" clId="{A7ED6459-6079-41AF-A21F-73E1B07458F2}" dt="2024-09-16T09:13:51.787" v="75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3:51.787" v="75" actId="2711"/>
          <ac:spMkLst>
            <pc:docMk/>
            <pc:sldMk cId="0" sldId="260"/>
            <ac:spMk id="5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3:51.787" v="75" actId="2711"/>
          <ac:spMkLst>
            <pc:docMk/>
            <pc:sldMk cId="0" sldId="260"/>
            <ac:spMk id="7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3:51.787" v="75" actId="2711"/>
          <ac:spMkLst>
            <pc:docMk/>
            <pc:sldMk cId="0" sldId="260"/>
            <ac:spMk id="8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3:51.787" v="75" actId="2711"/>
          <ac:spMkLst>
            <pc:docMk/>
            <pc:sldMk cId="0" sldId="260"/>
            <ac:spMk id="9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6:49.904" v="89" actId="255"/>
          <ac:spMkLst>
            <pc:docMk/>
            <pc:sldMk cId="0" sldId="260"/>
            <ac:spMk id="10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4:23.046" v="85" actId="1076"/>
          <ac:spMkLst>
            <pc:docMk/>
            <pc:sldMk cId="0" sldId="260"/>
            <ac:spMk id="11" creationId="{00000000-0000-0000-0000-000000000000}"/>
          </ac:spMkLst>
        </pc:spChg>
        <pc:spChg chg="del mod">
          <ac:chgData name="מחלקת מפעלים וארגון- מייל מחלקתי" userId="8efe78d1-a801-460b-9d54-e55bbcda9a21" providerId="ADAL" clId="{A7ED6459-6079-41AF-A21F-73E1B07458F2}" dt="2024-09-16T09:14:14.717" v="82" actId="478"/>
          <ac:spMkLst>
            <pc:docMk/>
            <pc:sldMk cId="0" sldId="260"/>
            <ac:spMk id="12" creationId="{00000000-0000-0000-0000-000000000000}"/>
          </ac:spMkLst>
        </pc:spChg>
      </pc:sldChg>
      <pc:sldChg chg="modSp mod">
        <pc:chgData name="מחלקת מפעלים וארגון- מייל מחלקתי" userId="8efe78d1-a801-460b-9d54-e55bbcda9a21" providerId="ADAL" clId="{A7ED6459-6079-41AF-A21F-73E1B07458F2}" dt="2024-09-16T09:17:27.531" v="96" actId="1076"/>
        <pc:sldMkLst>
          <pc:docMk/>
          <pc:sldMk cId="0" sldId="261"/>
        </pc:sldMkLst>
        <pc:spChg chg="mod">
          <ac:chgData name="מחלקת מפעלים וארגון- מייל מחלקתי" userId="8efe78d1-a801-460b-9d54-e55bbcda9a21" providerId="ADAL" clId="{A7ED6459-6079-41AF-A21F-73E1B07458F2}" dt="2024-09-16T09:17:01.049" v="90" actId="108"/>
          <ac:spMkLst>
            <pc:docMk/>
            <pc:sldMk cId="0" sldId="261"/>
            <ac:spMk id="10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7:27.531" v="96" actId="1076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מחלקת מפעלים וארגון- מייל מחלקתי" userId="8efe78d1-a801-460b-9d54-e55bbcda9a21" providerId="ADAL" clId="{A7ED6459-6079-41AF-A21F-73E1B07458F2}" dt="2024-09-16T09:18:00.297" v="102" actId="14100"/>
        <pc:sldMkLst>
          <pc:docMk/>
          <pc:sldMk cId="0" sldId="262"/>
        </pc:sldMkLst>
        <pc:spChg chg="mod">
          <ac:chgData name="מחלקת מפעלים וארגון- מייל מחלקתי" userId="8efe78d1-a801-460b-9d54-e55bbcda9a21" providerId="ADAL" clId="{A7ED6459-6079-41AF-A21F-73E1B07458F2}" dt="2024-09-16T09:18:00.297" v="102" actId="14100"/>
          <ac:spMkLst>
            <pc:docMk/>
            <pc:sldMk cId="0" sldId="262"/>
            <ac:spMk id="13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7:50.616" v="99" actId="403"/>
          <ac:spMkLst>
            <pc:docMk/>
            <pc:sldMk cId="0" sldId="262"/>
            <ac:spMk id="14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7:50.616" v="99" actId="403"/>
          <ac:spMkLst>
            <pc:docMk/>
            <pc:sldMk cId="0" sldId="262"/>
            <ac:spMk id="15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7:50.616" v="99" actId="403"/>
          <ac:spMkLst>
            <pc:docMk/>
            <pc:sldMk cId="0" sldId="262"/>
            <ac:spMk id="16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A7ED6459-6079-41AF-A21F-73E1B07458F2}" dt="2024-09-16T09:17:50.616" v="99" actId="403"/>
          <ac:spMkLst>
            <pc:docMk/>
            <pc:sldMk cId="0" sldId="262"/>
            <ac:spMk id="17" creationId="{00000000-0000-0000-0000-000000000000}"/>
          </ac:spMkLst>
        </pc:spChg>
      </pc:sldChg>
    </pc:docChg>
  </pc:docChgLst>
  <pc:docChgLst>
    <pc:chgData name="איתי ברטוב" userId="f737b9de-d88e-49d0-8572-5a671752ca5b" providerId="ADAL" clId="{2107B60C-4551-4670-8BE1-2AD3D157CE54}"/>
    <pc:docChg chg="custSel addSld modSld">
      <pc:chgData name="איתי ברטוב" userId="f737b9de-d88e-49d0-8572-5a671752ca5b" providerId="ADAL" clId="{2107B60C-4551-4670-8BE1-2AD3D157CE54}" dt="2024-09-25T09:40:31.926" v="7" actId="21"/>
      <pc:docMkLst>
        <pc:docMk/>
      </pc:docMkLst>
      <pc:sldChg chg="delSp mod">
        <pc:chgData name="איתי ברטוב" userId="f737b9de-d88e-49d0-8572-5a671752ca5b" providerId="ADAL" clId="{2107B60C-4551-4670-8BE1-2AD3D157CE54}" dt="2024-09-25T09:40:31.926" v="7" actId="21"/>
        <pc:sldMkLst>
          <pc:docMk/>
          <pc:sldMk cId="0" sldId="258"/>
        </pc:sldMkLst>
        <pc:spChg chg="del">
          <ac:chgData name="איתי ברטוב" userId="f737b9de-d88e-49d0-8572-5a671752ca5b" providerId="ADAL" clId="{2107B60C-4551-4670-8BE1-2AD3D157CE54}" dt="2024-09-25T09:40:02.239" v="2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איתי ברטוב" userId="f737b9de-d88e-49d0-8572-5a671752ca5b" providerId="ADAL" clId="{2107B60C-4551-4670-8BE1-2AD3D157CE54}" dt="2024-09-25T09:39:59.457" v="1" actId="21"/>
          <ac:spMkLst>
            <pc:docMk/>
            <pc:sldMk cId="0" sldId="258"/>
            <ac:spMk id="13" creationId="{00000000-0000-0000-0000-000000000000}"/>
          </ac:spMkLst>
        </pc:spChg>
        <pc:spChg chg="del">
          <ac:chgData name="איתי ברטוב" userId="f737b9de-d88e-49d0-8572-5a671752ca5b" providerId="ADAL" clId="{2107B60C-4551-4670-8BE1-2AD3D157CE54}" dt="2024-09-25T09:40:08.561" v="4" actId="21"/>
          <ac:spMkLst>
            <pc:docMk/>
            <pc:sldMk cId="0" sldId="258"/>
            <ac:spMk id="14" creationId="{00000000-0000-0000-0000-000000000000}"/>
          </ac:spMkLst>
        </pc:spChg>
        <pc:spChg chg="del">
          <ac:chgData name="איתי ברטוב" userId="f737b9de-d88e-49d0-8572-5a671752ca5b" providerId="ADAL" clId="{2107B60C-4551-4670-8BE1-2AD3D157CE54}" dt="2024-09-25T09:40:17.699" v="5" actId="21"/>
          <ac:spMkLst>
            <pc:docMk/>
            <pc:sldMk cId="0" sldId="258"/>
            <ac:spMk id="15" creationId="{00000000-0000-0000-0000-000000000000}"/>
          </ac:spMkLst>
        </pc:spChg>
        <pc:spChg chg="del">
          <ac:chgData name="איתי ברטוב" userId="f737b9de-d88e-49d0-8572-5a671752ca5b" providerId="ADAL" clId="{2107B60C-4551-4670-8BE1-2AD3D157CE54}" dt="2024-09-25T09:40:29.439" v="6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איתי ברטוב" userId="f737b9de-d88e-49d0-8572-5a671752ca5b" providerId="ADAL" clId="{2107B60C-4551-4670-8BE1-2AD3D157CE54}" dt="2024-09-25T09:40:05.409" v="3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איתי ברטוב" userId="f737b9de-d88e-49d0-8572-5a671752ca5b" providerId="ADAL" clId="{2107B60C-4551-4670-8BE1-2AD3D157CE54}" dt="2024-09-25T09:40:31.926" v="7" actId="21"/>
          <ac:spMkLst>
            <pc:docMk/>
            <pc:sldMk cId="0" sldId="258"/>
            <ac:spMk id="18" creationId="{00000000-0000-0000-0000-000000000000}"/>
          </ac:spMkLst>
        </pc:spChg>
      </pc:sldChg>
      <pc:sldChg chg="add">
        <pc:chgData name="איתי ברטוב" userId="f737b9de-d88e-49d0-8572-5a671752ca5b" providerId="ADAL" clId="{2107B60C-4551-4670-8BE1-2AD3D157CE54}" dt="2024-09-25T09:39:48.839" v="0" actId="2890"/>
        <pc:sldMkLst>
          <pc:docMk/>
          <pc:sldMk cId="3025675721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C4AD61-5B90-472D-B5AD-26770E7A3E29}" type="datetimeFigureOut">
              <a:rPr lang="he-IL" smtClean="0"/>
              <a:t>כ"ב/אלול/תשפ"ד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C2C424-EEF7-4406-AB9F-CB116E0012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449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לדוגמא – תהליך טיולי </a:t>
            </a:r>
            <a:r>
              <a:rPr lang="he-IL" dirty="0" err="1"/>
              <a:t>פתי"ש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2C424-EEF7-4406-AB9F-CB116E00125E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274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958" y="6571069"/>
            <a:ext cx="4087524" cy="3715931"/>
          </a:xfrm>
          <a:custGeom>
            <a:avLst/>
            <a:gdLst/>
            <a:ahLst/>
            <a:cxnLst/>
            <a:rect l="l" t="t" r="r" b="b"/>
            <a:pathLst>
              <a:path w="4087524" h="3715931">
                <a:moveTo>
                  <a:pt x="0" y="0"/>
                </a:moveTo>
                <a:lnTo>
                  <a:pt x="4087524" y="0"/>
                </a:lnTo>
                <a:lnTo>
                  <a:pt x="4087524" y="3715931"/>
                </a:lnTo>
                <a:lnTo>
                  <a:pt x="0" y="3715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4862574" y="2834707"/>
            <a:ext cx="8036272" cy="377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066"/>
              </a:lnSpc>
            </a:pPr>
            <a:r>
              <a:rPr lang="he-IL" sz="11500" dirty="0">
                <a:solidFill>
                  <a:srgbClr val="0C3974"/>
                </a:solidFill>
                <a:latin typeface="Choco"/>
                <a:ea typeface="Choco"/>
                <a:cs typeface="Choco"/>
                <a:sym typeface="Choco"/>
                <a:rtl/>
              </a:rPr>
              <a:t>תחקיר ככלי לבקרת איכות</a:t>
            </a:r>
          </a:p>
          <a:p>
            <a:pPr algn="ctr" rtl="1">
              <a:lnSpc>
                <a:spcPts val="5440"/>
              </a:lnSpc>
              <a:spcBef>
                <a:spcPct val="0"/>
              </a:spcBef>
            </a:pPr>
            <a:r>
              <a:rPr lang="he-IL" sz="6000" dirty="0">
                <a:solidFill>
                  <a:srgbClr val="0C3974"/>
                </a:solidFill>
                <a:latin typeface="Choco"/>
                <a:ea typeface="Choco"/>
                <a:cs typeface="Choco"/>
                <a:sym typeface="Choco"/>
                <a:rtl/>
              </a:rPr>
              <a:t>הכשרת </a:t>
            </a:r>
            <a:r>
              <a:rPr lang="he-IL" sz="6000" dirty="0" err="1">
                <a:solidFill>
                  <a:srgbClr val="0C3974"/>
                </a:solidFill>
                <a:latin typeface="Choco"/>
                <a:ea typeface="Choco"/>
                <a:cs typeface="Choco"/>
                <a:sym typeface="Choco"/>
                <a:rtl/>
              </a:rPr>
              <a:t>רכזי.ות</a:t>
            </a:r>
            <a:r>
              <a:rPr lang="he-IL" sz="6000" dirty="0">
                <a:solidFill>
                  <a:srgbClr val="0C3974"/>
                </a:solidFill>
                <a:latin typeface="Choco"/>
                <a:ea typeface="Choco"/>
                <a:cs typeface="Choco"/>
                <a:sym typeface="Choco"/>
                <a:rtl/>
              </a:rPr>
              <a:t> מפעלים וארגון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826513" y="7362420"/>
            <a:ext cx="11512621" cy="11275227"/>
            <a:chOff x="0" y="0"/>
            <a:chExt cx="15350161" cy="1503363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4429503" cy="14429503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920658" y="604132"/>
              <a:ext cx="14429503" cy="14429503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26513" y="7362420"/>
            <a:ext cx="11512621" cy="11275227"/>
            <a:chOff x="0" y="0"/>
            <a:chExt cx="15350161" cy="1503363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429503" cy="1442950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0658" y="604132"/>
              <a:ext cx="14429503" cy="1442950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2546470" y="1182927"/>
            <a:ext cx="13195060" cy="6555508"/>
          </a:xfrm>
          <a:custGeom>
            <a:avLst/>
            <a:gdLst/>
            <a:ahLst/>
            <a:cxnLst/>
            <a:rect l="l" t="t" r="r" b="b"/>
            <a:pathLst>
              <a:path w="13195060" h="6555508">
                <a:moveTo>
                  <a:pt x="0" y="0"/>
                </a:moveTo>
                <a:lnTo>
                  <a:pt x="13195060" y="0"/>
                </a:lnTo>
                <a:lnTo>
                  <a:pt x="13195060" y="6555508"/>
                </a:lnTo>
                <a:lnTo>
                  <a:pt x="0" y="65555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26513" y="7362420"/>
            <a:ext cx="11512621" cy="11275227"/>
            <a:chOff x="0" y="0"/>
            <a:chExt cx="15350161" cy="1503363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429503" cy="1442950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 sz="200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00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0658" y="604132"/>
              <a:ext cx="14429503" cy="1442950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 sz="200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00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845563" y="3086100"/>
            <a:ext cx="6596874" cy="4114800"/>
          </a:xfrm>
          <a:custGeom>
            <a:avLst/>
            <a:gdLst/>
            <a:ahLst/>
            <a:cxnLst/>
            <a:rect l="l" t="t" r="r" b="b"/>
            <a:pathLst>
              <a:path w="6596874" h="4114800">
                <a:moveTo>
                  <a:pt x="0" y="0"/>
                </a:moveTo>
                <a:lnTo>
                  <a:pt x="6596874" y="0"/>
                </a:lnTo>
                <a:lnTo>
                  <a:pt x="6596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Freeform 10"/>
          <p:cNvSpPr/>
          <p:nvPr/>
        </p:nvSpPr>
        <p:spPr>
          <a:xfrm rot="-2407505">
            <a:off x="12147089" y="3781913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8" y="0"/>
                </a:lnTo>
                <a:lnTo>
                  <a:pt x="1050228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39123" y="4957445"/>
            <a:ext cx="540975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איזה סוגי תחקירים יש לנו בדרך להוצאת פרויקט</a:t>
            </a:r>
          </a:p>
        </p:txBody>
      </p:sp>
      <p:sp>
        <p:nvSpPr>
          <p:cNvPr id="19" name="Freeform 19"/>
          <p:cNvSpPr/>
          <p:nvPr/>
        </p:nvSpPr>
        <p:spPr>
          <a:xfrm rot="-4073741">
            <a:off x="9451555" y="2397894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8" y="0"/>
                </a:lnTo>
                <a:lnTo>
                  <a:pt x="1050228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0" name="Freeform 20"/>
          <p:cNvSpPr/>
          <p:nvPr/>
        </p:nvSpPr>
        <p:spPr>
          <a:xfrm rot="-7881858">
            <a:off x="6049401" y="2762180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9" y="0"/>
                </a:lnTo>
                <a:lnTo>
                  <a:pt x="1050229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1" name="Freeform 21"/>
          <p:cNvSpPr/>
          <p:nvPr/>
        </p:nvSpPr>
        <p:spPr>
          <a:xfrm rot="-10374587">
            <a:off x="4711614" y="4316966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8" y="0"/>
                </a:lnTo>
                <a:lnTo>
                  <a:pt x="1050228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" name="Freeform 22"/>
          <p:cNvSpPr/>
          <p:nvPr/>
        </p:nvSpPr>
        <p:spPr>
          <a:xfrm rot="1057797">
            <a:off x="12407221" y="6230611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9" y="0"/>
                </a:lnTo>
                <a:lnTo>
                  <a:pt x="1050229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3" name="Freeform 23"/>
          <p:cNvSpPr/>
          <p:nvPr/>
        </p:nvSpPr>
        <p:spPr>
          <a:xfrm rot="4512307">
            <a:off x="10243121" y="7455135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9" y="0"/>
                </a:lnTo>
                <a:lnTo>
                  <a:pt x="1050229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4" name="Freeform 24"/>
          <p:cNvSpPr/>
          <p:nvPr/>
        </p:nvSpPr>
        <p:spPr>
          <a:xfrm rot="7492563">
            <a:off x="5583164" y="6875048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9" y="0"/>
                </a:lnTo>
                <a:lnTo>
                  <a:pt x="1050229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26513" y="7362420"/>
            <a:ext cx="11512621" cy="11275227"/>
            <a:chOff x="0" y="0"/>
            <a:chExt cx="15350161" cy="1503363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429503" cy="1442950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 sz="200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00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0658" y="604132"/>
              <a:ext cx="14429503" cy="1442950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 sz="200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00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845563" y="3086100"/>
            <a:ext cx="6596874" cy="4114800"/>
          </a:xfrm>
          <a:custGeom>
            <a:avLst/>
            <a:gdLst/>
            <a:ahLst/>
            <a:cxnLst/>
            <a:rect l="l" t="t" r="r" b="b"/>
            <a:pathLst>
              <a:path w="6596874" h="4114800">
                <a:moveTo>
                  <a:pt x="0" y="0"/>
                </a:moveTo>
                <a:lnTo>
                  <a:pt x="6596874" y="0"/>
                </a:lnTo>
                <a:lnTo>
                  <a:pt x="6596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Freeform 10"/>
          <p:cNvSpPr/>
          <p:nvPr/>
        </p:nvSpPr>
        <p:spPr>
          <a:xfrm rot="-2407505">
            <a:off x="12147089" y="3781913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8" y="0"/>
                </a:lnTo>
                <a:lnTo>
                  <a:pt x="1050228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39123" y="4957445"/>
            <a:ext cx="540975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איזה סוגי תחקירים יש לנו בדרך להוצאת פרויקט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99089" y="1232712"/>
            <a:ext cx="16447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אישורי תוכניות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57710" y="2008333"/>
            <a:ext cx="108141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סיכום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94930" y="3967033"/>
            <a:ext cx="153486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אישורי תקציב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94699" y="7618779"/>
            <a:ext cx="215086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תחקיר לטיול ביצוע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87595" y="8134684"/>
            <a:ext cx="216128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תחקיר לטיול הכנה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14829" y="3067050"/>
            <a:ext cx="122336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הרצת טיול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80896" y="6680835"/>
            <a:ext cx="1489621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9"/>
              </a:lnSpc>
              <a:spcBef>
                <a:spcPct val="0"/>
              </a:spcBef>
            </a:pPr>
            <a:r>
              <a:rPr lang="he-IL" sz="24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אישורי מבנים</a:t>
            </a:r>
          </a:p>
        </p:txBody>
      </p:sp>
      <p:sp>
        <p:nvSpPr>
          <p:cNvPr id="19" name="Freeform 19"/>
          <p:cNvSpPr/>
          <p:nvPr/>
        </p:nvSpPr>
        <p:spPr>
          <a:xfrm rot="-4073741">
            <a:off x="9451555" y="2397894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8" y="0"/>
                </a:lnTo>
                <a:lnTo>
                  <a:pt x="1050228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0" name="Freeform 20"/>
          <p:cNvSpPr/>
          <p:nvPr/>
        </p:nvSpPr>
        <p:spPr>
          <a:xfrm rot="-7881858">
            <a:off x="6049401" y="2762180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9" y="0"/>
                </a:lnTo>
                <a:lnTo>
                  <a:pt x="1050229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1" name="Freeform 21"/>
          <p:cNvSpPr/>
          <p:nvPr/>
        </p:nvSpPr>
        <p:spPr>
          <a:xfrm rot="-10374587">
            <a:off x="4711614" y="4316966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8" y="0"/>
                </a:lnTo>
                <a:lnTo>
                  <a:pt x="1050228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" name="Freeform 22"/>
          <p:cNvSpPr/>
          <p:nvPr/>
        </p:nvSpPr>
        <p:spPr>
          <a:xfrm rot="1057797">
            <a:off x="12407221" y="6230611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9" y="0"/>
                </a:lnTo>
                <a:lnTo>
                  <a:pt x="1050229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3" name="Freeform 23"/>
          <p:cNvSpPr/>
          <p:nvPr/>
        </p:nvSpPr>
        <p:spPr>
          <a:xfrm rot="4512307">
            <a:off x="10243121" y="7455135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9" y="0"/>
                </a:lnTo>
                <a:lnTo>
                  <a:pt x="1050229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4" name="Freeform 24"/>
          <p:cNvSpPr/>
          <p:nvPr/>
        </p:nvSpPr>
        <p:spPr>
          <a:xfrm rot="7492563">
            <a:off x="5583164" y="6875048"/>
            <a:ext cx="1050229" cy="317694"/>
          </a:xfrm>
          <a:custGeom>
            <a:avLst/>
            <a:gdLst/>
            <a:ahLst/>
            <a:cxnLst/>
            <a:rect l="l" t="t" r="r" b="b"/>
            <a:pathLst>
              <a:path w="1050229" h="317694">
                <a:moveTo>
                  <a:pt x="0" y="0"/>
                </a:moveTo>
                <a:lnTo>
                  <a:pt x="1050229" y="0"/>
                </a:lnTo>
                <a:lnTo>
                  <a:pt x="1050229" y="317694"/>
                </a:lnTo>
                <a:lnTo>
                  <a:pt x="0" y="31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00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567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26513" y="7362420"/>
            <a:ext cx="11512621" cy="11275227"/>
            <a:chOff x="0" y="0"/>
            <a:chExt cx="15350161" cy="1503363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429503" cy="1442950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0658" y="604132"/>
              <a:ext cx="14429503" cy="1442950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4132221" y="914507"/>
            <a:ext cx="10783219" cy="2570613"/>
          </a:xfrm>
          <a:custGeom>
            <a:avLst/>
            <a:gdLst/>
            <a:ahLst/>
            <a:cxnLst/>
            <a:rect l="l" t="t" r="r" b="b"/>
            <a:pathLst>
              <a:path w="10783219" h="2570613">
                <a:moveTo>
                  <a:pt x="0" y="0"/>
                </a:moveTo>
                <a:lnTo>
                  <a:pt x="10783219" y="0"/>
                </a:lnTo>
                <a:lnTo>
                  <a:pt x="10783219" y="2570613"/>
                </a:lnTo>
                <a:lnTo>
                  <a:pt x="0" y="2570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/>
          <p:cNvSpPr/>
          <p:nvPr/>
        </p:nvSpPr>
        <p:spPr>
          <a:xfrm>
            <a:off x="7252675" y="4159482"/>
            <a:ext cx="7588412" cy="2600800"/>
          </a:xfrm>
          <a:custGeom>
            <a:avLst/>
            <a:gdLst/>
            <a:ahLst/>
            <a:cxnLst/>
            <a:rect l="l" t="t" r="r" b="b"/>
            <a:pathLst>
              <a:path w="7588412" h="2600800">
                <a:moveTo>
                  <a:pt x="0" y="0"/>
                </a:moveTo>
                <a:lnTo>
                  <a:pt x="7588412" y="0"/>
                </a:lnTo>
                <a:lnTo>
                  <a:pt x="7588412" y="2600801"/>
                </a:lnTo>
                <a:lnTo>
                  <a:pt x="0" y="2600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TextBox 11"/>
          <p:cNvSpPr txBox="1"/>
          <p:nvPr/>
        </p:nvSpPr>
        <p:spPr>
          <a:xfrm rot="-1185456">
            <a:off x="1633521" y="4464381"/>
            <a:ext cx="3330690" cy="77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247"/>
              </a:lnSpc>
              <a:spcBef>
                <a:spcPct val="0"/>
              </a:spcBef>
            </a:pPr>
            <a:r>
              <a:rPr lang="he-IL" sz="4805" dirty="0">
                <a:solidFill>
                  <a:srgbClr val="000000"/>
                </a:solidFill>
                <a:latin typeface="Choco"/>
                <a:ea typeface="Choco"/>
                <a:cs typeface="Choco"/>
                <a:sym typeface="Choco"/>
                <a:rtl/>
              </a:rPr>
              <a:t>מה ההבדל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26513" y="7362420"/>
            <a:ext cx="11512621" cy="11275227"/>
            <a:chOff x="0" y="0"/>
            <a:chExt cx="15350161" cy="1503363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429503" cy="1442950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0658" y="604132"/>
              <a:ext cx="14429503" cy="1442950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0" y="7666499"/>
            <a:ext cx="3105779" cy="2620501"/>
          </a:xfrm>
          <a:custGeom>
            <a:avLst/>
            <a:gdLst/>
            <a:ahLst/>
            <a:cxnLst/>
            <a:rect l="l" t="t" r="r" b="b"/>
            <a:pathLst>
              <a:path w="3105779" h="2620501">
                <a:moveTo>
                  <a:pt x="0" y="0"/>
                </a:moveTo>
                <a:lnTo>
                  <a:pt x="3105779" y="0"/>
                </a:lnTo>
                <a:lnTo>
                  <a:pt x="3105779" y="2620501"/>
                </a:lnTo>
                <a:lnTo>
                  <a:pt x="0" y="2620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15528" y="586740"/>
            <a:ext cx="5747325" cy="59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9"/>
              </a:lnSpc>
              <a:spcBef>
                <a:spcPct val="0"/>
              </a:spcBef>
            </a:pPr>
            <a:r>
              <a:rPr lang="he-IL" sz="4500" u="sng" dirty="0">
                <a:solidFill>
                  <a:srgbClr val="000000"/>
                </a:solidFill>
                <a:latin typeface="Alef" panose="00000500000000000000" pitchFamily="2" charset="-79"/>
                <a:ea typeface="Choco"/>
                <a:cs typeface="Alef" panose="00000500000000000000" pitchFamily="2" charset="-79"/>
                <a:sym typeface="Choco"/>
                <a:rtl/>
              </a:rPr>
              <a:t>תחקירים פנים </a:t>
            </a:r>
            <a:r>
              <a:rPr lang="he-IL" sz="4500" u="sng" dirty="0" err="1">
                <a:solidFill>
                  <a:srgbClr val="000000"/>
                </a:solidFill>
                <a:latin typeface="Alef" panose="00000500000000000000" pitchFamily="2" charset="-79"/>
                <a:ea typeface="Choco"/>
                <a:cs typeface="Alef" panose="00000500000000000000" pitchFamily="2" charset="-79"/>
                <a:sym typeface="Choco"/>
                <a:rtl/>
              </a:rPr>
              <a:t>הנהגתיים</a:t>
            </a:r>
            <a:r>
              <a:rPr lang="he-IL" sz="4500" u="sng" dirty="0">
                <a:solidFill>
                  <a:srgbClr val="000000"/>
                </a:solidFill>
                <a:latin typeface="Alef" panose="00000500000000000000" pitchFamily="2" charset="-79"/>
                <a:ea typeface="Choco"/>
                <a:cs typeface="Alef" panose="00000500000000000000" pitchFamily="2" charset="-79"/>
                <a:sym typeface="Choco"/>
                <a:rtl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8431" y="820480"/>
            <a:ext cx="10060825" cy="1551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200000"/>
              </a:lnSpc>
            </a:pPr>
            <a:endParaRPr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 rtl="1">
              <a:lnSpc>
                <a:spcPct val="200000"/>
              </a:lnSpc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מה נרצה למדוד?</a:t>
            </a:r>
          </a:p>
          <a:p>
            <a:pPr algn="ctr" rtl="1">
              <a:lnSpc>
                <a:spcPct val="200000"/>
              </a:lnSpc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מי יהיו השותפים שלי לביצוע התחקיר ?</a:t>
            </a:r>
          </a:p>
          <a:p>
            <a:pPr algn="ctr" rtl="1">
              <a:lnSpc>
                <a:spcPct val="200000"/>
              </a:lnSpc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מי קהל היעד שלי למסקנות התחקיר ?</a:t>
            </a:r>
          </a:p>
          <a:p>
            <a:pPr algn="ctr" rtl="1">
              <a:lnSpc>
                <a:spcPct val="200000"/>
              </a:lnSpc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האם יש צורך בתחקיר חד פעמי/ תחקיר חוזר ?</a:t>
            </a:r>
          </a:p>
          <a:p>
            <a:pPr algn="ctr" rtl="1">
              <a:lnSpc>
                <a:spcPct val="200000"/>
              </a:lnSpc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מה התפקיד של </a:t>
            </a:r>
            <a:r>
              <a:rPr lang="he-IL" sz="3200" dirty="0" err="1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רכז.ת</a:t>
            </a: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 מפעלים בשגרת התחקירים בהנהגה ?</a:t>
            </a:r>
          </a:p>
          <a:p>
            <a:pPr algn="ctr" rtl="1">
              <a:lnSpc>
                <a:spcPct val="200000"/>
              </a:lnSpc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איך התקשורת </a:t>
            </a:r>
            <a:r>
              <a:rPr lang="he-IL" sz="3200" dirty="0" err="1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הצוותית</a:t>
            </a: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 סביב תחקירים בהנהגה?</a:t>
            </a:r>
          </a:p>
          <a:p>
            <a:pPr algn="ctr" rtl="1">
              <a:lnSpc>
                <a:spcPct val="200000"/>
              </a:lnSpc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איך ניתן לוודא שהתחקיר שבוצע עונה על הצורך ?</a:t>
            </a:r>
          </a:p>
          <a:p>
            <a:pPr algn="ctr" rtl="1">
              <a:lnSpc>
                <a:spcPct val="200000"/>
              </a:lnSpc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מה מבחינתי לא עובר תחקיר ?</a:t>
            </a:r>
          </a:p>
          <a:p>
            <a:pPr algn="ctr" rtl="1">
              <a:lnSpc>
                <a:spcPct val="200000"/>
              </a:lnSpc>
            </a:pPr>
            <a:endParaRPr lang="he-IL" sz="3200" dirty="0">
              <a:solidFill>
                <a:srgbClr val="000000"/>
              </a:solidFill>
              <a:latin typeface="Alef" panose="00000500000000000000" pitchFamily="2" charset="-79"/>
              <a:ea typeface="Open Sauce"/>
              <a:cs typeface="Alef" panose="00000500000000000000" pitchFamily="2" charset="-79"/>
              <a:sym typeface="Open Sauce"/>
              <a:rtl/>
            </a:endParaRPr>
          </a:p>
          <a:p>
            <a:pPr algn="ctr" rtl="1">
              <a:lnSpc>
                <a:spcPct val="200000"/>
              </a:lnSpc>
            </a:pPr>
            <a:endParaRPr lang="he-IL" sz="3200" dirty="0">
              <a:solidFill>
                <a:srgbClr val="000000"/>
              </a:solidFill>
              <a:latin typeface="Alef" panose="00000500000000000000" pitchFamily="2" charset="-79"/>
              <a:ea typeface="Open Sauce"/>
              <a:cs typeface="Alef" panose="00000500000000000000" pitchFamily="2" charset="-79"/>
              <a:sym typeface="Open Sauce"/>
              <a:rtl/>
            </a:endParaRPr>
          </a:p>
          <a:p>
            <a:pPr algn="ctr" rtl="1">
              <a:lnSpc>
                <a:spcPct val="200000"/>
              </a:lnSpc>
            </a:pPr>
            <a:endParaRPr lang="he-IL" sz="3200" dirty="0">
              <a:solidFill>
                <a:srgbClr val="000000"/>
              </a:solidFill>
              <a:latin typeface="Alef" panose="00000500000000000000" pitchFamily="2" charset="-79"/>
              <a:ea typeface="Open Sauce"/>
              <a:cs typeface="Alef" panose="00000500000000000000" pitchFamily="2" charset="-79"/>
              <a:sym typeface="Open Sauce"/>
              <a:rtl/>
            </a:endParaRPr>
          </a:p>
          <a:p>
            <a:pPr algn="ctr" rtl="1">
              <a:lnSpc>
                <a:spcPct val="200000"/>
              </a:lnSpc>
            </a:pPr>
            <a:endParaRPr lang="he-IL" sz="3200" dirty="0">
              <a:solidFill>
                <a:srgbClr val="000000"/>
              </a:solidFill>
              <a:latin typeface="Alef" panose="00000500000000000000" pitchFamily="2" charset="-79"/>
              <a:ea typeface="Open Sauce"/>
              <a:cs typeface="Alef" panose="00000500000000000000" pitchFamily="2" charset="-79"/>
              <a:sym typeface="Open Sauce"/>
              <a:rtl/>
            </a:endParaRPr>
          </a:p>
          <a:p>
            <a:pPr algn="ctr" rtl="1">
              <a:lnSpc>
                <a:spcPct val="200000"/>
              </a:lnSpc>
            </a:pPr>
            <a:endParaRPr lang="he-IL" sz="3200" dirty="0">
              <a:solidFill>
                <a:srgbClr val="000000"/>
              </a:solidFill>
              <a:latin typeface="Alef" panose="00000500000000000000" pitchFamily="2" charset="-79"/>
              <a:ea typeface="Open Sauce"/>
              <a:cs typeface="Alef" panose="00000500000000000000" pitchFamily="2" charset="-79"/>
              <a:sym typeface="Open Sauce"/>
              <a:rtl/>
            </a:endParaRPr>
          </a:p>
          <a:p>
            <a:pPr algn="ctr" rtl="1">
              <a:lnSpc>
                <a:spcPct val="200000"/>
              </a:lnSpc>
            </a:pPr>
            <a:endParaRPr lang="he-IL" sz="3200" dirty="0">
              <a:solidFill>
                <a:srgbClr val="000000"/>
              </a:solidFill>
              <a:latin typeface="Alef" panose="00000500000000000000" pitchFamily="2" charset="-79"/>
              <a:ea typeface="Open Sauce"/>
              <a:cs typeface="Alef" panose="00000500000000000000" pitchFamily="2" charset="-79"/>
              <a:sym typeface="Open Sauce"/>
              <a:rtl/>
            </a:endParaRPr>
          </a:p>
          <a:p>
            <a:pPr algn="ctr">
              <a:lnSpc>
                <a:spcPct val="200000"/>
              </a:lnSpc>
            </a:pPr>
            <a:endParaRPr lang="he-IL" sz="3200" dirty="0">
              <a:solidFill>
                <a:srgbClr val="000000"/>
              </a:solidFill>
              <a:latin typeface="Alef" panose="00000500000000000000" pitchFamily="2" charset="-79"/>
              <a:ea typeface="Open Sauce"/>
              <a:cs typeface="Alef" panose="00000500000000000000" pitchFamily="2" charset="-79"/>
              <a:sym typeface="Open Sauce"/>
              <a:rtl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26513" y="7362420"/>
            <a:ext cx="11512621" cy="11275227"/>
            <a:chOff x="0" y="0"/>
            <a:chExt cx="15350161" cy="1503363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429503" cy="1442950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0658" y="604132"/>
              <a:ext cx="14429503" cy="1442950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0" y="7666499"/>
            <a:ext cx="3105779" cy="2620501"/>
          </a:xfrm>
          <a:custGeom>
            <a:avLst/>
            <a:gdLst/>
            <a:ahLst/>
            <a:cxnLst/>
            <a:rect l="l" t="t" r="r" b="b"/>
            <a:pathLst>
              <a:path w="3105779" h="2620501">
                <a:moveTo>
                  <a:pt x="0" y="0"/>
                </a:moveTo>
                <a:lnTo>
                  <a:pt x="3105779" y="0"/>
                </a:lnTo>
                <a:lnTo>
                  <a:pt x="3105779" y="2620501"/>
                </a:lnTo>
                <a:lnTo>
                  <a:pt x="0" y="2620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TextBox 10"/>
          <p:cNvSpPr txBox="1"/>
          <p:nvPr/>
        </p:nvSpPr>
        <p:spPr>
          <a:xfrm>
            <a:off x="6615528" y="586740"/>
            <a:ext cx="5747325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9"/>
              </a:lnSpc>
              <a:spcBef>
                <a:spcPct val="0"/>
              </a:spcBef>
            </a:pPr>
            <a:r>
              <a:rPr lang="he-IL" sz="4500" u="sng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Choco"/>
                <a:rtl/>
              </a:rPr>
              <a:t>נקודות לסיום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685800" y="2099160"/>
            <a:ext cx="15773400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8910" lvl="1" indent="-279455" algn="just" rtl="1">
              <a:lnSpc>
                <a:spcPct val="150000"/>
              </a:lnSpc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התקשורת בין הצוות הנהגה לגבי תחקירים.</a:t>
            </a:r>
          </a:p>
          <a:p>
            <a:pPr marL="558910" lvl="1" indent="-279455" algn="just" rtl="1">
              <a:lnSpc>
                <a:spcPct val="150000"/>
              </a:lnSpc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תזמון התחקיר - מתי קורה ? כמה זמן קורה?</a:t>
            </a:r>
          </a:p>
          <a:p>
            <a:pPr marL="558910" lvl="1" indent="-279455" algn="just" rtl="1">
              <a:lnSpc>
                <a:spcPct val="150000"/>
              </a:lnSpc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סטנדרט הנהגתי להגעה לתחקירים.</a:t>
            </a:r>
          </a:p>
          <a:p>
            <a:pPr marL="558910" lvl="1" indent="-279455" algn="just" rtl="1">
              <a:lnSpc>
                <a:spcPct val="150000"/>
              </a:lnSpc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סיכום תחקיר צריך להגיע בצורה מסודרת </a:t>
            </a:r>
            <a:r>
              <a:rPr lang="he-IL" sz="3200" dirty="0" err="1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לרכז.ת</a:t>
            </a: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 מפעלים וארגון.</a:t>
            </a:r>
          </a:p>
          <a:p>
            <a:pPr marL="558910" lvl="1" indent="-279455" algn="just" rtl="1">
              <a:lnSpc>
                <a:spcPct val="150000"/>
              </a:lnSpc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תחקיר השלמה- איך סוגרים פערים- דד ליין להשלמה.</a:t>
            </a:r>
          </a:p>
          <a:p>
            <a:pPr marL="558910" lvl="1" indent="-279455" algn="just" rtl="1">
              <a:lnSpc>
                <a:spcPct val="150000"/>
              </a:lnSpc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הפנייה לנהלים </a:t>
            </a:r>
            <a:r>
              <a:rPr lang="he-IL" sz="3200" dirty="0" err="1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משמעותים</a:t>
            </a: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 - שיפגשו במפעל.</a:t>
            </a:r>
          </a:p>
          <a:p>
            <a:pPr marL="558910" lvl="1" indent="-279455" algn="just" rtl="1">
              <a:lnSpc>
                <a:spcPct val="150000"/>
              </a:lnSpc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  <a:sym typeface="Open Sauce"/>
                <a:rtl/>
              </a:rPr>
              <a:t>חיצוניים שמגיעים לקחת חלק במפעל.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26885" y="1981043"/>
            <a:ext cx="1764709" cy="1442443"/>
          </a:xfrm>
          <a:custGeom>
            <a:avLst/>
            <a:gdLst/>
            <a:ahLst/>
            <a:cxnLst/>
            <a:rect l="l" t="t" r="r" b="b"/>
            <a:pathLst>
              <a:path w="1764709" h="1442443">
                <a:moveTo>
                  <a:pt x="0" y="0"/>
                </a:moveTo>
                <a:lnTo>
                  <a:pt x="1764709" y="0"/>
                </a:lnTo>
                <a:lnTo>
                  <a:pt x="1764709" y="1442443"/>
                </a:lnTo>
                <a:lnTo>
                  <a:pt x="0" y="1442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15336762" y="4024777"/>
            <a:ext cx="2544954" cy="1272477"/>
          </a:xfrm>
          <a:custGeom>
            <a:avLst/>
            <a:gdLst/>
            <a:ahLst/>
            <a:cxnLst/>
            <a:rect l="l" t="t" r="r" b="b"/>
            <a:pathLst>
              <a:path w="2544954" h="1272477">
                <a:moveTo>
                  <a:pt x="0" y="0"/>
                </a:moveTo>
                <a:lnTo>
                  <a:pt x="2544954" y="0"/>
                </a:lnTo>
                <a:lnTo>
                  <a:pt x="2544954" y="1272477"/>
                </a:lnTo>
                <a:lnTo>
                  <a:pt x="0" y="1272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>
            <a:off x="15261416" y="6087829"/>
            <a:ext cx="2667364" cy="1205648"/>
          </a:xfrm>
          <a:custGeom>
            <a:avLst/>
            <a:gdLst/>
            <a:ahLst/>
            <a:cxnLst/>
            <a:rect l="l" t="t" r="r" b="b"/>
            <a:pathLst>
              <a:path w="2667364" h="1205648">
                <a:moveTo>
                  <a:pt x="0" y="0"/>
                </a:moveTo>
                <a:lnTo>
                  <a:pt x="2667364" y="0"/>
                </a:lnTo>
                <a:lnTo>
                  <a:pt x="2667364" y="1205649"/>
                </a:lnTo>
                <a:lnTo>
                  <a:pt x="0" y="12056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5" name="Group 5"/>
          <p:cNvGrpSpPr/>
          <p:nvPr/>
        </p:nvGrpSpPr>
        <p:grpSpPr>
          <a:xfrm>
            <a:off x="13826513" y="7362420"/>
            <a:ext cx="11512621" cy="11275227"/>
            <a:chOff x="0" y="0"/>
            <a:chExt cx="15350161" cy="1503363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4429503" cy="1442950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20658" y="604132"/>
              <a:ext cx="14429503" cy="1442950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9AB">
                  <a:alpha val="49804"/>
                </a:srgbClr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15210793" y="8084053"/>
            <a:ext cx="2768611" cy="1384305"/>
          </a:xfrm>
          <a:custGeom>
            <a:avLst/>
            <a:gdLst/>
            <a:ahLst/>
            <a:cxnLst/>
            <a:rect l="l" t="t" r="r" b="b"/>
            <a:pathLst>
              <a:path w="2768611" h="1384305">
                <a:moveTo>
                  <a:pt x="0" y="0"/>
                </a:moveTo>
                <a:lnTo>
                  <a:pt x="2768611" y="0"/>
                </a:lnTo>
                <a:lnTo>
                  <a:pt x="2768611" y="1384305"/>
                </a:lnTo>
                <a:lnTo>
                  <a:pt x="0" y="13843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TextBox 13"/>
          <p:cNvSpPr txBox="1"/>
          <p:nvPr/>
        </p:nvSpPr>
        <p:spPr>
          <a:xfrm>
            <a:off x="5867401" y="507365"/>
            <a:ext cx="6539322" cy="61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549"/>
              </a:lnSpc>
              <a:spcBef>
                <a:spcPct val="0"/>
              </a:spcBef>
            </a:pPr>
            <a:r>
              <a:rPr lang="he-IL" sz="4800" u="sng" dirty="0">
                <a:solidFill>
                  <a:srgbClr val="000000"/>
                </a:solidFill>
                <a:latin typeface="Alef" panose="00000500000000000000" pitchFamily="2" charset="-79"/>
                <a:ea typeface="Choco"/>
                <a:cs typeface="Alef" panose="00000500000000000000" pitchFamily="2" charset="-79"/>
                <a:sym typeface="Choco"/>
                <a:rtl/>
              </a:rPr>
              <a:t>תחקירים בעולם הגדול...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94958" y="2362539"/>
            <a:ext cx="16014609" cy="69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00"/>
              </a:lnSpc>
              <a:spcBef>
                <a:spcPct val="0"/>
              </a:spcBef>
            </a:pPr>
            <a:r>
              <a:rPr lang="he-IL" sz="28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טויוטה הייתה מובילה בשימוש בתחקיר לזיהוי ופתרון בעיות באופן שיטתי. הם פיתחו את שיטת ה-"</a:t>
            </a:r>
            <a:r>
              <a:rPr lang="en-US" sz="28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</a:rPr>
              <a:t>5</a:t>
            </a:r>
            <a:r>
              <a:rPr lang="he-IL" sz="28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 מדוע" - שאלת "למה" חמש פעמים כדי להגיע לשורש הבעיה. זה סייע להם לשפר את האיכות והיעילות בייצור.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189305"/>
            <a:ext cx="14077044" cy="102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00"/>
              </a:lnSpc>
              <a:spcBef>
                <a:spcPct val="0"/>
              </a:spcBef>
            </a:pPr>
            <a:r>
              <a:rPr lang="ar-EG" sz="28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sym typeface="Open Sauce"/>
                <a:rtl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</a:rPr>
              <a:t>IBM</a:t>
            </a:r>
            <a:r>
              <a:rPr lang="he-IL" sz="28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 ביצעה תחקיר מקיף על תהליכי העבודה והתרבות הארגונית שלה בשנות ה-</a:t>
            </a:r>
            <a:r>
              <a:rPr lang="en-US" sz="28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</a:rPr>
              <a:t>90</a:t>
            </a:r>
            <a:r>
              <a:rPr lang="he-IL" sz="2800" dirty="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. הממצאים הובילו לשינויים משמעותיים בארגון, כולל מעבר לעבודה בצוותים רב-תחומיים ושיפור תהליכי קבלת ההחלטות.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7672" y="6122391"/>
            <a:ext cx="14743120" cy="69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00"/>
              </a:lnSpc>
              <a:spcBef>
                <a:spcPct val="0"/>
              </a:spcBef>
            </a:pPr>
            <a:r>
              <a:rPr lang="he-IL" sz="28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פדקס ביצעה תחקיר על חוויית הלקוחות שלה והבינה שהאיחור בהספקת חבילות היה הבעיה המרכזית. הם השקיעו משאבים בשיפור תהליכי המשלוח והלוגיסטיקה, מה שהביא לשיפור משמעותי באיכות השירות.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5673" y="8302836"/>
            <a:ext cx="15105744" cy="69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00"/>
              </a:lnSpc>
              <a:spcBef>
                <a:spcPct val="0"/>
              </a:spcBef>
            </a:pPr>
            <a:r>
              <a:rPr lang="ar-EG" sz="2800">
                <a:solidFill>
                  <a:srgbClr val="000000"/>
                </a:solidFill>
                <a:latin typeface="Alef" panose="00000500000000000000" pitchFamily="2" charset="-79"/>
                <a:ea typeface="Open Sauce"/>
                <a:sym typeface="Open Sauce"/>
                <a:rtl/>
              </a:rPr>
              <a:t> </a:t>
            </a:r>
            <a:r>
              <a:rPr lang="en-US" sz="28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</a:rPr>
              <a:t>3M</a:t>
            </a:r>
            <a:r>
              <a:rPr lang="he-IL" sz="2800">
                <a:solidFill>
                  <a:srgbClr val="000000"/>
                </a:solidFill>
                <a:latin typeface="Alef" panose="00000500000000000000" pitchFamily="2" charset="-79"/>
                <a:ea typeface="Open Sauce"/>
                <a:cs typeface="Alef" panose="00000500000000000000" pitchFamily="2" charset="-79"/>
                <a:sym typeface="Open Sauce"/>
                <a:rtl/>
              </a:rPr>
              <a:t> עודדה את העובדים לבצע תחקירים עצמאיים על בעיות שהם מזהים. זה הביא לפיתוח של מוצרים חדשניים כמו הדבק הדו-צדדי והמגנטים הקבועים, שהפכו למוצרים מצליחים.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307</Words>
  <Application>Microsoft Office PowerPoint</Application>
  <PresentationFormat>מותאם אישית</PresentationFormat>
  <Paragraphs>42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Aptos</vt:lpstr>
      <vt:lpstr>Choco</vt:lpstr>
      <vt:lpstr>Alef</vt:lpstr>
      <vt:lpstr>Arial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תחקיר ככלי לבקרת איכות</dc:title>
  <dc:creator>ליאב לוי</dc:creator>
  <cp:lastModifiedBy>איתי ברטוב</cp:lastModifiedBy>
  <cp:revision>1</cp:revision>
  <dcterms:created xsi:type="dcterms:W3CDTF">2006-08-16T00:00:00Z</dcterms:created>
  <dcterms:modified xsi:type="dcterms:W3CDTF">2024-09-25T09:40:39Z</dcterms:modified>
  <dc:identifier>DAGNtt88Emc</dc:identifier>
</cp:coreProperties>
</file>