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5143500" cx="9144000"/>
  <p:notesSz cx="6858000" cy="9144000"/>
  <p:embeddedFontLst>
    <p:embeddedFont>
      <p:font typeface="Amatic SC"/>
      <p:regular r:id="rId22"/>
      <p:bold r:id="rId23"/>
    </p:embeddedFont>
    <p:embeddedFont>
      <p:font typeface="Alef"/>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AmaticSC-regular.fntdata"/><Relationship Id="rId21" Type="http://schemas.openxmlformats.org/officeDocument/2006/relationships/slide" Target="slides/slide16.xml"/><Relationship Id="rId24" Type="http://schemas.openxmlformats.org/officeDocument/2006/relationships/font" Target="fonts/Alef-regular.fntdata"/><Relationship Id="rId23" Type="http://schemas.openxmlformats.org/officeDocument/2006/relationships/font" Target="fonts/AmaticSC-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Alef-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2d35325e593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2d35325e593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d35325e593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d35325e593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2d35325e593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2d35325e593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d35325e593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d35325e593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302d99793e0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302d99793e0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Clr>
                <a:schemeClr val="dk1"/>
              </a:buClr>
              <a:buSzPts val="990"/>
              <a:buFont typeface="Arial"/>
              <a:buNone/>
            </a:pPr>
            <a:r>
              <a:rPr lang="iw" sz="1420">
                <a:solidFill>
                  <a:schemeClr val="dk1"/>
                </a:solidFill>
                <a:latin typeface="Alef"/>
                <a:ea typeface="Alef"/>
                <a:cs typeface="Alef"/>
                <a:sym typeface="Alef"/>
              </a:rPr>
              <a:t>להיות </a:t>
            </a:r>
            <a:r>
              <a:rPr lang="iw" sz="1420">
                <a:solidFill>
                  <a:srgbClr val="6AA84F"/>
                </a:solidFill>
                <a:latin typeface="Alef"/>
                <a:ea typeface="Alef"/>
                <a:cs typeface="Alef"/>
                <a:sym typeface="Alef"/>
              </a:rPr>
              <a:t>פייר</a:t>
            </a:r>
            <a:endParaRPr sz="1420">
              <a:solidFill>
                <a:srgbClr val="6AA84F"/>
              </a:solidFill>
              <a:latin typeface="Alef"/>
              <a:ea typeface="Alef"/>
              <a:cs typeface="Alef"/>
              <a:sym typeface="Alef"/>
            </a:endParaRPr>
          </a:p>
          <a:p>
            <a:pPr indent="0" lvl="0" marL="0" rtl="1" algn="ctr">
              <a:spcBef>
                <a:spcPts val="0"/>
              </a:spcBef>
              <a:spcAft>
                <a:spcPts val="0"/>
              </a:spcAft>
              <a:buNone/>
            </a:pPr>
            <a:r>
              <a:rPr lang="iw" sz="1420">
                <a:solidFill>
                  <a:schemeClr val="dk1"/>
                </a:solidFill>
                <a:latin typeface="Alef"/>
                <a:ea typeface="Alef"/>
                <a:cs typeface="Alef"/>
                <a:sym typeface="Alef"/>
              </a:rPr>
              <a:t>זה לא לתת לכל חניך/ה את אותו הדבר</a:t>
            </a:r>
            <a:endParaRPr sz="1420">
              <a:solidFill>
                <a:schemeClr val="dk1"/>
              </a:solidFill>
              <a:latin typeface="Alef"/>
              <a:ea typeface="Alef"/>
              <a:cs typeface="Alef"/>
              <a:sym typeface="Alef"/>
            </a:endParaRPr>
          </a:p>
          <a:p>
            <a:pPr indent="0" lvl="0" marL="0" rtl="1" algn="r">
              <a:spcBef>
                <a:spcPts val="0"/>
              </a:spcBef>
              <a:spcAft>
                <a:spcPts val="0"/>
              </a:spcAft>
              <a:buNone/>
            </a:pPr>
            <a:r>
              <a:t/>
            </a:r>
            <a:endParaRPr sz="1420">
              <a:solidFill>
                <a:schemeClr val="dk1"/>
              </a:solidFill>
              <a:latin typeface="Alef"/>
              <a:ea typeface="Alef"/>
              <a:cs typeface="Alef"/>
              <a:sym typeface="Alef"/>
            </a:endParaRPr>
          </a:p>
          <a:p>
            <a:pPr indent="0" lvl="0" marL="0" rtl="1" algn="ctr">
              <a:lnSpc>
                <a:spcPct val="115000"/>
              </a:lnSpc>
              <a:spcBef>
                <a:spcPts val="0"/>
              </a:spcBef>
              <a:spcAft>
                <a:spcPts val="0"/>
              </a:spcAft>
              <a:buClr>
                <a:schemeClr val="dk1"/>
              </a:buClr>
              <a:buSzPts val="1100"/>
              <a:buFont typeface="Arial"/>
              <a:buNone/>
            </a:pPr>
            <a:r>
              <a:rPr lang="iw">
                <a:solidFill>
                  <a:srgbClr val="595959"/>
                </a:solidFill>
                <a:latin typeface="Alef"/>
                <a:ea typeface="Alef"/>
                <a:cs typeface="Alef"/>
                <a:sym typeface="Alef"/>
              </a:rPr>
              <a:t>אלא לתת לכל חניך/ה את מה שהיא או הוא </a:t>
            </a:r>
            <a:r>
              <a:rPr lang="iw">
                <a:solidFill>
                  <a:srgbClr val="9900FF"/>
                </a:solidFill>
                <a:latin typeface="Alef"/>
                <a:ea typeface="Alef"/>
                <a:cs typeface="Alef"/>
                <a:sym typeface="Alef"/>
              </a:rPr>
              <a:t>באמת צריך/ה</a:t>
            </a:r>
            <a:endParaRPr sz="1420">
              <a:solidFill>
                <a:schemeClr val="dk1"/>
              </a:solidFill>
              <a:latin typeface="Alef"/>
              <a:ea typeface="Alef"/>
              <a:cs typeface="Alef"/>
              <a:sym typeface="Alef"/>
            </a:endParaRPr>
          </a:p>
          <a:p>
            <a:pPr indent="0" lvl="0" marL="0" rtl="1" algn="ctr">
              <a:spcBef>
                <a:spcPts val="1200"/>
              </a:spcBef>
              <a:spcAft>
                <a:spcPts val="0"/>
              </a:spcAft>
              <a:buNone/>
            </a:pPr>
            <a:r>
              <a:t/>
            </a:r>
            <a:endParaRPr sz="1420">
              <a:solidFill>
                <a:schemeClr val="dk1"/>
              </a:solidFill>
              <a:latin typeface="Alef"/>
              <a:ea typeface="Alef"/>
              <a:cs typeface="Alef"/>
              <a:sym typeface="Alef"/>
            </a:endParaRPr>
          </a:p>
          <a:p>
            <a:pPr indent="0" lvl="0" marL="0" rtl="1" algn="ctr">
              <a:spcBef>
                <a:spcPts val="0"/>
              </a:spcBef>
              <a:spcAft>
                <a:spcPts val="0"/>
              </a:spcAft>
              <a:buNone/>
            </a:pPr>
            <a:r>
              <a:t/>
            </a:r>
            <a:endParaRPr sz="1420">
              <a:solidFill>
                <a:schemeClr val="dk1"/>
              </a:solidFill>
              <a:latin typeface="Alef"/>
              <a:ea typeface="Alef"/>
              <a:cs typeface="Alef"/>
              <a:sym typeface="Alef"/>
            </a:endParaRPr>
          </a:p>
          <a:p>
            <a:pPr indent="0" lvl="0" marL="0" rtl="1" algn="ctr">
              <a:spcBef>
                <a:spcPts val="0"/>
              </a:spcBef>
              <a:spcAft>
                <a:spcPts val="0"/>
              </a:spcAft>
              <a:buClr>
                <a:schemeClr val="dk1"/>
              </a:buClr>
              <a:buSzPts val="990"/>
              <a:buFont typeface="Arial"/>
              <a:buNone/>
            </a:pPr>
            <a:r>
              <a:t/>
            </a:r>
            <a:endParaRPr sz="1420">
              <a:solidFill>
                <a:schemeClr val="dk1"/>
              </a:solidFill>
              <a:latin typeface="Alef"/>
              <a:ea typeface="Alef"/>
              <a:cs typeface="Alef"/>
              <a:sym typeface="Alef"/>
            </a:endParaRPr>
          </a:p>
          <a:p>
            <a:pPr indent="0" lvl="0" marL="0" rtl="0" algn="l">
              <a:spcBef>
                <a:spcPts val="0"/>
              </a:spcBef>
              <a:spcAft>
                <a:spcPts val="0"/>
              </a:spcAft>
              <a:buNone/>
            </a:pPr>
            <a:r>
              <a:t/>
            </a:r>
            <a:endParaRPr sz="4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g2d35325e593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9" name="Google Shape;159;g2d35325e593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d35325e593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2d35325e593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2d35325e593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2d35325e593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7" name="Google Shape;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02d99793e0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02d99793e0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302d99793e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302d99793e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02d99793e0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02d99793e0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02d99793e0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02d99793e0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02d99793e0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02d99793e0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1" algn="r">
              <a:spcBef>
                <a:spcPts val="0"/>
              </a:spcBef>
              <a:spcAft>
                <a:spcPts val="0"/>
              </a:spcAft>
              <a:buNone/>
            </a:pPr>
            <a:r>
              <a:rPr lang="iw"/>
              <a:t>התפתחות תחום הצמי"ד בתנועה: יציאה להתנדבות בקהילה, קבוצות צמי"ד, שילוב פרטני, חינוך כוללני</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02d99793e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02d99793e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02d99793e0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02d99793e0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iw"/>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iw"/>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he.wikipedia.org/wiki/%D7%A0%D7%9B%D7%95%D7%AA" TargetMode="External"/><Relationship Id="rId4" Type="http://schemas.openxmlformats.org/officeDocument/2006/relationships/hyperlink" Target="https://he.wikipedia.org/wiki/%D7%9E%D7%95%D7%92%D7%91%D7%9C%D7%95%D7%AA" TargetMode="External"/><Relationship Id="rId5" Type="http://schemas.openxmlformats.org/officeDocument/2006/relationships/hyperlink" Target="https://he.wikipedia.org/wiki/%D7%A2%D7%99%D7%A6%D7%95%D7%91_%D7%90%D7%95%D7%A0%D7%99%D7%91%D7%A8%D7%A1%D7%9C%D7%99" TargetMode="External"/><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2148500" y="1270550"/>
            <a:ext cx="5200650" cy="2914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25" name="Shape 125"/>
        <p:cNvGrpSpPr/>
        <p:nvPr/>
      </p:nvGrpSpPr>
      <p:grpSpPr>
        <a:xfrm>
          <a:off x="0" y="0"/>
          <a:ext cx="0" cy="0"/>
          <a:chOff x="0" y="0"/>
          <a:chExt cx="0" cy="0"/>
        </a:xfrm>
      </p:grpSpPr>
      <p:sp>
        <p:nvSpPr>
          <p:cNvPr id="126" name="Google Shape;126;p22"/>
          <p:cNvSpPr txBox="1"/>
          <p:nvPr>
            <p:ph idx="1" type="body"/>
          </p:nvPr>
        </p:nvSpPr>
        <p:spPr>
          <a:xfrm>
            <a:off x="6535050" y="1958000"/>
            <a:ext cx="2093700" cy="1385100"/>
          </a:xfrm>
          <a:prstGeom prst="rect">
            <a:avLst/>
          </a:prstGeom>
        </p:spPr>
        <p:txBody>
          <a:bodyPr anchorCtr="0" anchor="t" bIns="91425" lIns="91425" spcFirstLastPara="1" rIns="91425" wrap="square" tIns="91425">
            <a:normAutofit/>
          </a:bodyPr>
          <a:lstStyle/>
          <a:p>
            <a:pPr indent="0" lvl="0" marL="0" rtl="1" algn="ctr">
              <a:spcBef>
                <a:spcPts val="0"/>
              </a:spcBef>
              <a:spcAft>
                <a:spcPts val="1200"/>
              </a:spcAft>
              <a:buNone/>
            </a:pPr>
            <a:r>
              <a:rPr b="1" lang="iw" sz="1250">
                <a:latin typeface="Alef"/>
                <a:ea typeface="Alef"/>
                <a:cs typeface="Alef"/>
                <a:sym typeface="Alef"/>
              </a:rPr>
              <a:t>מהותית- מבנית </a:t>
            </a:r>
            <a:r>
              <a:rPr lang="iw" sz="1250">
                <a:latin typeface="Alef"/>
                <a:ea typeface="Alef"/>
                <a:cs typeface="Alef"/>
                <a:sym typeface="Alef"/>
              </a:rPr>
              <a:t>         </a:t>
            </a:r>
            <a:r>
              <a:rPr lang="iw" sz="1250">
                <a:latin typeface="Alef"/>
                <a:ea typeface="Alef"/>
                <a:cs typeface="Alef"/>
                <a:sym typeface="Alef"/>
              </a:rPr>
              <a:t>השתלבות שכב"ג בחנוכה, הדרכה ב-CO, שנת שירות שותפה ועוד…</a:t>
            </a:r>
            <a:endParaRPr sz="1250">
              <a:latin typeface="Alef"/>
              <a:ea typeface="Alef"/>
              <a:cs typeface="Alef"/>
              <a:sym typeface="Alef"/>
            </a:endParaRPr>
          </a:p>
        </p:txBody>
      </p:sp>
      <p:sp>
        <p:nvSpPr>
          <p:cNvPr id="127" name="Google Shape;127;p22"/>
          <p:cNvSpPr/>
          <p:nvPr/>
        </p:nvSpPr>
        <p:spPr>
          <a:xfrm rot="1389536">
            <a:off x="6790336" y="1112030"/>
            <a:ext cx="2219775" cy="2161711"/>
          </a:xfrm>
          <a:prstGeom prst="blockArc">
            <a:avLst>
              <a:gd fmla="val 10800000" name="adj1"/>
              <a:gd fmla="val 0" name="adj2"/>
              <a:gd fmla="val 25000" name="adj3"/>
            </a:avLst>
          </a:prstGeom>
          <a:solidFill>
            <a:srgbClr val="F9CB9C"/>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t/>
            </a:r>
            <a:endParaRPr/>
          </a:p>
        </p:txBody>
      </p:sp>
      <p:sp>
        <p:nvSpPr>
          <p:cNvPr id="128" name="Google Shape;128;p22"/>
          <p:cNvSpPr txBox="1"/>
          <p:nvPr>
            <p:ph idx="1" type="body"/>
          </p:nvPr>
        </p:nvSpPr>
        <p:spPr>
          <a:xfrm>
            <a:off x="3937300" y="2238025"/>
            <a:ext cx="2093700" cy="1385100"/>
          </a:xfrm>
          <a:prstGeom prst="rect">
            <a:avLst/>
          </a:prstGeom>
        </p:spPr>
        <p:txBody>
          <a:bodyPr anchorCtr="0" anchor="t" bIns="91425" lIns="91425" spcFirstLastPara="1" rIns="91425" wrap="square" tIns="91425">
            <a:normAutofit fontScale="70000"/>
          </a:bodyPr>
          <a:lstStyle/>
          <a:p>
            <a:pPr indent="0" lvl="0" marL="0" rtl="1" algn="ctr">
              <a:spcBef>
                <a:spcPts val="0"/>
              </a:spcBef>
              <a:spcAft>
                <a:spcPts val="1200"/>
              </a:spcAft>
              <a:buNone/>
            </a:pPr>
            <a:r>
              <a:rPr b="1" lang="iw">
                <a:latin typeface="Alef"/>
                <a:ea typeface="Alef"/>
                <a:cs typeface="Alef"/>
                <a:sym typeface="Alef"/>
              </a:rPr>
              <a:t>לוגיסטית </a:t>
            </a:r>
            <a:r>
              <a:rPr lang="iw">
                <a:latin typeface="Alef"/>
                <a:ea typeface="Alef"/>
                <a:cs typeface="Alef"/>
                <a:sym typeface="Alef"/>
              </a:rPr>
              <a:t>                          </a:t>
            </a:r>
            <a:r>
              <a:rPr lang="iw">
                <a:latin typeface="Alef"/>
                <a:ea typeface="Alef"/>
                <a:cs typeface="Alef"/>
                <a:sym typeface="Alef"/>
              </a:rPr>
              <a:t>מתקנים נגישים בפורימונים, טיולים עם טרקרים, שימוש במגביר קול, שילוט בפישוט לשוני, פינות שקטות ועוד…</a:t>
            </a:r>
            <a:endParaRPr>
              <a:latin typeface="Alef"/>
              <a:ea typeface="Alef"/>
              <a:cs typeface="Alef"/>
              <a:sym typeface="Alef"/>
            </a:endParaRPr>
          </a:p>
        </p:txBody>
      </p:sp>
      <p:sp>
        <p:nvSpPr>
          <p:cNvPr id="129" name="Google Shape;129;p22"/>
          <p:cNvSpPr/>
          <p:nvPr/>
        </p:nvSpPr>
        <p:spPr>
          <a:xfrm rot="-9319982">
            <a:off x="3322232" y="2274039"/>
            <a:ext cx="2219755" cy="2161632"/>
          </a:xfrm>
          <a:prstGeom prst="blockArc">
            <a:avLst>
              <a:gd fmla="val 10800000" name="adj1"/>
              <a:gd fmla="val 0" name="adj2"/>
              <a:gd fmla="val 25000" name="adj3"/>
            </a:avLst>
          </a:prstGeom>
          <a:solidFill>
            <a:srgbClr val="EA999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t/>
            </a:r>
            <a:endParaRPr/>
          </a:p>
        </p:txBody>
      </p:sp>
      <p:sp>
        <p:nvSpPr>
          <p:cNvPr id="130" name="Google Shape;130;p22"/>
          <p:cNvSpPr txBox="1"/>
          <p:nvPr>
            <p:ph idx="1" type="body"/>
          </p:nvPr>
        </p:nvSpPr>
        <p:spPr>
          <a:xfrm>
            <a:off x="538875" y="1717400"/>
            <a:ext cx="2093700" cy="1385100"/>
          </a:xfrm>
          <a:prstGeom prst="rect">
            <a:avLst/>
          </a:prstGeom>
        </p:spPr>
        <p:txBody>
          <a:bodyPr anchorCtr="0" anchor="t" bIns="91425" lIns="91425" spcFirstLastPara="1" rIns="91425" wrap="square" tIns="91425">
            <a:normAutofit fontScale="70000" lnSpcReduction="10000"/>
          </a:bodyPr>
          <a:lstStyle/>
          <a:p>
            <a:pPr indent="0" lvl="0" marL="0" rtl="1" algn="ctr">
              <a:spcBef>
                <a:spcPts val="0"/>
              </a:spcBef>
              <a:spcAft>
                <a:spcPts val="1200"/>
              </a:spcAft>
              <a:buNone/>
            </a:pPr>
            <a:r>
              <a:rPr b="1" lang="iw">
                <a:latin typeface="Alef"/>
                <a:ea typeface="Alef"/>
                <a:cs typeface="Alef"/>
                <a:sym typeface="Alef"/>
              </a:rPr>
              <a:t>חינוכית</a:t>
            </a:r>
            <a:r>
              <a:rPr lang="iw">
                <a:latin typeface="Alef"/>
                <a:ea typeface="Alef"/>
                <a:cs typeface="Alef"/>
                <a:sym typeface="Alef"/>
              </a:rPr>
              <a:t>                                </a:t>
            </a:r>
            <a:r>
              <a:rPr lang="iw">
                <a:latin typeface="Alef"/>
                <a:ea typeface="Alef"/>
                <a:cs typeface="Alef"/>
                <a:sym typeface="Alef"/>
              </a:rPr>
              <a:t>עקרונות עבודה להתאמת פעולה במסע בצופים, הדרכה מגוונות הכוללת מתודות שונות, הסתכלות על החניך והחניכה כמומחים לחייהם</a:t>
            </a:r>
            <a:endParaRPr>
              <a:latin typeface="Alef"/>
              <a:ea typeface="Alef"/>
              <a:cs typeface="Alef"/>
              <a:sym typeface="Alef"/>
            </a:endParaRPr>
          </a:p>
        </p:txBody>
      </p:sp>
      <p:sp>
        <p:nvSpPr>
          <p:cNvPr id="131" name="Google Shape;131;p22"/>
          <p:cNvSpPr/>
          <p:nvPr/>
        </p:nvSpPr>
        <p:spPr>
          <a:xfrm rot="-630301">
            <a:off x="143281" y="756537"/>
            <a:ext cx="2219705" cy="2161746"/>
          </a:xfrm>
          <a:prstGeom prst="blockArc">
            <a:avLst>
              <a:gd fmla="val 10800000" name="adj1"/>
              <a:gd fmla="val 0" name="adj2"/>
              <a:gd fmla="val 25000" name="adj3"/>
            </a:avLst>
          </a:prstGeom>
          <a:solidFill>
            <a:srgbClr val="A2C4C9"/>
          </a:solidFill>
          <a:ln cap="flat" cmpd="sng" w="9525">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t/>
            </a:r>
            <a:endParaRPr/>
          </a:p>
        </p:txBody>
      </p:sp>
      <p:pic>
        <p:nvPicPr>
          <p:cNvPr id="132" name="Google Shape;132;p22"/>
          <p:cNvPicPr preferRelativeResize="0"/>
          <p:nvPr/>
        </p:nvPicPr>
        <p:blipFill>
          <a:blip r:embed="rId3">
            <a:alphaModFix/>
          </a:blip>
          <a:stretch>
            <a:fillRect/>
          </a:stretch>
        </p:blipFill>
        <p:spPr>
          <a:xfrm>
            <a:off x="60050" y="74900"/>
            <a:ext cx="1334750" cy="533900"/>
          </a:xfrm>
          <a:prstGeom prst="rect">
            <a:avLst/>
          </a:prstGeom>
          <a:noFill/>
          <a:ln>
            <a:noFill/>
          </a:ln>
        </p:spPr>
      </p:pic>
      <p:sp>
        <p:nvSpPr>
          <p:cNvPr id="133" name="Google Shape;133;p22"/>
          <p:cNvSpPr txBox="1"/>
          <p:nvPr/>
        </p:nvSpPr>
        <p:spPr>
          <a:xfrm>
            <a:off x="0" y="0"/>
            <a:ext cx="9144000" cy="1364400"/>
          </a:xfrm>
          <a:prstGeom prst="rect">
            <a:avLst/>
          </a:prstGeom>
          <a:noFill/>
          <a:ln>
            <a:noFill/>
          </a:ln>
        </p:spPr>
        <p:txBody>
          <a:bodyPr anchorCtr="0" anchor="t" bIns="91425" lIns="91425" spcFirstLastPara="1" rIns="91425" wrap="square" tIns="91425">
            <a:spAutoFit/>
          </a:bodyPr>
          <a:lstStyle/>
          <a:p>
            <a:pPr indent="0" lvl="0" marL="0" rtl="1" algn="ctr">
              <a:lnSpc>
                <a:spcPct val="115000"/>
              </a:lnSpc>
              <a:spcBef>
                <a:spcPts val="0"/>
              </a:spcBef>
              <a:spcAft>
                <a:spcPts val="0"/>
              </a:spcAft>
              <a:buNone/>
            </a:pPr>
            <a:r>
              <a:rPr lang="iw" sz="3100">
                <a:solidFill>
                  <a:schemeClr val="dk2"/>
                </a:solidFill>
                <a:latin typeface="Alef"/>
                <a:ea typeface="Alef"/>
                <a:cs typeface="Alef"/>
                <a:sym typeface="Alef"/>
              </a:rPr>
              <a:t>מגוון במרחב המשותף</a:t>
            </a:r>
            <a:endParaRPr sz="3100">
              <a:solidFill>
                <a:schemeClr val="dk2"/>
              </a:solidFill>
              <a:latin typeface="Alef"/>
              <a:ea typeface="Alef"/>
              <a:cs typeface="Alef"/>
              <a:sym typeface="Alef"/>
            </a:endParaRPr>
          </a:p>
          <a:p>
            <a:pPr indent="0" lvl="0" marL="0" rtl="1" algn="ctr">
              <a:lnSpc>
                <a:spcPct val="115000"/>
              </a:lnSpc>
              <a:spcBef>
                <a:spcPts val="1200"/>
              </a:spcBef>
              <a:spcAft>
                <a:spcPts val="1200"/>
              </a:spcAft>
              <a:buNone/>
            </a:pPr>
            <a:r>
              <a:rPr lang="iw" sz="3100">
                <a:solidFill>
                  <a:schemeClr val="dk2"/>
                </a:solidFill>
                <a:latin typeface="Alef"/>
                <a:ea typeface="Alef"/>
                <a:cs typeface="Alef"/>
                <a:sym typeface="Alef"/>
              </a:rPr>
              <a:t>נותן ערך!</a:t>
            </a:r>
            <a:endParaRPr sz="3100">
              <a:solidFill>
                <a:schemeClr val="dk2"/>
              </a:solidFill>
              <a:latin typeface="Alef"/>
              <a:ea typeface="Alef"/>
              <a:cs typeface="Alef"/>
              <a:sym typeface="Alef"/>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2"/>
        </a:solidFill>
      </p:bgPr>
    </p:bg>
    <p:spTree>
      <p:nvGrpSpPr>
        <p:cNvPr id="137" name="Shape 137"/>
        <p:cNvGrpSpPr/>
        <p:nvPr/>
      </p:nvGrpSpPr>
      <p:grpSpPr>
        <a:xfrm>
          <a:off x="0" y="0"/>
          <a:ext cx="0" cy="0"/>
          <a:chOff x="0" y="0"/>
          <a:chExt cx="0" cy="0"/>
        </a:xfrm>
      </p:grpSpPr>
      <p:sp>
        <p:nvSpPr>
          <p:cNvPr id="138" name="Google Shape;138;p23"/>
          <p:cNvSpPr txBox="1"/>
          <p:nvPr>
            <p:ph type="title"/>
          </p:nvPr>
        </p:nvSpPr>
        <p:spPr>
          <a:xfrm>
            <a:off x="311700" y="712275"/>
            <a:ext cx="8520600" cy="572700"/>
          </a:xfrm>
          <a:prstGeom prst="rect">
            <a:avLst/>
          </a:prstGeom>
        </p:spPr>
        <p:txBody>
          <a:bodyPr anchorCtr="0" anchor="t" bIns="91425" lIns="91425" spcFirstLastPara="1" rIns="91425" wrap="square" tIns="91425">
            <a:noAutofit/>
          </a:bodyPr>
          <a:lstStyle/>
          <a:p>
            <a:pPr indent="0" lvl="0" marL="0" rtl="1" algn="just">
              <a:lnSpc>
                <a:spcPct val="115000"/>
              </a:lnSpc>
              <a:spcBef>
                <a:spcPts val="0"/>
              </a:spcBef>
              <a:spcAft>
                <a:spcPts val="1200"/>
              </a:spcAft>
              <a:buClr>
                <a:schemeClr val="dk1"/>
              </a:buClr>
              <a:buSzPts val="1100"/>
              <a:buFont typeface="Arial"/>
              <a:buNone/>
            </a:pPr>
            <a:r>
              <a:rPr lang="iw" sz="3100">
                <a:solidFill>
                  <a:schemeClr val="dk2"/>
                </a:solidFill>
                <a:latin typeface="Alef"/>
                <a:ea typeface="Alef"/>
                <a:cs typeface="Alef"/>
                <a:sym typeface="Alef"/>
              </a:rPr>
              <a:t>כיצד עלינו להתנהל במפגש עם חניכים/ות עם מאפיינים מאתגרים או שנדרשות התאמות מצידנו?</a:t>
            </a:r>
            <a:endParaRPr sz="3100"/>
          </a:p>
        </p:txBody>
      </p:sp>
      <p:sp>
        <p:nvSpPr>
          <p:cNvPr id="139" name="Google Shape;139;p23"/>
          <p:cNvSpPr txBox="1"/>
          <p:nvPr>
            <p:ph idx="1" type="body"/>
          </p:nvPr>
        </p:nvSpPr>
        <p:spPr>
          <a:xfrm>
            <a:off x="311700" y="1574875"/>
            <a:ext cx="8520600" cy="3416400"/>
          </a:xfrm>
          <a:prstGeom prst="rect">
            <a:avLst/>
          </a:prstGeom>
        </p:spPr>
        <p:txBody>
          <a:bodyPr anchorCtr="0" anchor="t" bIns="91425" lIns="91425" spcFirstLastPara="1" rIns="91425" wrap="square" tIns="91425">
            <a:normAutofit/>
          </a:bodyPr>
          <a:lstStyle/>
          <a:p>
            <a:pPr indent="0" lvl="0" marL="0" rtl="1" algn="just">
              <a:spcBef>
                <a:spcPts val="0"/>
              </a:spcBef>
              <a:spcAft>
                <a:spcPts val="0"/>
              </a:spcAft>
              <a:buNone/>
            </a:pPr>
            <a:r>
              <a:t/>
            </a:r>
            <a:endParaRPr sz="3100">
              <a:latin typeface="Alef"/>
              <a:ea typeface="Alef"/>
              <a:cs typeface="Alef"/>
              <a:sym typeface="Alef"/>
            </a:endParaRPr>
          </a:p>
          <a:p>
            <a:pPr indent="0" lvl="0" marL="0" rtl="1" algn="ctr">
              <a:spcBef>
                <a:spcPts val="1200"/>
              </a:spcBef>
              <a:spcAft>
                <a:spcPts val="0"/>
              </a:spcAft>
              <a:buNone/>
            </a:pPr>
            <a:r>
              <a:rPr lang="iw" sz="2800">
                <a:latin typeface="Alef"/>
                <a:ea typeface="Alef"/>
                <a:cs typeface="Alef"/>
                <a:sym typeface="Alef"/>
              </a:rPr>
              <a:t>נסתכל כיצד </a:t>
            </a:r>
            <a:r>
              <a:rPr b="1" lang="iw" sz="2800">
                <a:latin typeface="Alef"/>
                <a:ea typeface="Alef"/>
                <a:cs typeface="Alef"/>
                <a:sym typeface="Alef"/>
              </a:rPr>
              <a:t>הסביבה והפעילות מתאימים</a:t>
            </a:r>
            <a:r>
              <a:rPr lang="iw" sz="2800">
                <a:latin typeface="Alef"/>
                <a:ea typeface="Alef"/>
                <a:cs typeface="Alef"/>
                <a:sym typeface="Alef"/>
              </a:rPr>
              <a:t> לתת מענה לחניכ/ה ואיננו </a:t>
            </a:r>
            <a:r>
              <a:rPr lang="iw" sz="2800">
                <a:latin typeface="Alef"/>
                <a:ea typeface="Alef"/>
                <a:cs typeface="Alef"/>
                <a:sym typeface="Alef"/>
              </a:rPr>
              <a:t>מסתכלים על הלקות של החניכ/ה, כחוסר התאמה לפעילות.</a:t>
            </a:r>
            <a:endParaRPr sz="2800">
              <a:latin typeface="Alef"/>
              <a:ea typeface="Alef"/>
              <a:cs typeface="Alef"/>
              <a:sym typeface="Alef"/>
            </a:endParaRPr>
          </a:p>
          <a:p>
            <a:pPr indent="0" lvl="0" marL="0" rtl="1" algn="just">
              <a:spcBef>
                <a:spcPts val="1200"/>
              </a:spcBef>
              <a:spcAft>
                <a:spcPts val="1200"/>
              </a:spcAft>
              <a:buNone/>
            </a:pPr>
            <a:r>
              <a:rPr lang="iw" sz="3100">
                <a:latin typeface="Alef"/>
                <a:ea typeface="Alef"/>
                <a:cs typeface="Alef"/>
                <a:sym typeface="Alef"/>
              </a:rPr>
              <a:t> </a:t>
            </a:r>
            <a:endParaRPr sz="3100">
              <a:latin typeface="Alef"/>
              <a:ea typeface="Alef"/>
              <a:cs typeface="Alef"/>
              <a:sym typeface="Alef"/>
            </a:endParaRPr>
          </a:p>
        </p:txBody>
      </p:sp>
      <p:pic>
        <p:nvPicPr>
          <p:cNvPr id="140" name="Google Shape;140;p23"/>
          <p:cNvPicPr preferRelativeResize="0"/>
          <p:nvPr/>
        </p:nvPicPr>
        <p:blipFill>
          <a:blip r:embed="rId3">
            <a:alphaModFix/>
          </a:blip>
          <a:stretch>
            <a:fillRect/>
          </a:stretch>
        </p:blipFill>
        <p:spPr>
          <a:xfrm>
            <a:off x="7497550" y="4265875"/>
            <a:ext cx="1334750" cy="5339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t/>
            </a:r>
            <a:endParaRPr/>
          </a:p>
        </p:txBody>
      </p:sp>
      <p:sp>
        <p:nvSpPr>
          <p:cNvPr id="146" name="Google Shape;146;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47" name="Google Shape;147;p24"/>
          <p:cNvPicPr preferRelativeResize="0"/>
          <p:nvPr/>
        </p:nvPicPr>
        <p:blipFill>
          <a:blip r:embed="rId3">
            <a:alphaModFix/>
          </a:blip>
          <a:stretch>
            <a:fillRect/>
          </a:stretch>
        </p:blipFill>
        <p:spPr>
          <a:xfrm>
            <a:off x="0" y="4141"/>
            <a:ext cx="9144001" cy="5135218"/>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SzPts val="990"/>
              <a:buNone/>
            </a:pPr>
            <a:r>
              <a:rPr lang="iw" sz="2120">
                <a:latin typeface="Alef"/>
                <a:ea typeface="Alef"/>
                <a:cs typeface="Alef"/>
                <a:sym typeface="Alef"/>
              </a:rPr>
              <a:t>להיות </a:t>
            </a:r>
            <a:r>
              <a:rPr lang="iw" sz="2120">
                <a:solidFill>
                  <a:srgbClr val="6AA84F"/>
                </a:solidFill>
                <a:latin typeface="Alef"/>
                <a:ea typeface="Alef"/>
                <a:cs typeface="Alef"/>
                <a:sym typeface="Alef"/>
              </a:rPr>
              <a:t>פייר</a:t>
            </a:r>
            <a:endParaRPr sz="2120">
              <a:solidFill>
                <a:srgbClr val="6AA84F"/>
              </a:solidFill>
              <a:latin typeface="Alef"/>
              <a:ea typeface="Alef"/>
              <a:cs typeface="Alef"/>
              <a:sym typeface="Alef"/>
            </a:endParaRPr>
          </a:p>
          <a:p>
            <a:pPr indent="0" lvl="0" marL="0" rtl="1" algn="ctr">
              <a:spcBef>
                <a:spcPts val="0"/>
              </a:spcBef>
              <a:spcAft>
                <a:spcPts val="0"/>
              </a:spcAft>
              <a:buSzPts val="990"/>
              <a:buNone/>
            </a:pPr>
            <a:r>
              <a:rPr lang="iw" sz="2120">
                <a:latin typeface="Alef"/>
                <a:ea typeface="Alef"/>
                <a:cs typeface="Alef"/>
                <a:sym typeface="Alef"/>
              </a:rPr>
              <a:t>זה לא לתת לכל חניך/ה את אותו הדבר</a:t>
            </a:r>
            <a:endParaRPr sz="2120">
              <a:latin typeface="Alef"/>
              <a:ea typeface="Alef"/>
              <a:cs typeface="Alef"/>
              <a:sym typeface="Alef"/>
            </a:endParaRPr>
          </a:p>
        </p:txBody>
      </p:sp>
      <p:sp>
        <p:nvSpPr>
          <p:cNvPr id="153" name="Google Shape;153;p25"/>
          <p:cNvSpPr txBox="1"/>
          <p:nvPr>
            <p:ph idx="1" type="body"/>
          </p:nvPr>
        </p:nvSpPr>
        <p:spPr>
          <a:xfrm>
            <a:off x="2563163" y="4273825"/>
            <a:ext cx="4281300" cy="758700"/>
          </a:xfrm>
          <a:prstGeom prst="rect">
            <a:avLst/>
          </a:prstGeom>
        </p:spPr>
        <p:txBody>
          <a:bodyPr anchorCtr="0" anchor="t" bIns="91425" lIns="91425" spcFirstLastPara="1" rIns="91425" wrap="square" tIns="91425">
            <a:normAutofit lnSpcReduction="10000"/>
          </a:bodyPr>
          <a:lstStyle/>
          <a:p>
            <a:pPr indent="0" lvl="0" marL="0" rtl="1" algn="ctr">
              <a:spcBef>
                <a:spcPts val="0"/>
              </a:spcBef>
              <a:spcAft>
                <a:spcPts val="1200"/>
              </a:spcAft>
              <a:buNone/>
            </a:pPr>
            <a:r>
              <a:rPr lang="iw">
                <a:latin typeface="Alef"/>
                <a:ea typeface="Alef"/>
                <a:cs typeface="Alef"/>
                <a:sym typeface="Alef"/>
              </a:rPr>
              <a:t>אלא לתת לכל חניך/ה את מה שהיא או הוא </a:t>
            </a:r>
            <a:r>
              <a:rPr lang="iw">
                <a:solidFill>
                  <a:srgbClr val="9900FF"/>
                </a:solidFill>
                <a:latin typeface="Alef"/>
                <a:ea typeface="Alef"/>
                <a:cs typeface="Alef"/>
                <a:sym typeface="Alef"/>
              </a:rPr>
              <a:t>באמת צריך/ה</a:t>
            </a:r>
            <a:endParaRPr>
              <a:solidFill>
                <a:srgbClr val="9900FF"/>
              </a:solidFill>
              <a:latin typeface="Alef"/>
              <a:ea typeface="Alef"/>
              <a:cs typeface="Alef"/>
              <a:sym typeface="Alef"/>
            </a:endParaRPr>
          </a:p>
        </p:txBody>
      </p:sp>
      <p:pic>
        <p:nvPicPr>
          <p:cNvPr descr="תיאור: https://scontent-frt3-1.xx.fbcdn.net/hphotos-xfp1/v/t1.0-9/12376113_10153718834488954_8971520484800633249_n.jpg?oh=ad4422a87ef15c34701588dcf353c410&amp;oe=56D60861" id="154" name="Google Shape;154;p25"/>
          <p:cNvPicPr preferRelativeResize="0"/>
          <p:nvPr/>
        </p:nvPicPr>
        <p:blipFill rotWithShape="1">
          <a:blip r:embed="rId3">
            <a:alphaModFix/>
          </a:blip>
          <a:srcRect b="23739" l="0" r="0" t="22354"/>
          <a:stretch/>
        </p:blipFill>
        <p:spPr>
          <a:xfrm>
            <a:off x="1738862" y="1283287"/>
            <a:ext cx="5267324" cy="2879726"/>
          </a:xfrm>
          <a:prstGeom prst="rect">
            <a:avLst/>
          </a:prstGeom>
          <a:noFill/>
          <a:ln>
            <a:noFill/>
          </a:ln>
        </p:spPr>
      </p:pic>
      <p:sp>
        <p:nvSpPr>
          <p:cNvPr id="155" name="Google Shape;155;p25"/>
          <p:cNvSpPr txBox="1"/>
          <p:nvPr>
            <p:ph idx="1" type="body"/>
          </p:nvPr>
        </p:nvSpPr>
        <p:spPr>
          <a:xfrm>
            <a:off x="2107675" y="1775775"/>
            <a:ext cx="1927800" cy="427500"/>
          </a:xfrm>
          <a:prstGeom prst="rect">
            <a:avLst/>
          </a:prstGeom>
        </p:spPr>
        <p:txBody>
          <a:bodyPr anchorCtr="0" anchor="t" bIns="91425" lIns="91425" spcFirstLastPara="1" rIns="91425" wrap="square" tIns="91425">
            <a:normAutofit fontScale="92500" lnSpcReduction="20000"/>
          </a:bodyPr>
          <a:lstStyle/>
          <a:p>
            <a:pPr indent="0" lvl="0" marL="0" rtl="1" algn="r">
              <a:spcBef>
                <a:spcPts val="0"/>
              </a:spcBef>
              <a:spcAft>
                <a:spcPts val="1200"/>
              </a:spcAft>
              <a:buNone/>
            </a:pPr>
            <a:r>
              <a:rPr b="1" lang="iw">
                <a:solidFill>
                  <a:schemeClr val="lt1"/>
                </a:solidFill>
                <a:latin typeface="Alef"/>
                <a:ea typeface="Alef"/>
                <a:cs typeface="Alef"/>
                <a:sym typeface="Alef"/>
              </a:rPr>
              <a:t>שווה  בשווה</a:t>
            </a:r>
            <a:endParaRPr b="1">
              <a:solidFill>
                <a:schemeClr val="lt1"/>
              </a:solidFill>
              <a:latin typeface="Alef"/>
              <a:ea typeface="Alef"/>
              <a:cs typeface="Alef"/>
              <a:sym typeface="Alef"/>
            </a:endParaRPr>
          </a:p>
        </p:txBody>
      </p:sp>
      <p:sp>
        <p:nvSpPr>
          <p:cNvPr id="156" name="Google Shape;156;p25"/>
          <p:cNvSpPr txBox="1"/>
          <p:nvPr>
            <p:ph idx="1" type="body"/>
          </p:nvPr>
        </p:nvSpPr>
        <p:spPr>
          <a:xfrm>
            <a:off x="4786275" y="1688000"/>
            <a:ext cx="1927800" cy="427500"/>
          </a:xfrm>
          <a:prstGeom prst="rect">
            <a:avLst/>
          </a:prstGeom>
        </p:spPr>
        <p:txBody>
          <a:bodyPr anchorCtr="0" anchor="t" bIns="91425" lIns="91425" spcFirstLastPara="1" rIns="91425" wrap="square" tIns="91425">
            <a:normAutofit fontScale="92500" lnSpcReduction="20000"/>
          </a:bodyPr>
          <a:lstStyle/>
          <a:p>
            <a:pPr indent="0" lvl="0" marL="0" rtl="1" algn="r">
              <a:spcBef>
                <a:spcPts val="0"/>
              </a:spcBef>
              <a:spcAft>
                <a:spcPts val="1200"/>
              </a:spcAft>
              <a:buNone/>
            </a:pPr>
            <a:r>
              <a:rPr b="1" lang="iw">
                <a:solidFill>
                  <a:srgbClr val="660000"/>
                </a:solidFill>
                <a:latin typeface="Alef"/>
                <a:ea typeface="Alef"/>
                <a:cs typeface="Alef"/>
                <a:sym typeface="Alef"/>
              </a:rPr>
              <a:t>                </a:t>
            </a:r>
            <a:r>
              <a:rPr b="1" lang="iw">
                <a:solidFill>
                  <a:schemeClr val="lt1"/>
                </a:solidFill>
                <a:latin typeface="Alef"/>
                <a:ea typeface="Alef"/>
                <a:cs typeface="Alef"/>
                <a:sym typeface="Alef"/>
              </a:rPr>
              <a:t>  צדק</a:t>
            </a:r>
            <a:endParaRPr b="1">
              <a:solidFill>
                <a:schemeClr val="lt1"/>
              </a:solidFill>
              <a:latin typeface="Alef"/>
              <a:ea typeface="Alef"/>
              <a:cs typeface="Alef"/>
              <a:sym typeface="Alef"/>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CCCC"/>
        </a:solidFill>
      </p:bgPr>
    </p:bg>
    <p:spTree>
      <p:nvGrpSpPr>
        <p:cNvPr id="160" name="Shape 160"/>
        <p:cNvGrpSpPr/>
        <p:nvPr/>
      </p:nvGrpSpPr>
      <p:grpSpPr>
        <a:xfrm>
          <a:off x="0" y="0"/>
          <a:ext cx="0" cy="0"/>
          <a:chOff x="0" y="0"/>
          <a:chExt cx="0" cy="0"/>
        </a:xfrm>
      </p:grpSpPr>
      <p:pic>
        <p:nvPicPr>
          <p:cNvPr id="161" name="Google Shape;161;p26"/>
          <p:cNvPicPr preferRelativeResize="0"/>
          <p:nvPr/>
        </p:nvPicPr>
        <p:blipFill>
          <a:blip r:embed="rId3">
            <a:alphaModFix/>
          </a:blip>
          <a:stretch>
            <a:fillRect/>
          </a:stretch>
        </p:blipFill>
        <p:spPr>
          <a:xfrm>
            <a:off x="2905125" y="358200"/>
            <a:ext cx="3333750" cy="40957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7"/>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1" algn="ctr">
              <a:lnSpc>
                <a:spcPct val="100000"/>
              </a:lnSpc>
              <a:spcBef>
                <a:spcPts val="0"/>
              </a:spcBef>
              <a:spcAft>
                <a:spcPts val="0"/>
              </a:spcAft>
              <a:buClr>
                <a:schemeClr val="dk1"/>
              </a:buClr>
              <a:buSzPts val="1100"/>
              <a:buFont typeface="Arial"/>
              <a:buNone/>
            </a:pPr>
            <a:r>
              <a:rPr lang="iw" sz="3100">
                <a:solidFill>
                  <a:schemeClr val="dk1"/>
                </a:solidFill>
                <a:latin typeface="Alef"/>
                <a:ea typeface="Alef"/>
                <a:cs typeface="Alef"/>
                <a:sym typeface="Alef"/>
              </a:rPr>
              <a:t>יחידה הבאה- תפיסת הכלה</a:t>
            </a:r>
            <a:endParaRPr sz="3100">
              <a:solidFill>
                <a:schemeClr val="dk1"/>
              </a:solidFill>
              <a:latin typeface="Alef"/>
              <a:ea typeface="Alef"/>
              <a:cs typeface="Alef"/>
              <a:sym typeface="Alef"/>
            </a:endParaRPr>
          </a:p>
          <a:p>
            <a:pPr indent="0" lvl="0" marL="0" rtl="0" algn="ctr">
              <a:spcBef>
                <a:spcPts val="0"/>
              </a:spcBef>
              <a:spcAft>
                <a:spcPts val="1200"/>
              </a:spcAft>
              <a:buNone/>
            </a:pPr>
            <a:r>
              <a:t/>
            </a:r>
            <a:endParaRPr sz="2100">
              <a:latin typeface="Alef"/>
              <a:ea typeface="Alef"/>
              <a:cs typeface="Alef"/>
              <a:sym typeface="Alef"/>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pic>
        <p:nvPicPr>
          <p:cNvPr id="171" name="Google Shape;171;p28"/>
          <p:cNvPicPr preferRelativeResize="0"/>
          <p:nvPr/>
        </p:nvPicPr>
        <p:blipFill>
          <a:blip r:embed="rId3">
            <a:alphaModFix/>
          </a:blip>
          <a:stretch>
            <a:fillRect/>
          </a:stretch>
        </p:blipFill>
        <p:spPr>
          <a:xfrm>
            <a:off x="-52625" y="0"/>
            <a:ext cx="9196625" cy="516257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14"/>
          <p:cNvSpPr txBox="1"/>
          <p:nvPr>
            <p:ph type="ctrTitle"/>
          </p:nvPr>
        </p:nvSpPr>
        <p:spPr>
          <a:xfrm>
            <a:off x="311708" y="1307775"/>
            <a:ext cx="8520600" cy="2052600"/>
          </a:xfrm>
          <a:prstGeom prst="rect">
            <a:avLst/>
          </a:prstGeom>
        </p:spPr>
        <p:txBody>
          <a:bodyPr anchorCtr="0" anchor="b" bIns="91425" lIns="91425" spcFirstLastPara="1" rIns="91425" wrap="square" tIns="91425">
            <a:normAutofit/>
          </a:bodyPr>
          <a:lstStyle/>
          <a:p>
            <a:pPr indent="0" lvl="0" marL="0" rtl="1" algn="ctr">
              <a:spcBef>
                <a:spcPts val="0"/>
              </a:spcBef>
              <a:spcAft>
                <a:spcPts val="0"/>
              </a:spcAft>
              <a:buNone/>
            </a:pPr>
            <a:r>
              <a:rPr lang="iw" sz="5700">
                <a:solidFill>
                  <a:srgbClr val="242424"/>
                </a:solidFill>
                <a:highlight>
                  <a:srgbClr val="FFFFFF"/>
                </a:highlight>
                <a:latin typeface="Amatic SC"/>
                <a:ea typeface="Amatic SC"/>
                <a:cs typeface="Amatic SC"/>
                <a:sym typeface="Amatic SC"/>
              </a:rPr>
              <a:t>סוגי ידע שאנו מחזיקים/ות </a:t>
            </a:r>
            <a:endParaRPr sz="5700">
              <a:solidFill>
                <a:srgbClr val="242424"/>
              </a:solidFill>
              <a:highlight>
                <a:srgbClr val="FFFFFF"/>
              </a:highlight>
              <a:latin typeface="Amatic SC"/>
              <a:ea typeface="Amatic SC"/>
              <a:cs typeface="Amatic SC"/>
              <a:sym typeface="Amatic SC"/>
            </a:endParaRPr>
          </a:p>
          <a:p>
            <a:pPr indent="0" lvl="0" marL="0" rtl="1" algn="ctr">
              <a:spcBef>
                <a:spcPts val="0"/>
              </a:spcBef>
              <a:spcAft>
                <a:spcPts val="0"/>
              </a:spcAft>
              <a:buNone/>
            </a:pPr>
            <a:r>
              <a:rPr lang="iw" sz="5700">
                <a:solidFill>
                  <a:srgbClr val="242424"/>
                </a:solidFill>
                <a:highlight>
                  <a:srgbClr val="FFFFFF"/>
                </a:highlight>
                <a:latin typeface="Amatic SC"/>
                <a:ea typeface="Amatic SC"/>
                <a:cs typeface="Amatic SC"/>
                <a:sym typeface="Amatic SC"/>
              </a:rPr>
              <a:t>ביחס למוגבלויות</a:t>
            </a:r>
            <a:endParaRPr sz="9800">
              <a:latin typeface="Amatic SC"/>
              <a:ea typeface="Amatic SC"/>
              <a:cs typeface="Amatic SC"/>
              <a:sym typeface="Amatic SC"/>
            </a:endParaRPr>
          </a:p>
        </p:txBody>
      </p:sp>
      <p:sp>
        <p:nvSpPr>
          <p:cNvPr id="60" name="Google Shape;60;p14"/>
          <p:cNvSpPr txBox="1"/>
          <p:nvPr>
            <p:ph idx="1" type="subTitle"/>
          </p:nvPr>
        </p:nvSpPr>
        <p:spPr>
          <a:xfrm>
            <a:off x="5703700" y="3462100"/>
            <a:ext cx="3021300" cy="620100"/>
          </a:xfrm>
          <a:prstGeom prst="rect">
            <a:avLst/>
          </a:prstGeom>
        </p:spPr>
        <p:txBody>
          <a:bodyPr anchorCtr="0" anchor="t" bIns="91425" lIns="91425" spcFirstLastPara="1" rIns="91425" wrap="square" tIns="91425">
            <a:normAutofit fontScale="25000" lnSpcReduction="20000"/>
          </a:bodyPr>
          <a:lstStyle/>
          <a:p>
            <a:pPr indent="0" lvl="0" marL="0" rtl="0" algn="r">
              <a:lnSpc>
                <a:spcPct val="115000"/>
              </a:lnSpc>
              <a:spcBef>
                <a:spcPts val="0"/>
              </a:spcBef>
              <a:spcAft>
                <a:spcPts val="0"/>
              </a:spcAft>
              <a:buNone/>
            </a:pPr>
            <a:r>
              <a:rPr b="1" i="1" lang="iw" sz="4800">
                <a:solidFill>
                  <a:schemeClr val="dk1"/>
                </a:solidFill>
                <a:highlight>
                  <a:srgbClr val="FFFFFF"/>
                </a:highlight>
                <a:latin typeface="Amatic SC"/>
                <a:ea typeface="Amatic SC"/>
                <a:cs typeface="Amatic SC"/>
                <a:sym typeface="Amatic SC"/>
              </a:rPr>
              <a:t>שיר געגוע לכאן/ דניאל זמיר</a:t>
            </a:r>
            <a:endParaRPr b="1" i="1" sz="10400">
              <a:solidFill>
                <a:srgbClr val="000000"/>
              </a:solidFill>
              <a:latin typeface="Amatic SC"/>
              <a:ea typeface="Amatic SC"/>
              <a:cs typeface="Amatic SC"/>
              <a:sym typeface="Amatic SC"/>
            </a:endParaRPr>
          </a:p>
          <a:p>
            <a:pPr indent="0" lvl="0" marL="0" rtl="1" algn="r">
              <a:spcBef>
                <a:spcPts val="0"/>
              </a:spcBef>
              <a:spcAft>
                <a:spcPts val="0"/>
              </a:spcAft>
              <a:buNone/>
            </a:pPr>
            <a:r>
              <a:rPr b="1" lang="iw" sz="1400">
                <a:solidFill>
                  <a:srgbClr val="000000"/>
                </a:solidFill>
                <a:latin typeface="Amatic SC"/>
                <a:ea typeface="Amatic SC"/>
                <a:cs typeface="Amatic SC"/>
                <a:sym typeface="Amatic SC"/>
              </a:rPr>
              <a:t> 													</a:t>
            </a:r>
            <a:endParaRPr sz="5450">
              <a:solidFill>
                <a:schemeClr val="dk1"/>
              </a:solidFill>
              <a:highlight>
                <a:srgbClr val="FFFFFF"/>
              </a:highlight>
              <a:latin typeface="Amatic SC"/>
              <a:ea typeface="Amatic SC"/>
              <a:cs typeface="Amatic SC"/>
              <a:sym typeface="Amatic SC"/>
            </a:endParaRPr>
          </a:p>
          <a:p>
            <a:pPr indent="0" lvl="0" marL="0" rtl="1" algn="r">
              <a:spcBef>
                <a:spcPts val="0"/>
              </a:spcBef>
              <a:spcAft>
                <a:spcPts val="0"/>
              </a:spcAft>
              <a:buNone/>
            </a:pPr>
            <a:r>
              <a:rPr i="1" lang="iw" sz="4800">
                <a:solidFill>
                  <a:schemeClr val="dk1"/>
                </a:solidFill>
                <a:highlight>
                  <a:srgbClr val="FFFFFF"/>
                </a:highlight>
                <a:latin typeface="Amatic SC"/>
                <a:ea typeface="Amatic SC"/>
                <a:cs typeface="Amatic SC"/>
                <a:sym typeface="Amatic SC"/>
              </a:rPr>
              <a:t>"שיר לסליחה, לטעות</a:t>
            </a:r>
            <a:endParaRPr i="1" sz="4800">
              <a:solidFill>
                <a:schemeClr val="dk1"/>
              </a:solidFill>
              <a:highlight>
                <a:srgbClr val="FFFFFF"/>
              </a:highlight>
              <a:latin typeface="Amatic SC"/>
              <a:ea typeface="Amatic SC"/>
              <a:cs typeface="Amatic SC"/>
              <a:sym typeface="Amatic SC"/>
            </a:endParaRPr>
          </a:p>
          <a:p>
            <a:pPr indent="0" lvl="0" marL="0" rtl="1" algn="r">
              <a:spcBef>
                <a:spcPts val="0"/>
              </a:spcBef>
              <a:spcAft>
                <a:spcPts val="0"/>
              </a:spcAft>
              <a:buNone/>
            </a:pPr>
            <a:r>
              <a:rPr i="1" lang="iw" sz="4800">
                <a:solidFill>
                  <a:schemeClr val="dk1"/>
                </a:solidFill>
                <a:highlight>
                  <a:srgbClr val="FFFFFF"/>
                </a:highlight>
                <a:latin typeface="Amatic SC"/>
                <a:ea typeface="Amatic SC"/>
                <a:cs typeface="Amatic SC"/>
                <a:sym typeface="Amatic SC"/>
              </a:rPr>
              <a:t>שרק קירבה אותי יותר אל המהות</a:t>
            </a:r>
            <a:endParaRPr i="1" sz="4800">
              <a:solidFill>
                <a:schemeClr val="dk1"/>
              </a:solidFill>
              <a:highlight>
                <a:srgbClr val="FFFFFF"/>
              </a:highlight>
              <a:latin typeface="Amatic SC"/>
              <a:ea typeface="Amatic SC"/>
              <a:cs typeface="Amatic SC"/>
              <a:sym typeface="Amatic SC"/>
            </a:endParaRPr>
          </a:p>
          <a:p>
            <a:pPr indent="0" lvl="0" marL="0" rtl="1" algn="r">
              <a:spcBef>
                <a:spcPts val="0"/>
              </a:spcBef>
              <a:spcAft>
                <a:spcPts val="0"/>
              </a:spcAft>
              <a:buNone/>
            </a:pPr>
            <a:r>
              <a:rPr i="1" lang="iw" sz="4800">
                <a:solidFill>
                  <a:schemeClr val="dk1"/>
                </a:solidFill>
                <a:highlight>
                  <a:srgbClr val="FFFFFF"/>
                </a:highlight>
                <a:latin typeface="Amatic SC"/>
                <a:ea typeface="Amatic SC"/>
                <a:cs typeface="Amatic SC"/>
                <a:sym typeface="Amatic SC"/>
              </a:rPr>
              <a:t>שיר עם דמעות של תקווה</a:t>
            </a:r>
            <a:endParaRPr i="1" sz="4800">
              <a:solidFill>
                <a:schemeClr val="dk1"/>
              </a:solidFill>
              <a:highlight>
                <a:srgbClr val="FFFFFF"/>
              </a:highlight>
              <a:latin typeface="Amatic SC"/>
              <a:ea typeface="Amatic SC"/>
              <a:cs typeface="Amatic SC"/>
              <a:sym typeface="Amatic SC"/>
            </a:endParaRPr>
          </a:p>
          <a:p>
            <a:pPr indent="0" lvl="0" marL="0" rtl="1" algn="r">
              <a:spcBef>
                <a:spcPts val="0"/>
              </a:spcBef>
              <a:spcAft>
                <a:spcPts val="0"/>
              </a:spcAft>
              <a:buNone/>
            </a:pPr>
            <a:r>
              <a:rPr i="1" lang="iw" sz="4800">
                <a:solidFill>
                  <a:schemeClr val="dk1"/>
                </a:solidFill>
                <a:highlight>
                  <a:srgbClr val="FFFFFF"/>
                </a:highlight>
                <a:latin typeface="Amatic SC"/>
                <a:ea typeface="Amatic SC"/>
                <a:cs typeface="Amatic SC"/>
                <a:sym typeface="Amatic SC"/>
              </a:rPr>
              <a:t>שיר לאהבה</a:t>
            </a:r>
            <a:endParaRPr i="1" sz="4800">
              <a:solidFill>
                <a:schemeClr val="dk1"/>
              </a:solidFill>
              <a:highlight>
                <a:srgbClr val="FFFFFF"/>
              </a:highlight>
              <a:latin typeface="Amatic SC"/>
              <a:ea typeface="Amatic SC"/>
              <a:cs typeface="Amatic SC"/>
              <a:sym typeface="Amatic SC"/>
            </a:endParaRPr>
          </a:p>
          <a:p>
            <a:pPr indent="0" lvl="0" marL="0" rtl="1" algn="r">
              <a:spcBef>
                <a:spcPts val="0"/>
              </a:spcBef>
              <a:spcAft>
                <a:spcPts val="0"/>
              </a:spcAft>
              <a:buNone/>
            </a:pPr>
            <a:r>
              <a:rPr i="1" lang="iw" sz="4800">
                <a:solidFill>
                  <a:schemeClr val="dk1"/>
                </a:solidFill>
                <a:highlight>
                  <a:srgbClr val="FFFFFF"/>
                </a:highlight>
                <a:latin typeface="Amatic SC"/>
                <a:ea typeface="Amatic SC"/>
                <a:cs typeface="Amatic SC"/>
                <a:sym typeface="Amatic SC"/>
              </a:rPr>
              <a:t>שיר געגוע לכאן</a:t>
            </a:r>
            <a:endParaRPr i="1" sz="4800">
              <a:solidFill>
                <a:schemeClr val="dk1"/>
              </a:solidFill>
              <a:highlight>
                <a:srgbClr val="FFFFFF"/>
              </a:highlight>
              <a:latin typeface="Amatic SC"/>
              <a:ea typeface="Amatic SC"/>
              <a:cs typeface="Amatic SC"/>
              <a:sym typeface="Amatic SC"/>
            </a:endParaRPr>
          </a:p>
          <a:p>
            <a:pPr indent="0" lvl="0" marL="0" rtl="1" algn="r">
              <a:spcBef>
                <a:spcPts val="0"/>
              </a:spcBef>
              <a:spcAft>
                <a:spcPts val="0"/>
              </a:spcAft>
              <a:buNone/>
            </a:pPr>
            <a:r>
              <a:rPr i="1" lang="iw" sz="4800">
                <a:solidFill>
                  <a:schemeClr val="dk1"/>
                </a:solidFill>
                <a:highlight>
                  <a:srgbClr val="FFFFFF"/>
                </a:highlight>
                <a:latin typeface="Amatic SC"/>
                <a:ea typeface="Amatic SC"/>
                <a:cs typeface="Amatic SC"/>
                <a:sym typeface="Amatic SC"/>
              </a:rPr>
              <a:t>שיר שמכוון…"</a:t>
            </a:r>
            <a:endParaRPr i="1" sz="4800">
              <a:solidFill>
                <a:schemeClr val="dk1"/>
              </a:solidFill>
              <a:highlight>
                <a:srgbClr val="FFFFFF"/>
              </a:highlight>
              <a:latin typeface="Amatic SC"/>
              <a:ea typeface="Amatic SC"/>
              <a:cs typeface="Amatic SC"/>
              <a:sym typeface="Amatic SC"/>
            </a:endParaRPr>
          </a:p>
          <a:p>
            <a:pPr indent="0" lvl="0" marL="0" rtl="1" algn="r">
              <a:spcBef>
                <a:spcPts val="0"/>
              </a:spcBef>
              <a:spcAft>
                <a:spcPts val="0"/>
              </a:spcAft>
              <a:buNone/>
            </a:pPr>
            <a:r>
              <a:t/>
            </a:r>
            <a:endParaRPr sz="4800">
              <a:solidFill>
                <a:schemeClr val="dk1"/>
              </a:solidFill>
              <a:highlight>
                <a:srgbClr val="FFFFFF"/>
              </a:highlight>
              <a:latin typeface="Amatic SC"/>
              <a:ea typeface="Amatic SC"/>
              <a:cs typeface="Amatic SC"/>
              <a:sym typeface="Amatic SC"/>
            </a:endParaRPr>
          </a:p>
          <a:p>
            <a:pPr indent="0" lvl="0" marL="0" rtl="1" algn="r">
              <a:spcBef>
                <a:spcPts val="0"/>
              </a:spcBef>
              <a:spcAft>
                <a:spcPts val="0"/>
              </a:spcAft>
              <a:buNone/>
            </a:pPr>
            <a:r>
              <a:t/>
            </a:r>
            <a:endParaRPr sz="5450">
              <a:solidFill>
                <a:schemeClr val="dk1"/>
              </a:solidFill>
              <a:highlight>
                <a:srgbClr val="FFFFFF"/>
              </a:highlight>
              <a:latin typeface="Amatic SC"/>
              <a:ea typeface="Amatic SC"/>
              <a:cs typeface="Amatic SC"/>
              <a:sym typeface="Amatic SC"/>
            </a:endParaRPr>
          </a:p>
          <a:p>
            <a:pPr indent="0" lvl="0" marL="0" rtl="1" algn="l">
              <a:spcBef>
                <a:spcPts val="0"/>
              </a:spcBef>
              <a:spcAft>
                <a:spcPts val="0"/>
              </a:spcAft>
              <a:buNone/>
            </a:pPr>
            <a:r>
              <a:t/>
            </a:r>
            <a:endParaRPr b="1" sz="7200">
              <a:latin typeface="Amatic SC"/>
              <a:ea typeface="Amatic SC"/>
              <a:cs typeface="Amatic SC"/>
              <a:sym typeface="Amatic SC"/>
            </a:endParaRPr>
          </a:p>
        </p:txBody>
      </p:sp>
      <p:sp>
        <p:nvSpPr>
          <p:cNvPr id="61" name="Google Shape;61;p14"/>
          <p:cNvSpPr txBox="1"/>
          <p:nvPr>
            <p:ph idx="1" type="subTitle"/>
          </p:nvPr>
        </p:nvSpPr>
        <p:spPr>
          <a:xfrm>
            <a:off x="-513250" y="86150"/>
            <a:ext cx="2645100" cy="352800"/>
          </a:xfrm>
          <a:prstGeom prst="rect">
            <a:avLst/>
          </a:prstGeom>
        </p:spPr>
        <p:txBody>
          <a:bodyPr anchorCtr="0" anchor="t" bIns="91425" lIns="91425" spcFirstLastPara="1" rIns="91425" wrap="square" tIns="91425">
            <a:noAutofit/>
          </a:bodyPr>
          <a:lstStyle/>
          <a:p>
            <a:pPr indent="0" lvl="0" marL="0" rtl="1" algn="ctr">
              <a:lnSpc>
                <a:spcPct val="80000"/>
              </a:lnSpc>
              <a:spcBef>
                <a:spcPts val="0"/>
              </a:spcBef>
              <a:spcAft>
                <a:spcPts val="0"/>
              </a:spcAft>
              <a:buSzPts val="275"/>
              <a:buNone/>
            </a:pPr>
            <a:r>
              <a:rPr b="1" lang="iw" sz="1400">
                <a:latin typeface="Amatic SC"/>
                <a:ea typeface="Amatic SC"/>
                <a:cs typeface="Amatic SC"/>
                <a:sym typeface="Amatic SC"/>
              </a:rPr>
              <a:t>שבוע הכשרות</a:t>
            </a:r>
            <a:endParaRPr b="1" sz="1400">
              <a:latin typeface="Amatic SC"/>
              <a:ea typeface="Amatic SC"/>
              <a:cs typeface="Amatic SC"/>
              <a:sym typeface="Amatic SC"/>
            </a:endParaRPr>
          </a:p>
          <a:p>
            <a:pPr indent="0" lvl="0" marL="0" rtl="1" algn="ctr">
              <a:lnSpc>
                <a:spcPct val="80000"/>
              </a:lnSpc>
              <a:spcBef>
                <a:spcPts val="0"/>
              </a:spcBef>
              <a:spcAft>
                <a:spcPts val="0"/>
              </a:spcAft>
              <a:buSzPts val="275"/>
              <a:buNone/>
            </a:pPr>
            <a:r>
              <a:rPr b="1" lang="iw" sz="1400">
                <a:latin typeface="Amatic SC"/>
                <a:ea typeface="Amatic SC"/>
                <a:cs typeface="Amatic SC"/>
                <a:sym typeface="Amatic SC"/>
              </a:rPr>
              <a:t>תשפ"ה</a:t>
            </a:r>
            <a:endParaRPr b="1" sz="1400">
              <a:latin typeface="Amatic SC"/>
              <a:ea typeface="Amatic SC"/>
              <a:cs typeface="Amatic SC"/>
              <a:sym typeface="Amatic SC"/>
            </a:endParaRPr>
          </a:p>
          <a:p>
            <a:pPr indent="0" lvl="0" marL="0" rtl="1" algn="ctr">
              <a:lnSpc>
                <a:spcPct val="80000"/>
              </a:lnSpc>
              <a:spcBef>
                <a:spcPts val="0"/>
              </a:spcBef>
              <a:spcAft>
                <a:spcPts val="0"/>
              </a:spcAft>
              <a:buSzPts val="275"/>
              <a:buNone/>
            </a:pPr>
            <a:r>
              <a:t/>
            </a:r>
            <a:endParaRPr b="1" sz="1400">
              <a:latin typeface="Amatic SC"/>
              <a:ea typeface="Amatic SC"/>
              <a:cs typeface="Amatic SC"/>
              <a:sym typeface="Amatic SC"/>
            </a:endParaRPr>
          </a:p>
          <a:p>
            <a:pPr indent="0" lvl="0" marL="0" rtl="1" algn="r">
              <a:lnSpc>
                <a:spcPct val="80000"/>
              </a:lnSpc>
              <a:spcBef>
                <a:spcPts val="0"/>
              </a:spcBef>
              <a:spcAft>
                <a:spcPts val="0"/>
              </a:spcAft>
              <a:buSzPts val="275"/>
              <a:buNone/>
            </a:pPr>
            <a:r>
              <a:t/>
            </a:r>
            <a:endParaRPr b="1" sz="1400">
              <a:solidFill>
                <a:srgbClr val="000000"/>
              </a:solidFill>
              <a:latin typeface="Amatic SC"/>
              <a:ea typeface="Amatic SC"/>
              <a:cs typeface="Amatic SC"/>
              <a:sym typeface="Amatic SC"/>
            </a:endParaRPr>
          </a:p>
          <a:p>
            <a:pPr indent="0" lvl="0" marL="0" rtl="1" algn="r">
              <a:lnSpc>
                <a:spcPct val="80000"/>
              </a:lnSpc>
              <a:spcBef>
                <a:spcPts val="0"/>
              </a:spcBef>
              <a:spcAft>
                <a:spcPts val="0"/>
              </a:spcAft>
              <a:buSzPts val="275"/>
              <a:buNone/>
            </a:pPr>
            <a:r>
              <a:rPr b="1" lang="iw" sz="100">
                <a:solidFill>
                  <a:srgbClr val="000000"/>
                </a:solidFill>
                <a:latin typeface="Amatic SC"/>
                <a:ea typeface="Amatic SC"/>
                <a:cs typeface="Amatic SC"/>
                <a:sym typeface="Amatic SC"/>
              </a:rPr>
              <a:t> 													</a:t>
            </a:r>
            <a:endParaRPr sz="162">
              <a:solidFill>
                <a:schemeClr val="dk1"/>
              </a:solidFill>
              <a:highlight>
                <a:srgbClr val="FFFFFF"/>
              </a:highlight>
              <a:latin typeface="Amatic SC"/>
              <a:ea typeface="Amatic SC"/>
              <a:cs typeface="Amatic SC"/>
              <a:sym typeface="Amatic SC"/>
            </a:endParaRPr>
          </a:p>
          <a:p>
            <a:pPr indent="0" lvl="0" marL="0" rtl="1" algn="r">
              <a:lnSpc>
                <a:spcPct val="80000"/>
              </a:lnSpc>
              <a:spcBef>
                <a:spcPts val="0"/>
              </a:spcBef>
              <a:spcAft>
                <a:spcPts val="0"/>
              </a:spcAft>
              <a:buSzPts val="275"/>
              <a:buNone/>
            </a:pPr>
            <a:r>
              <a:t/>
            </a:r>
            <a:endParaRPr b="1" sz="600">
              <a:solidFill>
                <a:srgbClr val="000000"/>
              </a:solidFill>
              <a:latin typeface="Amatic SC"/>
              <a:ea typeface="Amatic SC"/>
              <a:cs typeface="Amatic SC"/>
              <a:sym typeface="Amatic SC"/>
            </a:endParaRPr>
          </a:p>
          <a:p>
            <a:pPr indent="0" lvl="0" marL="0" rtl="1" algn="l">
              <a:lnSpc>
                <a:spcPct val="80000"/>
              </a:lnSpc>
              <a:spcBef>
                <a:spcPts val="0"/>
              </a:spcBef>
              <a:spcAft>
                <a:spcPts val="0"/>
              </a:spcAft>
              <a:buSzPts val="275"/>
              <a:buNone/>
            </a:pPr>
            <a:r>
              <a:t/>
            </a:r>
            <a:endParaRPr b="1" sz="600">
              <a:latin typeface="Amatic SC"/>
              <a:ea typeface="Amatic SC"/>
              <a:cs typeface="Amatic SC"/>
              <a:sym typeface="Amatic SC"/>
            </a:endParaRPr>
          </a:p>
        </p:txBody>
      </p:sp>
      <p:pic>
        <p:nvPicPr>
          <p:cNvPr id="62" name="Google Shape;62;p14"/>
          <p:cNvPicPr preferRelativeResize="0"/>
          <p:nvPr/>
        </p:nvPicPr>
        <p:blipFill>
          <a:blip r:embed="rId3">
            <a:alphaModFix/>
          </a:blip>
          <a:stretch>
            <a:fillRect/>
          </a:stretch>
        </p:blipFill>
        <p:spPr>
          <a:xfrm>
            <a:off x="215350" y="542975"/>
            <a:ext cx="1113175" cy="4452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ph type="title"/>
          </p:nvPr>
        </p:nvSpPr>
        <p:spPr>
          <a:xfrm>
            <a:off x="358125" y="96900"/>
            <a:ext cx="8520600" cy="572700"/>
          </a:xfrm>
          <a:prstGeom prst="rect">
            <a:avLst/>
          </a:prstGeom>
        </p:spPr>
        <p:txBody>
          <a:bodyPr anchorCtr="0" anchor="t" bIns="91425" lIns="91425" spcFirstLastPara="1" rIns="91425" wrap="square" tIns="91425">
            <a:normAutofit fontScale="90000"/>
          </a:bodyPr>
          <a:lstStyle/>
          <a:p>
            <a:pPr indent="0" lvl="0" marL="0" rtl="1" algn="ctr">
              <a:spcBef>
                <a:spcPts val="0"/>
              </a:spcBef>
              <a:spcAft>
                <a:spcPts val="0"/>
              </a:spcAft>
              <a:buNone/>
            </a:pPr>
            <a:r>
              <a:rPr b="1" lang="iw" sz="4400">
                <a:latin typeface="Amatic SC"/>
                <a:ea typeface="Amatic SC"/>
                <a:cs typeface="Amatic SC"/>
                <a:sym typeface="Amatic SC"/>
              </a:rPr>
              <a:t>היחס לא.נשים עם מוגבלויות​</a:t>
            </a:r>
            <a:endParaRPr b="1">
              <a:latin typeface="Amatic SC"/>
              <a:ea typeface="Amatic SC"/>
              <a:cs typeface="Amatic SC"/>
              <a:sym typeface="Amatic SC"/>
            </a:endParaRPr>
          </a:p>
        </p:txBody>
      </p:sp>
      <p:sp>
        <p:nvSpPr>
          <p:cNvPr id="68" name="Google Shape;68;p15"/>
          <p:cNvSpPr txBox="1"/>
          <p:nvPr>
            <p:ph idx="1" type="body"/>
          </p:nvPr>
        </p:nvSpPr>
        <p:spPr>
          <a:xfrm>
            <a:off x="311700" y="978425"/>
            <a:ext cx="8520600" cy="3876600"/>
          </a:xfrm>
          <a:prstGeom prst="rect">
            <a:avLst/>
          </a:prstGeom>
        </p:spPr>
        <p:txBody>
          <a:bodyPr anchorCtr="0" anchor="t" bIns="91425" lIns="91425" spcFirstLastPara="1" rIns="91425" wrap="square" tIns="91425">
            <a:normAutofit/>
          </a:bodyPr>
          <a:lstStyle/>
          <a:p>
            <a:pPr indent="0" lvl="0" marL="0" rtl="1" algn="r">
              <a:lnSpc>
                <a:spcPct val="150000"/>
              </a:lnSpc>
              <a:spcBef>
                <a:spcPts val="0"/>
              </a:spcBef>
              <a:spcAft>
                <a:spcPts val="0"/>
              </a:spcAft>
              <a:buNone/>
            </a:pPr>
            <a:r>
              <a:rPr b="1" lang="iw" sz="1200" u="sng">
                <a:solidFill>
                  <a:schemeClr val="dk1"/>
                </a:solidFill>
                <a:latin typeface="Alef"/>
                <a:ea typeface="Alef"/>
                <a:cs typeface="Alef"/>
                <a:sym typeface="Alef"/>
              </a:rPr>
              <a:t>המודל הסיעודית (הרווחה החברתית)-</a:t>
            </a:r>
            <a:r>
              <a:rPr lang="iw" sz="1200">
                <a:solidFill>
                  <a:schemeClr val="dk1"/>
                </a:solidFill>
                <a:latin typeface="Alef"/>
                <a:ea typeface="Alef"/>
                <a:cs typeface="Alef"/>
                <a:sym typeface="Alef"/>
              </a:rPr>
              <a:t> </a:t>
            </a:r>
            <a:r>
              <a:rPr lang="iw" sz="1200">
                <a:solidFill>
                  <a:schemeClr val="dk1"/>
                </a:solidFill>
                <a:latin typeface="Alef"/>
                <a:ea typeface="Alef"/>
                <a:cs typeface="Alef"/>
                <a:sym typeface="Alef"/>
              </a:rPr>
              <a:t>מטרתו לאפשר קיום בסיסי של א.נשים עם ליקויים והוא יושם בעיקר במוסדות עם הפרדה.</a:t>
            </a:r>
            <a:r>
              <a:rPr lang="iw" sz="1200">
                <a:solidFill>
                  <a:schemeClr val="dk1"/>
                </a:solidFill>
                <a:latin typeface="Alef"/>
                <a:ea typeface="Alef"/>
                <a:cs typeface="Alef"/>
                <a:sym typeface="Alef"/>
              </a:rPr>
              <a:t>יש לתת שירותים לפי תקנות ובהתאם לקטגוריות אליהם משייכים את הליקויים (פגם, הבחנה פתולוגית).</a:t>
            </a:r>
            <a:endParaRPr sz="1200">
              <a:solidFill>
                <a:schemeClr val="dk1"/>
              </a:solidFill>
              <a:latin typeface="Alef"/>
              <a:ea typeface="Alef"/>
              <a:cs typeface="Alef"/>
              <a:sym typeface="Alef"/>
            </a:endParaRPr>
          </a:p>
          <a:p>
            <a:pPr indent="0" lvl="0" marL="0" rtl="1" algn="r">
              <a:lnSpc>
                <a:spcPct val="150000"/>
              </a:lnSpc>
              <a:spcBef>
                <a:spcPts val="1200"/>
              </a:spcBef>
              <a:spcAft>
                <a:spcPts val="0"/>
              </a:spcAft>
              <a:buNone/>
            </a:pPr>
            <a:r>
              <a:rPr b="1" lang="iw" sz="1200" u="sng">
                <a:solidFill>
                  <a:schemeClr val="dk1"/>
                </a:solidFill>
                <a:latin typeface="Alef"/>
                <a:ea typeface="Alef"/>
                <a:cs typeface="Alef"/>
                <a:sym typeface="Alef"/>
              </a:rPr>
              <a:t>המודל הרפואי (מודל התנהגותי)(1971) -</a:t>
            </a:r>
            <a:r>
              <a:rPr lang="iw" sz="1200">
                <a:solidFill>
                  <a:schemeClr val="dk1"/>
                </a:solidFill>
                <a:latin typeface="Alef"/>
                <a:ea typeface="Alef"/>
                <a:cs typeface="Alef"/>
                <a:sym typeface="Alef"/>
              </a:rPr>
              <a:t> </a:t>
            </a:r>
            <a:r>
              <a:rPr lang="iw" sz="1200">
                <a:solidFill>
                  <a:schemeClr val="dk1"/>
                </a:solidFill>
                <a:highlight>
                  <a:srgbClr val="FFFFFF"/>
                </a:highlight>
                <a:latin typeface="Alef"/>
                <a:ea typeface="Alef"/>
                <a:cs typeface="Alef"/>
                <a:sym typeface="Alef"/>
              </a:rPr>
              <a:t>המוגבלות </a:t>
            </a:r>
            <a:r>
              <a:rPr lang="iw" sz="1200">
                <a:solidFill>
                  <a:schemeClr val="dk1"/>
                </a:solidFill>
                <a:highlight>
                  <a:srgbClr val="FFFFFF"/>
                </a:highlight>
                <a:latin typeface="Alef"/>
                <a:ea typeface="Alef"/>
                <a:cs typeface="Alef"/>
                <a:sym typeface="Alef"/>
              </a:rPr>
              <a:t>פונקציונליות של </a:t>
            </a:r>
            <a:r>
              <a:rPr b="1" lang="iw" sz="1200">
                <a:solidFill>
                  <a:schemeClr val="dk1"/>
                </a:solidFill>
                <a:highlight>
                  <a:srgbClr val="FFFFFF"/>
                </a:highlight>
                <a:latin typeface="Alef"/>
                <a:ea typeface="Alef"/>
                <a:cs typeface="Alef"/>
                <a:sym typeface="Alef"/>
              </a:rPr>
              <a:t>בעלי </a:t>
            </a:r>
            <a:r>
              <a:rPr lang="iw" sz="1200">
                <a:solidFill>
                  <a:schemeClr val="dk1"/>
                </a:solidFill>
                <a:highlight>
                  <a:srgbClr val="FFFFFF"/>
                </a:highlight>
                <a:latin typeface="Alef"/>
                <a:ea typeface="Alef"/>
                <a:cs typeface="Alef"/>
                <a:sym typeface="Alef"/>
              </a:rPr>
              <a:t>המוגבלות לעומת יתר החברה.</a:t>
            </a:r>
            <a:r>
              <a:rPr lang="iw" sz="1200">
                <a:solidFill>
                  <a:schemeClr val="dk1"/>
                </a:solidFill>
                <a:highlight>
                  <a:srgbClr val="FFFFFF"/>
                </a:highlight>
                <a:latin typeface="Alef"/>
                <a:ea typeface="Alef"/>
                <a:cs typeface="Alef"/>
                <a:sym typeface="Alef"/>
              </a:rPr>
              <a:t> </a:t>
            </a:r>
            <a:r>
              <a:rPr lang="iw" sz="1200">
                <a:solidFill>
                  <a:schemeClr val="dk1"/>
                </a:solidFill>
                <a:highlight>
                  <a:srgbClr val="FFFFFF"/>
                </a:highlight>
                <a:latin typeface="Alef"/>
                <a:ea typeface="Alef"/>
                <a:cs typeface="Alef"/>
                <a:sym typeface="Alef"/>
              </a:rPr>
              <a:t>מוגדרת כמצב לא תקין, היוצא דופן מתוך החברה הבריאה, ומתמקדת במצב הביולוגי או הפיזי שעמו הפרט נדרש להתמודד.</a:t>
            </a:r>
            <a:r>
              <a:rPr lang="iw" sz="1200">
                <a:solidFill>
                  <a:schemeClr val="dk1"/>
                </a:solidFill>
                <a:latin typeface="Alef"/>
                <a:ea typeface="Alef"/>
                <a:cs typeface="Alef"/>
                <a:sym typeface="Alef"/>
              </a:rPr>
              <a:t> מטרת המודל- </a:t>
            </a:r>
            <a:r>
              <a:rPr i="1" lang="iw" sz="1200">
                <a:solidFill>
                  <a:schemeClr val="dk1"/>
                </a:solidFill>
                <a:latin typeface="Alef"/>
                <a:ea typeface="Alef"/>
                <a:cs typeface="Alef"/>
                <a:sym typeface="Alef"/>
              </a:rPr>
              <a:t>"נורמליזציה"</a:t>
            </a:r>
            <a:r>
              <a:rPr lang="iw" sz="1200">
                <a:solidFill>
                  <a:schemeClr val="dk1"/>
                </a:solidFill>
                <a:latin typeface="Alef"/>
                <a:ea typeface="Alef"/>
                <a:cs typeface="Alef"/>
                <a:sym typeface="Alef"/>
              </a:rPr>
              <a:t> השג</a:t>
            </a:r>
            <a:r>
              <a:rPr lang="iw" sz="1200">
                <a:solidFill>
                  <a:schemeClr val="dk1"/>
                </a:solidFill>
                <a:latin typeface="Alef"/>
                <a:ea typeface="Alef"/>
                <a:cs typeface="Alef"/>
                <a:sym typeface="Alef"/>
              </a:rPr>
              <a:t>ת </a:t>
            </a:r>
            <a:r>
              <a:rPr lang="iw" sz="1200">
                <a:solidFill>
                  <a:schemeClr val="dk1"/>
                </a:solidFill>
                <a:latin typeface="Alef"/>
                <a:ea typeface="Alef"/>
                <a:cs typeface="Alef"/>
                <a:sym typeface="Alef"/>
              </a:rPr>
              <a:t>עצמאות תפקודית והסתגלות לנורמה של החברה. </a:t>
            </a:r>
            <a:r>
              <a:rPr lang="iw" sz="1200">
                <a:solidFill>
                  <a:schemeClr val="dk1"/>
                </a:solidFill>
                <a:latin typeface="Alef"/>
                <a:ea typeface="Alef"/>
                <a:cs typeface="Alef"/>
                <a:sym typeface="Alef"/>
              </a:rPr>
              <a:t>על ידי אימון ותרגולים שיטתיים ניתן להכחיד התנהגות חריגה וללמד התנהגות נורמטיבית</a:t>
            </a:r>
            <a:r>
              <a:rPr lang="iw" sz="1200">
                <a:solidFill>
                  <a:schemeClr val="dk1"/>
                </a:solidFill>
                <a:latin typeface="Alef"/>
                <a:ea typeface="Alef"/>
                <a:cs typeface="Alef"/>
                <a:sym typeface="Alef"/>
              </a:rPr>
              <a:t>.</a:t>
            </a:r>
            <a:endParaRPr sz="1200">
              <a:solidFill>
                <a:schemeClr val="dk1"/>
              </a:solidFill>
              <a:latin typeface="Alef"/>
              <a:ea typeface="Alef"/>
              <a:cs typeface="Alef"/>
              <a:sym typeface="Alef"/>
            </a:endParaRPr>
          </a:p>
          <a:p>
            <a:pPr indent="0" lvl="0" marL="0" rtl="1" algn="r">
              <a:lnSpc>
                <a:spcPct val="150000"/>
              </a:lnSpc>
              <a:spcBef>
                <a:spcPts val="1200"/>
              </a:spcBef>
              <a:spcAft>
                <a:spcPts val="0"/>
              </a:spcAft>
              <a:buNone/>
            </a:pPr>
            <a:r>
              <a:rPr b="1" lang="iw" sz="1200" u="sng">
                <a:solidFill>
                  <a:schemeClr val="dk1"/>
                </a:solidFill>
                <a:latin typeface="Alef"/>
                <a:ea typeface="Alef"/>
                <a:cs typeface="Alef"/>
                <a:sym typeface="Alef"/>
              </a:rPr>
              <a:t>המודל החברתי (1986)-</a:t>
            </a:r>
            <a:r>
              <a:rPr lang="iw" sz="1200">
                <a:solidFill>
                  <a:schemeClr val="dk1"/>
                </a:solidFill>
                <a:highlight>
                  <a:srgbClr val="FFFFFF"/>
                </a:highlight>
                <a:latin typeface="Alef"/>
                <a:ea typeface="Alef"/>
                <a:cs typeface="Alef"/>
                <a:sym typeface="Alef"/>
              </a:rPr>
              <a:t> מתבסס על הטמעת ההבדל בין המושג "</a:t>
            </a:r>
            <a:r>
              <a:rPr lang="iw" sz="1200">
                <a:solidFill>
                  <a:schemeClr val="dk1"/>
                </a:solidFill>
                <a:highlight>
                  <a:srgbClr val="FFFFFF"/>
                </a:highlight>
                <a:uFill>
                  <a:noFill/>
                </a:uFill>
                <a:latin typeface="Alef"/>
                <a:ea typeface="Alef"/>
                <a:cs typeface="Alef"/>
                <a:sym typeface="Alef"/>
                <a:hlinkClick r:id="rId3">
                  <a:extLst>
                    <a:ext uri="{A12FA001-AC4F-418D-AE19-62706E023703}">
                      <ahyp:hlinkClr val="tx"/>
                    </a:ext>
                  </a:extLst>
                </a:hlinkClick>
              </a:rPr>
              <a:t>נכות</a:t>
            </a:r>
            <a:r>
              <a:rPr lang="iw" sz="1200">
                <a:solidFill>
                  <a:schemeClr val="dk1"/>
                </a:solidFill>
                <a:highlight>
                  <a:srgbClr val="FFFFFF"/>
                </a:highlight>
                <a:latin typeface="Alef"/>
                <a:ea typeface="Alef"/>
                <a:cs typeface="Alef"/>
                <a:sym typeface="Alef"/>
              </a:rPr>
              <a:t>" לבין המושג "</a:t>
            </a:r>
            <a:r>
              <a:rPr lang="iw" sz="1200">
                <a:solidFill>
                  <a:schemeClr val="dk1"/>
                </a:solidFill>
                <a:highlight>
                  <a:srgbClr val="FFFFFF"/>
                </a:highlight>
                <a:uFill>
                  <a:noFill/>
                </a:uFill>
                <a:latin typeface="Alef"/>
                <a:ea typeface="Alef"/>
                <a:cs typeface="Alef"/>
                <a:sym typeface="Alef"/>
                <a:hlinkClick r:id="rId4">
                  <a:extLst>
                    <a:ext uri="{A12FA001-AC4F-418D-AE19-62706E023703}">
                      <ahyp:hlinkClr val="tx"/>
                    </a:ext>
                  </a:extLst>
                </a:hlinkClick>
              </a:rPr>
              <a:t>מוגבלות</a:t>
            </a:r>
            <a:r>
              <a:rPr lang="iw" sz="1200">
                <a:solidFill>
                  <a:schemeClr val="dk1"/>
                </a:solidFill>
                <a:highlight>
                  <a:srgbClr val="FFFFFF"/>
                </a:highlight>
                <a:latin typeface="Alef"/>
                <a:ea typeface="Alef"/>
                <a:cs typeface="Alef"/>
                <a:sym typeface="Alef"/>
              </a:rPr>
              <a:t>", ולפיו המוגבלות אינה מתבטאת בתסמינים פיזיים ובמצב של חולי אלא בחסמים חברתיים וסביבתיים כגון חינוך, זכויות ושירותים, תחבורה, </a:t>
            </a:r>
            <a:r>
              <a:rPr lang="iw" sz="1200">
                <a:solidFill>
                  <a:schemeClr val="dk1"/>
                </a:solidFill>
                <a:highlight>
                  <a:srgbClr val="FFFFFF"/>
                </a:highlight>
                <a:uFill>
                  <a:noFill/>
                </a:uFill>
                <a:latin typeface="Alef"/>
                <a:ea typeface="Alef"/>
                <a:cs typeface="Alef"/>
                <a:sym typeface="Alef"/>
                <a:hlinkClick r:id="rId5">
                  <a:extLst>
                    <a:ext uri="{A12FA001-AC4F-418D-AE19-62706E023703}">
                      <ahyp:hlinkClr val="tx"/>
                    </a:ext>
                  </a:extLst>
                </a:hlinkClick>
              </a:rPr>
              <a:t>עיצוב סביבתי</a:t>
            </a:r>
            <a:r>
              <a:rPr lang="iw" sz="1200">
                <a:solidFill>
                  <a:schemeClr val="dk1"/>
                </a:solidFill>
                <a:highlight>
                  <a:srgbClr val="FFFFFF"/>
                </a:highlight>
                <a:latin typeface="Alef"/>
                <a:ea typeface="Alef"/>
                <a:cs typeface="Alef"/>
                <a:sym typeface="Alef"/>
              </a:rPr>
              <a:t> ועוד. לא המצב הפיזי או הנפשי אלא החברה ביחסה כלפי המצב הנתון היא זו אשר הופכת את האדם למוגבל.</a:t>
            </a:r>
            <a:endParaRPr sz="1200">
              <a:solidFill>
                <a:schemeClr val="dk1"/>
              </a:solidFill>
              <a:latin typeface="Alef"/>
              <a:ea typeface="Alef"/>
              <a:cs typeface="Alef"/>
              <a:sym typeface="Alef"/>
            </a:endParaRPr>
          </a:p>
          <a:p>
            <a:pPr indent="0" lvl="0" marL="0" rtl="1" algn="r">
              <a:lnSpc>
                <a:spcPct val="150000"/>
              </a:lnSpc>
              <a:spcBef>
                <a:spcPts val="1200"/>
              </a:spcBef>
              <a:spcAft>
                <a:spcPts val="1200"/>
              </a:spcAft>
              <a:buNone/>
            </a:pPr>
            <a:r>
              <a:rPr b="1" lang="iw" sz="1200" u="sng">
                <a:solidFill>
                  <a:schemeClr val="dk1"/>
                </a:solidFill>
                <a:latin typeface="Alef"/>
                <a:ea typeface="Alef"/>
                <a:cs typeface="Alef"/>
                <a:sym typeface="Alef"/>
              </a:rPr>
              <a:t>המודל ההומניסטי-חינוכי (1998)-</a:t>
            </a:r>
            <a:r>
              <a:rPr lang="iw" sz="1200">
                <a:solidFill>
                  <a:schemeClr val="dk1"/>
                </a:solidFill>
                <a:latin typeface="Alef"/>
                <a:ea typeface="Alef"/>
                <a:cs typeface="Alef"/>
                <a:sym typeface="Alef"/>
              </a:rPr>
              <a:t> אינו מקבל את תכליתה של גישת ה</a:t>
            </a:r>
            <a:r>
              <a:rPr i="1" lang="iw" sz="1200">
                <a:solidFill>
                  <a:schemeClr val="dk1"/>
                </a:solidFill>
                <a:latin typeface="Alef"/>
                <a:ea typeface="Alef"/>
                <a:cs typeface="Alef"/>
                <a:sym typeface="Alef"/>
              </a:rPr>
              <a:t>"נורמליזציה"</a:t>
            </a:r>
            <a:r>
              <a:rPr lang="iw" sz="1200">
                <a:solidFill>
                  <a:schemeClr val="dk1"/>
                </a:solidFill>
                <a:latin typeface="Alef"/>
                <a:ea typeface="Alef"/>
                <a:cs typeface="Alef"/>
                <a:sym typeface="Alef"/>
              </a:rPr>
              <a:t> שם דגש על המכנה המשותף בין האנשים ולא על הייחודי שבכל אדם.  </a:t>
            </a:r>
            <a:r>
              <a:rPr i="1" lang="iw" sz="1200">
                <a:solidFill>
                  <a:schemeClr val="dk1"/>
                </a:solidFill>
                <a:latin typeface="Alef"/>
                <a:ea typeface="Alef"/>
                <a:cs typeface="Alef"/>
                <a:sym typeface="Alef"/>
              </a:rPr>
              <a:t>ה"נורמליזציה"</a:t>
            </a:r>
            <a:r>
              <a:rPr lang="iw" sz="1200">
                <a:solidFill>
                  <a:schemeClr val="dk1"/>
                </a:solidFill>
                <a:latin typeface="Alef"/>
                <a:ea typeface="Alef"/>
                <a:cs typeface="Alef"/>
                <a:sym typeface="Alef"/>
              </a:rPr>
              <a:t> מכוון יותר למוכנותה של החברה להכיל את האדם עם המוגבלות בתוכה. בכך נוצר "חינוך מכליל" כלומר, הכלתם של כלל החניכים/ות  השואף לטפח אדם אוטונומי, בעל/ת יכולת וביטחון לקבל החלטות לגבי רצונותיו/ה ודרכי הגשמתו/ה.</a:t>
            </a:r>
            <a:endParaRPr sz="1200">
              <a:solidFill>
                <a:schemeClr val="dk1"/>
              </a:solidFill>
              <a:latin typeface="Alef"/>
              <a:ea typeface="Alef"/>
              <a:cs typeface="Alef"/>
              <a:sym typeface="Alef"/>
            </a:endParaRPr>
          </a:p>
        </p:txBody>
      </p:sp>
      <p:pic>
        <p:nvPicPr>
          <p:cNvPr id="69" name="Google Shape;69;p15"/>
          <p:cNvPicPr preferRelativeResize="0"/>
          <p:nvPr/>
        </p:nvPicPr>
        <p:blipFill>
          <a:blip r:embed="rId6">
            <a:alphaModFix/>
          </a:blip>
          <a:stretch>
            <a:fillRect/>
          </a:stretch>
        </p:blipFill>
        <p:spPr>
          <a:xfrm>
            <a:off x="134575" y="116300"/>
            <a:ext cx="1334750" cy="5339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6"/>
          <p:cNvSpPr txBox="1"/>
          <p:nvPr>
            <p:ph idx="1" type="body"/>
          </p:nvPr>
        </p:nvSpPr>
        <p:spPr>
          <a:xfrm>
            <a:off x="392950" y="1523775"/>
            <a:ext cx="8520600" cy="3865200"/>
          </a:xfrm>
          <a:prstGeom prst="rect">
            <a:avLst/>
          </a:prstGeom>
        </p:spPr>
        <p:txBody>
          <a:bodyPr anchorCtr="0" anchor="t" bIns="91425" lIns="91425" spcFirstLastPara="1" rIns="91425" wrap="square" tIns="91425">
            <a:normAutofit/>
          </a:bodyPr>
          <a:lstStyle/>
          <a:p>
            <a:pPr indent="0" lvl="0" marL="0" rtl="1" algn="ctr">
              <a:lnSpc>
                <a:spcPct val="100000"/>
              </a:lnSpc>
              <a:spcBef>
                <a:spcPts val="0"/>
              </a:spcBef>
              <a:spcAft>
                <a:spcPts val="0"/>
              </a:spcAft>
              <a:buNone/>
            </a:pPr>
            <a:r>
              <a:t/>
            </a:r>
            <a:endParaRPr/>
          </a:p>
          <a:p>
            <a:pPr indent="0" lvl="0" marL="0" rtl="0" algn="l">
              <a:spcBef>
                <a:spcPts val="0"/>
              </a:spcBef>
              <a:spcAft>
                <a:spcPts val="1200"/>
              </a:spcAft>
              <a:buNone/>
            </a:pPr>
            <a:r>
              <a:t/>
            </a:r>
            <a:endParaRPr/>
          </a:p>
        </p:txBody>
      </p:sp>
      <p:sp>
        <p:nvSpPr>
          <p:cNvPr id="75" name="Google Shape;75;p16"/>
          <p:cNvSpPr/>
          <p:nvPr/>
        </p:nvSpPr>
        <p:spPr>
          <a:xfrm>
            <a:off x="6646100" y="4338098"/>
            <a:ext cx="2034612" cy="714366"/>
          </a:xfrm>
          <a:prstGeom prst="flowChartTerminator">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rPr b="1" lang="iw" sz="1800">
                <a:latin typeface="Alef"/>
                <a:ea typeface="Alef"/>
                <a:cs typeface="Alef"/>
                <a:sym typeface="Alef"/>
              </a:rPr>
              <a:t>נועה עם שיתוק מוחין</a:t>
            </a:r>
            <a:endParaRPr b="1" sz="1800">
              <a:latin typeface="Alef"/>
              <a:ea typeface="Alef"/>
              <a:cs typeface="Alef"/>
              <a:sym typeface="Alef"/>
            </a:endParaRPr>
          </a:p>
        </p:txBody>
      </p:sp>
      <p:sp>
        <p:nvSpPr>
          <p:cNvPr id="76" name="Google Shape;76;p16"/>
          <p:cNvSpPr/>
          <p:nvPr/>
        </p:nvSpPr>
        <p:spPr>
          <a:xfrm>
            <a:off x="578675" y="4263350"/>
            <a:ext cx="2364930" cy="739638"/>
          </a:xfrm>
          <a:prstGeom prst="flowChartTerminator">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rPr b="1" lang="iw" sz="1800">
                <a:latin typeface="Alef"/>
                <a:ea typeface="Alef"/>
                <a:cs typeface="Alef"/>
                <a:sym typeface="Alef"/>
              </a:rPr>
              <a:t>נועה לא הגיעה לפעילות בצופים כי השבט לא נגיש</a:t>
            </a:r>
            <a:endParaRPr b="1" sz="1800">
              <a:latin typeface="Alef"/>
              <a:ea typeface="Alef"/>
              <a:cs typeface="Alef"/>
              <a:sym typeface="Alef"/>
            </a:endParaRPr>
          </a:p>
        </p:txBody>
      </p:sp>
      <p:sp>
        <p:nvSpPr>
          <p:cNvPr id="77" name="Google Shape;77;p16"/>
          <p:cNvSpPr/>
          <p:nvPr/>
        </p:nvSpPr>
        <p:spPr>
          <a:xfrm>
            <a:off x="3777550" y="4275989"/>
            <a:ext cx="2034612" cy="714366"/>
          </a:xfrm>
          <a:prstGeom prst="flowChartTerminator">
            <a:avLst/>
          </a:prstGeom>
          <a:solidFill>
            <a:srgbClr val="A2C4C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rPr b="1" lang="iw" sz="1800">
                <a:latin typeface="Alef"/>
                <a:ea typeface="Alef"/>
                <a:cs typeface="Alef"/>
                <a:sym typeface="Alef"/>
              </a:rPr>
              <a:t>נועה לא יכולה ללכת</a:t>
            </a:r>
            <a:endParaRPr b="1" sz="1800">
              <a:latin typeface="Alef"/>
              <a:ea typeface="Alef"/>
              <a:cs typeface="Alef"/>
              <a:sym typeface="Alef"/>
            </a:endParaRPr>
          </a:p>
        </p:txBody>
      </p:sp>
      <p:sp>
        <p:nvSpPr>
          <p:cNvPr id="78" name="Google Shape;78;p16"/>
          <p:cNvSpPr/>
          <p:nvPr/>
        </p:nvSpPr>
        <p:spPr>
          <a:xfrm>
            <a:off x="6817101" y="608050"/>
            <a:ext cx="1582800" cy="1180800"/>
          </a:xfrm>
          <a:prstGeom prst="downArrowCallout">
            <a:avLst>
              <a:gd fmla="val 25000" name="adj1"/>
              <a:gd fmla="val 25000" name="adj2"/>
              <a:gd fmla="val 25000" name="adj3"/>
              <a:gd fmla="val 64977" name="adj4"/>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t/>
            </a:r>
            <a:endParaRPr sz="1800">
              <a:latin typeface="Alef"/>
              <a:ea typeface="Alef"/>
              <a:cs typeface="Alef"/>
              <a:sym typeface="Alef"/>
            </a:endParaRPr>
          </a:p>
          <a:p>
            <a:pPr indent="0" lvl="0" marL="0" rtl="1" algn="ctr">
              <a:spcBef>
                <a:spcPts val="0"/>
              </a:spcBef>
              <a:spcAft>
                <a:spcPts val="0"/>
              </a:spcAft>
              <a:buNone/>
            </a:pPr>
            <a:r>
              <a:rPr lang="iw" sz="1800">
                <a:latin typeface="Alef"/>
                <a:ea typeface="Alef"/>
                <a:cs typeface="Alef"/>
                <a:sym typeface="Alef"/>
              </a:rPr>
              <a:t>מושג:</a:t>
            </a:r>
            <a:endParaRPr sz="1800">
              <a:latin typeface="Alef"/>
              <a:ea typeface="Alef"/>
              <a:cs typeface="Alef"/>
              <a:sym typeface="Alef"/>
            </a:endParaRPr>
          </a:p>
          <a:p>
            <a:pPr indent="0" lvl="0" marL="0" rtl="1" algn="ctr">
              <a:spcBef>
                <a:spcPts val="0"/>
              </a:spcBef>
              <a:spcAft>
                <a:spcPts val="0"/>
              </a:spcAft>
              <a:buNone/>
            </a:pPr>
            <a:r>
              <a:rPr b="1" lang="iw" sz="1800">
                <a:latin typeface="Alef"/>
                <a:ea typeface="Alef"/>
                <a:cs typeface="Alef"/>
                <a:sym typeface="Alef"/>
              </a:rPr>
              <a:t>ליקוי/</a:t>
            </a:r>
            <a:r>
              <a:rPr b="1" lang="iw" sz="1800">
                <a:latin typeface="Alef"/>
                <a:ea typeface="Alef"/>
                <a:cs typeface="Alef"/>
                <a:sym typeface="Alef"/>
              </a:rPr>
              <a:t>לקות</a:t>
            </a:r>
            <a:endParaRPr b="1" sz="1800">
              <a:latin typeface="Alef"/>
              <a:ea typeface="Alef"/>
              <a:cs typeface="Alef"/>
              <a:sym typeface="Alef"/>
            </a:endParaRPr>
          </a:p>
          <a:p>
            <a:pPr indent="0" lvl="0" marL="0" rtl="0" algn="ctr">
              <a:spcBef>
                <a:spcPts val="0"/>
              </a:spcBef>
              <a:spcAft>
                <a:spcPts val="0"/>
              </a:spcAft>
              <a:buNone/>
            </a:pPr>
            <a:r>
              <a:rPr b="1" lang="iw" sz="1200">
                <a:latin typeface="Alef"/>
                <a:ea typeface="Alef"/>
                <a:cs typeface="Alef"/>
                <a:sym typeface="Alef"/>
              </a:rPr>
              <a:t>Impairment</a:t>
            </a:r>
            <a:endParaRPr b="1" sz="1200">
              <a:latin typeface="Alef"/>
              <a:ea typeface="Alef"/>
              <a:cs typeface="Alef"/>
              <a:sym typeface="Alef"/>
            </a:endParaRPr>
          </a:p>
          <a:p>
            <a:pPr indent="0" lvl="0" marL="0" rtl="1" algn="ctr">
              <a:spcBef>
                <a:spcPts val="0"/>
              </a:spcBef>
              <a:spcAft>
                <a:spcPts val="0"/>
              </a:spcAft>
              <a:buNone/>
            </a:pPr>
            <a:r>
              <a:t/>
            </a:r>
            <a:endParaRPr b="1" sz="1800">
              <a:latin typeface="Alef"/>
              <a:ea typeface="Alef"/>
              <a:cs typeface="Alef"/>
              <a:sym typeface="Alef"/>
            </a:endParaRPr>
          </a:p>
        </p:txBody>
      </p:sp>
      <p:sp>
        <p:nvSpPr>
          <p:cNvPr id="79" name="Google Shape;79;p16"/>
          <p:cNvSpPr/>
          <p:nvPr/>
        </p:nvSpPr>
        <p:spPr>
          <a:xfrm>
            <a:off x="6815150" y="2186275"/>
            <a:ext cx="1696500" cy="1845000"/>
          </a:xfrm>
          <a:prstGeom prst="downArrowCallout">
            <a:avLst>
              <a:gd fmla="val 25000" name="adj1"/>
              <a:gd fmla="val 25000" name="adj2"/>
              <a:gd fmla="val 25000" name="adj3"/>
              <a:gd fmla="val 6497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rPr lang="iw" sz="1800">
                <a:latin typeface="Alef"/>
                <a:ea typeface="Alef"/>
                <a:cs typeface="Alef"/>
                <a:sym typeface="Alef"/>
              </a:rPr>
              <a:t>המצב</a:t>
            </a:r>
            <a:r>
              <a:rPr b="1" lang="iw" sz="1800">
                <a:latin typeface="Alef"/>
                <a:ea typeface="Alef"/>
                <a:cs typeface="Alef"/>
                <a:sym typeface="Alef"/>
              </a:rPr>
              <a:t> האובייקטיבי </a:t>
            </a:r>
            <a:r>
              <a:rPr lang="iw" sz="1800">
                <a:latin typeface="Alef"/>
                <a:ea typeface="Alef"/>
                <a:cs typeface="Alef"/>
                <a:sym typeface="Alef"/>
              </a:rPr>
              <a:t>של פגיעה פיזית בפרט.</a:t>
            </a:r>
            <a:r>
              <a:rPr b="1" lang="iw" sz="1800">
                <a:latin typeface="Alef"/>
                <a:ea typeface="Alef"/>
                <a:cs typeface="Alef"/>
                <a:sym typeface="Alef"/>
              </a:rPr>
              <a:t> </a:t>
            </a:r>
            <a:endParaRPr b="1" sz="1800">
              <a:latin typeface="Alef"/>
              <a:ea typeface="Alef"/>
              <a:cs typeface="Alef"/>
              <a:sym typeface="Alef"/>
            </a:endParaRPr>
          </a:p>
        </p:txBody>
      </p:sp>
      <p:sp>
        <p:nvSpPr>
          <p:cNvPr id="80" name="Google Shape;80;p16"/>
          <p:cNvSpPr/>
          <p:nvPr/>
        </p:nvSpPr>
        <p:spPr>
          <a:xfrm>
            <a:off x="3945425" y="562750"/>
            <a:ext cx="1582800" cy="1271400"/>
          </a:xfrm>
          <a:prstGeom prst="downArrowCallout">
            <a:avLst>
              <a:gd fmla="val 25000" name="adj1"/>
              <a:gd fmla="val 25000" name="adj2"/>
              <a:gd fmla="val 25000" name="adj3"/>
              <a:gd fmla="val 64977" name="adj4"/>
            </a:avLst>
          </a:prstGeom>
          <a:solidFill>
            <a:srgbClr val="A2C4C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rPr lang="iw" sz="1800">
                <a:latin typeface="Alef"/>
                <a:ea typeface="Alef"/>
                <a:cs typeface="Alef"/>
                <a:sym typeface="Alef"/>
              </a:rPr>
              <a:t>מושג:</a:t>
            </a:r>
            <a:endParaRPr sz="1800">
              <a:latin typeface="Alef"/>
              <a:ea typeface="Alef"/>
              <a:cs typeface="Alef"/>
              <a:sym typeface="Alef"/>
            </a:endParaRPr>
          </a:p>
          <a:p>
            <a:pPr indent="0" lvl="0" marL="0" rtl="1" algn="ctr">
              <a:spcBef>
                <a:spcPts val="0"/>
              </a:spcBef>
              <a:spcAft>
                <a:spcPts val="0"/>
              </a:spcAft>
              <a:buNone/>
            </a:pPr>
            <a:r>
              <a:rPr b="1" lang="iw" sz="1800">
                <a:latin typeface="Alef"/>
                <a:ea typeface="Alef"/>
                <a:cs typeface="Alef"/>
                <a:sym typeface="Alef"/>
              </a:rPr>
              <a:t>נכות</a:t>
            </a:r>
            <a:endParaRPr b="1" sz="1800">
              <a:latin typeface="Alef"/>
              <a:ea typeface="Alef"/>
              <a:cs typeface="Alef"/>
              <a:sym typeface="Alef"/>
            </a:endParaRPr>
          </a:p>
          <a:p>
            <a:pPr indent="0" lvl="0" marL="0" rtl="0" algn="ctr">
              <a:spcBef>
                <a:spcPts val="0"/>
              </a:spcBef>
              <a:spcAft>
                <a:spcPts val="0"/>
              </a:spcAft>
              <a:buClr>
                <a:schemeClr val="dk1"/>
              </a:buClr>
              <a:buSzPts val="1100"/>
              <a:buFont typeface="Arial"/>
              <a:buNone/>
            </a:pPr>
            <a:r>
              <a:rPr b="1" lang="iw" sz="1200">
                <a:solidFill>
                  <a:schemeClr val="dk1"/>
                </a:solidFill>
                <a:latin typeface="Alef"/>
                <a:ea typeface="Alef"/>
                <a:cs typeface="Alef"/>
                <a:sym typeface="Alef"/>
              </a:rPr>
              <a:t>Handicap</a:t>
            </a:r>
            <a:endParaRPr b="1" sz="1200">
              <a:latin typeface="Alef"/>
              <a:ea typeface="Alef"/>
              <a:cs typeface="Alef"/>
              <a:sym typeface="Alef"/>
            </a:endParaRPr>
          </a:p>
        </p:txBody>
      </p:sp>
      <p:sp>
        <p:nvSpPr>
          <p:cNvPr id="81" name="Google Shape;81;p16"/>
          <p:cNvSpPr/>
          <p:nvPr/>
        </p:nvSpPr>
        <p:spPr>
          <a:xfrm>
            <a:off x="3719525" y="2099275"/>
            <a:ext cx="2034600" cy="2118300"/>
          </a:xfrm>
          <a:prstGeom prst="downArrowCallout">
            <a:avLst>
              <a:gd fmla="val 25000" name="adj1"/>
              <a:gd fmla="val 25000" name="adj2"/>
              <a:gd fmla="val 25000" name="adj3"/>
              <a:gd fmla="val 6497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r">
              <a:spcBef>
                <a:spcPts val="0"/>
              </a:spcBef>
              <a:spcAft>
                <a:spcPts val="0"/>
              </a:spcAft>
              <a:buNone/>
            </a:pPr>
            <a:r>
              <a:t/>
            </a:r>
            <a:endParaRPr b="1" sz="1500">
              <a:latin typeface="Alef"/>
              <a:ea typeface="Alef"/>
              <a:cs typeface="Alef"/>
              <a:sym typeface="Alef"/>
            </a:endParaRPr>
          </a:p>
          <a:p>
            <a:pPr indent="0" lvl="0" marL="0" rtl="1" algn="ctr">
              <a:spcBef>
                <a:spcPts val="0"/>
              </a:spcBef>
              <a:spcAft>
                <a:spcPts val="0"/>
              </a:spcAft>
              <a:buClr>
                <a:schemeClr val="dk1"/>
              </a:buClr>
              <a:buSzPts val="1100"/>
              <a:buFont typeface="Arial"/>
              <a:buNone/>
            </a:pPr>
            <a:r>
              <a:rPr lang="iw" sz="1800">
                <a:solidFill>
                  <a:schemeClr val="dk1"/>
                </a:solidFill>
                <a:latin typeface="Alef"/>
                <a:ea typeface="Alef"/>
                <a:cs typeface="Alef"/>
                <a:sym typeface="Alef"/>
              </a:rPr>
              <a:t>התוצאה </a:t>
            </a:r>
            <a:r>
              <a:rPr b="1" lang="iw" sz="1800" u="sng">
                <a:solidFill>
                  <a:schemeClr val="dk1"/>
                </a:solidFill>
                <a:latin typeface="Alef"/>
                <a:ea typeface="Alef"/>
                <a:cs typeface="Alef"/>
                <a:sym typeface="Alef"/>
              </a:rPr>
              <a:t>התפקודית</a:t>
            </a:r>
            <a:r>
              <a:rPr lang="iw" sz="1800">
                <a:solidFill>
                  <a:schemeClr val="dk1"/>
                </a:solidFill>
                <a:latin typeface="Alef"/>
                <a:ea typeface="Alef"/>
                <a:cs typeface="Alef"/>
                <a:sym typeface="Alef"/>
              </a:rPr>
              <a:t> של הפגיעה ברמת היחיד.</a:t>
            </a:r>
            <a:endParaRPr sz="1800">
              <a:solidFill>
                <a:schemeClr val="dk1"/>
              </a:solidFill>
              <a:latin typeface="Alef"/>
              <a:ea typeface="Alef"/>
              <a:cs typeface="Alef"/>
              <a:sym typeface="Alef"/>
            </a:endParaRPr>
          </a:p>
          <a:p>
            <a:pPr indent="0" lvl="0" marL="0" rtl="1" algn="ctr">
              <a:spcBef>
                <a:spcPts val="0"/>
              </a:spcBef>
              <a:spcAft>
                <a:spcPts val="0"/>
              </a:spcAft>
              <a:buClr>
                <a:schemeClr val="dk1"/>
              </a:buClr>
              <a:buSzPts val="1100"/>
              <a:buFont typeface="Arial"/>
              <a:buNone/>
            </a:pPr>
            <a:r>
              <a:rPr lang="iw" sz="1800">
                <a:solidFill>
                  <a:schemeClr val="dk1"/>
                </a:solidFill>
                <a:latin typeface="Alef"/>
                <a:ea typeface="Alef"/>
                <a:cs typeface="Alef"/>
                <a:sym typeface="Alef"/>
              </a:rPr>
              <a:t>כמו: היכולת לעמוד, ללכת, לדבר, ללמוד וכו'.</a:t>
            </a:r>
            <a:endParaRPr sz="1800">
              <a:latin typeface="Alef"/>
              <a:ea typeface="Alef"/>
              <a:cs typeface="Alef"/>
              <a:sym typeface="Alef"/>
            </a:endParaRPr>
          </a:p>
        </p:txBody>
      </p:sp>
      <p:sp>
        <p:nvSpPr>
          <p:cNvPr id="82" name="Google Shape;82;p16"/>
          <p:cNvSpPr/>
          <p:nvPr/>
        </p:nvSpPr>
        <p:spPr>
          <a:xfrm>
            <a:off x="1073750" y="608050"/>
            <a:ext cx="1582800" cy="1271400"/>
          </a:xfrm>
          <a:prstGeom prst="downArrowCallout">
            <a:avLst>
              <a:gd fmla="val 25000" name="adj1"/>
              <a:gd fmla="val 25000" name="adj2"/>
              <a:gd fmla="val 25000" name="adj3"/>
              <a:gd fmla="val 64977" name="adj4"/>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None/>
            </a:pPr>
            <a:r>
              <a:rPr lang="iw" sz="1800">
                <a:latin typeface="Alef"/>
                <a:ea typeface="Alef"/>
                <a:cs typeface="Alef"/>
                <a:sym typeface="Alef"/>
              </a:rPr>
              <a:t>מושג:</a:t>
            </a:r>
            <a:endParaRPr sz="1800">
              <a:latin typeface="Alef"/>
              <a:ea typeface="Alef"/>
              <a:cs typeface="Alef"/>
              <a:sym typeface="Alef"/>
            </a:endParaRPr>
          </a:p>
          <a:p>
            <a:pPr indent="0" lvl="0" marL="0" rtl="1" algn="ctr">
              <a:spcBef>
                <a:spcPts val="0"/>
              </a:spcBef>
              <a:spcAft>
                <a:spcPts val="0"/>
              </a:spcAft>
              <a:buNone/>
            </a:pPr>
            <a:r>
              <a:rPr b="1" lang="iw" sz="1800">
                <a:latin typeface="Alef"/>
                <a:ea typeface="Alef"/>
                <a:cs typeface="Alef"/>
                <a:sym typeface="Alef"/>
              </a:rPr>
              <a:t>מוגבלות</a:t>
            </a:r>
            <a:endParaRPr b="1" sz="1800">
              <a:latin typeface="Alef"/>
              <a:ea typeface="Alef"/>
              <a:cs typeface="Alef"/>
              <a:sym typeface="Alef"/>
            </a:endParaRPr>
          </a:p>
          <a:p>
            <a:pPr indent="0" lvl="0" marL="0" rtl="0" algn="ctr">
              <a:spcBef>
                <a:spcPts val="0"/>
              </a:spcBef>
              <a:spcAft>
                <a:spcPts val="0"/>
              </a:spcAft>
              <a:buClr>
                <a:schemeClr val="dk1"/>
              </a:buClr>
              <a:buSzPts val="1100"/>
              <a:buFont typeface="Arial"/>
              <a:buNone/>
            </a:pPr>
            <a:r>
              <a:rPr b="1" lang="iw" sz="1200">
                <a:solidFill>
                  <a:schemeClr val="dk1"/>
                </a:solidFill>
                <a:latin typeface="Alef"/>
                <a:ea typeface="Alef"/>
                <a:cs typeface="Alef"/>
                <a:sym typeface="Alef"/>
              </a:rPr>
              <a:t>Disability</a:t>
            </a:r>
            <a:endParaRPr b="1" sz="1800">
              <a:latin typeface="Alef"/>
              <a:ea typeface="Alef"/>
              <a:cs typeface="Alef"/>
              <a:sym typeface="Alef"/>
            </a:endParaRPr>
          </a:p>
          <a:p>
            <a:pPr indent="0" lvl="0" marL="0" rtl="0" algn="ctr">
              <a:spcBef>
                <a:spcPts val="0"/>
              </a:spcBef>
              <a:spcAft>
                <a:spcPts val="0"/>
              </a:spcAft>
              <a:buNone/>
            </a:pPr>
            <a:r>
              <a:t/>
            </a:r>
            <a:endParaRPr b="1" sz="1200">
              <a:latin typeface="Alef"/>
              <a:ea typeface="Alef"/>
              <a:cs typeface="Alef"/>
              <a:sym typeface="Alef"/>
            </a:endParaRPr>
          </a:p>
        </p:txBody>
      </p:sp>
      <p:sp>
        <p:nvSpPr>
          <p:cNvPr id="83" name="Google Shape;83;p16"/>
          <p:cNvSpPr/>
          <p:nvPr/>
        </p:nvSpPr>
        <p:spPr>
          <a:xfrm>
            <a:off x="801425" y="2078476"/>
            <a:ext cx="2034600" cy="2205300"/>
          </a:xfrm>
          <a:prstGeom prst="downArrowCallout">
            <a:avLst>
              <a:gd fmla="val 25000" name="adj1"/>
              <a:gd fmla="val 25000" name="adj2"/>
              <a:gd fmla="val 25000" name="adj3"/>
              <a:gd fmla="val 64977" name="adj4"/>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1" algn="ctr">
              <a:spcBef>
                <a:spcPts val="0"/>
              </a:spcBef>
              <a:spcAft>
                <a:spcPts val="0"/>
              </a:spcAft>
              <a:buClr>
                <a:schemeClr val="dk1"/>
              </a:buClr>
              <a:buSzPts val="1100"/>
              <a:buFont typeface="Arial"/>
              <a:buNone/>
            </a:pPr>
            <a:r>
              <a:rPr lang="iw" sz="1800">
                <a:solidFill>
                  <a:schemeClr val="dk1"/>
                </a:solidFill>
                <a:latin typeface="Alef"/>
                <a:ea typeface="Alef"/>
                <a:cs typeface="Alef"/>
                <a:sym typeface="Alef"/>
              </a:rPr>
              <a:t>התוצאה </a:t>
            </a:r>
            <a:r>
              <a:rPr b="1" lang="iw" sz="1800" u="sng">
                <a:solidFill>
                  <a:schemeClr val="dk1"/>
                </a:solidFill>
                <a:latin typeface="Alef"/>
                <a:ea typeface="Alef"/>
                <a:cs typeface="Alef"/>
                <a:sym typeface="Alef"/>
              </a:rPr>
              <a:t>החברתית.</a:t>
            </a:r>
            <a:endParaRPr sz="1800">
              <a:solidFill>
                <a:schemeClr val="dk1"/>
              </a:solidFill>
              <a:latin typeface="Alef"/>
              <a:ea typeface="Alef"/>
              <a:cs typeface="Alef"/>
              <a:sym typeface="Alef"/>
            </a:endParaRPr>
          </a:p>
          <a:p>
            <a:pPr indent="0" lvl="0" marL="0" rtl="1" algn="ctr">
              <a:spcBef>
                <a:spcPts val="0"/>
              </a:spcBef>
              <a:spcAft>
                <a:spcPts val="0"/>
              </a:spcAft>
              <a:buClr>
                <a:schemeClr val="dk1"/>
              </a:buClr>
              <a:buSzPts val="1100"/>
              <a:buFont typeface="Arial"/>
              <a:buNone/>
            </a:pPr>
            <a:r>
              <a:rPr lang="iw" sz="1800">
                <a:solidFill>
                  <a:schemeClr val="dk1"/>
                </a:solidFill>
                <a:latin typeface="Alef"/>
                <a:ea typeface="Alef"/>
                <a:cs typeface="Alef"/>
                <a:sym typeface="Alef"/>
              </a:rPr>
              <a:t>כמו: פגיעה באיכות החיים, בתפקוד המשפחתי, תפקוד בקהילה וכו'.</a:t>
            </a:r>
            <a:endParaRPr sz="1800">
              <a:latin typeface="Alef"/>
              <a:ea typeface="Alef"/>
              <a:cs typeface="Alef"/>
              <a:sym typeface="Alef"/>
            </a:endParaRPr>
          </a:p>
        </p:txBody>
      </p:sp>
      <p:sp>
        <p:nvSpPr>
          <p:cNvPr id="84" name="Google Shape;84;p16"/>
          <p:cNvSpPr txBox="1"/>
          <p:nvPr>
            <p:ph type="title"/>
          </p:nvPr>
        </p:nvSpPr>
        <p:spPr>
          <a:xfrm rot="-5400000">
            <a:off x="-3724100" y="2432250"/>
            <a:ext cx="7955100" cy="279000"/>
          </a:xfrm>
          <a:prstGeom prst="rect">
            <a:avLst/>
          </a:prstGeom>
          <a:noFill/>
        </p:spPr>
        <p:txBody>
          <a:bodyPr anchorCtr="0" anchor="t" bIns="91425" lIns="91425" spcFirstLastPara="1" rIns="91425" wrap="square" tIns="91425">
            <a:noAutofit/>
          </a:bodyPr>
          <a:lstStyle/>
          <a:p>
            <a:pPr indent="0" lvl="0" marL="0" rtl="1" algn="ctr">
              <a:spcBef>
                <a:spcPts val="0"/>
              </a:spcBef>
              <a:spcAft>
                <a:spcPts val="0"/>
              </a:spcAft>
              <a:buSzPts val="990"/>
              <a:buNone/>
            </a:pPr>
            <a:r>
              <a:rPr b="1" lang="iw" sz="2420">
                <a:latin typeface="Amatic SC"/>
                <a:ea typeface="Amatic SC"/>
                <a:cs typeface="Amatic SC"/>
                <a:sym typeface="Amatic SC"/>
              </a:rPr>
              <a:t>תפקודי האדם על פי המודל הרפואית </a:t>
            </a:r>
            <a:endParaRPr b="1" sz="620">
              <a:latin typeface="Amatic SC"/>
              <a:ea typeface="Amatic SC"/>
              <a:cs typeface="Amatic SC"/>
              <a:sym typeface="Amatic SC"/>
            </a:endParaRPr>
          </a:p>
        </p:txBody>
      </p:sp>
      <p:sp>
        <p:nvSpPr>
          <p:cNvPr id="85" name="Google Shape;85;p16"/>
          <p:cNvSpPr txBox="1"/>
          <p:nvPr>
            <p:ph type="title"/>
          </p:nvPr>
        </p:nvSpPr>
        <p:spPr>
          <a:xfrm>
            <a:off x="594450" y="18625"/>
            <a:ext cx="7955100" cy="279000"/>
          </a:xfrm>
          <a:prstGeom prst="rect">
            <a:avLst/>
          </a:prstGeom>
          <a:noFill/>
        </p:spPr>
        <p:txBody>
          <a:bodyPr anchorCtr="0" anchor="t" bIns="91425" lIns="91425" spcFirstLastPara="1" rIns="91425" wrap="square" tIns="91425">
            <a:noAutofit/>
          </a:bodyPr>
          <a:lstStyle/>
          <a:p>
            <a:pPr indent="0" lvl="0" marL="0" rtl="1" algn="ctr">
              <a:spcBef>
                <a:spcPts val="0"/>
              </a:spcBef>
              <a:spcAft>
                <a:spcPts val="0"/>
              </a:spcAft>
              <a:buSzPts val="990"/>
              <a:buNone/>
            </a:pPr>
            <a:r>
              <a:rPr b="1" lang="iw" sz="2420">
                <a:latin typeface="Amatic SC"/>
                <a:ea typeface="Amatic SC"/>
                <a:cs typeface="Amatic SC"/>
                <a:sym typeface="Amatic SC"/>
              </a:rPr>
              <a:t>תפקודי האדם על פי המודל הרפואית </a:t>
            </a:r>
            <a:endParaRPr b="1" sz="620">
              <a:latin typeface="Amatic SC"/>
              <a:ea typeface="Amatic SC"/>
              <a:cs typeface="Amatic SC"/>
              <a:sym typeface="Amatic SC"/>
            </a:endParaRPr>
          </a:p>
        </p:txBody>
      </p:sp>
      <p:pic>
        <p:nvPicPr>
          <p:cNvPr id="86" name="Google Shape;86;p16"/>
          <p:cNvPicPr preferRelativeResize="0"/>
          <p:nvPr/>
        </p:nvPicPr>
        <p:blipFill>
          <a:blip r:embed="rId3">
            <a:alphaModFix/>
          </a:blip>
          <a:stretch>
            <a:fillRect/>
          </a:stretch>
        </p:blipFill>
        <p:spPr>
          <a:xfrm>
            <a:off x="51775" y="68550"/>
            <a:ext cx="1095875" cy="4383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type="title"/>
          </p:nvPr>
        </p:nvSpPr>
        <p:spPr>
          <a:xfrm>
            <a:off x="268475" y="96900"/>
            <a:ext cx="8520600" cy="572700"/>
          </a:xfrm>
          <a:prstGeom prst="rect">
            <a:avLst/>
          </a:prstGeom>
        </p:spPr>
        <p:txBody>
          <a:bodyPr anchorCtr="0" anchor="t" bIns="91425" lIns="91425" spcFirstLastPara="1" rIns="91425" wrap="square" tIns="91425">
            <a:normAutofit fontScale="90000"/>
          </a:bodyPr>
          <a:lstStyle/>
          <a:p>
            <a:pPr indent="0" lvl="0" marL="0" rtl="1" algn="ctr">
              <a:spcBef>
                <a:spcPts val="0"/>
              </a:spcBef>
              <a:spcAft>
                <a:spcPts val="0"/>
              </a:spcAft>
              <a:buNone/>
            </a:pPr>
            <a:r>
              <a:rPr b="1" lang="iw" sz="4400">
                <a:solidFill>
                  <a:srgbClr val="000000"/>
                </a:solidFill>
                <a:latin typeface="Amatic SC"/>
                <a:ea typeface="Amatic SC"/>
                <a:cs typeface="Amatic SC"/>
                <a:sym typeface="Amatic SC"/>
              </a:rPr>
              <a:t>הנגשה</a:t>
            </a:r>
            <a:endParaRPr b="1" sz="1400">
              <a:solidFill>
                <a:srgbClr val="000000"/>
              </a:solidFill>
              <a:latin typeface="Amatic SC"/>
              <a:ea typeface="Amatic SC"/>
              <a:cs typeface="Amatic SC"/>
              <a:sym typeface="Amatic SC"/>
            </a:endParaRPr>
          </a:p>
          <a:p>
            <a:pPr indent="0" lvl="0" marL="0" rtl="1" algn="r">
              <a:spcBef>
                <a:spcPts val="0"/>
              </a:spcBef>
              <a:spcAft>
                <a:spcPts val="0"/>
              </a:spcAft>
              <a:buNone/>
            </a:pPr>
            <a:r>
              <a:t/>
            </a:r>
            <a:endParaRPr b="1"/>
          </a:p>
        </p:txBody>
      </p:sp>
      <p:sp>
        <p:nvSpPr>
          <p:cNvPr id="92" name="Google Shape;92;p17"/>
          <p:cNvSpPr txBox="1"/>
          <p:nvPr>
            <p:ph idx="1" type="body"/>
          </p:nvPr>
        </p:nvSpPr>
        <p:spPr>
          <a:xfrm>
            <a:off x="268350" y="576750"/>
            <a:ext cx="8607300" cy="4201500"/>
          </a:xfrm>
          <a:prstGeom prst="rect">
            <a:avLst/>
          </a:prstGeom>
        </p:spPr>
        <p:txBody>
          <a:bodyPr anchorCtr="0" anchor="t" bIns="91425" lIns="91425" spcFirstLastPara="1" rIns="91425" wrap="square" tIns="91425">
            <a:noAutofit/>
          </a:bodyPr>
          <a:lstStyle/>
          <a:p>
            <a:pPr indent="0" lvl="0" marL="0" rtl="1" algn="ctr">
              <a:lnSpc>
                <a:spcPct val="105000"/>
              </a:lnSpc>
              <a:spcBef>
                <a:spcPts val="0"/>
              </a:spcBef>
              <a:spcAft>
                <a:spcPts val="0"/>
              </a:spcAft>
              <a:buSzPts val="1018"/>
              <a:buNone/>
            </a:pPr>
            <a:r>
              <a:t/>
            </a:r>
            <a:endParaRPr b="1" sz="1765">
              <a:latin typeface="Alef"/>
              <a:ea typeface="Alef"/>
              <a:cs typeface="Alef"/>
              <a:sym typeface="Alef"/>
            </a:endParaRPr>
          </a:p>
          <a:p>
            <a:pPr indent="0" lvl="0" marL="0" rtl="1" algn="r">
              <a:lnSpc>
                <a:spcPct val="105000"/>
              </a:lnSpc>
              <a:spcBef>
                <a:spcPts val="1200"/>
              </a:spcBef>
              <a:spcAft>
                <a:spcPts val="0"/>
              </a:spcAft>
              <a:buSzPts val="1018"/>
              <a:buNone/>
            </a:pPr>
            <a:r>
              <a:rPr lang="iw" sz="1765">
                <a:latin typeface="Alef"/>
                <a:ea typeface="Alef"/>
                <a:cs typeface="Alef"/>
                <a:sym typeface="Alef"/>
              </a:rPr>
              <a:t>מציאת פתרון/ דרך לייצר הנגשה באירוע או מפעל. על מנת, לאפשר לחניך/ה עם צורך מסוים לקחת בו חלק. יצירת "פלסטר" ומענה לתבנית קבועה מראש כדי להפוך את המרחב לנגיש לאותו רגע ספציפי.</a:t>
            </a:r>
            <a:endParaRPr sz="1765">
              <a:latin typeface="Alef"/>
              <a:ea typeface="Alef"/>
              <a:cs typeface="Alef"/>
              <a:sym typeface="Alef"/>
            </a:endParaRPr>
          </a:p>
          <a:p>
            <a:pPr indent="0" lvl="0" marL="0" rtl="1" algn="r">
              <a:lnSpc>
                <a:spcPct val="105000"/>
              </a:lnSpc>
              <a:spcBef>
                <a:spcPts val="1200"/>
              </a:spcBef>
              <a:spcAft>
                <a:spcPts val="0"/>
              </a:spcAft>
              <a:buSzPts val="1018"/>
              <a:buNone/>
            </a:pPr>
            <a:r>
              <a:t/>
            </a:r>
            <a:endParaRPr sz="1765">
              <a:latin typeface="Alef"/>
              <a:ea typeface="Alef"/>
              <a:cs typeface="Alef"/>
              <a:sym typeface="Alef"/>
            </a:endParaRPr>
          </a:p>
          <a:p>
            <a:pPr indent="0" lvl="0" marL="0" rtl="1" algn="r">
              <a:lnSpc>
                <a:spcPct val="105000"/>
              </a:lnSpc>
              <a:spcBef>
                <a:spcPts val="1200"/>
              </a:spcBef>
              <a:spcAft>
                <a:spcPts val="0"/>
              </a:spcAft>
              <a:buSzPts val="1018"/>
              <a:buNone/>
            </a:pPr>
            <a:r>
              <a:rPr b="1" lang="iw" sz="1765">
                <a:latin typeface="Alef"/>
                <a:ea typeface="Alef"/>
                <a:cs typeface="Alef"/>
                <a:sym typeface="Alef"/>
              </a:rPr>
              <a:t>דוגמאות:</a:t>
            </a:r>
            <a:endParaRPr b="1" sz="1765">
              <a:latin typeface="Alef"/>
              <a:ea typeface="Alef"/>
              <a:cs typeface="Alef"/>
              <a:sym typeface="Alef"/>
            </a:endParaRPr>
          </a:p>
          <a:p>
            <a:pPr indent="0" lvl="0" marL="0" rtl="1" algn="r">
              <a:lnSpc>
                <a:spcPct val="105000"/>
              </a:lnSpc>
              <a:spcBef>
                <a:spcPts val="1200"/>
              </a:spcBef>
              <a:spcAft>
                <a:spcPts val="0"/>
              </a:spcAft>
              <a:buSzPts val="1018"/>
              <a:buNone/>
            </a:pPr>
            <a:r>
              <a:rPr lang="iw" sz="1765">
                <a:latin typeface="Alef"/>
                <a:ea typeface="Alef"/>
                <a:cs typeface="Alef"/>
                <a:sym typeface="Alef"/>
              </a:rPr>
              <a:t>**</a:t>
            </a:r>
            <a:r>
              <a:rPr lang="iw" sz="1765">
                <a:latin typeface="Alef"/>
                <a:ea typeface="Alef"/>
                <a:cs typeface="Alef"/>
                <a:sym typeface="Alef"/>
              </a:rPr>
              <a:t>יציאה של חניך/ה עם צרכים מיוחדים למסלול עם שכבה צעירה יותר מהשכבה שלו/ה כדי להקל את המסלול.</a:t>
            </a:r>
            <a:endParaRPr sz="1765">
              <a:latin typeface="Alef"/>
              <a:ea typeface="Alef"/>
              <a:cs typeface="Alef"/>
              <a:sym typeface="Alef"/>
            </a:endParaRPr>
          </a:p>
          <a:p>
            <a:pPr indent="0" lvl="0" marL="0" rtl="1" algn="r">
              <a:lnSpc>
                <a:spcPct val="105000"/>
              </a:lnSpc>
              <a:spcBef>
                <a:spcPts val="1200"/>
              </a:spcBef>
              <a:spcAft>
                <a:spcPts val="0"/>
              </a:spcAft>
              <a:buSzPts val="1018"/>
              <a:buNone/>
            </a:pPr>
            <a:r>
              <a:rPr lang="iw" sz="1765">
                <a:latin typeface="Alef"/>
                <a:ea typeface="Alef"/>
                <a:cs typeface="Alef"/>
                <a:sym typeface="Alef"/>
              </a:rPr>
              <a:t>**המתנה של חניך/ה שומרי שבת בלבד ליציאת שבת בזמן שכל השאר חזרו הביתה.</a:t>
            </a:r>
            <a:endParaRPr sz="1765">
              <a:latin typeface="Alef"/>
              <a:ea typeface="Alef"/>
              <a:cs typeface="Alef"/>
              <a:sym typeface="Alef"/>
            </a:endParaRPr>
          </a:p>
          <a:p>
            <a:pPr indent="0" lvl="0" marL="0" rtl="1" algn="r">
              <a:lnSpc>
                <a:spcPct val="105000"/>
              </a:lnSpc>
              <a:spcBef>
                <a:spcPts val="1200"/>
              </a:spcBef>
              <a:spcAft>
                <a:spcPts val="1200"/>
              </a:spcAft>
              <a:buSzPts val="1018"/>
              <a:buNone/>
            </a:pPr>
            <a:r>
              <a:rPr lang="iw" sz="1765">
                <a:latin typeface="Alef"/>
                <a:ea typeface="Alef"/>
                <a:cs typeface="Alef"/>
                <a:sym typeface="Alef"/>
              </a:rPr>
              <a:t>ההשתתפות</a:t>
            </a:r>
            <a:r>
              <a:rPr lang="iw" sz="1765">
                <a:latin typeface="Alef"/>
                <a:ea typeface="Alef"/>
                <a:cs typeface="Alef"/>
                <a:sym typeface="Alef"/>
              </a:rPr>
              <a:t> במקרה כזה היא לא ברורה מאליה ויש תחושה של התאמצות והתאמה (עבור שני הצדדים) שימו לב כי זה עלול לייצר מצב בו הצורך הופך ל"חריג" בשל המאמץ "להנגיש" אליו את הפעילות הרגילה.</a:t>
            </a:r>
            <a:endParaRPr sz="1765">
              <a:latin typeface="Alef"/>
              <a:ea typeface="Alef"/>
              <a:cs typeface="Alef"/>
              <a:sym typeface="Alef"/>
            </a:endParaRPr>
          </a:p>
        </p:txBody>
      </p:sp>
      <p:pic>
        <p:nvPicPr>
          <p:cNvPr id="93" name="Google Shape;93;p17"/>
          <p:cNvPicPr preferRelativeResize="0"/>
          <p:nvPr/>
        </p:nvPicPr>
        <p:blipFill>
          <a:blip r:embed="rId3">
            <a:alphaModFix/>
          </a:blip>
          <a:stretch>
            <a:fillRect/>
          </a:stretch>
        </p:blipFill>
        <p:spPr>
          <a:xfrm>
            <a:off x="101450" y="152750"/>
            <a:ext cx="1152525" cy="461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96900"/>
            <a:ext cx="8520600" cy="572700"/>
          </a:xfrm>
          <a:prstGeom prst="rect">
            <a:avLst/>
          </a:prstGeom>
        </p:spPr>
        <p:txBody>
          <a:bodyPr anchorCtr="0" anchor="t" bIns="91425" lIns="91425" spcFirstLastPara="1" rIns="91425" wrap="square" tIns="91425">
            <a:noAutofit/>
          </a:bodyPr>
          <a:lstStyle/>
          <a:p>
            <a:pPr indent="0" lvl="0" marL="0" rtl="1" algn="ctr">
              <a:spcBef>
                <a:spcPts val="0"/>
              </a:spcBef>
              <a:spcAft>
                <a:spcPts val="0"/>
              </a:spcAft>
              <a:buSzPts val="990"/>
              <a:buNone/>
            </a:pPr>
            <a:r>
              <a:rPr b="1" lang="iw" sz="3950">
                <a:latin typeface="Amatic SC"/>
                <a:ea typeface="Amatic SC"/>
                <a:cs typeface="Amatic SC"/>
                <a:sym typeface="Amatic SC"/>
              </a:rPr>
              <a:t>נגישות</a:t>
            </a:r>
            <a:endParaRPr b="1" sz="3950">
              <a:latin typeface="Amatic SC"/>
              <a:ea typeface="Amatic SC"/>
              <a:cs typeface="Amatic SC"/>
              <a:sym typeface="Amatic SC"/>
            </a:endParaRPr>
          </a:p>
        </p:txBody>
      </p:sp>
      <p:sp>
        <p:nvSpPr>
          <p:cNvPr id="99" name="Google Shape;99;p18"/>
          <p:cNvSpPr txBox="1"/>
          <p:nvPr>
            <p:ph idx="1" type="body"/>
          </p:nvPr>
        </p:nvSpPr>
        <p:spPr>
          <a:xfrm>
            <a:off x="358125" y="920400"/>
            <a:ext cx="8520600" cy="3841800"/>
          </a:xfrm>
          <a:prstGeom prst="rect">
            <a:avLst/>
          </a:prstGeom>
        </p:spPr>
        <p:txBody>
          <a:bodyPr anchorCtr="0" anchor="t" bIns="91425" lIns="91425" spcFirstLastPara="1" rIns="91425" wrap="square" tIns="91425">
            <a:noAutofit/>
          </a:bodyPr>
          <a:lstStyle/>
          <a:p>
            <a:pPr indent="0" lvl="0" marL="0" rtl="1" algn="r">
              <a:lnSpc>
                <a:spcPct val="80000"/>
              </a:lnSpc>
              <a:spcBef>
                <a:spcPts val="0"/>
              </a:spcBef>
              <a:spcAft>
                <a:spcPts val="0"/>
              </a:spcAft>
              <a:buNone/>
            </a:pPr>
            <a:r>
              <a:t/>
            </a:r>
            <a:endParaRPr sz="2200">
              <a:latin typeface="Alef"/>
              <a:ea typeface="Alef"/>
              <a:cs typeface="Alef"/>
              <a:sym typeface="Alef"/>
            </a:endParaRPr>
          </a:p>
          <a:p>
            <a:pPr indent="0" lvl="0" marL="0" rtl="1" algn="r">
              <a:lnSpc>
                <a:spcPct val="80000"/>
              </a:lnSpc>
              <a:spcBef>
                <a:spcPts val="0"/>
              </a:spcBef>
              <a:spcAft>
                <a:spcPts val="0"/>
              </a:spcAft>
              <a:buNone/>
            </a:pPr>
            <a:r>
              <a:rPr lang="iw" sz="1600">
                <a:highlight>
                  <a:srgbClr val="FFFFFF"/>
                </a:highlight>
                <a:latin typeface="Alef"/>
                <a:ea typeface="Alef"/>
                <a:cs typeface="Alef"/>
                <a:sym typeface="Alef"/>
              </a:rPr>
              <a:t>מידת </a:t>
            </a:r>
            <a:r>
              <a:rPr lang="iw" sz="1600">
                <a:highlight>
                  <a:srgbClr val="FFFFFF"/>
                </a:highlight>
                <a:latin typeface="Alef"/>
                <a:ea typeface="Alef"/>
                <a:cs typeface="Alef"/>
                <a:sym typeface="Alef"/>
              </a:rPr>
              <a:t>ההתאמה</a:t>
            </a:r>
            <a:r>
              <a:rPr lang="iw" sz="1600">
                <a:highlight>
                  <a:srgbClr val="FFFFFF"/>
                </a:highlight>
                <a:latin typeface="Alef"/>
                <a:ea typeface="Alef"/>
                <a:cs typeface="Alef"/>
                <a:sym typeface="Alef"/>
              </a:rPr>
              <a:t> של מערכת לשימושם של חניכים/ות בעלי יכולות גופניות, נפשיות ושכליות מגוונות ככל האפשר. נגישות טובה נותנת מענה לחניכים/ות עם מוגבלויות בכל התחומים.היא דורשת מהגורם המתכנן גמישות מחשבתית ותזוזות מהמבנה הקבוע יחסית של הדברים אליהם הורגלו. </a:t>
            </a:r>
            <a:endParaRPr sz="1600">
              <a:highlight>
                <a:srgbClr val="FFFFFF"/>
              </a:highlight>
              <a:latin typeface="Alef"/>
              <a:ea typeface="Alef"/>
              <a:cs typeface="Alef"/>
              <a:sym typeface="Alef"/>
            </a:endParaRPr>
          </a:p>
          <a:p>
            <a:pPr indent="0" lvl="0" marL="0" rtl="1" algn="r">
              <a:lnSpc>
                <a:spcPct val="80000"/>
              </a:lnSpc>
              <a:spcBef>
                <a:spcPts val="0"/>
              </a:spcBef>
              <a:spcAft>
                <a:spcPts val="0"/>
              </a:spcAft>
              <a:buNone/>
            </a:pPr>
            <a:r>
              <a:t/>
            </a:r>
            <a:endParaRPr sz="1600">
              <a:highlight>
                <a:srgbClr val="FFFFFF"/>
              </a:highlight>
              <a:latin typeface="Alef"/>
              <a:ea typeface="Alef"/>
              <a:cs typeface="Alef"/>
              <a:sym typeface="Alef"/>
            </a:endParaRPr>
          </a:p>
          <a:p>
            <a:pPr indent="0" lvl="0" marL="0" rtl="1" algn="r">
              <a:lnSpc>
                <a:spcPct val="80000"/>
              </a:lnSpc>
              <a:spcBef>
                <a:spcPts val="0"/>
              </a:spcBef>
              <a:spcAft>
                <a:spcPts val="0"/>
              </a:spcAft>
              <a:buNone/>
            </a:pPr>
            <a:r>
              <a:rPr lang="iw" sz="1600">
                <a:highlight>
                  <a:srgbClr val="FFFFFF"/>
                </a:highlight>
                <a:latin typeface="Alef"/>
                <a:ea typeface="Alef"/>
                <a:cs typeface="Alef"/>
                <a:sym typeface="Alef"/>
              </a:rPr>
              <a:t>הימנעו לפשט את הפתרון לטובת החניכים/ות המשתלבים/ות הדבר לא בהכרח נכון.</a:t>
            </a:r>
            <a:endParaRPr sz="1600">
              <a:highlight>
                <a:srgbClr val="FFFFFF"/>
              </a:highlight>
              <a:latin typeface="Alef"/>
              <a:ea typeface="Alef"/>
              <a:cs typeface="Alef"/>
              <a:sym typeface="Alef"/>
            </a:endParaRPr>
          </a:p>
          <a:p>
            <a:pPr indent="0" lvl="0" marL="0" rtl="1" algn="r">
              <a:lnSpc>
                <a:spcPct val="80000"/>
              </a:lnSpc>
              <a:spcBef>
                <a:spcPts val="0"/>
              </a:spcBef>
              <a:spcAft>
                <a:spcPts val="0"/>
              </a:spcAft>
              <a:buNone/>
            </a:pPr>
            <a:r>
              <a:t/>
            </a:r>
            <a:endParaRPr sz="1600">
              <a:highlight>
                <a:srgbClr val="FFFFFF"/>
              </a:highlight>
              <a:latin typeface="Alef"/>
              <a:ea typeface="Alef"/>
              <a:cs typeface="Alef"/>
              <a:sym typeface="Alef"/>
            </a:endParaRPr>
          </a:p>
          <a:p>
            <a:pPr indent="0" lvl="0" marL="0" rtl="1" algn="r">
              <a:lnSpc>
                <a:spcPct val="80000"/>
              </a:lnSpc>
              <a:spcBef>
                <a:spcPts val="0"/>
              </a:spcBef>
              <a:spcAft>
                <a:spcPts val="0"/>
              </a:spcAft>
              <a:buNone/>
            </a:pPr>
            <a:r>
              <a:rPr lang="iw" sz="1600">
                <a:highlight>
                  <a:srgbClr val="FFFFFF"/>
                </a:highlight>
                <a:latin typeface="Alef"/>
                <a:ea typeface="Alef"/>
                <a:cs typeface="Alef"/>
                <a:sym typeface="Alef"/>
              </a:rPr>
              <a:t>בנוסף, הנגישות תעניק תחושה של </a:t>
            </a:r>
            <a:r>
              <a:rPr lang="iw" sz="1600">
                <a:highlight>
                  <a:srgbClr val="FFFFFF"/>
                </a:highlight>
                <a:latin typeface="Alef"/>
                <a:ea typeface="Alef"/>
                <a:cs typeface="Alef"/>
                <a:sym typeface="Alef"/>
              </a:rPr>
              <a:t>שוויון</a:t>
            </a:r>
            <a:r>
              <a:rPr lang="iw" sz="1600">
                <a:highlight>
                  <a:srgbClr val="FFFFFF"/>
                </a:highlight>
                <a:latin typeface="Alef"/>
                <a:ea typeface="Alef"/>
                <a:cs typeface="Alef"/>
                <a:sym typeface="Alef"/>
              </a:rPr>
              <a:t> לכלל החניכים/ות והוריהם/ן ומייצר תהליכי עבודה נכונים ומובנים הרבה יותר ומתוכננים מאשר לתת פתרונות מהירים ולא מתכוננים.</a:t>
            </a:r>
            <a:endParaRPr sz="1600">
              <a:highlight>
                <a:srgbClr val="FFFFFF"/>
              </a:highlight>
              <a:latin typeface="Alef"/>
              <a:ea typeface="Alef"/>
              <a:cs typeface="Alef"/>
              <a:sym typeface="Alef"/>
            </a:endParaRPr>
          </a:p>
          <a:p>
            <a:pPr indent="0" lvl="0" marL="0" rtl="1" algn="r">
              <a:lnSpc>
                <a:spcPct val="80000"/>
              </a:lnSpc>
              <a:spcBef>
                <a:spcPts val="0"/>
              </a:spcBef>
              <a:spcAft>
                <a:spcPts val="0"/>
              </a:spcAft>
              <a:buNone/>
            </a:pPr>
            <a:r>
              <a:t/>
            </a:r>
            <a:endParaRPr sz="1600">
              <a:highlight>
                <a:srgbClr val="FFFFFF"/>
              </a:highlight>
              <a:latin typeface="Alef"/>
              <a:ea typeface="Alef"/>
              <a:cs typeface="Alef"/>
              <a:sym typeface="Alef"/>
            </a:endParaRPr>
          </a:p>
          <a:p>
            <a:pPr indent="0" lvl="0" marL="0" rtl="1" algn="r">
              <a:lnSpc>
                <a:spcPct val="80000"/>
              </a:lnSpc>
              <a:spcBef>
                <a:spcPts val="0"/>
              </a:spcBef>
              <a:spcAft>
                <a:spcPts val="0"/>
              </a:spcAft>
              <a:buNone/>
            </a:pPr>
            <a:r>
              <a:t/>
            </a:r>
            <a:endParaRPr sz="1600">
              <a:highlight>
                <a:srgbClr val="FFFFFF"/>
              </a:highlight>
              <a:latin typeface="Alef"/>
              <a:ea typeface="Alef"/>
              <a:cs typeface="Alef"/>
              <a:sym typeface="Alef"/>
            </a:endParaRPr>
          </a:p>
          <a:p>
            <a:pPr indent="0" lvl="0" marL="0" rtl="1" algn="r">
              <a:lnSpc>
                <a:spcPct val="80000"/>
              </a:lnSpc>
              <a:spcBef>
                <a:spcPts val="0"/>
              </a:spcBef>
              <a:spcAft>
                <a:spcPts val="0"/>
              </a:spcAft>
              <a:buNone/>
            </a:pPr>
            <a:r>
              <a:rPr lang="iw" sz="1600">
                <a:highlight>
                  <a:srgbClr val="FFFFFF"/>
                </a:highlight>
                <a:latin typeface="Alef"/>
                <a:ea typeface="Alef"/>
                <a:cs typeface="Alef"/>
                <a:sym typeface="Alef"/>
              </a:rPr>
              <a:t>דוגמאות:</a:t>
            </a:r>
            <a:endParaRPr sz="1600">
              <a:highlight>
                <a:srgbClr val="FFFFFF"/>
              </a:highlight>
              <a:latin typeface="Alef"/>
              <a:ea typeface="Alef"/>
              <a:cs typeface="Alef"/>
              <a:sym typeface="Alef"/>
            </a:endParaRPr>
          </a:p>
          <a:p>
            <a:pPr indent="0" lvl="0" marL="0" rtl="1" algn="r">
              <a:lnSpc>
                <a:spcPct val="80000"/>
              </a:lnSpc>
              <a:spcBef>
                <a:spcPts val="0"/>
              </a:spcBef>
              <a:spcAft>
                <a:spcPts val="0"/>
              </a:spcAft>
              <a:buNone/>
            </a:pPr>
            <a:r>
              <a:t/>
            </a:r>
            <a:endParaRPr sz="1600">
              <a:highlight>
                <a:srgbClr val="FFFFFF"/>
              </a:highlight>
              <a:latin typeface="Alef"/>
              <a:ea typeface="Alef"/>
              <a:cs typeface="Alef"/>
              <a:sym typeface="Alef"/>
            </a:endParaRPr>
          </a:p>
          <a:p>
            <a:pPr indent="0" lvl="0" marL="0" rtl="1" algn="r">
              <a:lnSpc>
                <a:spcPct val="80000"/>
              </a:lnSpc>
              <a:spcBef>
                <a:spcPts val="0"/>
              </a:spcBef>
              <a:spcAft>
                <a:spcPts val="0"/>
              </a:spcAft>
              <a:buNone/>
            </a:pPr>
            <a:r>
              <a:rPr lang="iw" sz="1600">
                <a:highlight>
                  <a:srgbClr val="FFFFFF"/>
                </a:highlight>
                <a:latin typeface="Alef"/>
                <a:ea typeface="Alef"/>
                <a:cs typeface="Alef"/>
                <a:sym typeface="Alef"/>
              </a:rPr>
              <a:t>*יצירת מתווה טיול עם מסלולים נגישים ומותאמים למגוון- נקודות יציאה וכניסה לרכב, מקטעים במספר רמות קושי לבחירה של החניכים/ות, אפשרות למעבר של טרקר, סיום הטיול אחרי צאת שבת וכו'.</a:t>
            </a:r>
            <a:endParaRPr sz="1600">
              <a:highlight>
                <a:srgbClr val="FFFFFF"/>
              </a:highlight>
              <a:latin typeface="Alef"/>
              <a:ea typeface="Alef"/>
              <a:cs typeface="Alef"/>
              <a:sym typeface="Alef"/>
            </a:endParaRPr>
          </a:p>
          <a:p>
            <a:pPr indent="0" lvl="0" marL="0" rtl="1" algn="r">
              <a:lnSpc>
                <a:spcPct val="80000"/>
              </a:lnSpc>
              <a:spcBef>
                <a:spcPts val="0"/>
              </a:spcBef>
              <a:spcAft>
                <a:spcPts val="0"/>
              </a:spcAft>
              <a:buNone/>
            </a:pPr>
            <a:r>
              <a:t/>
            </a:r>
            <a:endParaRPr sz="1600">
              <a:highlight>
                <a:srgbClr val="FFFFFF"/>
              </a:highlight>
              <a:latin typeface="Alef"/>
              <a:ea typeface="Alef"/>
              <a:cs typeface="Alef"/>
              <a:sym typeface="Alef"/>
            </a:endParaRPr>
          </a:p>
          <a:p>
            <a:pPr indent="0" lvl="0" marL="0" rtl="1" algn="r">
              <a:lnSpc>
                <a:spcPct val="80000"/>
              </a:lnSpc>
              <a:spcBef>
                <a:spcPts val="0"/>
              </a:spcBef>
              <a:spcAft>
                <a:spcPts val="0"/>
              </a:spcAft>
              <a:buNone/>
            </a:pPr>
            <a:r>
              <a:t/>
            </a:r>
            <a:endParaRPr sz="1600">
              <a:highlight>
                <a:srgbClr val="FFFFFF"/>
              </a:highlight>
              <a:latin typeface="Alef"/>
              <a:ea typeface="Alef"/>
              <a:cs typeface="Alef"/>
              <a:sym typeface="Alef"/>
            </a:endParaRPr>
          </a:p>
          <a:p>
            <a:pPr indent="0" lvl="0" marL="0" rtl="1" algn="r">
              <a:lnSpc>
                <a:spcPct val="80000"/>
              </a:lnSpc>
              <a:spcBef>
                <a:spcPts val="0"/>
              </a:spcBef>
              <a:spcAft>
                <a:spcPts val="0"/>
              </a:spcAft>
              <a:buNone/>
            </a:pPr>
            <a:r>
              <a:t/>
            </a:r>
            <a:endParaRPr sz="1600">
              <a:highlight>
                <a:srgbClr val="FFFFFF"/>
              </a:highlight>
              <a:latin typeface="Alef"/>
              <a:ea typeface="Alef"/>
              <a:cs typeface="Alef"/>
              <a:sym typeface="Alef"/>
            </a:endParaRPr>
          </a:p>
          <a:p>
            <a:pPr indent="0" lvl="0" marL="0" rtl="1" algn="r">
              <a:lnSpc>
                <a:spcPct val="80000"/>
              </a:lnSpc>
              <a:spcBef>
                <a:spcPts val="0"/>
              </a:spcBef>
              <a:spcAft>
                <a:spcPts val="0"/>
              </a:spcAft>
              <a:buNone/>
            </a:pPr>
            <a:r>
              <a:t/>
            </a:r>
            <a:endParaRPr sz="1600">
              <a:highlight>
                <a:srgbClr val="FFFFFF"/>
              </a:highlight>
              <a:latin typeface="Alef"/>
              <a:ea typeface="Alef"/>
              <a:cs typeface="Alef"/>
              <a:sym typeface="Alef"/>
            </a:endParaRPr>
          </a:p>
          <a:p>
            <a:pPr indent="0" lvl="0" marL="0" rtl="1" algn="r">
              <a:lnSpc>
                <a:spcPct val="80000"/>
              </a:lnSpc>
              <a:spcBef>
                <a:spcPts val="0"/>
              </a:spcBef>
              <a:spcAft>
                <a:spcPts val="0"/>
              </a:spcAft>
              <a:buNone/>
            </a:pPr>
            <a:r>
              <a:t/>
            </a:r>
            <a:endParaRPr sz="1600">
              <a:highlight>
                <a:srgbClr val="FFFFFF"/>
              </a:highlight>
              <a:latin typeface="Alef"/>
              <a:ea typeface="Alef"/>
              <a:cs typeface="Alef"/>
              <a:sym typeface="Alef"/>
            </a:endParaRPr>
          </a:p>
          <a:p>
            <a:pPr indent="0" lvl="0" marL="0" rtl="0" algn="l">
              <a:lnSpc>
                <a:spcPct val="95000"/>
              </a:lnSpc>
              <a:spcBef>
                <a:spcPts val="0"/>
              </a:spcBef>
              <a:spcAft>
                <a:spcPts val="1200"/>
              </a:spcAft>
              <a:buNone/>
            </a:pPr>
            <a:r>
              <a:t/>
            </a:r>
            <a:endParaRPr sz="2200">
              <a:latin typeface="Alef"/>
              <a:ea typeface="Alef"/>
              <a:cs typeface="Alef"/>
              <a:sym typeface="Alef"/>
            </a:endParaRPr>
          </a:p>
        </p:txBody>
      </p:sp>
      <p:pic>
        <p:nvPicPr>
          <p:cNvPr id="100" name="Google Shape;100;p18"/>
          <p:cNvPicPr preferRelativeResize="0"/>
          <p:nvPr/>
        </p:nvPicPr>
        <p:blipFill>
          <a:blip r:embed="rId3">
            <a:alphaModFix/>
          </a:blip>
          <a:stretch>
            <a:fillRect/>
          </a:stretch>
        </p:blipFill>
        <p:spPr>
          <a:xfrm>
            <a:off x="134575" y="116300"/>
            <a:ext cx="1334750" cy="5339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pic>
        <p:nvPicPr>
          <p:cNvPr id="105" name="Google Shape;105;p19"/>
          <p:cNvPicPr preferRelativeResize="0"/>
          <p:nvPr/>
        </p:nvPicPr>
        <p:blipFill>
          <a:blip r:embed="rId3">
            <a:alphaModFix/>
          </a:blip>
          <a:stretch>
            <a:fillRect/>
          </a:stretch>
        </p:blipFill>
        <p:spPr>
          <a:xfrm>
            <a:off x="0" y="0"/>
            <a:ext cx="6885051" cy="5143500"/>
          </a:xfrm>
          <a:prstGeom prst="rect">
            <a:avLst/>
          </a:prstGeom>
          <a:noFill/>
          <a:ln>
            <a:noFill/>
          </a:ln>
        </p:spPr>
      </p:pic>
      <p:pic>
        <p:nvPicPr>
          <p:cNvPr id="106" name="Google Shape;106;p19"/>
          <p:cNvPicPr preferRelativeResize="0"/>
          <p:nvPr/>
        </p:nvPicPr>
        <p:blipFill>
          <a:blip r:embed="rId4">
            <a:alphaModFix/>
          </a:blip>
          <a:stretch>
            <a:fillRect/>
          </a:stretch>
        </p:blipFill>
        <p:spPr>
          <a:xfrm>
            <a:off x="6885050" y="664663"/>
            <a:ext cx="2048600" cy="2755405"/>
          </a:xfrm>
          <a:prstGeom prst="rect">
            <a:avLst/>
          </a:prstGeom>
          <a:noFill/>
          <a:ln>
            <a:noFill/>
          </a:ln>
        </p:spPr>
      </p:pic>
      <p:pic>
        <p:nvPicPr>
          <p:cNvPr id="107" name="Google Shape;107;p19"/>
          <p:cNvPicPr preferRelativeResize="0"/>
          <p:nvPr/>
        </p:nvPicPr>
        <p:blipFill>
          <a:blip r:embed="rId5">
            <a:alphaModFix/>
          </a:blip>
          <a:stretch>
            <a:fillRect/>
          </a:stretch>
        </p:blipFill>
        <p:spPr>
          <a:xfrm>
            <a:off x="7729725" y="4472950"/>
            <a:ext cx="1334750" cy="5339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13" name="Google Shape;113;p20"/>
          <p:cNvPicPr preferRelativeResize="0"/>
          <p:nvPr/>
        </p:nvPicPr>
        <p:blipFill>
          <a:blip r:embed="rId3">
            <a:alphaModFix/>
          </a:blip>
          <a:stretch>
            <a:fillRect/>
          </a:stretch>
        </p:blipFill>
        <p:spPr>
          <a:xfrm>
            <a:off x="-59650" y="0"/>
            <a:ext cx="9144000" cy="5143500"/>
          </a:xfrm>
          <a:prstGeom prst="rect">
            <a:avLst/>
          </a:prstGeom>
          <a:noFill/>
          <a:ln>
            <a:noFill/>
          </a:ln>
        </p:spPr>
      </p:pic>
      <p:sp>
        <p:nvSpPr>
          <p:cNvPr id="114" name="Google Shape;114;p20"/>
          <p:cNvSpPr txBox="1"/>
          <p:nvPr/>
        </p:nvSpPr>
        <p:spPr>
          <a:xfrm>
            <a:off x="522100" y="2798125"/>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iw"/>
              <a:t>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1"/>
          <p:cNvPicPr preferRelativeResize="0"/>
          <p:nvPr/>
        </p:nvPicPr>
        <p:blipFill>
          <a:blip r:embed="rId3">
            <a:alphaModFix/>
          </a:blip>
          <a:stretch>
            <a:fillRect/>
          </a:stretch>
        </p:blipFill>
        <p:spPr>
          <a:xfrm>
            <a:off x="0" y="0"/>
            <a:ext cx="9144000" cy="5143500"/>
          </a:xfrm>
          <a:prstGeom prst="rect">
            <a:avLst/>
          </a:prstGeom>
          <a:noFill/>
          <a:ln>
            <a:noFill/>
          </a:ln>
        </p:spPr>
      </p:pic>
      <p:sp>
        <p:nvSpPr>
          <p:cNvPr id="120" name="Google Shape;120;p21"/>
          <p:cNvSpPr txBox="1"/>
          <p:nvPr/>
        </p:nvSpPr>
        <p:spPr>
          <a:xfrm>
            <a:off x="-472675" y="25212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iw"/>
              <a:t> </a:t>
            </a:r>
            <a:endParaRPr/>
          </a:p>
        </p:txBody>
      </p:sp>
      <p:pic>
        <p:nvPicPr>
          <p:cNvPr id="121" name="Google Shape;121;p21"/>
          <p:cNvPicPr preferRelativeResize="0"/>
          <p:nvPr/>
        </p:nvPicPr>
        <p:blipFill>
          <a:blip r:embed="rId4">
            <a:alphaModFix/>
          </a:blip>
          <a:stretch>
            <a:fillRect/>
          </a:stretch>
        </p:blipFill>
        <p:spPr>
          <a:xfrm>
            <a:off x="134575" y="116300"/>
            <a:ext cx="1334750" cy="5339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