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6"/>
  </p:notesMasterIdLst>
  <p:sldIdLst>
    <p:sldId id="256" r:id="rId5"/>
    <p:sldId id="291" r:id="rId6"/>
    <p:sldId id="257" r:id="rId7"/>
    <p:sldId id="293" r:id="rId8"/>
    <p:sldId id="294" r:id="rId9"/>
    <p:sldId id="286" r:id="rId10"/>
    <p:sldId id="311" r:id="rId11"/>
    <p:sldId id="296" r:id="rId12"/>
    <p:sldId id="306" r:id="rId13"/>
    <p:sldId id="295" r:id="rId14"/>
    <p:sldId id="297" r:id="rId15"/>
    <p:sldId id="298" r:id="rId16"/>
    <p:sldId id="299" r:id="rId17"/>
    <p:sldId id="300" r:id="rId18"/>
    <p:sldId id="301" r:id="rId19"/>
    <p:sldId id="309" r:id="rId20"/>
    <p:sldId id="308" r:id="rId21"/>
    <p:sldId id="302" r:id="rId22"/>
    <p:sldId id="303" r:id="rId23"/>
    <p:sldId id="310" r:id="rId24"/>
    <p:sldId id="304" r:id="rId25"/>
  </p:sldIdLst>
  <p:sldSz cx="9144000" cy="5143500" type="screen16x9"/>
  <p:notesSz cx="6858000" cy="9144000"/>
  <p:embeddedFontLst>
    <p:embeddedFont>
      <p:font typeface="Alef" panose="00000500000000000000" pitchFamily="2" charset="-79"/>
      <p:regular r:id="rId27"/>
      <p:bold r:id="rId28"/>
    </p:embeddedFont>
    <p:embeddedFont>
      <p:font typeface="David" panose="020E0502060401010101" pitchFamily="34" charset="-79"/>
      <p:regular r:id="rId29"/>
      <p:bold r:id="rId30"/>
    </p:embeddedFont>
    <p:embeddedFont>
      <p:font typeface="Gisha" panose="020B0502040204020203" pitchFamily="34" charset="-79"/>
      <p:regular r:id="rId31"/>
      <p:bold r:id="rId32"/>
    </p:embeddedFont>
    <p:embeddedFont>
      <p:font typeface="Hadassah Friedlaender" panose="02020603050405020304" pitchFamily="18" charset="-79"/>
      <p:regular r:id="rId33"/>
      <p:bold r:id="rId34"/>
    </p:embeddedFont>
    <p:embeddedFont>
      <p:font typeface="Open Sans" panose="020B060603050402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F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0706B-A6CA-4FE8-B646-4F699A128C58}" v="316" dt="2024-08-21T12:26:56.026"/>
  </p1510:revLst>
</p1510:revInfo>
</file>

<file path=ppt/tableStyles.xml><?xml version="1.0" encoding="utf-8"?>
<a:tblStyleLst xmlns:a="http://schemas.openxmlformats.org/drawingml/2006/main" def="{57B97F71-9BC4-4AEC-865E-D6B2BDF8798E}">
  <a:tblStyle styleId="{57B97F71-9BC4-4AEC-865E-D6B2BDF879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5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233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87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88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350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74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01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67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27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09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bd3400c6dc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bd3400c6dc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69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85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1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34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96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504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blip>
          <a:stretch>
            <a:fillRect/>
          </a:stretch>
        </p:blipFill>
        <p:spPr>
          <a:xfrm>
            <a:off x="2716975" y="247650"/>
            <a:ext cx="6427028" cy="4527647"/>
          </a:xfrm>
          <a:prstGeom prst="rect">
            <a:avLst/>
          </a:prstGeom>
          <a:noFill/>
          <a:ln>
            <a:noFill/>
          </a:ln>
        </p:spPr>
      </p:pic>
      <p:pic>
        <p:nvPicPr>
          <p:cNvPr id="10" name="Google Shape;10;p2"/>
          <p:cNvPicPr preferRelativeResize="0"/>
          <p:nvPr/>
        </p:nvPicPr>
        <p:blipFill>
          <a:blip r:embed="rId4">
            <a:alphaModFix/>
          </a:blip>
          <a:stretch>
            <a:fillRect/>
          </a:stretch>
        </p:blipFill>
        <p:spPr>
          <a:xfrm rot="-768834">
            <a:off x="-615187" y="1927049"/>
            <a:ext cx="3475024" cy="3813072"/>
          </a:xfrm>
          <a:prstGeom prst="rect">
            <a:avLst/>
          </a:prstGeom>
          <a:noFill/>
          <a:ln>
            <a:noFill/>
          </a:ln>
        </p:spPr>
      </p:pic>
      <p:sp>
        <p:nvSpPr>
          <p:cNvPr id="11" name="Google Shape;11;p2"/>
          <p:cNvSpPr txBox="1">
            <a:spLocks noGrp="1"/>
          </p:cNvSpPr>
          <p:nvPr>
            <p:ph type="ctrTitle"/>
          </p:nvPr>
        </p:nvSpPr>
        <p:spPr>
          <a:xfrm>
            <a:off x="2766650" y="1037394"/>
            <a:ext cx="5634900" cy="24267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5200"/>
              <a:buNone/>
              <a:defRPr sz="5100" b="1">
                <a:solidFill>
                  <a:schemeClr val="dk1"/>
                </a:solidFill>
                <a:latin typeface="Architects Daughter"/>
                <a:ea typeface="Architects Daughter"/>
                <a:cs typeface="Architects Daughter"/>
                <a:sym typeface="Architects Daughte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625450" y="3661157"/>
            <a:ext cx="3776100" cy="304800"/>
          </a:xfrm>
          <a:prstGeom prst="rect">
            <a:avLst/>
          </a:prstGeom>
        </p:spPr>
        <p:txBody>
          <a:bodyPr spcFirstLastPara="1" wrap="square" lIns="91425" tIns="91425" rIns="91425" bIns="91425" anchor="t" anchorCtr="0">
            <a:normAutofit/>
          </a:bodyPr>
          <a:lstStyle>
            <a:lvl1pPr lvl="0" algn="r" rtl="0">
              <a:lnSpc>
                <a:spcPct val="80000"/>
              </a:lnSpc>
              <a:spcBef>
                <a:spcPts val="0"/>
              </a:spcBef>
              <a:spcAft>
                <a:spcPts val="0"/>
              </a:spcAft>
              <a:buSzPts val="2800"/>
              <a:buNone/>
              <a:defRPr sz="1500">
                <a:latin typeface="Roboto"/>
                <a:ea typeface="Roboto"/>
                <a:cs typeface="Roboto"/>
                <a:sym typeface="Robo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3B5C3B-03F0-458F-BE93-BB067C24C2E0}" type="slidenum">
              <a:rPr lang="he-IL"/>
              <a:pPr>
                <a:defRPr/>
              </a:pPr>
              <a:t>‹#›</a:t>
            </a:fld>
            <a:endParaRPr lang="en-US"/>
          </a:p>
        </p:txBody>
      </p:sp>
    </p:spTree>
    <p:extLst>
      <p:ext uri="{BB962C8B-B14F-4D97-AF65-F5344CB8AC3E}">
        <p14:creationId xmlns:p14="http://schemas.microsoft.com/office/powerpoint/2010/main" val="378472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538575" y="538575"/>
            <a:ext cx="8067000" cy="2043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Architects Daughter"/>
              <a:buNone/>
              <a:defRPr sz="3000" b="1">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2pPr>
            <a:lvl3pPr lvl="2">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3pPr>
            <a:lvl4pPr lvl="3">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4pPr>
            <a:lvl5pPr lvl="4">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5pPr>
            <a:lvl6pPr lvl="5">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6pPr>
            <a:lvl7pPr lvl="6">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7pPr>
            <a:lvl8pPr lvl="7">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8pPr>
            <a:lvl9pPr lvl="8">
              <a:spcBef>
                <a:spcPts val="0"/>
              </a:spcBef>
              <a:spcAft>
                <a:spcPts val="0"/>
              </a:spcAft>
              <a:buClr>
                <a:schemeClr val="accent3"/>
              </a:buClr>
              <a:buSzPts val="2800"/>
              <a:buFont typeface="Architects Daughter"/>
              <a:buNone/>
              <a:defRPr sz="2800">
                <a:solidFill>
                  <a:schemeClr val="accent3"/>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zofim-safe.co.il/_files/ugd/3d6320_f26a76c703e14ecb8dd1ba5ec968bb00.docx?dn=%D7%A4%D7%95%D7%A8%D7%9E%D7%98%20%D7%9C%D7%AA%D7%99%D7%A7%20%D7%91%D7%98%D7%99%D7%97%D7%95%D7%AA%20%D7%A9%D7%91%D7%98%D7%99%20-%20%D7%AA%D7%A9%D7%A4%D7%94.docx" TargetMode="External"/><Relationship Id="rId4" Type="http://schemas.openxmlformats.org/officeDocument/2006/relationships/hyperlink" Target="https://www.zofim-safe.co.il/_files/ugd/3d6320_0c8709504ace4183bc552a63a65bff35.pdf" TargetMode="Externa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zofim-safe.co.il/_files/ugd/3d6320_0c8709504ace4183bc552a63a65bff35.pdf" TargetMode="External"/><Relationship Id="rId4" Type="http://schemas.openxmlformats.org/officeDocument/2006/relationships/hyperlink" Target="https://www.zofim-safe.co.il/_files/ugd/3d6320_f26a76c703e14ecb8dd1ba5ec968bb00.docx?dn=%D7%A4%D7%95%D7%A8%D7%9E%D7%98%20%D7%9C%D7%AA%D7%99%D7%A7%20%D7%91%D7%98%D7%99%D7%97%D7%95%D7%AA%20%D7%A9%D7%91%D7%98%D7%99%20-%20%D7%AA%D7%A9%D7%A4%D7%94.docx"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zofimil-my.sharepoint.com/personal/eyaln_zofim_org_il/Documents/&#1514;&#1497;&#1511;&#1497;&#1497;&#1514;%20&#1513;&#1497;&#1514;&#1493;&#1507;%20&#1502;&#1495;&#1500;&#1511;&#1514;%20&#1489;&#1496;&#1497;&#1495;&#1493;&#1514;/&#1502;&#1508;&#1506;&#1500;&#1497;&#1501;%20&#1514;&#1504;&#1493;&#1506;&#1514;&#1497;&#1497;&#1501;/&#1514;&#1492;&#1500;&#1497;&#1498;%20&#1508;&#1514;&#1497;&#1495;&#1514;%20&#1513;&#1504;&#1492;/&#1514;&#1513;&#1508;&#1492;/&#1514;&#1491;&#1512;&#1497;&#1498;%20&#1508;&#1514;&#1497;&#1495;&#1514;%20&#1513;&#1504;&#1492;/&#1488;&#1500;&#1512;&#1490;&#1497;&#1492;%20&#1500;&#1502;&#1494;&#1493;&#1503;%20-%20&#1502;&#1494;&#1512;&#1511;%20&#1488;&#1508;&#1497;&#1508;&#1503;%20-%203%20&#1513;&#1504;&#1497;&#1493;&#1514;%20&#1500;&#1492;&#1510;&#1497;&#1500;%20&#1495;&#1497;&#1497;&#1501;.mp4" TargetMode="External"/><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s://www.zofim-safe.co.il/_files/ugd/3d6320_3009eedd26874b21a7a83d02050a0eec.pdf" TargetMode="External"/><Relationship Id="rId5" Type="http://schemas.microsoft.com/office/2007/relationships/hdphoto" Target="../media/hdphoto1.wdp"/><Relationship Id="rId10"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21.png"/><Relationship Id="rId12"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zofim-safe.co.il/&#1496;&#1508;&#1505;&#1497;-&#1514;&#1495;&#1511;&#1497;&#1512;" TargetMode="External"/><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27.png"/><Relationship Id="rId5" Type="http://schemas.microsoft.com/office/2007/relationships/hdphoto" Target="../media/hdphoto1.wdp"/><Relationship Id="rId10" Type="http://schemas.openxmlformats.org/officeDocument/2006/relationships/hyperlink" Target="https://zofimil-my.sharepoint.com/:w:/g/personal/eyaln_zofim_org_il/EVRMyMoP02ZDm0syZV0efloBti96zj6SDoGPqf8R6Tzq7g?e=flBEDl" TargetMode="External"/><Relationship Id="rId4" Type="http://schemas.openxmlformats.org/officeDocument/2006/relationships/image" Target="../media/image5.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8.xml"/><Relationship Id="rId10" Type="http://schemas.openxmlformats.org/officeDocument/2006/relationships/image" Target="../media/image11.png"/><Relationship Id="rId4" Type="http://schemas.openxmlformats.org/officeDocument/2006/relationships/slide" Target="slide6.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1514;&#1497;&#1488;&#1493;&#1512;&#1497;%20&#1488;&#1497;&#1512;&#1493;&#1506;&#1497;&#1501;/&#1514;&#1495;&#1511;&#1497;&#1512;%20&#1488;&#1497;&#1512;&#1493;&#1506;%20&#1492;&#1508;&#1505;&#1511;&#1514;%20&#1496;&#1497;&#1493;&#1500;%20&#1513;&#1489;&#1496;%20&#1497;&#1493;&#1489;&#1500;%20&#1506;&#1511;&#1489;%20&#1490;&#1513;&#1501;%20&#1489;&#1500;&#1497;&#1500;&#1492;%20&#1493;&#1492;&#1512;&#1496;&#1489;&#1493;&#1514;%20&#1492;&#1495;&#1504;&#1497;&#1499;&#1497;&#1501;.doc"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8.xml"/><Relationship Id="rId10" Type="http://schemas.openxmlformats.org/officeDocument/2006/relationships/image" Target="../media/image11.png"/><Relationship Id="rId4" Type="http://schemas.openxmlformats.org/officeDocument/2006/relationships/slide" Target="slide6.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
        <p:cNvGrpSpPr/>
        <p:nvPr/>
      </p:nvGrpSpPr>
      <p:grpSpPr>
        <a:xfrm>
          <a:off x="0" y="0"/>
          <a:ext cx="0" cy="0"/>
          <a:chOff x="0" y="0"/>
          <a:chExt cx="0" cy="0"/>
        </a:xfrm>
      </p:grpSpPr>
      <p:sp>
        <p:nvSpPr>
          <p:cNvPr id="48" name="Google Shape;48;p15"/>
          <p:cNvSpPr txBox="1">
            <a:spLocks noGrp="1"/>
          </p:cNvSpPr>
          <p:nvPr>
            <p:ph type="subTitle" idx="1"/>
          </p:nvPr>
        </p:nvSpPr>
        <p:spPr>
          <a:xfrm>
            <a:off x="4708578" y="3612666"/>
            <a:ext cx="3776100" cy="304800"/>
          </a:xfrm>
          <a:prstGeom prst="rect">
            <a:avLst/>
          </a:prstGeom>
        </p:spPr>
        <p:txBody>
          <a:bodyPr spcFirstLastPara="1" wrap="square" lIns="91425" tIns="91425" rIns="91425" bIns="91425" anchor="ctr" anchorCtr="0">
            <a:noAutofit/>
          </a:bodyPr>
          <a:lstStyle/>
          <a:p>
            <a:pPr marL="0" lvl="0" indent="0" rtl="1">
              <a:spcBef>
                <a:spcPts val="0"/>
              </a:spcBef>
              <a:spcAft>
                <a:spcPts val="0"/>
              </a:spcAft>
              <a:buSzPts val="688"/>
              <a:buNone/>
            </a:pPr>
            <a:r>
              <a:rPr lang="he-IL" sz="1800">
                <a:latin typeface="Hadassah Friedlaender" panose="02020603050405020304" pitchFamily="18" charset="-79"/>
                <a:cs typeface="Hadassah Friedlaender" panose="02020603050405020304" pitchFamily="18" charset="-79"/>
              </a:rPr>
              <a:t>אוגוסט 2024 – תשפ"ה</a:t>
            </a:r>
            <a:endParaRPr sz="1800">
              <a:latin typeface="Hadassah Friedlaender" panose="02020603050405020304" pitchFamily="18" charset="-79"/>
              <a:cs typeface="Hadassah Friedlaender" panose="02020603050405020304" pitchFamily="18" charset="-79"/>
            </a:endParaRPr>
          </a:p>
        </p:txBody>
      </p:sp>
      <p:sp>
        <p:nvSpPr>
          <p:cNvPr id="49" name="Google Shape;49;p15"/>
          <p:cNvSpPr txBox="1">
            <a:spLocks noGrp="1"/>
          </p:cNvSpPr>
          <p:nvPr>
            <p:ph type="ctrTitle"/>
          </p:nvPr>
        </p:nvSpPr>
        <p:spPr>
          <a:xfrm>
            <a:off x="2766650" y="1037394"/>
            <a:ext cx="5634900" cy="2426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he-IL" sz="4800">
                <a:latin typeface="Hadassah Friedlaender" panose="02020603050405020304" pitchFamily="18" charset="-79"/>
                <a:cs typeface="Hadassah Friedlaender" panose="02020603050405020304" pitchFamily="18" charset="-79"/>
              </a:rPr>
              <a:t>תדריך לקראת </a:t>
            </a:r>
            <a:br>
              <a:rPr lang="en-US" sz="4800">
                <a:latin typeface="Hadassah Friedlaender" panose="02020603050405020304" pitchFamily="18" charset="-79"/>
                <a:cs typeface="Hadassah Friedlaender" panose="02020603050405020304" pitchFamily="18" charset="-79"/>
              </a:rPr>
            </a:br>
            <a:r>
              <a:rPr lang="he-IL" sz="4800">
                <a:latin typeface="Hadassah Friedlaender" panose="02020603050405020304" pitchFamily="18" charset="-79"/>
                <a:cs typeface="Hadassah Friedlaender" panose="02020603050405020304" pitchFamily="18" charset="-79"/>
              </a:rPr>
              <a:t>פתיחת שנת </a:t>
            </a:r>
            <a:br>
              <a:rPr lang="en-US" sz="4800">
                <a:latin typeface="Hadassah Friedlaender" panose="02020603050405020304" pitchFamily="18" charset="-79"/>
                <a:cs typeface="Hadassah Friedlaender" panose="02020603050405020304" pitchFamily="18" charset="-79"/>
              </a:rPr>
            </a:br>
            <a:r>
              <a:rPr lang="he-IL" sz="4800">
                <a:latin typeface="Hadassah Friedlaender" panose="02020603050405020304" pitchFamily="18" charset="-79"/>
                <a:cs typeface="Hadassah Friedlaender" panose="02020603050405020304" pitchFamily="18" charset="-79"/>
              </a:rPr>
              <a:t>הפעילות</a:t>
            </a:r>
            <a:endParaRPr sz="4800">
              <a:latin typeface="Hadassah Friedlaender" panose="02020603050405020304" pitchFamily="18" charset="-79"/>
              <a:cs typeface="Hadassah Friedlaender" panose="02020603050405020304" pitchFamily="18" charset="-79"/>
            </a:endParaRPr>
          </a:p>
        </p:txBody>
      </p:sp>
      <p:pic>
        <p:nvPicPr>
          <p:cNvPr id="8" name="תמונה 7">
            <a:extLst>
              <a:ext uri="{FF2B5EF4-FFF2-40B4-BE49-F238E27FC236}">
                <a16:creationId xmlns:a16="http://schemas.microsoft.com/office/drawing/2014/main" id="{9539C2D5-4039-8930-FE9F-671A390EF10E}"/>
              </a:ext>
            </a:extLst>
          </p:cNvPr>
          <p:cNvPicPr>
            <a:picLocks noChangeAspect="1"/>
          </p:cNvPicPr>
          <p:nvPr/>
        </p:nvPicPr>
        <p:blipFill>
          <a:blip r:embed="rId4"/>
          <a:stretch>
            <a:fillRect/>
          </a:stretch>
        </p:blipFill>
        <p:spPr>
          <a:xfrm>
            <a:off x="228600" y="2671357"/>
            <a:ext cx="2071255" cy="2472143"/>
          </a:xfrm>
          <a:prstGeom prst="rect">
            <a:avLst/>
          </a:prstGeom>
        </p:spPr>
      </p:pic>
      <p:pic>
        <p:nvPicPr>
          <p:cNvPr id="9" name="Picture 2" descr="סרט מודעות צהוב – ויקיפדיה">
            <a:extLst>
              <a:ext uri="{FF2B5EF4-FFF2-40B4-BE49-F238E27FC236}">
                <a16:creationId xmlns:a16="http://schemas.microsoft.com/office/drawing/2014/main" id="{BBAA7A81-F9C7-26DA-1FB7-6FF2FCD062B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a:extLst>
              <a:ext uri="{FF2B5EF4-FFF2-40B4-BE49-F238E27FC236}">
                <a16:creationId xmlns:a16="http://schemas.microsoft.com/office/drawing/2014/main" id="{230636B9-F879-FCEA-759A-220553C3DC74}"/>
              </a:ext>
            </a:extLst>
          </p:cNvPr>
          <p:cNvPicPr>
            <a:picLocks noChangeAspect="1"/>
          </p:cNvPicPr>
          <p:nvPr/>
        </p:nvPicPr>
        <p:blipFill>
          <a:blip r:embed="rId7"/>
          <a:stretch>
            <a:fillRect/>
          </a:stretch>
        </p:blipFill>
        <p:spPr>
          <a:xfrm>
            <a:off x="0" y="0"/>
            <a:ext cx="829128" cy="8352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38575" y="2694039"/>
            <a:ext cx="8067000" cy="1179614"/>
          </a:xfrm>
          <a:prstGeom prst="rect">
            <a:avLst/>
          </a:prstGeom>
          <a:noFill/>
          <a:ln>
            <a:noFill/>
          </a:ln>
        </p:spPr>
        <p:txBody>
          <a:bodyPr spcFirstLastPara="1" wrap="square" lIns="91425" tIns="91425" rIns="91425" bIns="91425" anchor="t" anchorCtr="0">
            <a:noAutofit/>
          </a:bodyPr>
          <a:lstStyle/>
          <a:p>
            <a:pPr marL="149225" lvl="0" algn="r" rtl="1">
              <a:lnSpc>
                <a:spcPct val="150000"/>
              </a:lnSpc>
              <a:spcBef>
                <a:spcPts val="0"/>
              </a:spcBef>
              <a:spcAft>
                <a:spcPts val="0"/>
              </a:spcAft>
              <a:buSzPts val="1250"/>
            </a:pP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להלן עקרי התחקיר לאחר שהוצג על ידי מרכזת ההנהגה</a:t>
            </a:r>
            <a:r>
              <a:rPr lang="en-US" sz="1600">
                <a:solidFill>
                  <a:schemeClr val="tx1"/>
                </a:solidFill>
                <a:latin typeface="Hadassah Friedlaender" panose="02020603050405020304" pitchFamily="18" charset="-79"/>
                <a:ea typeface="Roboto"/>
                <a:cs typeface="Hadassah Friedlaender" panose="02020603050405020304" pitchFamily="18" charset="-79"/>
                <a:sym typeface="Roboto"/>
              </a:rPr>
              <a:t>:</a:t>
            </a:r>
          </a:p>
          <a:p>
            <a:pPr marL="149225" lvl="0" algn="r" rtl="1">
              <a:lnSpc>
                <a:spcPct val="150000"/>
              </a:lnSpc>
              <a:spcBef>
                <a:spcPts val="0"/>
              </a:spcBef>
              <a:spcAft>
                <a:spcPts val="0"/>
              </a:spcAft>
              <a:buSzPts val="1250"/>
            </a:pPr>
            <a:r>
              <a:rPr lang="he-IL" sz="1600" b="1" u="sng">
                <a:solidFill>
                  <a:schemeClr val="tx1"/>
                </a:solidFill>
                <a:latin typeface="Hadassah Friedlaender" panose="02020603050405020304" pitchFamily="18" charset="-79"/>
                <a:ea typeface="Roboto"/>
                <a:cs typeface="Hadassah Friedlaender" panose="02020603050405020304" pitchFamily="18" charset="-79"/>
                <a:sym typeface="Roboto"/>
              </a:rPr>
              <a:t>ממצאים – השתלשלות האירועים:</a:t>
            </a:r>
          </a:p>
          <a:p>
            <a:pPr marL="149225" lvl="0" algn="r" rtl="1">
              <a:spcBef>
                <a:spcPts val="0"/>
              </a:spcBef>
              <a:spcAft>
                <a:spcPts val="0"/>
              </a:spcAft>
              <a:buSzPts val="1250"/>
            </a:pP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במהלך יום הפעילות התקיימה פעילות של בישול צופי לכיתות ד'-ה' במהלכה טוגן ספינג' </a:t>
            </a:r>
            <a:br>
              <a:rPr lang="en-US" sz="1600">
                <a:solidFill>
                  <a:schemeClr val="tx1"/>
                </a:solidFill>
                <a:latin typeface="Hadassah Friedlaender" panose="02020603050405020304" pitchFamily="18" charset="-79"/>
                <a:ea typeface="Roboto"/>
                <a:cs typeface="Hadassah Friedlaender" panose="02020603050405020304" pitchFamily="18" charset="-79"/>
                <a:sym typeface="Roboto"/>
              </a:rPr>
            </a:b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(טיגון בשמן עמוק) </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בשטח שהוגדר כשטח הבישול / הבערת אש בימי פעילות.</a:t>
            </a:r>
          </a:p>
          <a:p>
            <a:pPr marL="149225" lvl="0" algn="r" rtl="1">
              <a:spcBef>
                <a:spcPts val="0"/>
              </a:spcBef>
              <a:spcAft>
                <a:spcPts val="0"/>
              </a:spcAft>
              <a:buSzPts val="1250"/>
            </a:pPr>
            <a:br>
              <a:rPr lang="en-US" sz="1600">
                <a:solidFill>
                  <a:schemeClr val="tx1"/>
                </a:solidFill>
                <a:latin typeface="Hadassah Friedlaender" panose="02020603050405020304" pitchFamily="18" charset="-79"/>
                <a:ea typeface="Roboto"/>
                <a:cs typeface="Hadassah Friedlaender" panose="02020603050405020304" pitchFamily="18" charset="-79"/>
                <a:sym typeface="Roboto"/>
              </a:rPr>
            </a:b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תיאור מקרה</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pic>
        <p:nvPicPr>
          <p:cNvPr id="3" name="Picture 2">
            <a:extLst>
              <a:ext uri="{FF2B5EF4-FFF2-40B4-BE49-F238E27FC236}">
                <a16:creationId xmlns:a16="http://schemas.microsoft.com/office/drawing/2014/main" id="{CF131CE1-9F5E-AAD7-7D3E-E250770623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569" y="835224"/>
            <a:ext cx="4208861" cy="190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7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38500" y="835224"/>
            <a:ext cx="8067000" cy="1179614"/>
          </a:xfrm>
          <a:prstGeom prst="rect">
            <a:avLst/>
          </a:prstGeom>
          <a:noFill/>
          <a:ln>
            <a:noFill/>
          </a:ln>
        </p:spPr>
        <p:txBody>
          <a:bodyPr spcFirstLastPara="1" wrap="square" lIns="91425" tIns="91425" rIns="91425" bIns="91425" anchor="t" anchorCtr="0">
            <a:noAutofit/>
          </a:bodyPr>
          <a:lstStyle/>
          <a:p>
            <a:pPr marL="149225" lvl="0" algn="r" rtl="1">
              <a:lnSpc>
                <a:spcPct val="150000"/>
              </a:lnSpc>
              <a:spcBef>
                <a:spcPts val="0"/>
              </a:spcBef>
              <a:spcAft>
                <a:spcPts val="0"/>
              </a:spcAft>
              <a:buSzPts val="1250"/>
            </a:pPr>
            <a:r>
              <a:rPr lang="he-IL" sz="1600" b="1" u="sng" dirty="0">
                <a:solidFill>
                  <a:schemeClr val="tx1"/>
                </a:solidFill>
                <a:latin typeface="Hadassah Friedlaender" panose="02020603050405020304" pitchFamily="18" charset="-79"/>
                <a:ea typeface="Roboto"/>
                <a:cs typeface="Hadassah Friedlaender" panose="02020603050405020304" pitchFamily="18" charset="-79"/>
                <a:sym typeface="Roboto"/>
              </a:rPr>
              <a:t>ממצאים – המשך:</a:t>
            </a:r>
          </a:p>
          <a:p>
            <a:pPr marL="149225" lvl="0" algn="r" rtl="1">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מרכז השבט, שנכח בשטח הבישול,</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 עזב </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את השטח שהתחילה שיחת שכב"ג קצת </a:t>
            </a:r>
            <a:br>
              <a:rPr lang="en-US" sz="1600" dirty="0">
                <a:solidFill>
                  <a:schemeClr val="tx1"/>
                </a:solidFill>
                <a:latin typeface="Hadassah Friedlaender" panose="02020603050405020304" pitchFamily="18" charset="-79"/>
                <a:ea typeface="Roboto"/>
                <a:cs typeface="Hadassah Friedlaender" panose="02020603050405020304" pitchFamily="18" charset="-79"/>
                <a:sym typeface="Roboto"/>
              </a:rPr>
            </a:b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לפני שהסתיימה הפעולה. </a:t>
            </a:r>
          </a:p>
          <a:p>
            <a:pPr marL="149225" lvl="0" algn="r" rtl="1">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המדריכה נשארה בשטח הבישול כדי להכין ספינג' עבור חברי הצוות שלה. ​</a:t>
            </a:r>
          </a:p>
          <a:p>
            <a:pPr marL="149225" lvl="0" algn="r" rtl="1">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המרכזים הבוגרים התחילו שיחת שכב"ג כאשר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במקביל</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בסביבות השעה 17:20 נפצעה המדריכה משמן רותח.</a:t>
            </a:r>
          </a:p>
          <a:p>
            <a:pPr marL="149225" lvl="0" algn="r" rtl="1">
              <a:spcBef>
                <a:spcPts val="0"/>
              </a:spcBef>
              <a:spcAft>
                <a:spcPts val="0"/>
              </a:spcAft>
              <a:buSzPts val="1250"/>
            </a:pP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נושא הבישול הצופי תפס תשומת לב רבה בתנועת הצופים בשנים האחרונות, בין השאר בשל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אירועי בטיחות </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בתחום זה וכפועל יוצא הוכן </a:t>
            </a:r>
            <a:r>
              <a:rPr lang="he-IL" sz="1600" dirty="0">
                <a:solidFill>
                  <a:srgbClr val="0070C0"/>
                </a:solidFill>
                <a:latin typeface="Hadassah Friedlaender" panose="02020603050405020304" pitchFamily="18" charset="-79"/>
                <a:ea typeface="Roboto"/>
                <a:cs typeface="Hadassah Friedlaender" panose="02020603050405020304" pitchFamily="18" charset="-79"/>
                <a:sym typeface="Roboto"/>
                <a:hlinkClick r:id="rId4">
                  <a:extLst>
                    <a:ext uri="{A12FA001-AC4F-418D-AE19-62706E023703}">
                      <ahyp:hlinkClr xmlns:ahyp="http://schemas.microsoft.com/office/drawing/2018/hyperlinkcolor" val="tx"/>
                    </a:ext>
                  </a:extLst>
                </a:hlinkClick>
              </a:rPr>
              <a:t>נוהל מאוד מפורט בנושא הבישול</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הנושא זוכה לתשומת לב מרבית בהכשרת "ראש טור" כולל במבחן ההסמכה.​</a:t>
            </a:r>
          </a:p>
          <a:p>
            <a:pPr marL="149225" algn="r" rtl="1">
              <a:buSzPts val="1250"/>
            </a:pPr>
            <a:endParaRPr lang="he-IL" sz="1600" b="0" i="0" u="none" strike="noStrike" dirty="0">
              <a:solidFill>
                <a:srgbClr val="000000"/>
              </a:solidFill>
              <a:effectLst/>
              <a:highlight>
                <a:srgbClr val="FFFF00"/>
              </a:highlight>
              <a:latin typeface="Alef" panose="00000500000000000000" pitchFamily="2" charset="-79"/>
              <a:cs typeface="Alef" panose="00000500000000000000" pitchFamily="2" charset="-79"/>
            </a:endParaRPr>
          </a:p>
          <a:p>
            <a:pPr marL="149225" algn="r" rtl="1">
              <a:buSzPts val="1250"/>
            </a:pPr>
            <a:r>
              <a:rPr lang="he-IL" sz="1600" b="0" i="0" u="none" strike="noStrike" dirty="0">
                <a:solidFill>
                  <a:srgbClr val="000000"/>
                </a:solidFill>
                <a:effectLst/>
                <a:highlight>
                  <a:srgbClr val="FFFF00"/>
                </a:highlight>
                <a:latin typeface="Hadassah Friedlaender" panose="02020603050405020304" pitchFamily="18" charset="-79"/>
                <a:cs typeface="Hadassah Friedlaender" panose="02020603050405020304" pitchFamily="18" charset="-79"/>
              </a:rPr>
              <a:t>מרכזי השבט לא הכירו את </a:t>
            </a:r>
            <a:r>
              <a:rPr lang="he-IL" sz="1600" dirty="0">
                <a:solidFill>
                  <a:srgbClr val="0070C0"/>
                </a:solidFill>
                <a:highlight>
                  <a:srgbClr val="FFFF00"/>
                </a:highlight>
                <a:latin typeface="Hadassah Friedlaender" panose="02020603050405020304" pitchFamily="18" charset="-79"/>
                <a:ea typeface="Roboto"/>
                <a:cs typeface="Hadassah Friedlaender" panose="02020603050405020304" pitchFamily="18" charset="-79"/>
                <a:hlinkClick r:id="rId5">
                  <a:extLst>
                    <a:ext uri="{A12FA001-AC4F-418D-AE19-62706E023703}">
                      <ahyp:hlinkClr xmlns:ahyp="http://schemas.microsoft.com/office/drawing/2018/hyperlinkcolor" val="tx"/>
                    </a:ext>
                  </a:extLst>
                </a:hlinkClick>
              </a:rPr>
              <a:t>תיק הבטיחות השבטי</a:t>
            </a:r>
            <a:r>
              <a:rPr lang="he-IL" sz="1600" b="0" i="0" u="none" strike="noStrike" dirty="0">
                <a:solidFill>
                  <a:srgbClr val="000000"/>
                </a:solidFill>
                <a:effectLst/>
                <a:highlight>
                  <a:srgbClr val="FFFF00"/>
                </a:highlight>
                <a:latin typeface="Hadassah Friedlaender" panose="02020603050405020304" pitchFamily="18" charset="-79"/>
                <a:cs typeface="Hadassah Friedlaender" panose="02020603050405020304" pitchFamily="18" charset="-79"/>
              </a:rPr>
              <a:t>, אשר נכתב על ידי מרכז השבט שסיים תפקידו כחודשיים לפני האירוע. </a:t>
            </a:r>
            <a:r>
              <a:rPr lang="en-US" sz="1600" b="0" i="0" dirty="0">
                <a:solidFill>
                  <a:srgbClr val="000000"/>
                </a:solidFill>
                <a:effectLst/>
                <a:highlight>
                  <a:srgbClr val="FFFF00"/>
                </a:highlight>
                <a:latin typeface="Alef" panose="00000500000000000000" pitchFamily="2" charset="-79"/>
                <a:cs typeface="Alef" panose="00000500000000000000" pitchFamily="2" charset="-79"/>
              </a:rPr>
              <a:t>​</a:t>
            </a:r>
          </a:p>
          <a:p>
            <a:pPr marL="149225" lvl="0" algn="r" rtl="1">
              <a:spcBef>
                <a:spcPts val="0"/>
              </a:spcBef>
              <a:spcAft>
                <a:spcPts val="0"/>
              </a:spcAft>
              <a:buSzPts val="1250"/>
            </a:pPr>
            <a:br>
              <a:rPr lang="en-US" sz="1600" dirty="0">
                <a:solidFill>
                  <a:schemeClr val="tx1"/>
                </a:solidFill>
                <a:latin typeface="Hadassah Friedlaender" panose="02020603050405020304" pitchFamily="18" charset="-79"/>
                <a:ea typeface="Roboto"/>
                <a:cs typeface="Hadassah Friedlaender" panose="02020603050405020304" pitchFamily="18" charset="-79"/>
                <a:sym typeface="Roboto"/>
              </a:rPr>
            </a:b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תיאור מקרה</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8"/>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9"/>
          <a:stretch>
            <a:fillRect/>
          </a:stretch>
        </p:blipFill>
        <p:spPr>
          <a:xfrm>
            <a:off x="8401550" y="0"/>
            <a:ext cx="742450" cy="835224"/>
          </a:xfrm>
          <a:prstGeom prst="rect">
            <a:avLst/>
          </a:prstGeom>
        </p:spPr>
      </p:pic>
    </p:spTree>
    <p:extLst>
      <p:ext uri="{BB962C8B-B14F-4D97-AF65-F5344CB8AC3E}">
        <p14:creationId xmlns:p14="http://schemas.microsoft.com/office/powerpoint/2010/main" val="416534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38500" y="835224"/>
            <a:ext cx="8067000" cy="1179614"/>
          </a:xfrm>
          <a:prstGeom prst="rect">
            <a:avLst/>
          </a:prstGeom>
          <a:noFill/>
          <a:ln>
            <a:noFill/>
          </a:ln>
        </p:spPr>
        <p:txBody>
          <a:bodyPr spcFirstLastPara="1" wrap="square" lIns="91425" tIns="91425" rIns="91425" bIns="91425" anchor="t" anchorCtr="0">
            <a:noAutofit/>
          </a:bodyPr>
          <a:lstStyle/>
          <a:p>
            <a:pPr marL="149225" lvl="0" algn="r" rtl="1">
              <a:lnSpc>
                <a:spcPct val="150000"/>
              </a:lnSpc>
              <a:spcBef>
                <a:spcPts val="0"/>
              </a:spcBef>
              <a:spcAft>
                <a:spcPts val="0"/>
              </a:spcAft>
              <a:buSzPts val="1250"/>
            </a:pPr>
            <a:r>
              <a:rPr lang="he-IL" sz="1600" b="1" u="sng">
                <a:solidFill>
                  <a:schemeClr val="tx1"/>
                </a:solidFill>
                <a:latin typeface="Hadassah Friedlaender" panose="02020603050405020304" pitchFamily="18" charset="-79"/>
                <a:ea typeface="Roboto"/>
                <a:cs typeface="Hadassah Friedlaender" panose="02020603050405020304" pitchFamily="18" charset="-79"/>
                <a:sym typeface="Roboto"/>
              </a:rPr>
              <a:t>ממצאים נוספים – המשך...</a:t>
            </a:r>
          </a:p>
          <a:p>
            <a:pPr marL="149225" lvl="0" algn="r" rtl="1">
              <a:spcBef>
                <a:spcPts val="0"/>
              </a:spcBef>
              <a:spcAft>
                <a:spcPts val="0"/>
              </a:spcAft>
              <a:buSzPts val="1250"/>
            </a:pPr>
            <a:r>
              <a:rPr lang="he-IL" sz="160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rPr>
              <a:t>על אף </a:t>
            </a:r>
            <a:r>
              <a:rPr lang="he-IL" sz="1600">
                <a:solidFill>
                  <a:srgbClr val="0070C0"/>
                </a:solidFill>
                <a:highlight>
                  <a:srgbClr val="FFFF00"/>
                </a:highlight>
                <a:latin typeface="Hadassah Friedlaender" panose="02020603050405020304" pitchFamily="18" charset="-79"/>
                <a:ea typeface="Roboto"/>
                <a:cs typeface="Hadassah Friedlaender" panose="02020603050405020304" pitchFamily="18" charset="-79"/>
                <a:sym typeface="Roboto"/>
                <a:hlinkClick r:id="rId4">
                  <a:extLst>
                    <a:ext uri="{A12FA001-AC4F-418D-AE19-62706E023703}">
                      <ahyp:hlinkClr xmlns:ahyp="http://schemas.microsoft.com/office/drawing/2018/hyperlinkcolor" val="tx"/>
                    </a:ext>
                  </a:extLst>
                </a:hlinkClick>
              </a:rPr>
              <a:t>שבתיק הבטיחות השבטי</a:t>
            </a:r>
            <a:r>
              <a:rPr lang="he-IL" sz="160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rPr>
              <a:t> מוגדרים נהלי עבודה לפעילות עם אש, בשבט לא פועלים לפי הנהלים בתיק ולא נעשה שימוש </a:t>
            </a:r>
            <a:r>
              <a:rPr lang="he-IL" sz="1600">
                <a:solidFill>
                  <a:srgbClr val="0070C0"/>
                </a:solidFill>
                <a:highlight>
                  <a:srgbClr val="FFFF00"/>
                </a:highlight>
                <a:latin typeface="Hadassah Friedlaender" panose="02020603050405020304" pitchFamily="18" charset="-79"/>
                <a:ea typeface="Roboto"/>
                <a:cs typeface="Hadassah Friedlaender" panose="02020603050405020304" pitchFamily="18" charset="-79"/>
                <a:sym typeface="Roboto"/>
                <a:hlinkClick r:id="rId5">
                  <a:extLst>
                    <a:ext uri="{A12FA001-AC4F-418D-AE19-62706E023703}">
                      <ahyp:hlinkClr xmlns:ahyp="http://schemas.microsoft.com/office/drawing/2018/hyperlinkcolor" val="tx"/>
                    </a:ext>
                  </a:extLst>
                </a:hlinkClick>
              </a:rPr>
              <a:t>בנוהל הבישול התנועתי</a:t>
            </a:r>
            <a:r>
              <a:rPr lang="he-IL" sz="160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rPr>
              <a:t>.​</a:t>
            </a:r>
            <a:br>
              <a:rPr lang="en-US" sz="160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rPr>
            </a:br>
            <a:endParaRPr lang="he-IL" sz="160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endParaRPr>
          </a:p>
          <a:p>
            <a:pPr marL="149225" lvl="0" algn="r" rtl="1">
              <a:spcBef>
                <a:spcPts val="0"/>
              </a:spcBef>
              <a:spcAft>
                <a:spcPts val="0"/>
              </a:spcAft>
              <a:buSzPts val="1250"/>
            </a:pPr>
            <a:r>
              <a:rPr lang="he-IL" sz="160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rPr>
              <a:t>ככלל – אין שגרה של הכנות לפעילות ואין דיווח מקדים,</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 מרכזי השבט לא תמיד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יודעים</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 על קיום פעילות עם אש, צוותי ההדרכה לא הכירו את האיסור לבישול שמן עמוק </a:t>
            </a:r>
            <a:br>
              <a:rPr lang="en-US" sz="1600">
                <a:solidFill>
                  <a:schemeClr val="tx1"/>
                </a:solidFill>
                <a:latin typeface="Hadassah Friedlaender" panose="02020603050405020304" pitchFamily="18" charset="-79"/>
                <a:ea typeface="Roboto"/>
                <a:cs typeface="Hadassah Friedlaender" panose="02020603050405020304" pitchFamily="18" charset="-79"/>
                <a:sym typeface="Roboto"/>
              </a:rPr>
            </a:b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(המרכזים הבוגרים הכירו).​</a:t>
            </a:r>
          </a:p>
          <a:p>
            <a:pPr marL="149225" lvl="0" algn="r" rtl="1">
              <a:spcBef>
                <a:spcPts val="0"/>
              </a:spcBef>
              <a:spcAft>
                <a:spcPts val="0"/>
              </a:spcAft>
              <a:buSzPts val="1250"/>
            </a:pP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לא</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 התקיים תדריך בטיחות לפני התחלת אקט הבישול. לא ידוע על תדריך בנושא אש ובישול שהתרחש במהלך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שנת פעילות זו</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a:t>
            </a:r>
          </a:p>
          <a:p>
            <a:pPr marL="149225" lvl="0" algn="r" rtl="1">
              <a:spcBef>
                <a:spcPts val="0"/>
              </a:spcBef>
              <a:spcAft>
                <a:spcPts val="0"/>
              </a:spcAft>
              <a:buSzPts val="1250"/>
            </a:pP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מרכז השבט הבוגר שנכח באזור הבישול הינו למעשה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פרוייקטור</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 שנכנס לתפקיד כשבוע לפני האירוע, וגם לא הספיק לעבור הכשרת "ראש טור". </a:t>
            </a:r>
          </a:p>
          <a:p>
            <a:pPr marL="149225" lvl="0" algn="r" rtl="1">
              <a:lnSpc>
                <a:spcPct val="150000"/>
              </a:lnSpc>
              <a:spcBef>
                <a:spcPts val="0"/>
              </a:spcBef>
              <a:spcAft>
                <a:spcPts val="0"/>
              </a:spcAft>
              <a:buSzPts val="1250"/>
            </a:pPr>
            <a:endParaRPr lang="he-IL" sz="1600" b="1" u="sng">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spcBef>
                <a:spcPts val="0"/>
              </a:spcBef>
              <a:spcAft>
                <a:spcPts val="0"/>
              </a:spcAft>
              <a:buSzPts val="1250"/>
            </a:pPr>
            <a:r>
              <a:rPr lang="en-US" sz="1600" b="0" i="0">
                <a:solidFill>
                  <a:srgbClr val="000000"/>
                </a:solidFill>
                <a:effectLst/>
                <a:highlight>
                  <a:srgbClr val="FFFF00"/>
                </a:highlight>
                <a:latin typeface="Alef" panose="00000500000000000000" pitchFamily="2" charset="-79"/>
                <a:cs typeface="Alef" panose="00000500000000000000" pitchFamily="2" charset="-79"/>
              </a:rPr>
              <a:t>​</a:t>
            </a:r>
          </a:p>
          <a:p>
            <a:pPr marL="149225" lvl="0" algn="r" rtl="1">
              <a:spcBef>
                <a:spcPts val="0"/>
              </a:spcBef>
              <a:spcAft>
                <a:spcPts val="0"/>
              </a:spcAft>
              <a:buSzPts val="1250"/>
            </a:pPr>
            <a:br>
              <a:rPr lang="en-US" sz="1600">
                <a:solidFill>
                  <a:schemeClr val="tx1"/>
                </a:solidFill>
                <a:latin typeface="Hadassah Friedlaender" panose="02020603050405020304" pitchFamily="18" charset="-79"/>
                <a:ea typeface="Roboto"/>
                <a:cs typeface="Hadassah Friedlaender" panose="02020603050405020304" pitchFamily="18" charset="-79"/>
                <a:sym typeface="Roboto"/>
              </a:rPr>
            </a:b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תיאור מקרה</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8"/>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9"/>
          <a:stretch>
            <a:fillRect/>
          </a:stretch>
        </p:blipFill>
        <p:spPr>
          <a:xfrm>
            <a:off x="8401550" y="0"/>
            <a:ext cx="742450" cy="835224"/>
          </a:xfrm>
          <a:prstGeom prst="rect">
            <a:avLst/>
          </a:prstGeom>
        </p:spPr>
      </p:pic>
    </p:spTree>
    <p:extLst>
      <p:ext uri="{BB962C8B-B14F-4D97-AF65-F5344CB8AC3E}">
        <p14:creationId xmlns:p14="http://schemas.microsoft.com/office/powerpoint/2010/main" val="344855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תיאור מקרה</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sp>
        <p:nvSpPr>
          <p:cNvPr id="2" name="TextBox 1">
            <a:extLst>
              <a:ext uri="{FF2B5EF4-FFF2-40B4-BE49-F238E27FC236}">
                <a16:creationId xmlns:a16="http://schemas.microsoft.com/office/drawing/2014/main" id="{DF1EAA1B-02CA-0DDD-A28F-F4D823B8E434}"/>
              </a:ext>
            </a:extLst>
          </p:cNvPr>
          <p:cNvSpPr txBox="1"/>
          <p:nvPr/>
        </p:nvSpPr>
        <p:spPr>
          <a:xfrm>
            <a:off x="506054" y="1189925"/>
            <a:ext cx="8131891" cy="2959721"/>
          </a:xfrm>
          <a:prstGeom prst="rect">
            <a:avLst/>
          </a:prstGeom>
          <a:noFill/>
        </p:spPr>
        <p:txBody>
          <a:bodyPr wrap="square" lIns="91440" tIns="45720" rIns="91440" bIns="45720" rtlCol="1" anchor="t">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1" fontAlgn="base">
              <a:lnSpc>
                <a:spcPct val="150000"/>
              </a:lnSpc>
            </a:pPr>
            <a:r>
              <a:rPr lang="he-IL" b="1" i="0" u="none" strike="noStrike" dirty="0">
                <a:solidFill>
                  <a:srgbClr val="000000"/>
                </a:solidFill>
                <a:effectLst/>
                <a:latin typeface="Hadassah Friedlaender" panose="02020603050405020304" pitchFamily="18" charset="-79"/>
                <a:cs typeface="Hadassah Friedlaender" panose="02020603050405020304" pitchFamily="18" charset="-79"/>
              </a:rPr>
              <a:t>מסקנות</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-----------&gt; מה אנו מסיקים מהממצאים                                                                                                       </a:t>
            </a:r>
            <a:br>
              <a:rPr lang="en-US" b="0" i="0" u="none" strike="noStrike" dirty="0">
                <a:solidFill>
                  <a:srgbClr val="000000"/>
                </a:solidFill>
                <a:effectLst/>
                <a:latin typeface="Hadassah Friedlaender" panose="02020603050405020304" pitchFamily="18" charset="-79"/>
                <a:cs typeface="Hadassah Friedlaender" panose="02020603050405020304" pitchFamily="18" charset="-79"/>
              </a:rPr>
            </a:b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a:t>
            </a:r>
            <a:r>
              <a:rPr lang="he-IL" b="0" i="0" u="none" strike="noStrike" dirty="0">
                <a:effectLst/>
                <a:latin typeface="Hadassah Friedlaender" panose="02020603050405020304" pitchFamily="18" charset="-79"/>
                <a:cs typeface="Hadassah Friedlaender" panose="02020603050405020304" pitchFamily="18" charset="-79"/>
              </a:rPr>
              <a:t>גורם</a:t>
            </a:r>
            <a:r>
              <a:rPr lang="he-IL" b="0" i="0" u="none" strike="noStrike" dirty="0">
                <a:solidFill>
                  <a:schemeClr val="bg1">
                    <a:lumMod val="75000"/>
                  </a:schemeClr>
                </a:solidFill>
                <a:effectLst/>
                <a:latin typeface="Hadassah Friedlaender" panose="02020603050405020304" pitchFamily="18" charset="-79"/>
                <a:cs typeface="Hadassah Friedlaender" panose="02020603050405020304" pitchFamily="18" charset="-79"/>
              </a:rPr>
              <a:t> ישיר</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וגורמים </a:t>
            </a:r>
            <a:r>
              <a:rPr lang="he-IL" b="0" i="0" u="none" strike="noStrike" dirty="0">
                <a:solidFill>
                  <a:srgbClr val="FF0000"/>
                </a:solidFill>
                <a:effectLst/>
                <a:latin typeface="Hadassah Friedlaender" panose="02020603050405020304" pitchFamily="18" charset="-79"/>
                <a:cs typeface="Hadassah Friedlaender" panose="02020603050405020304" pitchFamily="18" charset="-79"/>
              </a:rPr>
              <a:t>עקיפים/תורמים </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לאירוע)</a:t>
            </a:r>
            <a:r>
              <a:rPr lang="en-US" b="0" i="0" dirty="0">
                <a:solidFill>
                  <a:srgbClr val="000000"/>
                </a:solidFill>
                <a:effectLst/>
                <a:latin typeface="Hadassah Friedlaender" panose="02020603050405020304" pitchFamily="18" charset="-79"/>
                <a:cs typeface="Hadassah Friedlaender" panose="02020603050405020304" pitchFamily="18" charset="-79"/>
              </a:rPr>
              <a:t>​</a:t>
            </a:r>
          </a:p>
          <a:p>
            <a:pPr algn="just" rtl="1" fontAlgn="base">
              <a:lnSpc>
                <a:spcPct val="150000"/>
              </a:lnSpc>
              <a:buFont typeface="Arial" panose="020B0604020202020204" pitchFamily="34" charset="0"/>
              <a:buChar char="•"/>
            </a:pPr>
            <a:endParaRPr lang="he-IL" b="0" i="0" dirty="0">
              <a:solidFill>
                <a:srgbClr val="000000"/>
              </a:solidFill>
              <a:effectLst/>
              <a:latin typeface="Hadassah Friedlaender" panose="02020603050405020304" pitchFamily="18" charset="-79"/>
              <a:cs typeface="Hadassah Friedlaender" panose="02020603050405020304" pitchFamily="18" charset="-79"/>
            </a:endParaRPr>
          </a:p>
          <a:p>
            <a:pPr algn="just" rtl="1" fontAlgn="base">
              <a:lnSpc>
                <a:spcPct val="150000"/>
              </a:lnSpc>
            </a:pPr>
            <a:r>
              <a:rPr lang="he-IL" b="1" i="0" u="none" strike="noStrike" dirty="0">
                <a:solidFill>
                  <a:srgbClr val="000000"/>
                </a:solidFill>
                <a:effectLst/>
                <a:latin typeface="Hadassah Friedlaender" panose="02020603050405020304" pitchFamily="18" charset="-79"/>
                <a:cs typeface="Hadassah Friedlaender" panose="02020603050405020304" pitchFamily="18" charset="-79"/>
              </a:rPr>
              <a:t>תקלות</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--------------&gt; </a:t>
            </a:r>
            <a:r>
              <a:rPr lang="he-IL" b="0" i="0" u="none" strike="noStrike" dirty="0">
                <a:solidFill>
                  <a:schemeClr val="bg1">
                    <a:lumMod val="75000"/>
                  </a:schemeClr>
                </a:solidFill>
                <a:effectLst/>
                <a:latin typeface="Hadassah Friedlaender" panose="02020603050405020304" pitchFamily="18" charset="-79"/>
                <a:cs typeface="Hadassah Friedlaender" panose="02020603050405020304" pitchFamily="18" charset="-79"/>
              </a:rPr>
              <a:t>אי</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a:t>
            </a:r>
            <a:r>
              <a:rPr lang="he-IL" b="0" i="0" u="none" strike="noStrike" dirty="0">
                <a:solidFill>
                  <a:schemeClr val="bg1">
                    <a:lumMod val="75000"/>
                  </a:schemeClr>
                </a:solidFill>
                <a:effectLst/>
                <a:latin typeface="Hadassah Friedlaender" panose="02020603050405020304" pitchFamily="18" charset="-79"/>
                <a:cs typeface="Hadassah Friedlaender" panose="02020603050405020304" pitchFamily="18" charset="-79"/>
              </a:rPr>
              <a:t>קיום נוהל </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או כל דבר שברור שמצופה שיתקיים</a:t>
            </a:r>
            <a:r>
              <a:rPr lang="en-US" b="0" i="0" dirty="0">
                <a:solidFill>
                  <a:srgbClr val="000000"/>
                </a:solidFill>
                <a:effectLst/>
                <a:latin typeface="Hadassah Friedlaender" panose="02020603050405020304" pitchFamily="18" charset="-79"/>
                <a:cs typeface="Hadassah Friedlaender" panose="02020603050405020304" pitchFamily="18" charset="-79"/>
              </a:rPr>
              <a:t>​</a:t>
            </a:r>
            <a:r>
              <a:rPr lang="he-IL" b="0" i="0" dirty="0">
                <a:solidFill>
                  <a:srgbClr val="000000"/>
                </a:solidFill>
                <a:effectLst/>
                <a:latin typeface="Hadassah Friedlaender" panose="02020603050405020304" pitchFamily="18" charset="-79"/>
                <a:cs typeface="Hadassah Friedlaender" panose="02020603050405020304" pitchFamily="18" charset="-79"/>
              </a:rPr>
              <a:t> (</a:t>
            </a:r>
            <a:r>
              <a:rPr lang="he-IL" b="0" i="0" dirty="0">
                <a:solidFill>
                  <a:srgbClr val="FF0000"/>
                </a:solidFill>
                <a:effectLst/>
                <a:latin typeface="Hadassah Friedlaender" panose="02020603050405020304" pitchFamily="18" charset="-79"/>
                <a:cs typeface="Hadassah Friedlaender" panose="02020603050405020304" pitchFamily="18" charset="-79"/>
              </a:rPr>
              <a:t>נוהג</a:t>
            </a:r>
            <a:r>
              <a:rPr lang="he-IL" b="0" i="0" dirty="0">
                <a:solidFill>
                  <a:srgbClr val="000000"/>
                </a:solidFill>
                <a:effectLst/>
                <a:latin typeface="Hadassah Friedlaender" panose="02020603050405020304" pitchFamily="18" charset="-79"/>
                <a:cs typeface="Hadassah Friedlaender" panose="02020603050405020304" pitchFamily="18" charset="-79"/>
              </a:rPr>
              <a:t>)</a:t>
            </a:r>
            <a:endParaRPr lang="en-US" b="0" i="0" dirty="0">
              <a:solidFill>
                <a:srgbClr val="000000"/>
              </a:solidFill>
              <a:effectLst/>
              <a:latin typeface="Hadassah Friedlaender" panose="02020603050405020304" pitchFamily="18" charset="-79"/>
              <a:cs typeface="Hadassah Friedlaender" panose="02020603050405020304" pitchFamily="18" charset="-79"/>
            </a:endParaRPr>
          </a:p>
          <a:p>
            <a:pPr algn="just" rtl="1" fontAlgn="base">
              <a:lnSpc>
                <a:spcPct val="150000"/>
              </a:lnSpc>
              <a:buFont typeface="Arial" panose="020B0604020202020204" pitchFamily="34" charset="0"/>
              <a:buChar char="•"/>
            </a:pPr>
            <a:endParaRPr lang="he-IL" b="0" i="0" dirty="0">
              <a:solidFill>
                <a:srgbClr val="000000"/>
              </a:solidFill>
              <a:effectLst/>
              <a:latin typeface="Hadassah Friedlaender" panose="02020603050405020304" pitchFamily="18" charset="-79"/>
              <a:cs typeface="Hadassah Friedlaender" panose="02020603050405020304" pitchFamily="18" charset="-79"/>
            </a:endParaRPr>
          </a:p>
          <a:p>
            <a:pPr algn="just" rtl="1" fontAlgn="base">
              <a:lnSpc>
                <a:spcPct val="150000"/>
              </a:lnSpc>
            </a:pPr>
            <a:r>
              <a:rPr lang="he-IL" b="1" i="0" u="none" strike="noStrike" dirty="0">
                <a:solidFill>
                  <a:srgbClr val="000000"/>
                </a:solidFill>
                <a:effectLst/>
                <a:latin typeface="Hadassah Friedlaender" panose="02020603050405020304" pitchFamily="18" charset="-79"/>
                <a:cs typeface="Hadassah Friedlaender" panose="02020603050405020304" pitchFamily="18" charset="-79"/>
              </a:rPr>
              <a:t>לקחים</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------------&gt; מה הדבר </a:t>
            </a:r>
            <a:r>
              <a:rPr lang="he-IL" b="0" i="0" u="none" strike="noStrike" dirty="0">
                <a:solidFill>
                  <a:schemeClr val="bg1">
                    <a:lumMod val="75000"/>
                  </a:schemeClr>
                </a:solidFill>
                <a:effectLst/>
                <a:latin typeface="Hadassah Friedlaender" panose="02020603050405020304" pitchFamily="18" charset="-79"/>
                <a:cs typeface="Hadassah Friedlaender" panose="02020603050405020304" pitchFamily="18" charset="-79"/>
              </a:rPr>
              <a:t>החדש</a:t>
            </a:r>
            <a:r>
              <a:rPr lang="he-IL" b="0" i="0" u="none" strike="noStrike" dirty="0">
                <a:solidFill>
                  <a:srgbClr val="000000"/>
                </a:solidFill>
                <a:effectLst/>
                <a:latin typeface="Hadassah Friedlaender" panose="02020603050405020304" pitchFamily="18" charset="-79"/>
                <a:cs typeface="Hadassah Friedlaender" panose="02020603050405020304" pitchFamily="18" charset="-79"/>
              </a:rPr>
              <a:t> שלמדנו מאירוע </a:t>
            </a:r>
            <a:r>
              <a:rPr lang="en-US" b="0" i="0" dirty="0">
                <a:solidFill>
                  <a:srgbClr val="000000"/>
                </a:solidFill>
                <a:effectLst/>
                <a:latin typeface="Hadassah Friedlaender" panose="02020603050405020304" pitchFamily="18" charset="-79"/>
                <a:cs typeface="Hadassah Friedlaender" panose="02020603050405020304" pitchFamily="18" charset="-79"/>
              </a:rPr>
              <a:t>​</a:t>
            </a:r>
          </a:p>
          <a:p>
            <a:pPr algn="just" rtl="1" fontAlgn="base">
              <a:lnSpc>
                <a:spcPct val="150000"/>
              </a:lnSpc>
              <a:buFont typeface="Arial" panose="020B0604020202020204" pitchFamily="34" charset="0"/>
              <a:buChar char="•"/>
            </a:pPr>
            <a:endParaRPr lang="he-IL" b="0" i="0" dirty="0">
              <a:solidFill>
                <a:srgbClr val="000000"/>
              </a:solidFill>
              <a:effectLst/>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303398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2784763" y="835224"/>
            <a:ext cx="3574473" cy="1179614"/>
          </a:xfrm>
          <a:prstGeom prst="rect">
            <a:avLst/>
          </a:prstGeom>
          <a:noFill/>
          <a:ln>
            <a:noFill/>
          </a:ln>
        </p:spPr>
        <p:txBody>
          <a:bodyPr spcFirstLastPara="1" wrap="square" lIns="91425" tIns="91425" rIns="91425" bIns="91425" anchor="t" anchorCtr="0">
            <a:noAutofit/>
          </a:bodyPr>
          <a:lstStyle/>
          <a:p>
            <a:pPr marL="149225" lvl="0" algn="ctr" rtl="1">
              <a:lnSpc>
                <a:spcPct val="150000"/>
              </a:lnSpc>
              <a:spcBef>
                <a:spcPts val="0"/>
              </a:spcBef>
              <a:spcAft>
                <a:spcPts val="0"/>
              </a:spcAft>
              <a:buSzPts val="1250"/>
            </a:pPr>
            <a:r>
              <a:rPr lang="he-IL" sz="1600" b="1" u="sng">
                <a:solidFill>
                  <a:schemeClr val="tx1"/>
                </a:solidFill>
                <a:latin typeface="Hadassah Friedlaender" panose="02020603050405020304" pitchFamily="18" charset="-79"/>
                <a:ea typeface="Roboto"/>
                <a:cs typeface="Hadassah Friedlaender" panose="02020603050405020304" pitchFamily="18" charset="-79"/>
                <a:sym typeface="Roboto"/>
              </a:rPr>
              <a:t>פורמט דיווח ראשוני:</a:t>
            </a:r>
          </a:p>
          <a:p>
            <a:pPr marL="149225" lvl="0" algn="r" rtl="1">
              <a:spcBef>
                <a:spcPts val="0"/>
              </a:spcBef>
              <a:spcAft>
                <a:spcPts val="0"/>
              </a:spcAft>
              <a:buSzPts val="1250"/>
            </a:pPr>
            <a:r>
              <a:rPr lang="en-US" sz="1600" b="0" i="0">
                <a:solidFill>
                  <a:srgbClr val="000000"/>
                </a:solidFill>
                <a:effectLst/>
                <a:latin typeface="Alef" panose="00000500000000000000" pitchFamily="2" charset="-79"/>
                <a:cs typeface="Alef" panose="00000500000000000000" pitchFamily="2" charset="-79"/>
              </a:rPr>
              <a:t>❗</a:t>
            </a:r>
            <a:r>
              <a:rPr lang="he-IL" sz="1600" b="0" i="0">
                <a:solidFill>
                  <a:srgbClr val="000000"/>
                </a:solidFill>
                <a:effectLst/>
                <a:latin typeface="Alef" panose="00000500000000000000" pitchFamily="2" charset="-79"/>
                <a:cs typeface="Alef" panose="00000500000000000000" pitchFamily="2" charset="-79"/>
              </a:rPr>
              <a:t>דיווח אירוע -  </a:t>
            </a:r>
            <a:r>
              <a:rPr lang="he-IL" sz="1600" b="0" i="0">
                <a:solidFill>
                  <a:schemeClr val="bg1">
                    <a:lumMod val="75000"/>
                  </a:schemeClr>
                </a:solidFill>
                <a:effectLst/>
                <a:latin typeface="Alef" panose="00000500000000000000" pitchFamily="2" charset="-79"/>
                <a:cs typeface="Alef" panose="00000500000000000000" pitchFamily="2" charset="-79"/>
              </a:rPr>
              <a:t>(לרשום מה קרה) </a:t>
            </a:r>
            <a:r>
              <a:rPr lang="en-US" sz="1600" b="0" i="0">
                <a:solidFill>
                  <a:srgbClr val="000000"/>
                </a:solidFill>
                <a:effectLst/>
                <a:latin typeface="Alef" panose="00000500000000000000" pitchFamily="2" charset="-79"/>
                <a:cs typeface="Alef" panose="00000500000000000000" pitchFamily="2" charset="-79"/>
              </a:rPr>
              <a:t>❗</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הנהגה ושבט: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שם החניך/ה: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פעילות: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תאריך: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מיקום: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שמות הנוכחים ותפקידים: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תיאור האירוע: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עדכונים שעברו ומצב: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הטיפול הרפואי: </a:t>
            </a:r>
            <a:br>
              <a:rPr lang="en-US" sz="1600" b="0" i="0">
                <a:solidFill>
                  <a:srgbClr val="000000"/>
                </a:solidFill>
                <a:effectLst/>
                <a:latin typeface="Alef" panose="00000500000000000000" pitchFamily="2" charset="-79"/>
                <a:cs typeface="Alef" panose="00000500000000000000" pitchFamily="2" charset="-79"/>
              </a:rPr>
            </a:br>
            <a:r>
              <a:rPr lang="he-IL" sz="1600" b="0" i="0">
                <a:solidFill>
                  <a:srgbClr val="000000"/>
                </a:solidFill>
                <a:effectLst/>
                <a:latin typeface="Alef" panose="00000500000000000000" pitchFamily="2" charset="-79"/>
                <a:cs typeface="Alef" panose="00000500000000000000" pitchFamily="2" charset="-79"/>
              </a:rPr>
              <a:t>מסקנות ולקחים ראשוניים:</a:t>
            </a:r>
            <a:endParaRPr lang="en-US" sz="1600" b="0" i="0">
              <a:solidFill>
                <a:srgbClr val="000000"/>
              </a:solidFill>
              <a:effectLst/>
              <a:latin typeface="Alef" panose="00000500000000000000" pitchFamily="2" charset="-79"/>
              <a:cs typeface="Alef" panose="00000500000000000000" pitchFamily="2" charset="-79"/>
            </a:endParaRPr>
          </a:p>
          <a:p>
            <a:pPr marL="149225" lvl="0" algn="r" rtl="1">
              <a:spcBef>
                <a:spcPts val="0"/>
              </a:spcBef>
              <a:spcAft>
                <a:spcPts val="0"/>
              </a:spcAft>
              <a:buSzPts val="1250"/>
            </a:pPr>
            <a:br>
              <a:rPr lang="en-US" sz="1600">
                <a:solidFill>
                  <a:schemeClr val="tx1"/>
                </a:solidFill>
                <a:latin typeface="Hadassah Friedlaender" panose="02020603050405020304" pitchFamily="18" charset="-79"/>
                <a:ea typeface="Roboto"/>
                <a:cs typeface="Hadassah Friedlaender" panose="02020603050405020304" pitchFamily="18" charset="-79"/>
                <a:sym typeface="Roboto"/>
              </a:rPr>
            </a:b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dirty="0">
                <a:latin typeface="Hadassah Friedlaender" panose="02020603050405020304" pitchFamily="18" charset="-79"/>
                <a:cs typeface="Hadassah Friedlaender" panose="02020603050405020304" pitchFamily="18" charset="-79"/>
              </a:rPr>
              <a:t>פורמט לדיווח אירוע</a:t>
            </a:r>
            <a:endParaRPr dirty="0">
              <a:solidFill>
                <a:schemeClr val="dk1"/>
              </a:solidFill>
              <a:latin typeface="Hadassah Friedlaender" panose="02020603050405020304" pitchFamily="18" charset="-79"/>
              <a:cs typeface="Hadassah Friedlaender" panose="02020603050405020304" pitchFamily="18" charset="-79"/>
            </a:endParaRPr>
          </a:p>
        </p:txBody>
      </p:sp>
      <p:pic>
        <p:nvPicPr>
          <p:cNvPr id="17" name="תמונה 16" descr="תמונה שמכילה טקסט, צילום מסך, גופן, מספר&#10;&#10;התיאור נוצר באופן אוטומטי">
            <a:extLst>
              <a:ext uri="{FF2B5EF4-FFF2-40B4-BE49-F238E27FC236}">
                <a16:creationId xmlns:a16="http://schemas.microsoft.com/office/drawing/2014/main" id="{B22D3708-2AB7-B21C-6654-0042FEF25CE4}"/>
              </a:ext>
            </a:extLst>
          </p:cNvPr>
          <p:cNvPicPr>
            <a:picLocks noChangeAspect="1"/>
          </p:cNvPicPr>
          <p:nvPr/>
        </p:nvPicPr>
        <p:blipFill>
          <a:blip r:embed="rId4"/>
          <a:stretch>
            <a:fillRect/>
          </a:stretch>
        </p:blipFill>
        <p:spPr>
          <a:xfrm>
            <a:off x="4985608" y="895951"/>
            <a:ext cx="3160430" cy="3998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21" name="קבוצה 20">
            <a:extLst>
              <a:ext uri="{FF2B5EF4-FFF2-40B4-BE49-F238E27FC236}">
                <a16:creationId xmlns:a16="http://schemas.microsoft.com/office/drawing/2014/main" id="{DFDF79C4-8D03-4CDC-4281-0B69280CF6D3}"/>
              </a:ext>
            </a:extLst>
          </p:cNvPr>
          <p:cNvGrpSpPr/>
          <p:nvPr/>
        </p:nvGrpSpPr>
        <p:grpSpPr>
          <a:xfrm>
            <a:off x="701149" y="927573"/>
            <a:ext cx="4167228" cy="3933958"/>
            <a:chOff x="242441" y="584477"/>
            <a:chExt cx="4167228" cy="4026307"/>
          </a:xfrm>
        </p:grpSpPr>
        <p:pic>
          <p:nvPicPr>
            <p:cNvPr id="19" name="תמונה 18" descr="תמונה שמכילה טקסט, צילום מסך, גופן&#10;&#10;התיאור נוצר באופן אוטומטי">
              <a:extLst>
                <a:ext uri="{FF2B5EF4-FFF2-40B4-BE49-F238E27FC236}">
                  <a16:creationId xmlns:a16="http://schemas.microsoft.com/office/drawing/2014/main" id="{49D45255-F585-64C1-47E5-38352F5BCEFD}"/>
                </a:ext>
              </a:extLst>
            </p:cNvPr>
            <p:cNvPicPr>
              <a:picLocks noChangeAspect="1"/>
            </p:cNvPicPr>
            <p:nvPr/>
          </p:nvPicPr>
          <p:blipFill>
            <a:blip r:embed="rId5"/>
            <a:stretch>
              <a:fillRect/>
            </a:stretch>
          </p:blipFill>
          <p:spPr>
            <a:xfrm>
              <a:off x="242441" y="584477"/>
              <a:ext cx="4167228" cy="40263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מלבן 19">
              <a:extLst>
                <a:ext uri="{FF2B5EF4-FFF2-40B4-BE49-F238E27FC236}">
                  <a16:creationId xmlns:a16="http://schemas.microsoft.com/office/drawing/2014/main" id="{888C00C0-5D34-A014-B45F-27D83D5BC4ED}"/>
                </a:ext>
              </a:extLst>
            </p:cNvPr>
            <p:cNvSpPr/>
            <p:nvPr/>
          </p:nvSpPr>
          <p:spPr>
            <a:xfrm>
              <a:off x="2739517" y="2009207"/>
              <a:ext cx="294135" cy="208817"/>
            </a:xfrm>
            <a:prstGeom prst="rect">
              <a:avLst/>
            </a:prstGeom>
            <a:solidFill>
              <a:srgbClr val="D8FDD2"/>
            </a:solidFill>
            <a:ln>
              <a:solidFill>
                <a:srgbClr val="D8FDD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297641" y="3749615"/>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8"/>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9"/>
          <a:stretch>
            <a:fillRect/>
          </a:stretch>
        </p:blipFill>
        <p:spPr>
          <a:xfrm>
            <a:off x="8401550" y="0"/>
            <a:ext cx="742450" cy="835224"/>
          </a:xfrm>
          <a:prstGeom prst="rect">
            <a:avLst/>
          </a:prstGeom>
        </p:spPr>
      </p:pic>
      <p:sp>
        <p:nvSpPr>
          <p:cNvPr id="12" name="מלבן 11">
            <a:extLst>
              <a:ext uri="{FF2B5EF4-FFF2-40B4-BE49-F238E27FC236}">
                <a16:creationId xmlns:a16="http://schemas.microsoft.com/office/drawing/2014/main" id="{6E6CE430-0804-E83C-9E8F-DB3A67E9F600}"/>
              </a:ext>
            </a:extLst>
          </p:cNvPr>
          <p:cNvSpPr/>
          <p:nvPr/>
        </p:nvSpPr>
        <p:spPr>
          <a:xfrm>
            <a:off x="7184058" y="538575"/>
            <a:ext cx="1010905" cy="91807"/>
          </a:xfrm>
          <a:prstGeom prst="rect">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9B1C3236-344D-C64E-4713-1E56BEA6C6E2}"/>
              </a:ext>
            </a:extLst>
          </p:cNvPr>
          <p:cNvSpPr/>
          <p:nvPr/>
        </p:nvSpPr>
        <p:spPr>
          <a:xfrm>
            <a:off x="6112266" y="538574"/>
            <a:ext cx="1010905" cy="91807"/>
          </a:xfrm>
          <a:prstGeom prst="rect">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831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445323"/>
          </a:xfrm>
          <a:prstGeom prst="rect">
            <a:avLst/>
          </a:prstGeom>
          <a:noFill/>
          <a:ln>
            <a:noFill/>
          </a:ln>
        </p:spPr>
        <p:txBody>
          <a:bodyPr spcFirstLastPara="1" wrap="square" lIns="91425" tIns="91425" rIns="91425" bIns="91425" anchor="t" anchorCtr="0">
            <a:noAutofit/>
          </a:bodyPr>
          <a:lstStyle/>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הובלת חניכים/ות חדשים/ות ביום הפעילות הראשון</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ביום הפעילות הראשון ניתן לקבוע נקודת מפגש ידועה לחניכים/ות חדשים/ות </a:t>
            </a:r>
            <a:br>
              <a:rPr lang="en-US" sz="1600" dirty="0">
                <a:solidFill>
                  <a:schemeClr val="tx1"/>
                </a:solidFill>
                <a:latin typeface="Hadassah Friedlaender" panose="02020603050405020304" pitchFamily="18" charset="-79"/>
                <a:ea typeface="Roboto"/>
                <a:cs typeface="Hadassah Friedlaender" panose="02020603050405020304" pitchFamily="18" charset="-79"/>
                <a:sym typeface="Roboto"/>
              </a:rPr>
            </a:b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(כגון מרחב בית-הספר)</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המרחק של השבט מנקודת המפגש לא יעלה על 2 ק"מ</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לפעילות זו יש להמציא אישור הנהגתי</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בפעילות זו יימצא חבר/ת שכבה בוגרת לכל 15 חניכים/ות</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בפעילות זו ת/יימצא בוגר/ת אחראי/ת. הבוגר/ת ת/יסייר בין אזורי הפעילות, במיוחד בקבוצות חדשות בשבט ות/יעזור בפתרון בעיות וצרכים של צוות ההדרכה, ההורים והחניכים/ות</a:t>
            </a: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יום פעילות ראשון (מתוך האוגדן)</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spTree>
    <p:extLst>
      <p:ext uri="{BB962C8B-B14F-4D97-AF65-F5344CB8AC3E}">
        <p14:creationId xmlns:p14="http://schemas.microsoft.com/office/powerpoint/2010/main" val="157727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445323"/>
          </a:xfrm>
          <a:prstGeom prst="rect">
            <a:avLst/>
          </a:prstGeom>
          <a:noFill/>
          <a:ln>
            <a:noFill/>
          </a:ln>
        </p:spPr>
        <p:txBody>
          <a:bodyPr spcFirstLastPara="1" wrap="square" lIns="91425" tIns="91425" rIns="91425" bIns="91425" anchor="t" anchorCtr="0">
            <a:noAutofit/>
          </a:bodyPr>
          <a:lstStyle/>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תופעת האלרגיה היא תופעה שהולכת ומתרחבת. כיום ישנם/ן ילדים/ות רבים/</a:t>
            </a:r>
            <a:r>
              <a:rPr lang="he-IL" sz="1600" dirty="0" err="1">
                <a:solidFill>
                  <a:schemeClr val="tx1"/>
                </a:solidFill>
                <a:latin typeface="Hadassah Friedlaender" panose="02020603050405020304" pitchFamily="18" charset="-79"/>
                <a:ea typeface="Roboto"/>
                <a:cs typeface="Hadassah Friedlaender" panose="02020603050405020304" pitchFamily="18" charset="-79"/>
                <a:sym typeface="Roboto"/>
              </a:rPr>
              <a:t>ות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למגוון רחב של חומרים. </a:t>
            </a:r>
            <a:br>
              <a:rPr lang="en-US" sz="1600" dirty="0">
                <a:solidFill>
                  <a:schemeClr val="tx1"/>
                </a:solidFill>
                <a:latin typeface="Hadassah Friedlaender" panose="02020603050405020304" pitchFamily="18" charset="-79"/>
                <a:ea typeface="Roboto"/>
                <a:cs typeface="Hadassah Friedlaender" panose="02020603050405020304" pitchFamily="18" charset="-79"/>
                <a:sym typeface="Roboto"/>
              </a:rPr>
            </a:b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מקרים חמורים עלולים להעמיד את חייהם/ן בסכנה בהיעדר טיפול חירום מיידי המציל חיים. הטיפול העומד לרשותנו, מעבר לפעילות למניעת חשיפה - שימוש במזרק אפיפן.</a:t>
            </a:r>
          </a:p>
          <a:p>
            <a:pPr marL="149225" lvl="0" algn="r" rtl="1">
              <a:lnSpc>
                <a:spcPct val="150000"/>
              </a:lnSpc>
              <a:spcBef>
                <a:spcPts val="0"/>
              </a:spcBef>
              <a:spcAft>
                <a:spcPts val="0"/>
              </a:spcAft>
              <a:buSzPts val="1250"/>
            </a:pP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lnSpc>
                <a:spcPct val="150000"/>
              </a:lnSpc>
              <a:spcBef>
                <a:spcPts val="0"/>
              </a:spcBef>
              <a:spcAft>
                <a:spcPts val="0"/>
              </a:spcAft>
              <a:buSzPts val="1250"/>
            </a:pPr>
            <a:r>
              <a:rPr lang="he-IL" sz="1600" b="1" dirty="0">
                <a:solidFill>
                  <a:schemeClr val="tx1"/>
                </a:solidFill>
                <a:latin typeface="Hadassah Friedlaender" panose="02020603050405020304" pitchFamily="18" charset="-79"/>
                <a:ea typeface="Roboto"/>
                <a:cs typeface="Hadassah Friedlaender" panose="02020603050405020304" pitchFamily="18" charset="-79"/>
                <a:sym typeface="Roboto"/>
              </a:rPr>
              <a:t>כאשר בשבט יש חניך/ה עם אלרגיה מסכנת חיים – </a:t>
            </a:r>
            <a:r>
              <a:rPr lang="he-IL" sz="1600" b="1" dirty="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rPr>
              <a:t>יש חובה על הימצאות מזרק אפיפן כחלק מתיק עזרה ראשונה שנמצא בשבט</a:t>
            </a:r>
            <a:endParaRPr lang="he-IL" sz="1600" dirty="0">
              <a:solidFill>
                <a:schemeClr val="tx1"/>
              </a:solidFill>
              <a:highlight>
                <a:srgbClr val="FFFF00"/>
              </a:highlight>
              <a:latin typeface="Hadassah Friedlaender" panose="02020603050405020304" pitchFamily="18" charset="-79"/>
              <a:ea typeface="Roboto"/>
              <a:cs typeface="Hadassah Friedlaender" panose="02020603050405020304" pitchFamily="18" charset="-79"/>
              <a:sym typeface="Roboto"/>
            </a:endParaRP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במוסדות חינוך שבהם/ן לומדים/ות תלמידים/ות בכיתה ג' ומעלה – מזרק במינון 0.3 מ"ג.</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יש לוודא תקינות ולאחסן את המזרק כפי שמופיע בנוהל שימוש ואחסנה של מזרקי אפיפן.</a:t>
            </a:r>
          </a:p>
          <a:p>
            <a:pPr marL="457200" lvl="0" indent="-307975" algn="r" rtl="1">
              <a:lnSpc>
                <a:spcPct val="150000"/>
              </a:lnSpc>
              <a:spcBef>
                <a:spcPts val="0"/>
              </a:spcBef>
              <a:spcAft>
                <a:spcPts val="0"/>
              </a:spcAft>
              <a:buSzPts val="1250"/>
              <a:buFont typeface="Open Sans"/>
              <a:buChar char="●"/>
            </a:pP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dirty="0">
                <a:latin typeface="Hadassah Friedlaender" panose="02020603050405020304" pitchFamily="18" charset="-79"/>
                <a:cs typeface="Hadassah Friedlaender" panose="02020603050405020304" pitchFamily="18" charset="-79"/>
              </a:rPr>
              <a:t>מזרקי אפיפן</a:t>
            </a:r>
            <a:endParaRPr dirty="0">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pic>
        <p:nvPicPr>
          <p:cNvPr id="3" name="גרפיקה 2" descr="מחט עם מילוי מלא">
            <a:hlinkClick r:id="rId8"/>
            <a:extLst>
              <a:ext uri="{FF2B5EF4-FFF2-40B4-BE49-F238E27FC236}">
                <a16:creationId xmlns:a16="http://schemas.microsoft.com/office/drawing/2014/main" id="{03BF431C-1B8E-2E0F-F911-462896C929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254282">
            <a:off x="4238486" y="4247685"/>
            <a:ext cx="914400" cy="914400"/>
          </a:xfrm>
          <a:prstGeom prst="rect">
            <a:avLst/>
          </a:prstGeom>
        </p:spPr>
      </p:pic>
      <p:sp>
        <p:nvSpPr>
          <p:cNvPr id="4" name="תיבת טקסט 3">
            <a:extLst>
              <a:ext uri="{FF2B5EF4-FFF2-40B4-BE49-F238E27FC236}">
                <a16:creationId xmlns:a16="http://schemas.microsoft.com/office/drawing/2014/main" id="{995A29FB-F3B8-9362-F962-5D2A5CFEE2B5}"/>
              </a:ext>
            </a:extLst>
          </p:cNvPr>
          <p:cNvSpPr txBox="1"/>
          <p:nvPr/>
        </p:nvSpPr>
        <p:spPr>
          <a:xfrm>
            <a:off x="225973" y="4404870"/>
            <a:ext cx="4592410" cy="400110"/>
          </a:xfrm>
          <a:prstGeom prst="rect">
            <a:avLst/>
          </a:prstGeom>
          <a:noFill/>
        </p:spPr>
        <p:txBody>
          <a:bodyPr wrap="square">
            <a:spAutoFit/>
          </a:bodyPr>
          <a:lstStyle/>
          <a:p>
            <a:r>
              <a:rPr lang="he-IL" sz="2000" dirty="0">
                <a:solidFill>
                  <a:srgbClr val="0070C0"/>
                </a:solidFill>
                <a:latin typeface="Hadassah Friedlaender" panose="02020603050405020304" pitchFamily="18" charset="-79"/>
                <a:ea typeface="Roboto"/>
                <a:cs typeface="Hadassah Friedlaender" panose="02020603050405020304" pitchFamily="18" charset="-79"/>
                <a:hlinkClick r:id="rId11"/>
              </a:rPr>
              <a:t>נוהל שימוש ואחזקה במזרק אפיפן</a:t>
            </a:r>
            <a:endParaRPr lang="he-IL" sz="2000" dirty="0">
              <a:solidFill>
                <a:srgbClr val="0070C0"/>
              </a:solidFill>
              <a:latin typeface="Hadassah Friedlaender" panose="02020603050405020304" pitchFamily="18" charset="-79"/>
              <a:ea typeface="Roboto"/>
              <a:cs typeface="Hadassah Friedlaender" panose="02020603050405020304" pitchFamily="18" charset="-79"/>
            </a:endParaRPr>
          </a:p>
        </p:txBody>
      </p:sp>
    </p:spTree>
    <p:extLst>
      <p:ext uri="{BB962C8B-B14F-4D97-AF65-F5344CB8AC3E}">
        <p14:creationId xmlns:p14="http://schemas.microsoft.com/office/powerpoint/2010/main" val="30169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normAutofit fontScale="85000" lnSpcReduction="20000"/>
          </a:bodyPr>
          <a:lstStyle/>
          <a:p>
            <a:endParaRPr lang="he-IL"/>
          </a:p>
        </p:txBody>
      </p:sp>
      <p:pic>
        <p:nvPicPr>
          <p:cNvPr id="5" name="אלרגיה למזון - מזרק אפיפן - 3 שניות להציל חיים">
            <a:hlinkClick r:id="" action="ppaction://media"/>
            <a:extLst>
              <a:ext uri="{FF2B5EF4-FFF2-40B4-BE49-F238E27FC236}">
                <a16:creationId xmlns:a16="http://schemas.microsoft.com/office/drawing/2014/main" id="{AEE78CCB-9BC3-706E-C1E7-2C51695D6F8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4573" y="108870"/>
            <a:ext cx="8597918" cy="4836696"/>
          </a:xfrm>
          <a:prstGeom prst="rect">
            <a:avLst/>
          </a:prstGeom>
        </p:spPr>
      </p:pic>
    </p:spTree>
    <p:extLst>
      <p:ext uri="{BB962C8B-B14F-4D97-AF65-F5344CB8AC3E}">
        <p14:creationId xmlns:p14="http://schemas.microsoft.com/office/powerpoint/2010/main" val="24784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2725703"/>
          </a:xfrm>
          <a:prstGeom prst="rect">
            <a:avLst/>
          </a:prstGeom>
          <a:noFill/>
          <a:ln>
            <a:noFill/>
          </a:ln>
        </p:spPr>
        <p:txBody>
          <a:bodyPr spcFirstLastPara="1" wrap="square" lIns="91425" tIns="91425" rIns="91425" bIns="91425" anchor="t" anchorCtr="0">
            <a:noAutofit/>
          </a:bodyPr>
          <a:lstStyle/>
          <a:p>
            <a:pPr marL="149225" lvl="0" algn="r" rtl="1">
              <a:lnSpc>
                <a:spcPct val="150000"/>
              </a:lnSpc>
              <a:spcBef>
                <a:spcPts val="0"/>
              </a:spcBef>
              <a:spcAft>
                <a:spcPts val="0"/>
              </a:spcAft>
              <a:buSzPts val="1250"/>
            </a:pP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במהלך שנת הפעילות הצופית חניכי וחניכות התנועה יוצאים למפעלים בחניונים שונים ברחבי הארץ. פעילות זו כוללת מעת לעת בישול צופי. לעיתים, לא ניתן להבעיר אש ישירות על הקרקע / לחפור בור בקרקע, ולכן נדרש מענה להפרדת האש מהאדמה. עד כה המענה ניתן באמצעות חצי חבית "שוכבת" שעליה מונחים מספר בזנ"טים ששימשו כמעמד לכלי הבישול. אמצעים אלה, בתצורה שתוארה לעיל, טומנים בחובם נקודות תורפה בכל הקשור ליציבות חצי החבית וכלי הבישול. לפיכך, נוהל זה נועד להגדיר את האמצעים המשמשים לבישול בחניונים שבהם אין אפשרות להדליק מדורות ישירות על הקרקע.</a:t>
            </a:r>
          </a:p>
          <a:p>
            <a:pPr marL="342900" indent="-342900" algn="r" rtl="1">
              <a:lnSpc>
                <a:spcPct val="115000"/>
              </a:lnSpc>
              <a:buFont typeface="Arial" panose="020B0604020202020204" pitchFamily="34" charset="0"/>
              <a:buChar char="•"/>
            </a:pPr>
            <a:r>
              <a:rPr lang="he-IL" sz="1100" b="1" u="sng">
                <a:effectLst/>
                <a:latin typeface="Hadassah Friedlaender" panose="02020603050405020304" pitchFamily="18" charset="-79"/>
                <a:ea typeface="David" panose="020E0502060401010101" pitchFamily="34" charset="-79"/>
                <a:cs typeface="Hadassah Friedlaender" panose="02020603050405020304" pitchFamily="18" charset="-79"/>
              </a:rPr>
              <a:t>מטרת הנוהל:</a:t>
            </a:r>
            <a:endParaRPr lang="en-US" sz="1100">
              <a:effectLst/>
              <a:latin typeface="Hadassah Friedlaender" panose="02020603050405020304" pitchFamily="18" charset="-79"/>
              <a:ea typeface="Calibri" panose="020F0502020204030204" pitchFamily="34" charset="0"/>
              <a:cs typeface="Hadassah Friedlaender" panose="02020603050405020304" pitchFamily="18" charset="-79"/>
            </a:endParaRPr>
          </a:p>
          <a:p>
            <a:pPr marL="742950" lvl="1" indent="-285750" algn="r" rtl="1">
              <a:lnSpc>
                <a:spcPct val="115000"/>
              </a:lnSpc>
              <a:spcAft>
                <a:spcPts val="1000"/>
              </a:spcAft>
              <a:buFont typeface="Wingdings" panose="05000000000000000000" pitchFamily="2" charset="2"/>
              <a:buChar char="ü"/>
            </a:pPr>
            <a:r>
              <a:rPr lang="he-IL" sz="1100">
                <a:solidFill>
                  <a:srgbClr val="000000"/>
                </a:solidFill>
                <a:effectLst/>
                <a:latin typeface="Hadassah Friedlaender" panose="02020603050405020304" pitchFamily="18" charset="-79"/>
                <a:ea typeface="David" panose="020E0502060401010101" pitchFamily="34" charset="-79"/>
                <a:cs typeface="Hadassah Friedlaender" panose="02020603050405020304" pitchFamily="18" charset="-79"/>
              </a:rPr>
              <a:t>הגדרת אופן ייצוב חצי החבית על הקרקע.</a:t>
            </a:r>
            <a:endParaRPr lang="he-IL" sz="1100">
              <a:latin typeface="Hadassah Friedlaender" panose="02020603050405020304" pitchFamily="18" charset="-79"/>
              <a:ea typeface="Calibri" panose="020F0502020204030204" pitchFamily="34" charset="0"/>
              <a:cs typeface="Hadassah Friedlaender" panose="02020603050405020304" pitchFamily="18" charset="-79"/>
            </a:endParaRPr>
          </a:p>
          <a:p>
            <a:pPr marL="742950" lvl="1" indent="-285750" algn="r" rtl="1">
              <a:lnSpc>
                <a:spcPct val="115000"/>
              </a:lnSpc>
              <a:spcAft>
                <a:spcPts val="1000"/>
              </a:spcAft>
              <a:buFont typeface="Wingdings" panose="05000000000000000000" pitchFamily="2" charset="2"/>
              <a:buChar char="ü"/>
            </a:pPr>
            <a:r>
              <a:rPr lang="he-IL" sz="1100">
                <a:solidFill>
                  <a:srgbClr val="000000"/>
                </a:solidFill>
                <a:effectLst/>
                <a:latin typeface="Hadassah Friedlaender" panose="02020603050405020304" pitchFamily="18" charset="-79"/>
                <a:ea typeface="David" panose="020E0502060401010101" pitchFamily="34" charset="-79"/>
                <a:cs typeface="Hadassah Friedlaender" panose="02020603050405020304" pitchFamily="18" charset="-79"/>
              </a:rPr>
              <a:t>הגדרת אופן ייצוב כלי הבישול על חצי החבית, כך שיהיו יציבים ולא יבלטו מקווי המתאר של חצי החבית.</a:t>
            </a: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נוהל שימוש בחצאי חביות לבישול</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spTree>
    <p:extLst>
      <p:ext uri="{BB962C8B-B14F-4D97-AF65-F5344CB8AC3E}">
        <p14:creationId xmlns:p14="http://schemas.microsoft.com/office/powerpoint/2010/main" val="343410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נוהל שימוש בחצאי חביות לבישול</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4"/>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5"/>
          <a:stretch>
            <a:fillRect/>
          </a:stretch>
        </p:blipFill>
        <p:spPr>
          <a:xfrm>
            <a:off x="8401550" y="0"/>
            <a:ext cx="742450" cy="835224"/>
          </a:xfrm>
          <a:prstGeom prst="rect">
            <a:avLst/>
          </a:prstGeom>
        </p:spPr>
      </p:pic>
      <p:pic>
        <p:nvPicPr>
          <p:cNvPr id="2" name="תמונה 1" descr="תמונה שמכילה קרקע, בחוץ, אש, כלי בישול וכלי אפייה&#10;&#10;התיאור נוצר באופן אוטומטי">
            <a:extLst>
              <a:ext uri="{FF2B5EF4-FFF2-40B4-BE49-F238E27FC236}">
                <a16:creationId xmlns:a16="http://schemas.microsoft.com/office/drawing/2014/main" id="{1B62C63E-16A4-A74C-8603-3BD2D450AD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3480" y="1090835"/>
            <a:ext cx="1511300" cy="1623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תמונה 2" descr="תמונה שמכילה קרקע, אש, בחוץ, להבה&#10;&#10;התיאור נוצר באופן אוטומטי">
            <a:extLst>
              <a:ext uri="{FF2B5EF4-FFF2-40B4-BE49-F238E27FC236}">
                <a16:creationId xmlns:a16="http://schemas.microsoft.com/office/drawing/2014/main" id="{7F5D5887-C77D-A568-E847-10CD2FF1BD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8890" y="2886700"/>
            <a:ext cx="2686685" cy="162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תמונה 3">
            <a:extLst>
              <a:ext uri="{FF2B5EF4-FFF2-40B4-BE49-F238E27FC236}">
                <a16:creationId xmlns:a16="http://schemas.microsoft.com/office/drawing/2014/main" id="{809DBD3B-5E3D-255D-0CF2-BA1E7B0B8E4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65" y="965332"/>
            <a:ext cx="2348230" cy="168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a:extLst>
              <a:ext uri="{FF2B5EF4-FFF2-40B4-BE49-F238E27FC236}">
                <a16:creationId xmlns:a16="http://schemas.microsoft.com/office/drawing/2014/main" id="{54289004-2422-2C79-83E3-00A13B26242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4065" y="2784763"/>
            <a:ext cx="2571750" cy="1935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תמונה 10">
            <a:extLst>
              <a:ext uri="{FF2B5EF4-FFF2-40B4-BE49-F238E27FC236}">
                <a16:creationId xmlns:a16="http://schemas.microsoft.com/office/drawing/2014/main" id="{936ED320-FE71-8F85-4B9E-99E36E4E415A}"/>
              </a:ext>
            </a:extLst>
          </p:cNvPr>
          <p:cNvPicPr>
            <a:picLocks noChangeAspect="1"/>
          </p:cNvPicPr>
          <p:nvPr/>
        </p:nvPicPr>
        <p:blipFill>
          <a:blip r:embed="rId10"/>
          <a:stretch>
            <a:fillRect/>
          </a:stretch>
        </p:blipFill>
        <p:spPr>
          <a:xfrm>
            <a:off x="2904823" y="2949332"/>
            <a:ext cx="2496883" cy="1124107"/>
          </a:xfrm>
          <a:prstGeom prst="rect">
            <a:avLst/>
          </a:prstGeom>
        </p:spPr>
      </p:pic>
      <p:pic>
        <p:nvPicPr>
          <p:cNvPr id="15" name="תמונה 14">
            <a:extLst>
              <a:ext uri="{FF2B5EF4-FFF2-40B4-BE49-F238E27FC236}">
                <a16:creationId xmlns:a16="http://schemas.microsoft.com/office/drawing/2014/main" id="{DDC3BBBF-AF66-A246-180F-E380953B679A}"/>
              </a:ext>
            </a:extLst>
          </p:cNvPr>
          <p:cNvPicPr>
            <a:picLocks noChangeAspect="1"/>
          </p:cNvPicPr>
          <p:nvPr/>
        </p:nvPicPr>
        <p:blipFill>
          <a:blip r:embed="rId11"/>
          <a:stretch>
            <a:fillRect/>
          </a:stretch>
        </p:blipFill>
        <p:spPr>
          <a:xfrm>
            <a:off x="2695815" y="1272703"/>
            <a:ext cx="4048690" cy="1314633"/>
          </a:xfrm>
          <a:prstGeom prst="rect">
            <a:avLst/>
          </a:prstGeom>
        </p:spPr>
      </p:pic>
      <p:pic>
        <p:nvPicPr>
          <p:cNvPr id="16"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5" name="תמונה 4">
            <a:extLst>
              <a:ext uri="{FF2B5EF4-FFF2-40B4-BE49-F238E27FC236}">
                <a16:creationId xmlns:a16="http://schemas.microsoft.com/office/drawing/2014/main" id="{A4C48DC9-2D2C-D98E-D26A-A3B519C4352C}"/>
              </a:ext>
            </a:extLst>
          </p:cNvPr>
          <p:cNvPicPr>
            <a:picLocks noChangeAspect="1"/>
          </p:cNvPicPr>
          <p:nvPr/>
        </p:nvPicPr>
        <p:blipFill>
          <a:blip r:embed="rId3"/>
          <a:stretch>
            <a:fillRect/>
          </a:stretch>
        </p:blipFill>
        <p:spPr>
          <a:xfrm>
            <a:off x="0" y="0"/>
            <a:ext cx="9144000" cy="5143500"/>
          </a:xfrm>
          <a:prstGeom prst="rect">
            <a:avLst/>
          </a:prstGeom>
        </p:spPr>
      </p:pic>
      <p:sp>
        <p:nvSpPr>
          <p:cNvPr id="435" name="Google Shape;435;p27"/>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e-IL">
                <a:latin typeface="Hadassah Friedlaender" panose="02020603050405020304" pitchFamily="18" charset="-79"/>
                <a:cs typeface="Hadassah Friedlaender" panose="02020603050405020304" pitchFamily="18" charset="-79"/>
                <a:sym typeface="Architects Daughter"/>
              </a:rPr>
              <a:t>על מה נדבר היום?</a:t>
            </a:r>
            <a:endParaRPr>
              <a:latin typeface="Hadassah Friedlaender" panose="02020603050405020304" pitchFamily="18" charset="-79"/>
              <a:cs typeface="Hadassah Friedlaender" panose="02020603050405020304" pitchFamily="18" charset="-79"/>
            </a:endParaRPr>
          </a:p>
        </p:txBody>
      </p:sp>
      <p:graphicFrame>
        <p:nvGraphicFramePr>
          <p:cNvPr id="436" name="Google Shape;436;p27"/>
          <p:cNvGraphicFramePr/>
          <p:nvPr>
            <p:extLst>
              <p:ext uri="{D42A27DB-BD31-4B8C-83A1-F6EECF244321}">
                <p14:modId xmlns:p14="http://schemas.microsoft.com/office/powerpoint/2010/main" val="1568974571"/>
              </p:ext>
            </p:extLst>
          </p:nvPr>
        </p:nvGraphicFramePr>
        <p:xfrm>
          <a:off x="539450" y="1412825"/>
          <a:ext cx="8065100" cy="2834325"/>
        </p:xfrm>
        <a:graphic>
          <a:graphicData uri="http://schemas.openxmlformats.org/drawingml/2006/table">
            <a:tbl>
              <a:tblPr>
                <a:noFill/>
                <a:tableStyleId>{57B97F71-9BC4-4AEC-865E-D6B2BDF8798E}</a:tableStyleId>
              </a:tblPr>
              <a:tblGrid>
                <a:gridCol w="2016275">
                  <a:extLst>
                    <a:ext uri="{9D8B030D-6E8A-4147-A177-3AD203B41FA5}">
                      <a16:colId xmlns:a16="http://schemas.microsoft.com/office/drawing/2014/main" val="20000"/>
                    </a:ext>
                  </a:extLst>
                </a:gridCol>
                <a:gridCol w="2016275">
                  <a:extLst>
                    <a:ext uri="{9D8B030D-6E8A-4147-A177-3AD203B41FA5}">
                      <a16:colId xmlns:a16="http://schemas.microsoft.com/office/drawing/2014/main" val="20001"/>
                    </a:ext>
                  </a:extLst>
                </a:gridCol>
                <a:gridCol w="2016275">
                  <a:extLst>
                    <a:ext uri="{9D8B030D-6E8A-4147-A177-3AD203B41FA5}">
                      <a16:colId xmlns:a16="http://schemas.microsoft.com/office/drawing/2014/main" val="20002"/>
                    </a:ext>
                  </a:extLst>
                </a:gridCol>
                <a:gridCol w="2016275">
                  <a:extLst>
                    <a:ext uri="{9D8B030D-6E8A-4147-A177-3AD203B41FA5}">
                      <a16:colId xmlns:a16="http://schemas.microsoft.com/office/drawing/2014/main" val="20003"/>
                    </a:ext>
                  </a:extLst>
                </a:gridCol>
              </a:tblGrid>
              <a:tr h="944775">
                <a:tc>
                  <a:txBody>
                    <a:bodyPr/>
                    <a:lstStyle/>
                    <a:p>
                      <a:pPr marL="0" lvl="0" indent="0" algn="ctr" rtl="0">
                        <a:spcBef>
                          <a:spcPts val="0"/>
                        </a:spcBef>
                        <a:spcAft>
                          <a:spcPts val="0"/>
                        </a:spcAft>
                        <a:buNone/>
                      </a:pPr>
                      <a:r>
                        <a:rPr lang="he-IL"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rPr>
                        <a:t>נוהל חצאי חביות</a:t>
                      </a:r>
                      <a:endParaRPr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he-IL"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rPr>
                        <a:t>יום פעילות ראשון</a:t>
                      </a:r>
                      <a:endParaRPr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he-IL"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rPr>
                        <a:t>נהלים</a:t>
                      </a:r>
                      <a:endParaRPr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he-IL"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rPr>
                        <a:t>אטרקציות </a:t>
                      </a:r>
                      <a:endParaRPr sz="2400" b="1">
                        <a:solidFill>
                          <a:schemeClr val="dk1"/>
                        </a:solidFill>
                        <a:latin typeface="Hadassah Friedlaender" panose="02020603050405020304" pitchFamily="18" charset="-79"/>
                        <a:ea typeface="Architects Daughter"/>
                        <a:cs typeface="Hadassah Friedlaender" panose="02020603050405020304" pitchFamily="18" charset="-79"/>
                        <a:sym typeface="Architects Daugh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944775">
                <a:tc>
                  <a:txBody>
                    <a:bodyPr/>
                    <a:lstStyle/>
                    <a:p>
                      <a:pPr marL="0" lvl="0" indent="0" algn="ctr" rtl="0">
                        <a:spcBef>
                          <a:spcPts val="0"/>
                        </a:spcBef>
                        <a:spcAft>
                          <a:spcPts val="0"/>
                        </a:spcAft>
                        <a:buNone/>
                      </a:pPr>
                      <a:r>
                        <a:rPr lang="he-IL" sz="1200" b="1">
                          <a:solidFill>
                            <a:schemeClr val="dk1"/>
                          </a:solidFill>
                          <a:latin typeface="Hadassah Friedlaender" panose="02020603050405020304" pitchFamily="18" charset="-79"/>
                          <a:ea typeface="Roboto"/>
                          <a:cs typeface="Hadassah Friedlaender" panose="02020603050405020304" pitchFamily="18" charset="-79"/>
                          <a:sym typeface="Roboto"/>
                        </a:rPr>
                        <a:t>הצגת הנוהל החדש</a:t>
                      </a:r>
                      <a:endParaRPr sz="1200" b="1">
                        <a:solidFill>
                          <a:schemeClr val="dk1"/>
                        </a:solidFill>
                        <a:latin typeface="Hadassah Friedlaender" panose="02020603050405020304" pitchFamily="18" charset="-79"/>
                        <a:cs typeface="Hadassah Friedlaender" panose="02020603050405020304" pitchFamily="18" charset="-79"/>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he-IL" sz="1200" b="1">
                          <a:solidFill>
                            <a:schemeClr val="dk1"/>
                          </a:solidFill>
                          <a:latin typeface="Hadassah Friedlaender" panose="02020603050405020304" pitchFamily="18" charset="-79"/>
                          <a:ea typeface="Roboto"/>
                          <a:cs typeface="Hadassah Friedlaender" panose="02020603050405020304" pitchFamily="18" charset="-79"/>
                          <a:sym typeface="Roboto"/>
                        </a:rPr>
                        <a:t>דגשים בטיחותיים ליום פעילות ראשון</a:t>
                      </a:r>
                      <a:endParaRPr sz="1200" b="1">
                        <a:solidFill>
                          <a:schemeClr val="dk1"/>
                        </a:solidFill>
                        <a:latin typeface="Hadassah Friedlaender" panose="02020603050405020304" pitchFamily="18" charset="-79"/>
                        <a:cs typeface="Hadassah Friedlaender" panose="02020603050405020304" pitchFamily="18" charset="-79"/>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he-IL" sz="1200" b="1">
                          <a:solidFill>
                            <a:schemeClr val="dk1"/>
                          </a:solidFill>
                          <a:latin typeface="Hadassah Friedlaender" panose="02020603050405020304" pitchFamily="18" charset="-79"/>
                          <a:ea typeface="Roboto"/>
                          <a:cs typeface="Hadassah Friedlaender" panose="02020603050405020304" pitchFamily="18" charset="-79"/>
                          <a:sym typeface="Roboto"/>
                        </a:rPr>
                        <a:t>חידוד על נהלים ודיווחים</a:t>
                      </a:r>
                    </a:p>
                    <a:p>
                      <a:pPr marL="0" lvl="0" indent="0" algn="ctr" rtl="0">
                        <a:spcBef>
                          <a:spcPts val="0"/>
                        </a:spcBef>
                        <a:spcAft>
                          <a:spcPts val="0"/>
                        </a:spcAft>
                        <a:buNone/>
                      </a:pPr>
                      <a:r>
                        <a:rPr lang="he-IL" sz="1200" b="1">
                          <a:solidFill>
                            <a:schemeClr val="dk1"/>
                          </a:solidFill>
                          <a:latin typeface="Hadassah Friedlaender" panose="02020603050405020304" pitchFamily="18" charset="-79"/>
                          <a:ea typeface="Roboto"/>
                          <a:cs typeface="Hadassah Friedlaender" panose="02020603050405020304" pitchFamily="18" charset="-79"/>
                          <a:sym typeface="Roboto"/>
                        </a:rPr>
                        <a:t>(מקרה בוחן)</a:t>
                      </a:r>
                      <a:endParaRPr sz="1200" b="1">
                        <a:solidFill>
                          <a:schemeClr val="dk1"/>
                        </a:solidFill>
                        <a:latin typeface="Hadassah Friedlaender" panose="02020603050405020304" pitchFamily="18" charset="-79"/>
                        <a:cs typeface="Hadassah Friedlaender" panose="02020603050405020304" pitchFamily="18" charset="-79"/>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he-IL" sz="1200" b="1">
                          <a:solidFill>
                            <a:schemeClr val="dk1"/>
                          </a:solidFill>
                          <a:latin typeface="Hadassah Friedlaender" panose="02020603050405020304" pitchFamily="18" charset="-79"/>
                          <a:ea typeface="Roboto"/>
                          <a:cs typeface="Hadassah Friedlaender" panose="02020603050405020304" pitchFamily="18" charset="-79"/>
                          <a:sym typeface="Roboto"/>
                        </a:rPr>
                        <a:t>איך יודעים אם אטרקציה מאושרת או לא?</a:t>
                      </a:r>
                      <a:endParaRPr sz="1200" b="1">
                        <a:solidFill>
                          <a:schemeClr val="dk1"/>
                        </a:solidFill>
                        <a:latin typeface="Hadassah Friedlaender" panose="02020603050405020304" pitchFamily="18" charset="-79"/>
                        <a:cs typeface="Hadassah Friedlaender" panose="02020603050405020304" pitchFamily="18" charset="-79"/>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944775">
                <a:tc>
                  <a:txBody>
                    <a:bodyPr/>
                    <a:lstStyle/>
                    <a:p>
                      <a:pPr marL="0" lvl="0" indent="0" algn="ctr" rtl="0">
                        <a:spcBef>
                          <a:spcPts val="0"/>
                        </a:spcBef>
                        <a:spcAft>
                          <a:spcPts val="0"/>
                        </a:spcAft>
                        <a:buNone/>
                      </a:pPr>
                      <a:endParaRPr sz="2400">
                        <a:latin typeface="Hadassah Friedlaender" panose="02020603050405020304" pitchFamily="18" charset="-79"/>
                        <a:ea typeface="Love Ya Like A Sister"/>
                        <a:cs typeface="Hadassah Friedlaender" panose="02020603050405020304" pitchFamily="18" charset="-79"/>
                        <a:sym typeface="Love Ya Like A Sis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rgbClr val="000000"/>
                        </a:buClr>
                        <a:buSzPts val="1100"/>
                        <a:buFont typeface="Arial"/>
                        <a:buNone/>
                      </a:pPr>
                      <a:endParaRPr sz="2400">
                        <a:latin typeface="Hadassah Friedlaender" panose="02020603050405020304" pitchFamily="18" charset="-79"/>
                        <a:ea typeface="Love Ya Like A Sister"/>
                        <a:cs typeface="Hadassah Friedlaender" panose="02020603050405020304" pitchFamily="18" charset="-79"/>
                        <a:sym typeface="Love Ya Like A Sis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Clr>
                          <a:srgbClr val="000000"/>
                        </a:buClr>
                        <a:buSzPts val="1100"/>
                        <a:buFont typeface="Arial"/>
                        <a:buNone/>
                      </a:pPr>
                      <a:endParaRPr sz="2400">
                        <a:latin typeface="Hadassah Friedlaender" panose="02020603050405020304" pitchFamily="18" charset="-79"/>
                        <a:ea typeface="Love Ya Like A Sister"/>
                        <a:cs typeface="Hadassah Friedlaender" panose="02020603050405020304" pitchFamily="18" charset="-79"/>
                        <a:sym typeface="Love Ya Like A Sis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rgbClr val="000000"/>
                        </a:buClr>
                        <a:buSzPts val="1100"/>
                        <a:buFont typeface="Arial"/>
                        <a:buNone/>
                      </a:pPr>
                      <a:endParaRPr sz="2400">
                        <a:solidFill>
                          <a:srgbClr val="FFFFFF"/>
                        </a:solidFill>
                        <a:latin typeface="Hadassah Friedlaender" panose="02020603050405020304" pitchFamily="18" charset="-79"/>
                        <a:ea typeface="Love Ya Like A Sister"/>
                        <a:cs typeface="Hadassah Friedlaender" panose="02020603050405020304" pitchFamily="18" charset="-79"/>
                        <a:sym typeface="Love Ya Like A Sister"/>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bl>
          </a:graphicData>
        </a:graphic>
      </p:graphicFrame>
      <p:sp>
        <p:nvSpPr>
          <p:cNvPr id="437" name="Google Shape;437;p27"/>
          <p:cNvSpPr/>
          <p:nvPr/>
        </p:nvSpPr>
        <p:spPr>
          <a:xfrm>
            <a:off x="7289810" y="3549204"/>
            <a:ext cx="614172" cy="497059"/>
          </a:xfrm>
          <a:custGeom>
            <a:avLst/>
            <a:gdLst/>
            <a:ahLst/>
            <a:cxnLst/>
            <a:rect l="l" t="t" r="r" b="b"/>
            <a:pathLst>
              <a:path w="12130" h="9817" extrusionOk="0">
                <a:moveTo>
                  <a:pt x="6534" y="3545"/>
                </a:moveTo>
                <a:lnTo>
                  <a:pt x="6534" y="3545"/>
                </a:lnTo>
                <a:cubicBezTo>
                  <a:pt x="6530" y="3554"/>
                  <a:pt x="6526" y="3564"/>
                  <a:pt x="6522" y="3574"/>
                </a:cubicBezTo>
                <a:cubicBezTo>
                  <a:pt x="6336" y="4014"/>
                  <a:pt x="6294" y="4442"/>
                  <a:pt x="6359" y="4834"/>
                </a:cubicBezTo>
                <a:lnTo>
                  <a:pt x="6359" y="4834"/>
                </a:lnTo>
                <a:cubicBezTo>
                  <a:pt x="6303" y="5078"/>
                  <a:pt x="6223" y="5313"/>
                  <a:pt x="6104" y="5520"/>
                </a:cubicBezTo>
                <a:cubicBezTo>
                  <a:pt x="5855" y="5949"/>
                  <a:pt x="5339" y="6244"/>
                  <a:pt x="4870" y="6244"/>
                </a:cubicBezTo>
                <a:cubicBezTo>
                  <a:pt x="4470" y="6244"/>
                  <a:pt x="4104" y="6029"/>
                  <a:pt x="3969" y="5499"/>
                </a:cubicBezTo>
                <a:cubicBezTo>
                  <a:pt x="3617" y="4150"/>
                  <a:pt x="5001" y="3587"/>
                  <a:pt x="6122" y="3587"/>
                </a:cubicBezTo>
                <a:cubicBezTo>
                  <a:pt x="6201" y="3587"/>
                  <a:pt x="6279" y="3589"/>
                  <a:pt x="6355" y="3595"/>
                </a:cubicBezTo>
                <a:cubicBezTo>
                  <a:pt x="6361" y="3595"/>
                  <a:pt x="6368" y="3596"/>
                  <a:pt x="6374" y="3596"/>
                </a:cubicBezTo>
                <a:cubicBezTo>
                  <a:pt x="6440" y="3596"/>
                  <a:pt x="6493" y="3576"/>
                  <a:pt x="6534" y="3545"/>
                </a:cubicBezTo>
                <a:close/>
                <a:moveTo>
                  <a:pt x="5310" y="0"/>
                </a:moveTo>
                <a:cubicBezTo>
                  <a:pt x="2707" y="0"/>
                  <a:pt x="766" y="2148"/>
                  <a:pt x="559" y="4788"/>
                </a:cubicBezTo>
                <a:cubicBezTo>
                  <a:pt x="364" y="7227"/>
                  <a:pt x="2037" y="9816"/>
                  <a:pt x="4441" y="9816"/>
                </a:cubicBezTo>
                <a:cubicBezTo>
                  <a:pt x="4882" y="9816"/>
                  <a:pt x="5348" y="9729"/>
                  <a:pt x="5832" y="9537"/>
                </a:cubicBezTo>
                <a:cubicBezTo>
                  <a:pt x="6130" y="9426"/>
                  <a:pt x="6046" y="8949"/>
                  <a:pt x="5773" y="8949"/>
                </a:cubicBezTo>
                <a:cubicBezTo>
                  <a:pt x="5740" y="8949"/>
                  <a:pt x="5703" y="8956"/>
                  <a:pt x="5664" y="8972"/>
                </a:cubicBezTo>
                <a:cubicBezTo>
                  <a:pt x="5175" y="9165"/>
                  <a:pt x="4723" y="9252"/>
                  <a:pt x="4309" y="9252"/>
                </a:cubicBezTo>
                <a:cubicBezTo>
                  <a:pt x="633" y="9252"/>
                  <a:pt x="1" y="2342"/>
                  <a:pt x="3781" y="875"/>
                </a:cubicBezTo>
                <a:cubicBezTo>
                  <a:pt x="4277" y="682"/>
                  <a:pt x="4781" y="594"/>
                  <a:pt x="5280" y="594"/>
                </a:cubicBezTo>
                <a:cubicBezTo>
                  <a:pt x="6675" y="594"/>
                  <a:pt x="8025" y="1286"/>
                  <a:pt x="9012" y="2319"/>
                </a:cubicBezTo>
                <a:cubicBezTo>
                  <a:pt x="9953" y="3323"/>
                  <a:pt x="10790" y="5457"/>
                  <a:pt x="8907" y="6043"/>
                </a:cubicBezTo>
                <a:cubicBezTo>
                  <a:pt x="8728" y="6099"/>
                  <a:pt x="8557" y="6124"/>
                  <a:pt x="8398" y="6124"/>
                </a:cubicBezTo>
                <a:cubicBezTo>
                  <a:pt x="7596" y="6124"/>
                  <a:pt x="7065" y="5475"/>
                  <a:pt x="6960" y="4728"/>
                </a:cubicBezTo>
                <a:lnTo>
                  <a:pt x="6960" y="4728"/>
                </a:lnTo>
                <a:cubicBezTo>
                  <a:pt x="7021" y="4399"/>
                  <a:pt x="7054" y="4062"/>
                  <a:pt x="7079" y="3740"/>
                </a:cubicBezTo>
                <a:lnTo>
                  <a:pt x="7079" y="3740"/>
                </a:lnTo>
                <a:cubicBezTo>
                  <a:pt x="7082" y="3733"/>
                  <a:pt x="7084" y="3727"/>
                  <a:pt x="7087" y="3721"/>
                </a:cubicBezTo>
                <a:cubicBezTo>
                  <a:pt x="7085" y="3720"/>
                  <a:pt x="7083" y="3720"/>
                  <a:pt x="7081" y="3720"/>
                </a:cubicBezTo>
                <a:lnTo>
                  <a:pt x="7081" y="3720"/>
                </a:lnTo>
                <a:cubicBezTo>
                  <a:pt x="7083" y="3692"/>
                  <a:pt x="7085" y="3664"/>
                  <a:pt x="7087" y="3637"/>
                </a:cubicBezTo>
                <a:cubicBezTo>
                  <a:pt x="7109" y="3450"/>
                  <a:pt x="6981" y="3362"/>
                  <a:pt x="6840" y="3362"/>
                </a:cubicBezTo>
                <a:cubicBezTo>
                  <a:pt x="6760" y="3362"/>
                  <a:pt x="6676" y="3390"/>
                  <a:pt x="6611" y="3445"/>
                </a:cubicBezTo>
                <a:lnTo>
                  <a:pt x="6611" y="3445"/>
                </a:lnTo>
                <a:cubicBezTo>
                  <a:pt x="6685" y="3276"/>
                  <a:pt x="6600" y="3023"/>
                  <a:pt x="6355" y="3009"/>
                </a:cubicBezTo>
                <a:cubicBezTo>
                  <a:pt x="6283" y="3003"/>
                  <a:pt x="6209" y="3000"/>
                  <a:pt x="6135" y="3000"/>
                </a:cubicBezTo>
                <a:cubicBezTo>
                  <a:pt x="4420" y="3000"/>
                  <a:pt x="2215" y="4594"/>
                  <a:pt x="3739" y="6399"/>
                </a:cubicBezTo>
                <a:cubicBezTo>
                  <a:pt x="4043" y="6763"/>
                  <a:pt x="4459" y="6937"/>
                  <a:pt x="4886" y="6937"/>
                </a:cubicBezTo>
                <a:cubicBezTo>
                  <a:pt x="5195" y="6937"/>
                  <a:pt x="5509" y="6846"/>
                  <a:pt x="5790" y="6671"/>
                </a:cubicBezTo>
                <a:cubicBezTo>
                  <a:pt x="6214" y="6421"/>
                  <a:pt x="6493" y="6065"/>
                  <a:pt x="6680" y="5657"/>
                </a:cubicBezTo>
                <a:lnTo>
                  <a:pt x="6680" y="5657"/>
                </a:lnTo>
                <a:cubicBezTo>
                  <a:pt x="7088" y="6287"/>
                  <a:pt x="7802" y="6699"/>
                  <a:pt x="8541" y="6699"/>
                </a:cubicBezTo>
                <a:cubicBezTo>
                  <a:pt x="9125" y="6699"/>
                  <a:pt x="9725" y="6442"/>
                  <a:pt x="10205" y="5834"/>
                </a:cubicBezTo>
                <a:cubicBezTo>
                  <a:pt x="12130" y="3428"/>
                  <a:pt x="8280" y="456"/>
                  <a:pt x="6187" y="80"/>
                </a:cubicBezTo>
                <a:cubicBezTo>
                  <a:pt x="5888" y="26"/>
                  <a:pt x="5595" y="0"/>
                  <a:pt x="5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grpSp>
        <p:nvGrpSpPr>
          <p:cNvPr id="438" name="Google Shape;438;p27"/>
          <p:cNvGrpSpPr/>
          <p:nvPr/>
        </p:nvGrpSpPr>
        <p:grpSpPr>
          <a:xfrm>
            <a:off x="1323121" y="3549206"/>
            <a:ext cx="535996" cy="497055"/>
            <a:chOff x="4679325" y="4885205"/>
            <a:chExt cx="448983" cy="416329"/>
          </a:xfrm>
        </p:grpSpPr>
        <p:sp>
          <p:nvSpPr>
            <p:cNvPr id="439" name="Google Shape;439;p27"/>
            <p:cNvSpPr/>
            <p:nvPr/>
          </p:nvSpPr>
          <p:spPr>
            <a:xfrm>
              <a:off x="5023402" y="4917043"/>
              <a:ext cx="83391" cy="61048"/>
            </a:xfrm>
            <a:custGeom>
              <a:avLst/>
              <a:gdLst/>
              <a:ahLst/>
              <a:cxnLst/>
              <a:rect l="l" t="t" r="r" b="b"/>
              <a:pathLst>
                <a:path w="2635" h="1929" extrusionOk="0">
                  <a:moveTo>
                    <a:pt x="2232" y="1"/>
                  </a:moveTo>
                  <a:cubicBezTo>
                    <a:pt x="2183" y="1"/>
                    <a:pt x="2132" y="16"/>
                    <a:pt x="2080" y="51"/>
                  </a:cubicBezTo>
                  <a:cubicBezTo>
                    <a:pt x="1473" y="490"/>
                    <a:pt x="866" y="930"/>
                    <a:pt x="259" y="1369"/>
                  </a:cubicBezTo>
                  <a:cubicBezTo>
                    <a:pt x="0" y="1542"/>
                    <a:pt x="155" y="1928"/>
                    <a:pt x="393" y="1928"/>
                  </a:cubicBezTo>
                  <a:cubicBezTo>
                    <a:pt x="443" y="1928"/>
                    <a:pt x="498" y="1911"/>
                    <a:pt x="552" y="1871"/>
                  </a:cubicBezTo>
                  <a:cubicBezTo>
                    <a:pt x="1159" y="1432"/>
                    <a:pt x="1766" y="992"/>
                    <a:pt x="2373" y="574"/>
                  </a:cubicBezTo>
                  <a:cubicBezTo>
                    <a:pt x="2634" y="382"/>
                    <a:pt x="2474" y="1"/>
                    <a:pt x="2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0" name="Google Shape;440;p27"/>
            <p:cNvSpPr/>
            <p:nvPr/>
          </p:nvSpPr>
          <p:spPr>
            <a:xfrm>
              <a:off x="5073437" y="4929133"/>
              <a:ext cx="28926" cy="79055"/>
            </a:xfrm>
            <a:custGeom>
              <a:avLst/>
              <a:gdLst/>
              <a:ahLst/>
              <a:cxnLst/>
              <a:rect l="l" t="t" r="r" b="b"/>
              <a:pathLst>
                <a:path w="914" h="2498" extrusionOk="0">
                  <a:moveTo>
                    <a:pt x="540" y="0"/>
                  </a:moveTo>
                  <a:cubicBezTo>
                    <a:pt x="428" y="0"/>
                    <a:pt x="327" y="64"/>
                    <a:pt x="310" y="213"/>
                  </a:cubicBezTo>
                  <a:cubicBezTo>
                    <a:pt x="206" y="861"/>
                    <a:pt x="122" y="1489"/>
                    <a:pt x="38" y="2138"/>
                  </a:cubicBezTo>
                  <a:cubicBezTo>
                    <a:pt x="1" y="2352"/>
                    <a:pt x="190" y="2498"/>
                    <a:pt x="361" y="2498"/>
                  </a:cubicBezTo>
                  <a:cubicBezTo>
                    <a:pt x="474" y="2498"/>
                    <a:pt x="578" y="2434"/>
                    <a:pt x="603" y="2284"/>
                  </a:cubicBezTo>
                  <a:cubicBezTo>
                    <a:pt x="687" y="1656"/>
                    <a:pt x="792" y="1008"/>
                    <a:pt x="875" y="380"/>
                  </a:cubicBezTo>
                  <a:cubicBezTo>
                    <a:pt x="913" y="152"/>
                    <a:pt x="713"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grpSp>
          <p:nvGrpSpPr>
            <p:cNvPr id="441" name="Google Shape;441;p27"/>
            <p:cNvGrpSpPr/>
            <p:nvPr/>
          </p:nvGrpSpPr>
          <p:grpSpPr>
            <a:xfrm>
              <a:off x="4679325" y="4885205"/>
              <a:ext cx="448983" cy="416329"/>
              <a:chOff x="4679325" y="4885205"/>
              <a:chExt cx="448983" cy="416329"/>
            </a:xfrm>
          </p:grpSpPr>
          <p:sp>
            <p:nvSpPr>
              <p:cNvPr id="442" name="Google Shape;442;p27"/>
              <p:cNvSpPr/>
              <p:nvPr/>
            </p:nvSpPr>
            <p:spPr>
              <a:xfrm>
                <a:off x="4683946" y="4885205"/>
                <a:ext cx="20571" cy="401290"/>
              </a:xfrm>
              <a:custGeom>
                <a:avLst/>
                <a:gdLst/>
                <a:ahLst/>
                <a:cxnLst/>
                <a:rect l="l" t="t" r="r" b="b"/>
                <a:pathLst>
                  <a:path w="650" h="12680" extrusionOk="0">
                    <a:moveTo>
                      <a:pt x="293" y="0"/>
                    </a:moveTo>
                    <a:cubicBezTo>
                      <a:pt x="147" y="0"/>
                      <a:pt x="0" y="94"/>
                      <a:pt x="0" y="283"/>
                    </a:cubicBezTo>
                    <a:cubicBezTo>
                      <a:pt x="21" y="4321"/>
                      <a:pt x="42" y="8359"/>
                      <a:pt x="63" y="12397"/>
                    </a:cubicBezTo>
                    <a:cubicBezTo>
                      <a:pt x="63" y="12586"/>
                      <a:pt x="210" y="12680"/>
                      <a:pt x="356" y="12680"/>
                    </a:cubicBezTo>
                    <a:cubicBezTo>
                      <a:pt x="503" y="12680"/>
                      <a:pt x="649" y="12586"/>
                      <a:pt x="649" y="12397"/>
                    </a:cubicBezTo>
                    <a:cubicBezTo>
                      <a:pt x="628" y="8359"/>
                      <a:pt x="607" y="4321"/>
                      <a:pt x="586" y="283"/>
                    </a:cubicBezTo>
                    <a:cubicBezTo>
                      <a:pt x="586" y="94"/>
                      <a:pt x="440"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3" name="Google Shape;443;p27"/>
              <p:cNvSpPr/>
              <p:nvPr/>
            </p:nvSpPr>
            <p:spPr>
              <a:xfrm>
                <a:off x="4679325" y="5277514"/>
                <a:ext cx="448983" cy="24020"/>
              </a:xfrm>
              <a:custGeom>
                <a:avLst/>
                <a:gdLst/>
                <a:ahLst/>
                <a:cxnLst/>
                <a:rect l="l" t="t" r="r" b="b"/>
                <a:pathLst>
                  <a:path w="14187" h="759" extrusionOk="0">
                    <a:moveTo>
                      <a:pt x="357" y="1"/>
                    </a:moveTo>
                    <a:cubicBezTo>
                      <a:pt x="0" y="1"/>
                      <a:pt x="7" y="567"/>
                      <a:pt x="377" y="587"/>
                    </a:cubicBezTo>
                    <a:cubicBezTo>
                      <a:pt x="2435" y="713"/>
                      <a:pt x="4502" y="758"/>
                      <a:pt x="6572" y="758"/>
                    </a:cubicBezTo>
                    <a:cubicBezTo>
                      <a:pt x="8984" y="758"/>
                      <a:pt x="11400" y="697"/>
                      <a:pt x="13810" y="629"/>
                    </a:cubicBezTo>
                    <a:cubicBezTo>
                      <a:pt x="14186" y="629"/>
                      <a:pt x="14186" y="43"/>
                      <a:pt x="13810" y="43"/>
                    </a:cubicBezTo>
                    <a:cubicBezTo>
                      <a:pt x="11400" y="111"/>
                      <a:pt x="8984" y="172"/>
                      <a:pt x="6572" y="172"/>
                    </a:cubicBezTo>
                    <a:cubicBezTo>
                      <a:pt x="4502" y="172"/>
                      <a:pt x="2435" y="127"/>
                      <a:pt x="377" y="1"/>
                    </a:cubicBezTo>
                    <a:cubicBezTo>
                      <a:pt x="370" y="1"/>
                      <a:pt x="363"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4" name="Google Shape;444;p27"/>
              <p:cNvSpPr/>
              <p:nvPr/>
            </p:nvSpPr>
            <p:spPr>
              <a:xfrm>
                <a:off x="4684737" y="5086138"/>
                <a:ext cx="109500" cy="211627"/>
              </a:xfrm>
              <a:custGeom>
                <a:avLst/>
                <a:gdLst/>
                <a:ahLst/>
                <a:cxnLst/>
                <a:rect l="l" t="t" r="r" b="b"/>
                <a:pathLst>
                  <a:path w="3460" h="6687" extrusionOk="0">
                    <a:moveTo>
                      <a:pt x="3057" y="0"/>
                    </a:moveTo>
                    <a:cubicBezTo>
                      <a:pt x="2970" y="0"/>
                      <a:pt x="2888" y="43"/>
                      <a:pt x="2842" y="148"/>
                    </a:cubicBezTo>
                    <a:cubicBezTo>
                      <a:pt x="1921" y="2177"/>
                      <a:pt x="1022" y="4207"/>
                      <a:pt x="101" y="6237"/>
                    </a:cubicBezTo>
                    <a:cubicBezTo>
                      <a:pt x="0" y="6467"/>
                      <a:pt x="206" y="6687"/>
                      <a:pt x="392" y="6687"/>
                    </a:cubicBezTo>
                    <a:cubicBezTo>
                      <a:pt x="477" y="6687"/>
                      <a:pt x="557" y="6641"/>
                      <a:pt x="603" y="6530"/>
                    </a:cubicBezTo>
                    <a:cubicBezTo>
                      <a:pt x="1524" y="4500"/>
                      <a:pt x="2444" y="2470"/>
                      <a:pt x="3344" y="441"/>
                    </a:cubicBezTo>
                    <a:cubicBezTo>
                      <a:pt x="3459" y="211"/>
                      <a:pt x="3248"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5" name="Google Shape;445;p27"/>
              <p:cNvSpPr/>
              <p:nvPr/>
            </p:nvSpPr>
            <p:spPr>
              <a:xfrm>
                <a:off x="4772149" y="5094082"/>
                <a:ext cx="57409" cy="96778"/>
              </a:xfrm>
              <a:custGeom>
                <a:avLst/>
                <a:gdLst/>
                <a:ahLst/>
                <a:cxnLst/>
                <a:rect l="l" t="t" r="r" b="b"/>
                <a:pathLst>
                  <a:path w="1814" h="3058" extrusionOk="0">
                    <a:moveTo>
                      <a:pt x="392" y="0"/>
                    </a:moveTo>
                    <a:cubicBezTo>
                      <a:pt x="206" y="0"/>
                      <a:pt x="0" y="211"/>
                      <a:pt x="101" y="441"/>
                    </a:cubicBezTo>
                    <a:cubicBezTo>
                      <a:pt x="457" y="1257"/>
                      <a:pt x="833" y="2094"/>
                      <a:pt x="1189" y="2910"/>
                    </a:cubicBezTo>
                    <a:cubicBezTo>
                      <a:pt x="1241" y="3014"/>
                      <a:pt x="1325" y="3057"/>
                      <a:pt x="1412" y="3057"/>
                    </a:cubicBezTo>
                    <a:cubicBezTo>
                      <a:pt x="1605" y="3057"/>
                      <a:pt x="1813" y="2841"/>
                      <a:pt x="1712" y="2596"/>
                    </a:cubicBezTo>
                    <a:cubicBezTo>
                      <a:pt x="1335" y="1780"/>
                      <a:pt x="980" y="964"/>
                      <a:pt x="603" y="148"/>
                    </a:cubicBezTo>
                    <a:cubicBezTo>
                      <a:pt x="557" y="43"/>
                      <a:pt x="477"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6" name="Google Shape;446;p27"/>
              <p:cNvSpPr/>
              <p:nvPr/>
            </p:nvSpPr>
            <p:spPr>
              <a:xfrm>
                <a:off x="4813544" y="4995593"/>
                <a:ext cx="91714" cy="196563"/>
              </a:xfrm>
              <a:custGeom>
                <a:avLst/>
                <a:gdLst/>
                <a:ahLst/>
                <a:cxnLst/>
                <a:rect l="l" t="t" r="r" b="b"/>
                <a:pathLst>
                  <a:path w="2898" h="6211" extrusionOk="0">
                    <a:moveTo>
                      <a:pt x="2551" y="1"/>
                    </a:moveTo>
                    <a:cubicBezTo>
                      <a:pt x="2430" y="1"/>
                      <a:pt x="2304" y="62"/>
                      <a:pt x="2245" y="205"/>
                    </a:cubicBezTo>
                    <a:cubicBezTo>
                      <a:pt x="1534" y="2088"/>
                      <a:pt x="802" y="3971"/>
                      <a:pt x="90" y="5854"/>
                    </a:cubicBezTo>
                    <a:cubicBezTo>
                      <a:pt x="1" y="6071"/>
                      <a:pt x="176" y="6210"/>
                      <a:pt x="359" y="6210"/>
                    </a:cubicBezTo>
                    <a:cubicBezTo>
                      <a:pt x="477" y="6210"/>
                      <a:pt x="598" y="6153"/>
                      <a:pt x="655" y="6022"/>
                    </a:cubicBezTo>
                    <a:cubicBezTo>
                      <a:pt x="1366" y="4118"/>
                      <a:pt x="2099" y="2235"/>
                      <a:pt x="2810" y="352"/>
                    </a:cubicBezTo>
                    <a:cubicBezTo>
                      <a:pt x="2898" y="139"/>
                      <a:pt x="2730" y="1"/>
                      <a:pt x="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7" name="Google Shape;447;p27"/>
              <p:cNvSpPr/>
              <p:nvPr/>
            </p:nvSpPr>
            <p:spPr>
              <a:xfrm>
                <a:off x="4881809" y="4995593"/>
                <a:ext cx="79119" cy="150516"/>
              </a:xfrm>
              <a:custGeom>
                <a:avLst/>
                <a:gdLst/>
                <a:ahLst/>
                <a:cxnLst/>
                <a:rect l="l" t="t" r="r" b="b"/>
                <a:pathLst>
                  <a:path w="2500" h="4756" extrusionOk="0">
                    <a:moveTo>
                      <a:pt x="357" y="1"/>
                    </a:moveTo>
                    <a:cubicBezTo>
                      <a:pt x="175" y="1"/>
                      <a:pt x="1" y="139"/>
                      <a:pt x="88" y="352"/>
                    </a:cubicBezTo>
                    <a:cubicBezTo>
                      <a:pt x="674" y="1753"/>
                      <a:pt x="1260" y="3155"/>
                      <a:pt x="1846" y="4557"/>
                    </a:cubicBezTo>
                    <a:cubicBezTo>
                      <a:pt x="1903" y="4697"/>
                      <a:pt x="2025" y="4756"/>
                      <a:pt x="2143" y="4756"/>
                    </a:cubicBezTo>
                    <a:cubicBezTo>
                      <a:pt x="2326" y="4756"/>
                      <a:pt x="2500" y="4614"/>
                      <a:pt x="2411" y="4411"/>
                    </a:cubicBezTo>
                    <a:cubicBezTo>
                      <a:pt x="1825" y="3009"/>
                      <a:pt x="1239" y="1607"/>
                      <a:pt x="653" y="205"/>
                    </a:cubicBezTo>
                    <a:cubicBezTo>
                      <a:pt x="603" y="62"/>
                      <a:pt x="478"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8" name="Google Shape;448;p27"/>
              <p:cNvSpPr/>
              <p:nvPr/>
            </p:nvSpPr>
            <p:spPr>
              <a:xfrm>
                <a:off x="4946719" y="4939925"/>
                <a:ext cx="143142" cy="217165"/>
              </a:xfrm>
              <a:custGeom>
                <a:avLst/>
                <a:gdLst/>
                <a:ahLst/>
                <a:cxnLst/>
                <a:rect l="l" t="t" r="r" b="b"/>
                <a:pathLst>
                  <a:path w="4523" h="6862" extrusionOk="0">
                    <a:moveTo>
                      <a:pt x="4110" y="0"/>
                    </a:moveTo>
                    <a:cubicBezTo>
                      <a:pt x="4021" y="0"/>
                      <a:pt x="3932" y="42"/>
                      <a:pt x="3875" y="144"/>
                    </a:cubicBezTo>
                    <a:cubicBezTo>
                      <a:pt x="2640" y="2236"/>
                      <a:pt x="1385" y="4328"/>
                      <a:pt x="130" y="6421"/>
                    </a:cubicBezTo>
                    <a:cubicBezTo>
                      <a:pt x="0" y="6651"/>
                      <a:pt x="197" y="6862"/>
                      <a:pt x="394" y="6862"/>
                    </a:cubicBezTo>
                    <a:cubicBezTo>
                      <a:pt x="484" y="6862"/>
                      <a:pt x="573" y="6818"/>
                      <a:pt x="632" y="6714"/>
                    </a:cubicBezTo>
                    <a:cubicBezTo>
                      <a:pt x="1887" y="4621"/>
                      <a:pt x="3143" y="2529"/>
                      <a:pt x="4377" y="437"/>
                    </a:cubicBezTo>
                    <a:cubicBezTo>
                      <a:pt x="4523" y="218"/>
                      <a:pt x="4314" y="0"/>
                      <a:pt x="4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49" name="Google Shape;449;p27"/>
              <p:cNvSpPr/>
              <p:nvPr/>
            </p:nvSpPr>
            <p:spPr>
              <a:xfrm>
                <a:off x="5028181" y="4962205"/>
                <a:ext cx="66428" cy="47978"/>
              </a:xfrm>
              <a:custGeom>
                <a:avLst/>
                <a:gdLst/>
                <a:ahLst/>
                <a:cxnLst/>
                <a:rect l="l" t="t" r="r" b="b"/>
                <a:pathLst>
                  <a:path w="2099" h="1516" extrusionOk="0">
                    <a:moveTo>
                      <a:pt x="464" y="0"/>
                    </a:moveTo>
                    <a:cubicBezTo>
                      <a:pt x="218" y="0"/>
                      <a:pt x="1" y="303"/>
                      <a:pt x="234" y="486"/>
                    </a:cubicBezTo>
                    <a:cubicBezTo>
                      <a:pt x="631" y="800"/>
                      <a:pt x="1050" y="1135"/>
                      <a:pt x="1447" y="1448"/>
                    </a:cubicBezTo>
                    <a:cubicBezTo>
                      <a:pt x="1507" y="1495"/>
                      <a:pt x="1572" y="1515"/>
                      <a:pt x="1636" y="1515"/>
                    </a:cubicBezTo>
                    <a:cubicBezTo>
                      <a:pt x="1882" y="1515"/>
                      <a:pt x="2099" y="1213"/>
                      <a:pt x="1866" y="1030"/>
                    </a:cubicBezTo>
                    <a:cubicBezTo>
                      <a:pt x="1468" y="716"/>
                      <a:pt x="1050" y="381"/>
                      <a:pt x="652" y="67"/>
                    </a:cubicBezTo>
                    <a:cubicBezTo>
                      <a:pt x="592" y="20"/>
                      <a:pt x="527"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grpSp>
      </p:grpSp>
      <p:grpSp>
        <p:nvGrpSpPr>
          <p:cNvPr id="450" name="Google Shape;450;p27"/>
          <p:cNvGrpSpPr/>
          <p:nvPr/>
        </p:nvGrpSpPr>
        <p:grpSpPr>
          <a:xfrm>
            <a:off x="3220594" y="3555698"/>
            <a:ext cx="499835" cy="464824"/>
            <a:chOff x="1604601" y="4351030"/>
            <a:chExt cx="403516" cy="375251"/>
          </a:xfrm>
        </p:grpSpPr>
        <p:sp>
          <p:nvSpPr>
            <p:cNvPr id="451" name="Google Shape;451;p27"/>
            <p:cNvSpPr/>
            <p:nvPr/>
          </p:nvSpPr>
          <p:spPr>
            <a:xfrm>
              <a:off x="1604601" y="4351030"/>
              <a:ext cx="403516" cy="375251"/>
            </a:xfrm>
            <a:custGeom>
              <a:avLst/>
              <a:gdLst/>
              <a:ahLst/>
              <a:cxnLst/>
              <a:rect l="l" t="t" r="r" b="b"/>
              <a:pathLst>
                <a:path w="9187" h="8543" extrusionOk="0">
                  <a:moveTo>
                    <a:pt x="4277" y="0"/>
                  </a:moveTo>
                  <a:cubicBezTo>
                    <a:pt x="3946" y="0"/>
                    <a:pt x="3614" y="34"/>
                    <a:pt x="3286" y="103"/>
                  </a:cubicBezTo>
                  <a:cubicBezTo>
                    <a:pt x="2953" y="162"/>
                    <a:pt x="3059" y="676"/>
                    <a:pt x="3381" y="676"/>
                  </a:cubicBezTo>
                  <a:cubicBezTo>
                    <a:pt x="3404" y="676"/>
                    <a:pt x="3428" y="674"/>
                    <a:pt x="3453" y="668"/>
                  </a:cubicBezTo>
                  <a:cubicBezTo>
                    <a:pt x="3731" y="611"/>
                    <a:pt x="4014" y="583"/>
                    <a:pt x="4297" y="583"/>
                  </a:cubicBezTo>
                  <a:cubicBezTo>
                    <a:pt x="5872" y="583"/>
                    <a:pt x="7440" y="1454"/>
                    <a:pt x="7972" y="3033"/>
                  </a:cubicBezTo>
                  <a:cubicBezTo>
                    <a:pt x="8558" y="4727"/>
                    <a:pt x="7868" y="6736"/>
                    <a:pt x="6236" y="7573"/>
                  </a:cubicBezTo>
                  <a:cubicBezTo>
                    <a:pt x="5718" y="7841"/>
                    <a:pt x="5154" y="7969"/>
                    <a:pt x="4595" y="7969"/>
                  </a:cubicBezTo>
                  <a:cubicBezTo>
                    <a:pt x="3321" y="7969"/>
                    <a:pt x="2069" y="7307"/>
                    <a:pt x="1444" y="6129"/>
                  </a:cubicBezTo>
                  <a:cubicBezTo>
                    <a:pt x="503" y="4351"/>
                    <a:pt x="1193" y="1589"/>
                    <a:pt x="3474" y="1422"/>
                  </a:cubicBezTo>
                  <a:cubicBezTo>
                    <a:pt x="3838" y="1381"/>
                    <a:pt x="3850" y="834"/>
                    <a:pt x="3511" y="834"/>
                  </a:cubicBezTo>
                  <a:cubicBezTo>
                    <a:pt x="3499" y="834"/>
                    <a:pt x="3487" y="834"/>
                    <a:pt x="3474" y="836"/>
                  </a:cubicBezTo>
                  <a:cubicBezTo>
                    <a:pt x="1172" y="1003"/>
                    <a:pt x="1" y="3409"/>
                    <a:pt x="586" y="5523"/>
                  </a:cubicBezTo>
                  <a:cubicBezTo>
                    <a:pt x="1100" y="7390"/>
                    <a:pt x="2765" y="8542"/>
                    <a:pt x="4592" y="8542"/>
                  </a:cubicBezTo>
                  <a:cubicBezTo>
                    <a:pt x="4996" y="8542"/>
                    <a:pt x="5408" y="8486"/>
                    <a:pt x="5817" y="8368"/>
                  </a:cubicBezTo>
                  <a:cubicBezTo>
                    <a:pt x="7972" y="7720"/>
                    <a:pt x="9186" y="5376"/>
                    <a:pt x="8642" y="3200"/>
                  </a:cubicBezTo>
                  <a:cubicBezTo>
                    <a:pt x="8140" y="1194"/>
                    <a:pt x="6243" y="0"/>
                    <a:pt x="4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52" name="Google Shape;452;p27"/>
            <p:cNvSpPr/>
            <p:nvPr/>
          </p:nvSpPr>
          <p:spPr>
            <a:xfrm>
              <a:off x="1747969" y="4511796"/>
              <a:ext cx="34040" cy="25784"/>
            </a:xfrm>
            <a:custGeom>
              <a:avLst/>
              <a:gdLst/>
              <a:ahLst/>
              <a:cxnLst/>
              <a:rect l="l" t="t" r="r" b="b"/>
              <a:pathLst>
                <a:path w="775" h="587" extrusionOk="0">
                  <a:moveTo>
                    <a:pt x="398" y="0"/>
                  </a:moveTo>
                  <a:cubicBezTo>
                    <a:pt x="1" y="0"/>
                    <a:pt x="1" y="586"/>
                    <a:pt x="398" y="586"/>
                  </a:cubicBezTo>
                  <a:cubicBezTo>
                    <a:pt x="775" y="586"/>
                    <a:pt x="775"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53" name="Google Shape;453;p27"/>
            <p:cNvSpPr/>
            <p:nvPr/>
          </p:nvSpPr>
          <p:spPr>
            <a:xfrm>
              <a:off x="1828833" y="4511796"/>
              <a:ext cx="33161" cy="25784"/>
            </a:xfrm>
            <a:custGeom>
              <a:avLst/>
              <a:gdLst/>
              <a:ahLst/>
              <a:cxnLst/>
              <a:rect l="l" t="t" r="r" b="b"/>
              <a:pathLst>
                <a:path w="755" h="587" extrusionOk="0">
                  <a:moveTo>
                    <a:pt x="378" y="0"/>
                  </a:moveTo>
                  <a:cubicBezTo>
                    <a:pt x="1" y="0"/>
                    <a:pt x="1" y="586"/>
                    <a:pt x="378" y="586"/>
                  </a:cubicBezTo>
                  <a:cubicBezTo>
                    <a:pt x="754" y="586"/>
                    <a:pt x="754" y="0"/>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54" name="Google Shape;454;p27"/>
            <p:cNvSpPr/>
            <p:nvPr/>
          </p:nvSpPr>
          <p:spPr>
            <a:xfrm>
              <a:off x="1727193" y="4577245"/>
              <a:ext cx="158868" cy="75419"/>
            </a:xfrm>
            <a:custGeom>
              <a:avLst/>
              <a:gdLst/>
              <a:ahLst/>
              <a:cxnLst/>
              <a:rect l="l" t="t" r="r" b="b"/>
              <a:pathLst>
                <a:path w="3617" h="1717" extrusionOk="0">
                  <a:moveTo>
                    <a:pt x="360" y="1"/>
                  </a:moveTo>
                  <a:cubicBezTo>
                    <a:pt x="181" y="1"/>
                    <a:pt x="1" y="139"/>
                    <a:pt x="76" y="352"/>
                  </a:cubicBezTo>
                  <a:cubicBezTo>
                    <a:pt x="345" y="1240"/>
                    <a:pt x="1110" y="1717"/>
                    <a:pt x="1882" y="1717"/>
                  </a:cubicBezTo>
                  <a:cubicBezTo>
                    <a:pt x="2493" y="1717"/>
                    <a:pt x="3108" y="1419"/>
                    <a:pt x="3487" y="791"/>
                  </a:cubicBezTo>
                  <a:cubicBezTo>
                    <a:pt x="3616" y="561"/>
                    <a:pt x="3419" y="350"/>
                    <a:pt x="3222" y="350"/>
                  </a:cubicBezTo>
                  <a:cubicBezTo>
                    <a:pt x="3133" y="350"/>
                    <a:pt x="3043" y="394"/>
                    <a:pt x="2984" y="498"/>
                  </a:cubicBezTo>
                  <a:cubicBezTo>
                    <a:pt x="2714" y="936"/>
                    <a:pt x="2286" y="1146"/>
                    <a:pt x="1865" y="1146"/>
                  </a:cubicBezTo>
                  <a:cubicBezTo>
                    <a:pt x="1341" y="1146"/>
                    <a:pt x="827" y="820"/>
                    <a:pt x="641" y="205"/>
                  </a:cubicBezTo>
                  <a:cubicBezTo>
                    <a:pt x="599" y="63"/>
                    <a:pt x="480"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grpSp>
      <p:grpSp>
        <p:nvGrpSpPr>
          <p:cNvPr id="455" name="Google Shape;455;p27"/>
          <p:cNvGrpSpPr/>
          <p:nvPr/>
        </p:nvGrpSpPr>
        <p:grpSpPr>
          <a:xfrm>
            <a:off x="5297564" y="3590177"/>
            <a:ext cx="415111" cy="415112"/>
            <a:chOff x="3068191" y="4663005"/>
            <a:chExt cx="335118" cy="335119"/>
          </a:xfrm>
        </p:grpSpPr>
        <p:sp>
          <p:nvSpPr>
            <p:cNvPr id="456" name="Google Shape;456;p27"/>
            <p:cNvSpPr/>
            <p:nvPr/>
          </p:nvSpPr>
          <p:spPr>
            <a:xfrm>
              <a:off x="3069521" y="4788267"/>
              <a:ext cx="161466" cy="79277"/>
            </a:xfrm>
            <a:custGeom>
              <a:avLst/>
              <a:gdLst/>
              <a:ahLst/>
              <a:cxnLst/>
              <a:rect l="l" t="t" r="r" b="b"/>
              <a:pathLst>
                <a:path w="5102" h="2505" extrusionOk="0">
                  <a:moveTo>
                    <a:pt x="2135" y="1"/>
                  </a:moveTo>
                  <a:cubicBezTo>
                    <a:pt x="1666" y="1"/>
                    <a:pt x="1216" y="88"/>
                    <a:pt x="817" y="395"/>
                  </a:cubicBezTo>
                  <a:cubicBezTo>
                    <a:pt x="168" y="877"/>
                    <a:pt x="1" y="1860"/>
                    <a:pt x="607" y="2425"/>
                  </a:cubicBezTo>
                  <a:cubicBezTo>
                    <a:pt x="668" y="2481"/>
                    <a:pt x="736" y="2505"/>
                    <a:pt x="802" y="2505"/>
                  </a:cubicBezTo>
                  <a:cubicBezTo>
                    <a:pt x="1032" y="2505"/>
                    <a:pt x="1237" y="2218"/>
                    <a:pt x="1026" y="2006"/>
                  </a:cubicBezTo>
                  <a:cubicBezTo>
                    <a:pt x="545" y="1546"/>
                    <a:pt x="984" y="877"/>
                    <a:pt x="1486" y="688"/>
                  </a:cubicBezTo>
                  <a:cubicBezTo>
                    <a:pt x="1685" y="611"/>
                    <a:pt x="1902" y="586"/>
                    <a:pt x="2118" y="586"/>
                  </a:cubicBezTo>
                  <a:cubicBezTo>
                    <a:pt x="2310" y="586"/>
                    <a:pt x="2501" y="606"/>
                    <a:pt x="2679" y="625"/>
                  </a:cubicBezTo>
                  <a:cubicBezTo>
                    <a:pt x="3148" y="667"/>
                    <a:pt x="3590" y="736"/>
                    <a:pt x="4040" y="736"/>
                  </a:cubicBezTo>
                  <a:cubicBezTo>
                    <a:pt x="4273" y="736"/>
                    <a:pt x="4508" y="717"/>
                    <a:pt x="4750" y="667"/>
                  </a:cubicBezTo>
                  <a:cubicBezTo>
                    <a:pt x="5101" y="589"/>
                    <a:pt x="4980" y="94"/>
                    <a:pt x="4657" y="94"/>
                  </a:cubicBezTo>
                  <a:cubicBezTo>
                    <a:pt x="4634" y="94"/>
                    <a:pt x="4609" y="97"/>
                    <a:pt x="4583" y="102"/>
                  </a:cubicBezTo>
                  <a:cubicBezTo>
                    <a:pt x="4403" y="140"/>
                    <a:pt x="4218" y="154"/>
                    <a:pt x="4029" y="154"/>
                  </a:cubicBezTo>
                  <a:cubicBezTo>
                    <a:pt x="3411" y="154"/>
                    <a:pt x="2756" y="1"/>
                    <a:pt x="2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57" name="Google Shape;457;p27"/>
            <p:cNvSpPr/>
            <p:nvPr/>
          </p:nvSpPr>
          <p:spPr>
            <a:xfrm>
              <a:off x="3068191" y="4855772"/>
              <a:ext cx="46902" cy="69245"/>
            </a:xfrm>
            <a:custGeom>
              <a:avLst/>
              <a:gdLst/>
              <a:ahLst/>
              <a:cxnLst/>
              <a:rect l="l" t="t" r="r" b="b"/>
              <a:pathLst>
                <a:path w="1482" h="2188" extrusionOk="0">
                  <a:moveTo>
                    <a:pt x="1004" y="0"/>
                  </a:moveTo>
                  <a:cubicBezTo>
                    <a:pt x="957" y="0"/>
                    <a:pt x="909" y="13"/>
                    <a:pt x="859" y="41"/>
                  </a:cubicBezTo>
                  <a:cubicBezTo>
                    <a:pt x="1" y="501"/>
                    <a:pt x="1" y="1736"/>
                    <a:pt x="900" y="2154"/>
                  </a:cubicBezTo>
                  <a:cubicBezTo>
                    <a:pt x="947" y="2177"/>
                    <a:pt x="993" y="2188"/>
                    <a:pt x="1037" y="2188"/>
                  </a:cubicBezTo>
                  <a:cubicBezTo>
                    <a:pt x="1305" y="2188"/>
                    <a:pt x="1481" y="1796"/>
                    <a:pt x="1193" y="1652"/>
                  </a:cubicBezTo>
                  <a:cubicBezTo>
                    <a:pt x="691" y="1422"/>
                    <a:pt x="670" y="815"/>
                    <a:pt x="1152" y="543"/>
                  </a:cubicBezTo>
                  <a:cubicBezTo>
                    <a:pt x="1436" y="401"/>
                    <a:pt x="1267" y="0"/>
                    <a:pt x="1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58" name="Google Shape;458;p27"/>
            <p:cNvSpPr/>
            <p:nvPr/>
          </p:nvSpPr>
          <p:spPr>
            <a:xfrm>
              <a:off x="3071514" y="4913783"/>
              <a:ext cx="199348" cy="84341"/>
            </a:xfrm>
            <a:custGeom>
              <a:avLst/>
              <a:gdLst/>
              <a:ahLst/>
              <a:cxnLst/>
              <a:rect l="l" t="t" r="r" b="b"/>
              <a:pathLst>
                <a:path w="6299" h="2665" extrusionOk="0">
                  <a:moveTo>
                    <a:pt x="1057" y="1"/>
                  </a:moveTo>
                  <a:cubicBezTo>
                    <a:pt x="1007" y="1"/>
                    <a:pt x="954" y="15"/>
                    <a:pt x="900" y="49"/>
                  </a:cubicBezTo>
                  <a:cubicBezTo>
                    <a:pt x="0" y="572"/>
                    <a:pt x="105" y="1702"/>
                    <a:pt x="921" y="2288"/>
                  </a:cubicBezTo>
                  <a:cubicBezTo>
                    <a:pt x="1451" y="2648"/>
                    <a:pt x="2101" y="2665"/>
                    <a:pt x="2700" y="2665"/>
                  </a:cubicBezTo>
                  <a:cubicBezTo>
                    <a:pt x="2764" y="2665"/>
                    <a:pt x="2826" y="2665"/>
                    <a:pt x="2888" y="2665"/>
                  </a:cubicBezTo>
                  <a:cubicBezTo>
                    <a:pt x="3913" y="2665"/>
                    <a:pt x="4917" y="2644"/>
                    <a:pt x="5922" y="2623"/>
                  </a:cubicBezTo>
                  <a:cubicBezTo>
                    <a:pt x="6292" y="2602"/>
                    <a:pt x="6298" y="2036"/>
                    <a:pt x="5941" y="2036"/>
                  </a:cubicBezTo>
                  <a:cubicBezTo>
                    <a:pt x="5935" y="2036"/>
                    <a:pt x="5928" y="2036"/>
                    <a:pt x="5922" y="2037"/>
                  </a:cubicBezTo>
                  <a:cubicBezTo>
                    <a:pt x="5106" y="2037"/>
                    <a:pt x="4290" y="2058"/>
                    <a:pt x="3453" y="2079"/>
                  </a:cubicBezTo>
                  <a:cubicBezTo>
                    <a:pt x="3216" y="2079"/>
                    <a:pt x="2979" y="2088"/>
                    <a:pt x="2741" y="2088"/>
                  </a:cubicBezTo>
                  <a:cubicBezTo>
                    <a:pt x="2623" y="2088"/>
                    <a:pt x="2504" y="2086"/>
                    <a:pt x="2386" y="2079"/>
                  </a:cubicBezTo>
                  <a:cubicBezTo>
                    <a:pt x="2135" y="2079"/>
                    <a:pt x="1884" y="2058"/>
                    <a:pt x="1632" y="1974"/>
                  </a:cubicBezTo>
                  <a:cubicBezTo>
                    <a:pt x="921" y="1786"/>
                    <a:pt x="775" y="1325"/>
                    <a:pt x="1193" y="551"/>
                  </a:cubicBezTo>
                  <a:cubicBezTo>
                    <a:pt x="1474" y="393"/>
                    <a:pt x="1313" y="1"/>
                    <a:pt x="1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59" name="Google Shape;459;p27"/>
            <p:cNvSpPr/>
            <p:nvPr/>
          </p:nvSpPr>
          <p:spPr>
            <a:xfrm>
              <a:off x="3181428" y="4663289"/>
              <a:ext cx="74625" cy="149028"/>
            </a:xfrm>
            <a:custGeom>
              <a:avLst/>
              <a:gdLst/>
              <a:ahLst/>
              <a:cxnLst/>
              <a:rect l="l" t="t" r="r" b="b"/>
              <a:pathLst>
                <a:path w="2358" h="4709" extrusionOk="0">
                  <a:moveTo>
                    <a:pt x="1896" y="0"/>
                  </a:moveTo>
                  <a:cubicBezTo>
                    <a:pt x="1851" y="0"/>
                    <a:pt x="1805" y="11"/>
                    <a:pt x="1758" y="34"/>
                  </a:cubicBezTo>
                  <a:cubicBezTo>
                    <a:pt x="1" y="871"/>
                    <a:pt x="1612" y="3005"/>
                    <a:pt x="775" y="4282"/>
                  </a:cubicBezTo>
                  <a:cubicBezTo>
                    <a:pt x="629" y="4500"/>
                    <a:pt x="839" y="4709"/>
                    <a:pt x="1051" y="4709"/>
                  </a:cubicBezTo>
                  <a:cubicBezTo>
                    <a:pt x="1142" y="4709"/>
                    <a:pt x="1235" y="4670"/>
                    <a:pt x="1298" y="4574"/>
                  </a:cubicBezTo>
                  <a:cubicBezTo>
                    <a:pt x="1612" y="4072"/>
                    <a:pt x="1675" y="3570"/>
                    <a:pt x="1612" y="2984"/>
                  </a:cubicBezTo>
                  <a:cubicBezTo>
                    <a:pt x="1528" y="2168"/>
                    <a:pt x="1089" y="997"/>
                    <a:pt x="2051" y="536"/>
                  </a:cubicBezTo>
                  <a:cubicBezTo>
                    <a:pt x="2357" y="392"/>
                    <a:pt x="2168" y="0"/>
                    <a:pt x="1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60" name="Google Shape;460;p27"/>
            <p:cNvSpPr/>
            <p:nvPr/>
          </p:nvSpPr>
          <p:spPr>
            <a:xfrm>
              <a:off x="3226621" y="4663005"/>
              <a:ext cx="72726" cy="330273"/>
            </a:xfrm>
            <a:custGeom>
              <a:avLst/>
              <a:gdLst/>
              <a:ahLst/>
              <a:cxnLst/>
              <a:rect l="l" t="t" r="r" b="b"/>
              <a:pathLst>
                <a:path w="2298" h="10436" extrusionOk="0">
                  <a:moveTo>
                    <a:pt x="936" y="0"/>
                  </a:moveTo>
                  <a:cubicBezTo>
                    <a:pt x="751" y="0"/>
                    <a:pt x="537" y="58"/>
                    <a:pt x="288" y="190"/>
                  </a:cubicBezTo>
                  <a:cubicBezTo>
                    <a:pt x="0" y="334"/>
                    <a:pt x="177" y="725"/>
                    <a:pt x="445" y="725"/>
                  </a:cubicBezTo>
                  <a:cubicBezTo>
                    <a:pt x="489" y="725"/>
                    <a:pt x="535" y="715"/>
                    <a:pt x="581" y="692"/>
                  </a:cubicBezTo>
                  <a:cubicBezTo>
                    <a:pt x="660" y="651"/>
                    <a:pt x="732" y="632"/>
                    <a:pt x="798" y="632"/>
                  </a:cubicBezTo>
                  <a:cubicBezTo>
                    <a:pt x="1541" y="632"/>
                    <a:pt x="1523" y="3019"/>
                    <a:pt x="1523" y="3307"/>
                  </a:cubicBezTo>
                  <a:cubicBezTo>
                    <a:pt x="1544" y="3977"/>
                    <a:pt x="1565" y="4667"/>
                    <a:pt x="1586" y="5337"/>
                  </a:cubicBezTo>
                  <a:cubicBezTo>
                    <a:pt x="1607" y="6404"/>
                    <a:pt x="2046" y="9145"/>
                    <a:pt x="1188" y="9940"/>
                  </a:cubicBezTo>
                  <a:cubicBezTo>
                    <a:pt x="975" y="10137"/>
                    <a:pt x="1186" y="10436"/>
                    <a:pt x="1418" y="10436"/>
                  </a:cubicBezTo>
                  <a:cubicBezTo>
                    <a:pt x="1482" y="10436"/>
                    <a:pt x="1548" y="10413"/>
                    <a:pt x="1607" y="10358"/>
                  </a:cubicBezTo>
                  <a:cubicBezTo>
                    <a:pt x="2297" y="9710"/>
                    <a:pt x="2172" y="8768"/>
                    <a:pt x="2172" y="7889"/>
                  </a:cubicBezTo>
                  <a:cubicBezTo>
                    <a:pt x="2192" y="6362"/>
                    <a:pt x="2172" y="4835"/>
                    <a:pt x="2109" y="3307"/>
                  </a:cubicBezTo>
                  <a:cubicBezTo>
                    <a:pt x="2091" y="2455"/>
                    <a:pt x="2135"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61" name="Google Shape;461;p27"/>
            <p:cNvSpPr/>
            <p:nvPr/>
          </p:nvSpPr>
          <p:spPr>
            <a:xfrm>
              <a:off x="3280106" y="4941792"/>
              <a:ext cx="123204" cy="23894"/>
            </a:xfrm>
            <a:custGeom>
              <a:avLst/>
              <a:gdLst/>
              <a:ahLst/>
              <a:cxnLst/>
              <a:rect l="l" t="t" r="r" b="b"/>
              <a:pathLst>
                <a:path w="3893" h="755" extrusionOk="0">
                  <a:moveTo>
                    <a:pt x="357" y="0"/>
                  </a:moveTo>
                  <a:cubicBezTo>
                    <a:pt x="0" y="0"/>
                    <a:pt x="7" y="566"/>
                    <a:pt x="377" y="587"/>
                  </a:cubicBezTo>
                  <a:cubicBezTo>
                    <a:pt x="1423" y="650"/>
                    <a:pt x="2469" y="692"/>
                    <a:pt x="3515" y="754"/>
                  </a:cubicBezTo>
                  <a:cubicBezTo>
                    <a:pt x="3892" y="754"/>
                    <a:pt x="3892" y="168"/>
                    <a:pt x="3515" y="148"/>
                  </a:cubicBezTo>
                  <a:cubicBezTo>
                    <a:pt x="2469" y="106"/>
                    <a:pt x="1423" y="43"/>
                    <a:pt x="377" y="1"/>
                  </a:cubicBezTo>
                  <a:cubicBezTo>
                    <a:pt x="370" y="1"/>
                    <a:pt x="364"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62" name="Google Shape;462;p27"/>
            <p:cNvSpPr/>
            <p:nvPr/>
          </p:nvSpPr>
          <p:spPr>
            <a:xfrm>
              <a:off x="3278081" y="4800895"/>
              <a:ext cx="118646" cy="21900"/>
            </a:xfrm>
            <a:custGeom>
              <a:avLst/>
              <a:gdLst/>
              <a:ahLst/>
              <a:cxnLst/>
              <a:rect l="l" t="t" r="r" b="b"/>
              <a:pathLst>
                <a:path w="3749" h="692" extrusionOk="0">
                  <a:moveTo>
                    <a:pt x="1981" y="1"/>
                  </a:moveTo>
                  <a:cubicBezTo>
                    <a:pt x="1443" y="1"/>
                    <a:pt x="906" y="43"/>
                    <a:pt x="357" y="122"/>
                  </a:cubicBezTo>
                  <a:cubicBezTo>
                    <a:pt x="0" y="181"/>
                    <a:pt x="132" y="692"/>
                    <a:pt x="449" y="692"/>
                  </a:cubicBezTo>
                  <a:cubicBezTo>
                    <a:pt x="467" y="692"/>
                    <a:pt x="485" y="690"/>
                    <a:pt x="504" y="687"/>
                  </a:cubicBezTo>
                  <a:cubicBezTo>
                    <a:pt x="982" y="611"/>
                    <a:pt x="1454" y="574"/>
                    <a:pt x="1927" y="574"/>
                  </a:cubicBezTo>
                  <a:cubicBezTo>
                    <a:pt x="2364" y="574"/>
                    <a:pt x="2802" y="606"/>
                    <a:pt x="3245" y="666"/>
                  </a:cubicBezTo>
                  <a:cubicBezTo>
                    <a:pt x="3263" y="669"/>
                    <a:pt x="3282" y="671"/>
                    <a:pt x="3299" y="671"/>
                  </a:cubicBezTo>
                  <a:cubicBezTo>
                    <a:pt x="3616" y="671"/>
                    <a:pt x="3748" y="160"/>
                    <a:pt x="3391" y="101"/>
                  </a:cubicBezTo>
                  <a:cubicBezTo>
                    <a:pt x="2915" y="33"/>
                    <a:pt x="2448"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63" name="Google Shape;463;p27"/>
            <p:cNvSpPr/>
            <p:nvPr/>
          </p:nvSpPr>
          <p:spPr>
            <a:xfrm>
              <a:off x="3374449" y="4805072"/>
              <a:ext cx="25223" cy="159598"/>
            </a:xfrm>
            <a:custGeom>
              <a:avLst/>
              <a:gdLst/>
              <a:ahLst/>
              <a:cxnLst/>
              <a:rect l="l" t="t" r="r" b="b"/>
              <a:pathLst>
                <a:path w="797" h="5043" extrusionOk="0">
                  <a:moveTo>
                    <a:pt x="296" y="0"/>
                  </a:moveTo>
                  <a:cubicBezTo>
                    <a:pt x="147" y="0"/>
                    <a:pt x="1" y="94"/>
                    <a:pt x="11" y="283"/>
                  </a:cubicBezTo>
                  <a:lnTo>
                    <a:pt x="200" y="4760"/>
                  </a:lnTo>
                  <a:cubicBezTo>
                    <a:pt x="210" y="4949"/>
                    <a:pt x="362" y="5043"/>
                    <a:pt x="508" y="5043"/>
                  </a:cubicBezTo>
                  <a:cubicBezTo>
                    <a:pt x="655" y="5043"/>
                    <a:pt x="796" y="4949"/>
                    <a:pt x="786" y="4760"/>
                  </a:cubicBezTo>
                  <a:lnTo>
                    <a:pt x="597" y="283"/>
                  </a:lnTo>
                  <a:cubicBezTo>
                    <a:pt x="597" y="94"/>
                    <a:pt x="44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sp>
          <p:nvSpPr>
            <p:cNvPr id="464" name="Google Shape;464;p27"/>
            <p:cNvSpPr/>
            <p:nvPr/>
          </p:nvSpPr>
          <p:spPr>
            <a:xfrm>
              <a:off x="3320489" y="4845139"/>
              <a:ext cx="23862" cy="18577"/>
            </a:xfrm>
            <a:custGeom>
              <a:avLst/>
              <a:gdLst/>
              <a:ahLst/>
              <a:cxnLst/>
              <a:rect l="l" t="t" r="r" b="b"/>
              <a:pathLst>
                <a:path w="754" h="587" extrusionOk="0">
                  <a:moveTo>
                    <a:pt x="377" y="0"/>
                  </a:moveTo>
                  <a:cubicBezTo>
                    <a:pt x="1" y="0"/>
                    <a:pt x="1" y="586"/>
                    <a:pt x="377" y="586"/>
                  </a:cubicBezTo>
                  <a:cubicBezTo>
                    <a:pt x="754" y="586"/>
                    <a:pt x="754"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adassah Friedlaender" panose="02020603050405020304" pitchFamily="18" charset="-79"/>
                <a:cs typeface="Hadassah Friedlaender" panose="02020603050405020304" pitchFamily="18" charset="-79"/>
              </a:endParaRPr>
            </a:p>
          </p:txBody>
        </p:sp>
      </p:grpSp>
      <p:pic>
        <p:nvPicPr>
          <p:cNvPr id="2" name="Picture 2" descr="סרט מודעות צהוב – ויקיפדיה">
            <a:extLst>
              <a:ext uri="{FF2B5EF4-FFF2-40B4-BE49-F238E27FC236}">
                <a16:creationId xmlns:a16="http://schemas.microsoft.com/office/drawing/2014/main" id="{20E8AD1A-2712-7871-B5E1-036780AB81E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E673E5D8-C6B9-89B5-6F7A-AFD9F35C31C1}"/>
              </a:ext>
            </a:extLst>
          </p:cNvPr>
          <p:cNvPicPr>
            <a:picLocks noChangeAspect="1"/>
          </p:cNvPicPr>
          <p:nvPr/>
        </p:nvPicPr>
        <p:blipFill>
          <a:blip r:embed="rId6"/>
          <a:stretch>
            <a:fillRect/>
          </a:stretch>
        </p:blipFill>
        <p:spPr>
          <a:xfrm>
            <a:off x="0" y="0"/>
            <a:ext cx="829128" cy="835224"/>
          </a:xfrm>
          <a:prstGeom prst="rect">
            <a:avLst/>
          </a:prstGeom>
        </p:spPr>
      </p:pic>
      <p:pic>
        <p:nvPicPr>
          <p:cNvPr id="4" name="תמונה 3">
            <a:extLst>
              <a:ext uri="{FF2B5EF4-FFF2-40B4-BE49-F238E27FC236}">
                <a16:creationId xmlns:a16="http://schemas.microsoft.com/office/drawing/2014/main" id="{EFBF7E01-050F-0498-C842-32AD4FBBA6C7}"/>
              </a:ext>
            </a:extLst>
          </p:cNvPr>
          <p:cNvPicPr>
            <a:picLocks noChangeAspect="1"/>
          </p:cNvPicPr>
          <p:nvPr/>
        </p:nvPicPr>
        <p:blipFill>
          <a:blip r:embed="rId7"/>
          <a:stretch>
            <a:fillRect/>
          </a:stretch>
        </p:blipFill>
        <p:spPr>
          <a:xfrm>
            <a:off x="8401550" y="0"/>
            <a:ext cx="742450" cy="835224"/>
          </a:xfrm>
          <a:prstGeom prst="rect">
            <a:avLst/>
          </a:prstGeom>
        </p:spPr>
      </p:pic>
    </p:spTree>
    <p:extLst>
      <p:ext uri="{BB962C8B-B14F-4D97-AF65-F5344CB8AC3E}">
        <p14:creationId xmlns:p14="http://schemas.microsoft.com/office/powerpoint/2010/main" val="261921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2725703"/>
          </a:xfrm>
          <a:prstGeom prst="rect">
            <a:avLst/>
          </a:prstGeom>
          <a:noFill/>
          <a:ln>
            <a:noFill/>
          </a:ln>
        </p:spPr>
        <p:txBody>
          <a:bodyPr spcFirstLastPara="1" wrap="square" lIns="91425" tIns="91425" rIns="91425" bIns="91425" anchor="t" anchorCtr="0">
            <a:noAutofit/>
          </a:bodyPr>
          <a:lstStyle/>
          <a:p>
            <a:pPr marL="149225" lvl="0" algn="ctr" rtl="1">
              <a:lnSpc>
                <a:spcPct val="150000"/>
              </a:lnSpc>
              <a:spcBef>
                <a:spcPts val="0"/>
              </a:spcBef>
              <a:spcAft>
                <a:spcPts val="0"/>
              </a:spcAft>
              <a:buSzPts val="1250"/>
            </a:pPr>
            <a:r>
              <a:rPr lang="he-IL" sz="1600" b="1">
                <a:solidFill>
                  <a:schemeClr val="tx1"/>
                </a:solidFill>
                <a:latin typeface="Hadassah Friedlaender" panose="02020603050405020304" pitchFamily="18" charset="-79"/>
                <a:ea typeface="Roboto"/>
                <a:cs typeface="Hadassah Friedlaender" panose="02020603050405020304" pitchFamily="18" charset="-79"/>
                <a:sym typeface="Roboto"/>
              </a:rPr>
              <a:t>הרעיון המרכזי:</a:t>
            </a:r>
          </a:p>
          <a:p>
            <a:pPr marL="149225" lvl="0" algn="r" rtl="1">
              <a:lnSpc>
                <a:spcPct val="150000"/>
              </a:lnSpc>
              <a:spcBef>
                <a:spcPts val="0"/>
              </a:spcBef>
              <a:spcAft>
                <a:spcPts val="0"/>
              </a:spcAft>
              <a:buSzPts val="1250"/>
            </a:pPr>
            <a:br>
              <a:rPr lang="en-US" sz="1600" dirty="0">
                <a:solidFill>
                  <a:schemeClr val="tx1"/>
                </a:solidFill>
                <a:latin typeface="Hadassah Friedlaender" panose="02020603050405020304" pitchFamily="18" charset="-79"/>
                <a:ea typeface="Roboto"/>
                <a:cs typeface="Hadassah Friedlaender" panose="02020603050405020304" pitchFamily="18" charset="-79"/>
                <a:sym typeface="Roboto"/>
              </a:rPr>
            </a:br>
            <a:r>
              <a:rPr lang="he-IL" sz="1600" dirty="0" err="1">
                <a:solidFill>
                  <a:schemeClr val="tx1"/>
                </a:solidFill>
                <a:latin typeface="Hadassah Friedlaender" panose="02020603050405020304" pitchFamily="18" charset="-79"/>
                <a:ea typeface="Roboto"/>
                <a:cs typeface="Hadassah Friedlaender" panose="02020603050405020304" pitchFamily="18" charset="-79"/>
                <a:sym typeface="Roboto"/>
              </a:rPr>
              <a:t>צימצום</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טפסי התחקיר ומיזוגם לתיק אחוד בעל רצף סדור: </a:t>
            </a: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אישור </a:t>
            </a: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תכניות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=&gt;תחקיר טיול הכנה =&gt; תחקיר טיול הביצוע</a:t>
            </a: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dirty="0">
                <a:latin typeface="Hadassah Friedlaender" panose="02020603050405020304" pitchFamily="18" charset="-79"/>
                <a:cs typeface="Hadassah Friedlaender" panose="02020603050405020304" pitchFamily="18" charset="-79"/>
              </a:rPr>
              <a:t>עדכון טפסי תחקיר למפעלים השונים</a:t>
            </a:r>
            <a:endParaRPr dirty="0">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pic>
        <p:nvPicPr>
          <p:cNvPr id="3" name="תמונה 2">
            <a:hlinkClick r:id="rId8"/>
            <a:extLst>
              <a:ext uri="{FF2B5EF4-FFF2-40B4-BE49-F238E27FC236}">
                <a16:creationId xmlns:a16="http://schemas.microsoft.com/office/drawing/2014/main" id="{27056424-993A-4BE2-0AF9-56CC710C534D}"/>
              </a:ext>
            </a:extLst>
          </p:cNvPr>
          <p:cNvPicPr>
            <a:picLocks noChangeAspect="1"/>
          </p:cNvPicPr>
          <p:nvPr/>
        </p:nvPicPr>
        <p:blipFill>
          <a:blip r:embed="rId9"/>
          <a:stretch>
            <a:fillRect/>
          </a:stretch>
        </p:blipFill>
        <p:spPr>
          <a:xfrm>
            <a:off x="311727" y="2657475"/>
            <a:ext cx="3214255" cy="1851101"/>
          </a:xfrm>
          <a:prstGeom prst="rect">
            <a:avLst/>
          </a:prstGeom>
        </p:spPr>
      </p:pic>
      <p:pic>
        <p:nvPicPr>
          <p:cNvPr id="5" name="תמונה 4">
            <a:hlinkClick r:id="rId10"/>
            <a:extLst>
              <a:ext uri="{FF2B5EF4-FFF2-40B4-BE49-F238E27FC236}">
                <a16:creationId xmlns:a16="http://schemas.microsoft.com/office/drawing/2014/main" id="{73ABE32B-73BA-37D0-D32C-FF878ABF0ED6}"/>
              </a:ext>
            </a:extLst>
          </p:cNvPr>
          <p:cNvPicPr>
            <a:picLocks noChangeAspect="1"/>
          </p:cNvPicPr>
          <p:nvPr/>
        </p:nvPicPr>
        <p:blipFill>
          <a:blip r:embed="rId11"/>
          <a:stretch>
            <a:fillRect/>
          </a:stretch>
        </p:blipFill>
        <p:spPr>
          <a:xfrm>
            <a:off x="5933112" y="2757055"/>
            <a:ext cx="1827913" cy="1988993"/>
          </a:xfrm>
          <a:prstGeom prst="rect">
            <a:avLst/>
          </a:prstGeom>
        </p:spPr>
      </p:pic>
    </p:spTree>
    <p:extLst>
      <p:ext uri="{BB962C8B-B14F-4D97-AF65-F5344CB8AC3E}">
        <p14:creationId xmlns:p14="http://schemas.microsoft.com/office/powerpoint/2010/main" val="393016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38575" y="1208898"/>
            <a:ext cx="8067000" cy="2725703"/>
          </a:xfrm>
          <a:prstGeom prst="rect">
            <a:avLst/>
          </a:prstGeom>
          <a:noFill/>
          <a:ln>
            <a:noFill/>
          </a:ln>
        </p:spPr>
        <p:txBody>
          <a:bodyPr spcFirstLastPara="1" wrap="square" lIns="91425" tIns="91425" rIns="91425" bIns="91425" anchor="t" anchorCtr="0">
            <a:noAutofit/>
          </a:bodyPr>
          <a:lstStyle/>
          <a:p>
            <a:pPr marL="149225" lvl="0" algn="ctr" rtl="1">
              <a:lnSpc>
                <a:spcPct val="150000"/>
              </a:lnSpc>
              <a:spcBef>
                <a:spcPts val="0"/>
              </a:spcBef>
              <a:spcAft>
                <a:spcPts val="0"/>
              </a:spcAft>
              <a:buSzPts val="1250"/>
            </a:pPr>
            <a:r>
              <a:rPr lang="he-IL" sz="6600">
                <a:solidFill>
                  <a:schemeClr val="tx1"/>
                </a:solidFill>
                <a:latin typeface="Hadassah Friedlaender" panose="02020603050405020304" pitchFamily="18" charset="-79"/>
                <a:ea typeface="Roboto"/>
                <a:cs typeface="Hadassah Friedlaender" panose="02020603050405020304" pitchFamily="18" charset="-79"/>
                <a:sym typeface="Roboto"/>
              </a:rPr>
              <a:t>שאלות?</a:t>
            </a:r>
          </a:p>
          <a:p>
            <a:pPr marL="149225" lvl="0" algn="ctr" rtl="1">
              <a:lnSpc>
                <a:spcPct val="150000"/>
              </a:lnSpc>
              <a:spcBef>
                <a:spcPts val="0"/>
              </a:spcBef>
              <a:spcAft>
                <a:spcPts val="0"/>
              </a:spcAft>
              <a:buSzPts val="1250"/>
            </a:pP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ctr" rtl="1">
              <a:lnSpc>
                <a:spcPct val="150000"/>
              </a:lnSpc>
              <a:spcBef>
                <a:spcPts val="0"/>
              </a:spcBef>
              <a:spcAft>
                <a:spcPts val="0"/>
              </a:spcAft>
              <a:buSzPts val="1250"/>
            </a:pP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ctr" rtl="1">
              <a:lnSpc>
                <a:spcPct val="150000"/>
              </a:lnSpc>
              <a:spcBef>
                <a:spcPts val="0"/>
              </a:spcBef>
              <a:spcAft>
                <a:spcPts val="0"/>
              </a:spcAft>
              <a:buSzPts val="1250"/>
            </a:pPr>
            <a:endParaRPr lang="he-IL" sz="160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ctr" rtl="1">
              <a:lnSpc>
                <a:spcPct val="150000"/>
              </a:lnSpc>
              <a:spcBef>
                <a:spcPts val="0"/>
              </a:spcBef>
              <a:spcAft>
                <a:spcPts val="0"/>
              </a:spcAft>
              <a:buSzPts val="1250"/>
            </a:pPr>
            <a:r>
              <a:rPr lang="he-IL" sz="1600">
                <a:solidFill>
                  <a:schemeClr val="tx1"/>
                </a:solidFill>
                <a:latin typeface="Hadassah Friedlaender" panose="02020603050405020304" pitchFamily="18" charset="-79"/>
                <a:ea typeface="Roboto"/>
                <a:cs typeface="Hadassah Friedlaender" panose="02020603050405020304" pitchFamily="18" charset="-79"/>
                <a:sym typeface="Roboto"/>
              </a:rPr>
              <a:t>שתהיה שנת פעילות מוצלחת!!</a:t>
            </a: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תדריך לקראת פתיחת שנת הפעילות</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spTree>
    <p:extLst>
      <p:ext uri="{BB962C8B-B14F-4D97-AF65-F5344CB8AC3E}">
        <p14:creationId xmlns:p14="http://schemas.microsoft.com/office/powerpoint/2010/main" val="364189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3C143E70-5927-922B-BC81-985DFE169517}"/>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2490600"/>
          </a:xfrm>
          <a:prstGeom prst="rect">
            <a:avLst/>
          </a:prstGeom>
          <a:noFill/>
          <a:ln>
            <a:noFill/>
          </a:ln>
        </p:spPr>
        <p:txBody>
          <a:bodyPr spcFirstLastPara="1" wrap="square" lIns="91425" tIns="91425" rIns="91425" bIns="91425" anchor="t" anchorCtr="0">
            <a:noAutofit/>
          </a:bodyPr>
          <a:lstStyle/>
          <a:p>
            <a:pPr marL="457200" lvl="0" indent="-307975" algn="r" rtl="1">
              <a:lnSpc>
                <a:spcPct val="150000"/>
              </a:lnSpc>
              <a:spcBef>
                <a:spcPts val="0"/>
              </a:spcBef>
              <a:spcAft>
                <a:spcPts val="0"/>
              </a:spcAft>
              <a:buSzPts val="1250"/>
              <a:buFont typeface="Open Sans"/>
              <a:buChar char="●"/>
            </a:pPr>
            <a:r>
              <a:rPr lang="he-IL" sz="1600">
                <a:latin typeface="Hadassah Friedlaender" panose="02020603050405020304" pitchFamily="18" charset="-79"/>
                <a:ea typeface="Roboto"/>
                <a:cs typeface="Hadassah Friedlaender" panose="02020603050405020304" pitchFamily="18" charset="-79"/>
                <a:sym typeface="Roboto"/>
              </a:rPr>
              <a:t>בדיקה האם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מאושר</a:t>
            </a:r>
            <a:r>
              <a:rPr lang="he-IL" sz="1600">
                <a:latin typeface="Hadassah Friedlaender" panose="02020603050405020304" pitchFamily="18" charset="-79"/>
                <a:ea typeface="Roboto"/>
                <a:cs typeface="Hadassah Friedlaender" panose="02020603050405020304" pitchFamily="18" charset="-79"/>
                <a:sym typeface="Roboto"/>
              </a:rPr>
              <a:t> בחוזר מנכ"ל | לא מוצאים אזכור?</a:t>
            </a:r>
          </a:p>
          <a:p>
            <a:pPr marL="914400" lvl="1" indent="-307975" algn="r" rtl="1">
              <a:lnSpc>
                <a:spcPct val="150000"/>
              </a:lnSpc>
              <a:spcBef>
                <a:spcPts val="0"/>
              </a:spcBef>
              <a:spcAft>
                <a:spcPts val="0"/>
              </a:spcAft>
              <a:buSzPts val="1250"/>
              <a:buFont typeface="Roboto"/>
              <a:buChar char="○"/>
            </a:pPr>
            <a:r>
              <a:rPr lang="he-IL" sz="1600">
                <a:latin typeface="Hadassah Friedlaender" panose="02020603050405020304" pitchFamily="18" charset="-79"/>
                <a:ea typeface="Roboto"/>
                <a:cs typeface="Hadassah Friedlaender" panose="02020603050405020304" pitchFamily="18" charset="-79"/>
                <a:sym typeface="Roboto"/>
              </a:rPr>
              <a:t>טלפון ללשכה לתיאום טיולים</a:t>
            </a:r>
            <a:endParaRPr lang="en-US" sz="1600">
              <a:latin typeface="Hadassah Friedlaender" panose="02020603050405020304" pitchFamily="18" charset="-79"/>
              <a:ea typeface="Roboto"/>
              <a:cs typeface="Hadassah Friedlaender" panose="02020603050405020304" pitchFamily="18" charset="-79"/>
              <a:sym typeface="Roboto"/>
            </a:endParaRPr>
          </a:p>
          <a:p>
            <a:pPr marL="914400" lvl="1" indent="-307975" algn="r" rtl="1">
              <a:lnSpc>
                <a:spcPct val="150000"/>
              </a:lnSpc>
              <a:spcBef>
                <a:spcPts val="0"/>
              </a:spcBef>
              <a:spcAft>
                <a:spcPts val="0"/>
              </a:spcAft>
              <a:buSzPts val="1250"/>
              <a:buFont typeface="Roboto"/>
              <a:buChar char="○"/>
            </a:pPr>
            <a:r>
              <a:rPr lang="he-IL" sz="1600">
                <a:latin typeface="Hadassah Friedlaender" panose="02020603050405020304" pitchFamily="18" charset="-79"/>
                <a:ea typeface="Roboto"/>
                <a:cs typeface="Hadassah Friedlaender" panose="02020603050405020304" pitchFamily="18" charset="-79"/>
                <a:sym typeface="Roboto"/>
              </a:rPr>
              <a:t>פנייה למחלקת בטיחות / מחלקת מפעלים וארגון</a:t>
            </a:r>
            <a:endParaRPr sz="1600">
              <a:latin typeface="Hadassah Friedlaender" panose="02020603050405020304" pitchFamily="18" charset="-79"/>
              <a:ea typeface="Roboto"/>
              <a:cs typeface="Hadassah Friedlaender" panose="02020603050405020304" pitchFamily="18" charset="-79"/>
              <a:sym typeface="Roboto"/>
            </a:endParaRPr>
          </a:p>
          <a:p>
            <a:pPr marL="457200" lvl="0" indent="-307975" algn="r" rtl="1">
              <a:lnSpc>
                <a:spcPct val="150000"/>
              </a:lnSpc>
              <a:spcBef>
                <a:spcPts val="0"/>
              </a:spcBef>
              <a:spcAft>
                <a:spcPts val="0"/>
              </a:spcAft>
              <a:buSzPts val="1250"/>
              <a:buFont typeface="Roboto"/>
              <a:buChar char="●"/>
            </a:pPr>
            <a:r>
              <a:rPr lang="he-IL" sz="1600">
                <a:latin typeface="Hadassah Friedlaender" panose="02020603050405020304" pitchFamily="18" charset="-79"/>
                <a:ea typeface="Roboto"/>
                <a:cs typeface="Hadassah Friedlaender" panose="02020603050405020304" pitchFamily="18" charset="-79"/>
                <a:sym typeface="Roboto"/>
              </a:rPr>
              <a:t>בדיקה האם המפעיל הספציפי מאושר, מתי נדרש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רישוי עסק</a:t>
            </a:r>
            <a:r>
              <a:rPr lang="he-IL" sz="1600">
                <a:latin typeface="Hadassah Friedlaender" panose="02020603050405020304" pitchFamily="18" charset="-79"/>
                <a:ea typeface="Roboto"/>
                <a:cs typeface="Hadassah Friedlaender" panose="02020603050405020304" pitchFamily="18" charset="-79"/>
                <a:sym typeface="Roboto"/>
              </a:rPr>
              <a:t>?</a:t>
            </a:r>
          </a:p>
          <a:p>
            <a:pPr marL="457200" lvl="0" indent="-307975" algn="r" rtl="1">
              <a:lnSpc>
                <a:spcPct val="150000"/>
              </a:lnSpc>
              <a:spcBef>
                <a:spcPts val="0"/>
              </a:spcBef>
              <a:spcAft>
                <a:spcPts val="0"/>
              </a:spcAft>
              <a:buSzPts val="1250"/>
              <a:buFont typeface="Roboto"/>
              <a:buChar char="●"/>
            </a:pPr>
            <a:r>
              <a:rPr lang="he-IL" sz="1600">
                <a:latin typeface="Hadassah Friedlaender" panose="02020603050405020304" pitchFamily="18" charset="-79"/>
                <a:ea typeface="Roboto"/>
                <a:cs typeface="Hadassah Friedlaender" panose="02020603050405020304" pitchFamily="18" charset="-79"/>
                <a:sym typeface="Roboto"/>
              </a:rPr>
              <a:t>בדיקה שלמפעילי האטרקציה יש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פוליסה</a:t>
            </a:r>
            <a:r>
              <a:rPr lang="he-IL" sz="1600">
                <a:latin typeface="Hadassah Friedlaender" panose="02020603050405020304" pitchFamily="18" charset="-79"/>
                <a:ea typeface="Roboto"/>
                <a:cs typeface="Hadassah Friedlaender" panose="02020603050405020304" pitchFamily="18" charset="-79"/>
                <a:sym typeface="Roboto"/>
              </a:rPr>
              <a:t> שמבטחת את </a:t>
            </a:r>
            <a:br>
              <a:rPr lang="en-US" sz="1600">
                <a:latin typeface="Hadassah Friedlaender" panose="02020603050405020304" pitchFamily="18" charset="-79"/>
                <a:ea typeface="Roboto"/>
                <a:cs typeface="Hadassah Friedlaender" panose="02020603050405020304" pitchFamily="18" charset="-79"/>
                <a:sym typeface="Roboto"/>
              </a:rPr>
            </a:br>
            <a:r>
              <a:rPr lang="he-IL" sz="1600">
                <a:latin typeface="Hadassah Friedlaender" panose="02020603050405020304" pitchFamily="18" charset="-79"/>
                <a:ea typeface="Roboto"/>
                <a:cs typeface="Hadassah Friedlaender" panose="02020603050405020304" pitchFamily="18" charset="-79"/>
                <a:sym typeface="Roboto"/>
              </a:rPr>
              <a:t>המשתתפים/ות בביטוח צד ג' </a:t>
            </a:r>
          </a:p>
          <a:p>
            <a:pPr marL="457200" lvl="0" indent="-307975" algn="r" rtl="1">
              <a:lnSpc>
                <a:spcPct val="150000"/>
              </a:lnSpc>
              <a:spcBef>
                <a:spcPts val="0"/>
              </a:spcBef>
              <a:spcAft>
                <a:spcPts val="0"/>
              </a:spcAft>
              <a:buSzPts val="1250"/>
              <a:buFont typeface="Roboto"/>
              <a:buChar char="●"/>
            </a:pP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אין</a:t>
            </a:r>
            <a:r>
              <a:rPr lang="he-IL" sz="1600">
                <a:latin typeface="Hadassah Friedlaender" panose="02020603050405020304" pitchFamily="18" charset="-79"/>
                <a:ea typeface="Roboto"/>
                <a:cs typeface="Hadassah Friedlaender" panose="02020603050405020304" pitchFamily="18" charset="-79"/>
                <a:sym typeface="Roboto"/>
              </a:rPr>
              <a:t> השתתפות ללא אישור הורים. </a:t>
            </a:r>
            <a:br>
              <a:rPr lang="en-US" sz="1600">
                <a:latin typeface="Hadassah Friedlaender" panose="02020603050405020304" pitchFamily="18" charset="-79"/>
                <a:ea typeface="Roboto"/>
                <a:cs typeface="Hadassah Friedlaender" panose="02020603050405020304" pitchFamily="18" charset="-79"/>
                <a:sym typeface="Roboto"/>
              </a:rPr>
            </a:br>
            <a:r>
              <a:rPr lang="he-IL" sz="1600">
                <a:latin typeface="Hadassah Friedlaender" panose="02020603050405020304" pitchFamily="18" charset="-79"/>
                <a:ea typeface="Roboto"/>
                <a:cs typeface="Hadassah Friedlaender" panose="02020603050405020304" pitchFamily="18" charset="-79"/>
                <a:sym typeface="Roboto"/>
              </a:rPr>
              <a:t>בפעילות מים נדרש אישור לגבי </a:t>
            </a:r>
            <a:r>
              <a:rPr lang="he-IL"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"יודע/ת לשחות"</a:t>
            </a:r>
            <a:r>
              <a:rPr lang="he-IL" sz="1600">
                <a:latin typeface="Hadassah Friedlaender" panose="02020603050405020304" pitchFamily="18" charset="-79"/>
                <a:ea typeface="Roboto"/>
                <a:cs typeface="Hadassah Friedlaender" panose="02020603050405020304" pitchFamily="18" charset="-79"/>
                <a:sym typeface="Roboto"/>
              </a:rPr>
              <a:t>, או לא</a:t>
            </a:r>
            <a:endParaRPr sz="1600">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אטרקציות</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3" name="Picture 2">
            <a:extLst>
              <a:ext uri="{FF2B5EF4-FFF2-40B4-BE49-F238E27FC236}">
                <a16:creationId xmlns:a16="http://schemas.microsoft.com/office/drawing/2014/main" id="{5D9DED9C-AF26-E7A1-5A89-26435AA73E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20" b="5008"/>
          <a:stretch/>
        </p:blipFill>
        <p:spPr bwMode="auto">
          <a:xfrm>
            <a:off x="48507" y="2632019"/>
            <a:ext cx="3144966" cy="2496140"/>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5291C6BF-56D4-6D91-A02A-832F958B4F6D}"/>
              </a:ext>
            </a:extLst>
          </p:cNvPr>
          <p:cNvSpPr txBox="1"/>
          <p:nvPr/>
        </p:nvSpPr>
        <p:spPr>
          <a:xfrm>
            <a:off x="3193473" y="4383963"/>
            <a:ext cx="4652010" cy="461665"/>
          </a:xfrm>
          <a:prstGeom prst="rect">
            <a:avLst/>
          </a:prstGeom>
          <a:noFill/>
        </p:spPr>
        <p:txBody>
          <a:bodyPr wrap="square" rtlCol="1">
            <a:spAutoFit/>
          </a:bodyPr>
          <a:lstStyle/>
          <a:p>
            <a:r>
              <a:rPr lang="he-IL" sz="2400" b="1">
                <a:solidFill>
                  <a:schemeClr val="bg1">
                    <a:lumMod val="75000"/>
                  </a:schemeClr>
                </a:solidFill>
                <a:latin typeface="Alef" panose="00000500000000000000" pitchFamily="2" charset="-79"/>
                <a:cs typeface="Alef" panose="00000500000000000000" pitchFamily="2" charset="-79"/>
              </a:rPr>
              <a:t>אגב, האטרקציה הזו לא מאושרת </a:t>
            </a:r>
          </a:p>
        </p:txBody>
      </p:sp>
      <p:pic>
        <p:nvPicPr>
          <p:cNvPr id="9" name="Picture 2" descr="סרט מודעות צהוב – ויקיפדיה">
            <a:extLst>
              <a:ext uri="{FF2B5EF4-FFF2-40B4-BE49-F238E27FC236}">
                <a16:creationId xmlns:a16="http://schemas.microsoft.com/office/drawing/2014/main" id="{CDBE59E2-3C27-D27D-5926-F7C5DF2E226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529D6788-9E5C-D74B-F99E-8D97E0C337A4}"/>
              </a:ext>
            </a:extLst>
          </p:cNvPr>
          <p:cNvPicPr>
            <a:picLocks noChangeAspect="1"/>
          </p:cNvPicPr>
          <p:nvPr/>
        </p:nvPicPr>
        <p:blipFill>
          <a:blip r:embed="rId7"/>
          <a:stretch>
            <a:fillRect/>
          </a:stretch>
        </p:blipFill>
        <p:spPr>
          <a:xfrm>
            <a:off x="0" y="0"/>
            <a:ext cx="829128" cy="835224"/>
          </a:xfrm>
          <a:prstGeom prst="rect">
            <a:avLst/>
          </a:prstGeom>
        </p:spPr>
      </p:pic>
      <p:pic>
        <p:nvPicPr>
          <p:cNvPr id="11" name="תמונה 10">
            <a:extLst>
              <a:ext uri="{FF2B5EF4-FFF2-40B4-BE49-F238E27FC236}">
                <a16:creationId xmlns:a16="http://schemas.microsoft.com/office/drawing/2014/main" id="{7DCEFEE5-E2FF-61BE-7DF7-871314BEAE25}"/>
              </a:ext>
            </a:extLst>
          </p:cNvPr>
          <p:cNvPicPr>
            <a:picLocks noChangeAspect="1"/>
          </p:cNvPicPr>
          <p:nvPr/>
        </p:nvPicPr>
        <p:blipFill>
          <a:blip r:embed="rId8"/>
          <a:stretch>
            <a:fillRect/>
          </a:stretch>
        </p:blipFill>
        <p:spPr>
          <a:xfrm>
            <a:off x="8401550" y="0"/>
            <a:ext cx="742450" cy="835224"/>
          </a:xfrm>
          <a:prstGeom prst="rect">
            <a:avLst/>
          </a:prstGeom>
        </p:spPr>
      </p:pic>
      <p:pic>
        <p:nvPicPr>
          <p:cNvPr id="4" name="Picture 2">
            <a:extLst>
              <a:ext uri="{FF2B5EF4-FFF2-40B4-BE49-F238E27FC236}">
                <a16:creationId xmlns:a16="http://schemas.microsoft.com/office/drawing/2014/main" id="{CAE3F20F-AEAA-30D8-4BF4-36F41749C6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175" y="637309"/>
            <a:ext cx="7917648" cy="439423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Above"/>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38575" y="1147950"/>
            <a:ext cx="8067000" cy="445323"/>
          </a:xfrm>
          <a:prstGeom prst="rect">
            <a:avLst/>
          </a:prstGeom>
          <a:noFill/>
          <a:ln>
            <a:noFill/>
          </a:ln>
        </p:spPr>
        <p:txBody>
          <a:bodyPr spcFirstLastPara="1" wrap="square" lIns="91425" tIns="91425" rIns="91425" bIns="91425" anchor="t" anchorCtr="0">
            <a:noAutofit/>
          </a:bodyPr>
          <a:lstStyle/>
          <a:p>
            <a:pPr marL="457200" lvl="0" indent="-307975" algn="r" rtl="1">
              <a:lnSpc>
                <a:spcPct val="150000"/>
              </a:lnSpc>
              <a:spcBef>
                <a:spcPts val="0"/>
              </a:spcBef>
              <a:spcAft>
                <a:spcPts val="0"/>
              </a:spcAft>
              <a:buSzPts val="1250"/>
              <a:buFont typeface="Open Sans"/>
              <a:buChar char="●"/>
            </a:pPr>
            <a:r>
              <a:rPr lang="he-IL" sz="1600">
                <a:latin typeface="Hadassah Friedlaender" panose="02020603050405020304" pitchFamily="18" charset="-79"/>
                <a:ea typeface="Roboto"/>
                <a:cs typeface="Hadassah Friedlaender" panose="02020603050405020304" pitchFamily="18" charset="-79"/>
                <a:sym typeface="Roboto"/>
              </a:rPr>
              <a:t>תזכורת לחידוד שנשלח </a:t>
            </a:r>
            <a:r>
              <a:rPr lang="he-IL" sz="1600" err="1">
                <a:latin typeface="Hadassah Friedlaender" panose="02020603050405020304" pitchFamily="18" charset="-79"/>
                <a:ea typeface="Roboto"/>
                <a:cs typeface="Hadassah Friedlaender" panose="02020603050405020304" pitchFamily="18" charset="-79"/>
                <a:sym typeface="Roboto"/>
              </a:rPr>
              <a:t>ב־</a:t>
            </a:r>
            <a:r>
              <a:rPr lang="he-IL" sz="1600" err="1">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תשפ"ג</a:t>
            </a:r>
            <a:endParaRPr sz="160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נהלים | מים במסלולים</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2" name="תמונה 1">
            <a:extLst>
              <a:ext uri="{FF2B5EF4-FFF2-40B4-BE49-F238E27FC236}">
                <a16:creationId xmlns:a16="http://schemas.microsoft.com/office/drawing/2014/main" id="{E57981A4-30C7-2056-E914-C91E2FDED87F}"/>
              </a:ext>
            </a:extLst>
          </p:cNvPr>
          <p:cNvPicPr>
            <a:picLocks noChangeAspect="1"/>
          </p:cNvPicPr>
          <p:nvPr/>
        </p:nvPicPr>
        <p:blipFill>
          <a:blip r:embed="rId4"/>
          <a:stretch>
            <a:fillRect/>
          </a:stretch>
        </p:blipFill>
        <p:spPr>
          <a:xfrm>
            <a:off x="2277312" y="1593273"/>
            <a:ext cx="5817550" cy="3263504"/>
          </a:xfrm>
          <a:prstGeom prst="rect">
            <a:avLst/>
          </a:prstGeom>
        </p:spPr>
      </p:pic>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7"/>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8"/>
          <a:stretch>
            <a:fillRect/>
          </a:stretch>
        </p:blipFill>
        <p:spPr>
          <a:xfrm>
            <a:off x="8401550" y="0"/>
            <a:ext cx="742450" cy="835224"/>
          </a:xfrm>
          <a:prstGeom prst="rect">
            <a:avLst/>
          </a:prstGeom>
        </p:spPr>
      </p:pic>
    </p:spTree>
    <p:extLst>
      <p:ext uri="{BB962C8B-B14F-4D97-AF65-F5344CB8AC3E}">
        <p14:creationId xmlns:p14="http://schemas.microsoft.com/office/powerpoint/2010/main" val="282318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445323"/>
          </a:xfrm>
          <a:prstGeom prst="rect">
            <a:avLst/>
          </a:prstGeom>
          <a:noFill/>
          <a:ln>
            <a:noFill/>
          </a:ln>
        </p:spPr>
        <p:txBody>
          <a:bodyPr spcFirstLastPara="1" wrap="square" lIns="91425" tIns="91425" rIns="91425" bIns="91425" anchor="t" anchorCtr="0">
            <a:noAutofit/>
          </a:bodyPr>
          <a:lstStyle/>
          <a:p>
            <a:pPr marL="457200" lvl="0" indent="-307975" algn="r" rtl="1">
              <a:lnSpc>
                <a:spcPct val="150000"/>
              </a:lnSpc>
              <a:spcBef>
                <a:spcPts val="0"/>
              </a:spcBef>
              <a:spcAft>
                <a:spcPts val="0"/>
              </a:spcAft>
              <a:buSzPts val="1250"/>
              <a:buFont typeface="Open Sans"/>
              <a:buChar char="●"/>
            </a:pPr>
            <a:r>
              <a:rPr lang="he-IL" sz="1600" dirty="0">
                <a:latin typeface="Hadassah Friedlaender" panose="02020603050405020304" pitchFamily="18" charset="-79"/>
                <a:ea typeface="Roboto"/>
                <a:cs typeface="Hadassah Friedlaender" panose="02020603050405020304" pitchFamily="18" charset="-79"/>
                <a:sym typeface="Roboto"/>
              </a:rPr>
              <a:t>משבר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האקלים</a:t>
            </a:r>
            <a:r>
              <a:rPr lang="he-IL" sz="1600" dirty="0">
                <a:latin typeface="Hadassah Friedlaender" panose="02020603050405020304" pitchFamily="18" charset="-79"/>
                <a:ea typeface="Roboto"/>
                <a:cs typeface="Hadassah Friedlaender" panose="02020603050405020304" pitchFamily="18" charset="-79"/>
                <a:sym typeface="Roboto"/>
              </a:rPr>
              <a:t> – זו לא רק קלישאה (הרגשנו במחנות הקיץ ולאחריהם)</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התאמה לתחזית – רק על פי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התחזית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הממוסדת שמתקבלת מהתנועה</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hlinkClick r:id="rId4" action="ppaction://hlinksldjump"/>
              </a:rPr>
              <a:t>הערכות למקרה של טפטופים / "גשם קל"</a:t>
            </a: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457200" lvl="0" indent="-307975" algn="r" rtl="1">
              <a:lnSpc>
                <a:spcPct val="150000"/>
              </a:lnSpc>
              <a:spcBef>
                <a:spcPts val="0"/>
              </a:spcBef>
              <a:spcAft>
                <a:spcPts val="0"/>
              </a:spcAft>
              <a:buSzPts val="1250"/>
              <a:buFont typeface="Open Sans"/>
              <a:buChar char="●"/>
            </a:pP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lnSpc>
                <a:spcPct val="150000"/>
              </a:lnSpc>
              <a:spcBef>
                <a:spcPts val="0"/>
              </a:spcBef>
              <a:spcAft>
                <a:spcPts val="0"/>
              </a:spcAft>
              <a:buSzPts val="1250"/>
            </a:pPr>
            <a:r>
              <a:rPr lang="he-IL" sz="1600" b="1" u="sng" dirty="0">
                <a:solidFill>
                  <a:schemeClr val="tx1"/>
                </a:solidFill>
                <a:latin typeface="Hadassah Friedlaender" panose="02020603050405020304" pitchFamily="18" charset="-79"/>
                <a:ea typeface="Roboto"/>
                <a:cs typeface="Hadassah Friedlaender" panose="02020603050405020304" pitchFamily="18" charset="-79"/>
                <a:sym typeface="Roboto"/>
              </a:rPr>
              <a:t>התייבשות ומכות חום</a:t>
            </a: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לא בהכרח קשורים זה בזה (אפשר להיפגע ממכת חום גם כאשר רוויים בנוזלים)</a:t>
            </a: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hlinkClick r:id="rId5" action="ppaction://hlinksldjump"/>
              </a:rPr>
              <a:t>יש ספק (למכת חום) =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hlinkClick r:id="rId5" action="ppaction://hlinksldjump"/>
              </a:rPr>
              <a:t>אין ספק </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hlinkClick r:id="rId5" action="ppaction://hlinksldjump"/>
              </a:rPr>
              <a:t>– מקררים את הנפגע/ת</a:t>
            </a: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איך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גורמים</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למטיילים/</a:t>
            </a:r>
            <a:r>
              <a:rPr lang="he-IL" sz="1600" dirty="0" err="1">
                <a:solidFill>
                  <a:schemeClr val="tx1"/>
                </a:solidFill>
                <a:latin typeface="Hadassah Friedlaender" panose="02020603050405020304" pitchFamily="18" charset="-79"/>
                <a:ea typeface="Roboto"/>
                <a:cs typeface="Hadassah Friedlaender" panose="02020603050405020304" pitchFamily="18" charset="-79"/>
                <a:sym typeface="Roboto"/>
              </a:rPr>
              <a:t>ות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לשתות</a:t>
            </a:r>
            <a:endParaRPr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נהלים | מזג אוויר</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8"/>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9"/>
          <a:stretch>
            <a:fillRect/>
          </a:stretch>
        </p:blipFill>
        <p:spPr>
          <a:xfrm>
            <a:off x="8401550" y="0"/>
            <a:ext cx="742450" cy="835224"/>
          </a:xfrm>
          <a:prstGeom prst="rect">
            <a:avLst/>
          </a:prstGeom>
        </p:spPr>
      </p:pic>
      <p:pic>
        <p:nvPicPr>
          <p:cNvPr id="3" name="תמונה 2">
            <a:hlinkClick r:id="rId4" action="ppaction://hlinksldjump"/>
            <a:extLst>
              <a:ext uri="{FF2B5EF4-FFF2-40B4-BE49-F238E27FC236}">
                <a16:creationId xmlns:a16="http://schemas.microsoft.com/office/drawing/2014/main" id="{8C1BFE5C-418D-A445-0CAE-65339E2BFB20}"/>
              </a:ext>
            </a:extLst>
          </p:cNvPr>
          <p:cNvPicPr>
            <a:picLocks noChangeAspect="1"/>
          </p:cNvPicPr>
          <p:nvPr/>
        </p:nvPicPr>
        <p:blipFill>
          <a:blip r:embed="rId10"/>
          <a:stretch>
            <a:fillRect/>
          </a:stretch>
        </p:blipFill>
        <p:spPr>
          <a:xfrm>
            <a:off x="4364582" y="2054765"/>
            <a:ext cx="414835" cy="313160"/>
          </a:xfrm>
          <a:prstGeom prst="rect">
            <a:avLst/>
          </a:prstGeom>
        </p:spPr>
      </p:pic>
      <p:pic>
        <p:nvPicPr>
          <p:cNvPr id="4" name="תמונה 3">
            <a:hlinkClick r:id="rId5" action="ppaction://hlinksldjump"/>
            <a:extLst>
              <a:ext uri="{FF2B5EF4-FFF2-40B4-BE49-F238E27FC236}">
                <a16:creationId xmlns:a16="http://schemas.microsoft.com/office/drawing/2014/main" id="{7CAC2E6C-CC49-DAD9-EB0A-426E774D0D4F}"/>
              </a:ext>
            </a:extLst>
          </p:cNvPr>
          <p:cNvPicPr>
            <a:picLocks noChangeAspect="1"/>
          </p:cNvPicPr>
          <p:nvPr/>
        </p:nvPicPr>
        <p:blipFill>
          <a:blip r:embed="rId10"/>
          <a:stretch>
            <a:fillRect/>
          </a:stretch>
        </p:blipFill>
        <p:spPr>
          <a:xfrm>
            <a:off x="3533310" y="3495638"/>
            <a:ext cx="414835" cy="313160"/>
          </a:xfrm>
          <a:prstGeom prst="rect">
            <a:avLst/>
          </a:prstGeom>
        </p:spPr>
      </p:pic>
    </p:spTree>
    <p:extLst>
      <p:ext uri="{BB962C8B-B14F-4D97-AF65-F5344CB8AC3E}">
        <p14:creationId xmlns:p14="http://schemas.microsoft.com/office/powerpoint/2010/main" val="257217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a:latin typeface="Gisha" panose="020B0502040204020203" pitchFamily="34" charset="-79"/>
                <a:cs typeface="Gisha" panose="020B0502040204020203" pitchFamily="34" charset="-79"/>
              </a:rPr>
              <a:t>         כיצד נערכים לטפטוף/"גשם קל"</a:t>
            </a:r>
          </a:p>
        </p:txBody>
      </p:sp>
      <p:sp>
        <p:nvSpPr>
          <p:cNvPr id="3" name="מציין מיקום תוכן 2"/>
          <p:cNvSpPr>
            <a:spLocks noGrp="1"/>
          </p:cNvSpPr>
          <p:nvPr>
            <p:ph idx="1"/>
          </p:nvPr>
        </p:nvSpPr>
        <p:spPr/>
        <p:txBody>
          <a:bodyPr/>
          <a:lstStyle/>
          <a:p>
            <a:endParaRPr lang="he-IL" dirty="0"/>
          </a:p>
        </p:txBody>
      </p:sp>
      <p:sp>
        <p:nvSpPr>
          <p:cNvPr id="4" name="תיבת טקסט 2">
            <a:hlinkClick r:id="rId2" action="ppaction://hlinkfile"/>
          </p:cNvPr>
          <p:cNvSpPr>
            <a:spLocks noChangeArrowheads="1"/>
          </p:cNvSpPr>
          <p:nvPr/>
        </p:nvSpPr>
        <p:spPr bwMode="auto">
          <a:xfrm flipH="1">
            <a:off x="3653898" y="1275606"/>
            <a:ext cx="3942438" cy="2057400"/>
          </a:xfrm>
          <a:prstGeom prst="roundRect">
            <a:avLst>
              <a:gd name="adj" fmla="val 16667"/>
            </a:avLst>
          </a:prstGeom>
          <a:solidFill>
            <a:srgbClr val="FFFFFF"/>
          </a:solidFill>
          <a:ln w="38100" cmpd="dbl">
            <a:solidFill>
              <a:srgbClr val="C00000"/>
            </a:solidFill>
            <a:miter lim="800000"/>
            <a:headEnd/>
            <a:tailEnd/>
          </a:ln>
        </p:spPr>
        <p:txBody>
          <a:bodyPr vert="horz" wrap="square" lIns="68580" tIns="34290" rIns="68580" bIns="34290" numCol="1" anchor="t" anchorCtr="0" compatLnSpc="1">
            <a:prstTxWarp prst="textNoShape">
              <a:avLst/>
            </a:prstTxWarp>
          </a:bodyPr>
          <a:lstStyle/>
          <a:p>
            <a:pPr algn="r" fontAlgn="base">
              <a:spcBef>
                <a:spcPct val="0"/>
              </a:spcBef>
              <a:spcAft>
                <a:spcPts val="750"/>
              </a:spcAft>
            </a:pPr>
            <a:r>
              <a:rPr lang="he-IL" altLang="he-IL" sz="1200" b="1" u="sng" dirty="0">
                <a:solidFill>
                  <a:prstClr val="black"/>
                </a:solidFill>
                <a:latin typeface="David" pitchFamily="34" charset="-79"/>
                <a:ea typeface="Arial" pitchFamily="34" charset="0"/>
                <a:cs typeface="David" pitchFamily="34" charset="-79"/>
              </a:rPr>
              <a:t>תיאור האירוע</a:t>
            </a:r>
            <a:r>
              <a:rPr lang="he-IL" altLang="he-IL" sz="1200" b="1" dirty="0">
                <a:solidFill>
                  <a:prstClr val="black"/>
                </a:solidFill>
                <a:latin typeface="David" pitchFamily="34" charset="-79"/>
                <a:ea typeface="Arial" pitchFamily="34" charset="0"/>
                <a:cs typeface="David" pitchFamily="34" charset="-79"/>
              </a:rPr>
              <a:t>:</a:t>
            </a:r>
            <a:endParaRPr lang="he-IL" altLang="he-IL" sz="1200" dirty="0">
              <a:solidFill>
                <a:prstClr val="black"/>
              </a:solidFill>
              <a:latin typeface="David" pitchFamily="34" charset="-79"/>
              <a:ea typeface="Arial" pitchFamily="34" charset="0"/>
              <a:cs typeface="David" pitchFamily="34" charset="-79"/>
            </a:endParaRPr>
          </a:p>
          <a:p>
            <a:pPr algn="r" fontAlgn="base">
              <a:spcBef>
                <a:spcPct val="0"/>
              </a:spcBef>
              <a:spcAft>
                <a:spcPts val="750"/>
              </a:spcAft>
            </a:pPr>
            <a:r>
              <a:rPr lang="he-IL" altLang="he-IL" sz="1500" b="1" dirty="0">
                <a:solidFill>
                  <a:prstClr val="black"/>
                </a:solidFill>
                <a:latin typeface="David" pitchFamily="34" charset="-79"/>
                <a:ea typeface="Arial" pitchFamily="34" charset="0"/>
                <a:cs typeface="David" pitchFamily="34" charset="-79"/>
              </a:rPr>
              <a:t>במהלך טיול פתיחת שנה, של אחד משבטי מהתנועה, ירד גשם בלילה בעוד חניכי השבט ישנים תחת כיפת השמיים ללא אוהלים. זאת לאחר שניתנה הנחייה הנהגתית ללינה במקום סגור חלופי.  בסיומו של לילה זה הוחלט להחזיר את חניכי השבט לביתם. אחרוני החניכים הגיעו              ב - 07:10 לביתם</a:t>
            </a:r>
            <a:endParaRPr lang="he-IL" altLang="he-IL" sz="1500" dirty="0">
              <a:solidFill>
                <a:prstClr val="black"/>
              </a:solidFill>
              <a:latin typeface="Arial" pitchFamily="34" charset="0"/>
            </a:endParaRPr>
          </a:p>
        </p:txBody>
      </p:sp>
      <p:sp>
        <p:nvSpPr>
          <p:cNvPr id="5" name="מלבן מעוגל 4"/>
          <p:cNvSpPr/>
          <p:nvPr/>
        </p:nvSpPr>
        <p:spPr>
          <a:xfrm>
            <a:off x="1143000" y="3086100"/>
            <a:ext cx="1143000" cy="2057400"/>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20" y="342900"/>
            <a:ext cx="2326124" cy="4457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340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40550" y="1147950"/>
            <a:ext cx="8067000" cy="445323"/>
          </a:xfrm>
          <a:prstGeom prst="rect">
            <a:avLst/>
          </a:prstGeom>
          <a:noFill/>
          <a:ln>
            <a:noFill/>
          </a:ln>
        </p:spPr>
        <p:txBody>
          <a:bodyPr spcFirstLastPara="1" wrap="square" lIns="91425" tIns="91425" rIns="91425" bIns="91425" anchor="t" anchorCtr="0">
            <a:noAutofit/>
          </a:bodyPr>
          <a:lstStyle/>
          <a:p>
            <a:pPr marL="457200" lvl="0" indent="-307975" algn="r" rtl="1">
              <a:lnSpc>
                <a:spcPct val="150000"/>
              </a:lnSpc>
              <a:spcBef>
                <a:spcPts val="0"/>
              </a:spcBef>
              <a:spcAft>
                <a:spcPts val="0"/>
              </a:spcAft>
              <a:buSzPts val="1250"/>
              <a:buFont typeface="Open Sans"/>
              <a:buChar char="●"/>
            </a:pPr>
            <a:r>
              <a:rPr lang="he-IL" sz="1600" dirty="0">
                <a:latin typeface="Hadassah Friedlaender" panose="02020603050405020304" pitchFamily="18" charset="-79"/>
                <a:ea typeface="Roboto"/>
                <a:cs typeface="Hadassah Friedlaender" panose="02020603050405020304" pitchFamily="18" charset="-79"/>
                <a:sym typeface="Roboto"/>
              </a:rPr>
              <a:t>משבר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האקלים</a:t>
            </a:r>
            <a:r>
              <a:rPr lang="he-IL" sz="1600" dirty="0">
                <a:latin typeface="Hadassah Friedlaender" panose="02020603050405020304" pitchFamily="18" charset="-79"/>
                <a:ea typeface="Roboto"/>
                <a:cs typeface="Hadassah Friedlaender" panose="02020603050405020304" pitchFamily="18" charset="-79"/>
                <a:sym typeface="Roboto"/>
              </a:rPr>
              <a:t> – זו לא רק קלישאה (הרגשנו במחנות הקיץ ולאחריהם)</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התאמה לתחזית – רק על פי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התחזית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הממוסדת שמתקבלת מהתנועה</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hlinkClick r:id="rId4" action="ppaction://hlinksldjump"/>
              </a:rPr>
              <a:t>הערכות למקרה של טפטופים / "גשם קל"</a:t>
            </a: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457200" lvl="0" indent="-307975" algn="r" rtl="1">
              <a:lnSpc>
                <a:spcPct val="150000"/>
              </a:lnSpc>
              <a:spcBef>
                <a:spcPts val="0"/>
              </a:spcBef>
              <a:spcAft>
                <a:spcPts val="0"/>
              </a:spcAft>
              <a:buSzPts val="1250"/>
              <a:buFont typeface="Open Sans"/>
              <a:buChar char="●"/>
            </a:pP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lnSpc>
                <a:spcPct val="150000"/>
              </a:lnSpc>
              <a:spcBef>
                <a:spcPts val="0"/>
              </a:spcBef>
              <a:spcAft>
                <a:spcPts val="0"/>
              </a:spcAft>
              <a:buSzPts val="1250"/>
            </a:pPr>
            <a:r>
              <a:rPr lang="he-IL" sz="1600" b="1" u="sng" dirty="0">
                <a:solidFill>
                  <a:schemeClr val="tx1"/>
                </a:solidFill>
                <a:latin typeface="Hadassah Friedlaender" panose="02020603050405020304" pitchFamily="18" charset="-79"/>
                <a:ea typeface="Roboto"/>
                <a:cs typeface="Hadassah Friedlaender" panose="02020603050405020304" pitchFamily="18" charset="-79"/>
                <a:sym typeface="Roboto"/>
              </a:rPr>
              <a:t>התייבשות ומכות חום</a:t>
            </a: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לא בהכרח קשורים זה בזה (אפשר להיפגע ממכת חום גם כאשר רוויים בנוזלים)</a:t>
            </a: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hlinkClick r:id="rId5" action="ppaction://hlinksldjump"/>
              </a:rPr>
              <a:t>יש ספק (למכת חום) =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hlinkClick r:id="rId5" action="ppaction://hlinksldjump"/>
              </a:rPr>
              <a:t>אין ספק </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hlinkClick r:id="rId5" action="ppaction://hlinksldjump"/>
              </a:rPr>
              <a:t>– מקררים את הנפגע/ת</a:t>
            </a:r>
            <a:endPar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a:p>
            <a:pPr marL="149225" lvl="0" algn="r" rtl="1">
              <a:lnSpc>
                <a:spcPct val="150000"/>
              </a:lnSpc>
              <a:spcBef>
                <a:spcPts val="0"/>
              </a:spcBef>
              <a:spcAft>
                <a:spcPts val="0"/>
              </a:spcAft>
              <a:buSzPts val="1250"/>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איך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גורמים</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למטיילים/</a:t>
            </a:r>
            <a:r>
              <a:rPr lang="he-IL" sz="1600" dirty="0" err="1">
                <a:solidFill>
                  <a:schemeClr val="tx1"/>
                </a:solidFill>
                <a:latin typeface="Hadassah Friedlaender" panose="02020603050405020304" pitchFamily="18" charset="-79"/>
                <a:ea typeface="Roboto"/>
                <a:cs typeface="Hadassah Friedlaender" panose="02020603050405020304" pitchFamily="18" charset="-79"/>
                <a:sym typeface="Roboto"/>
              </a:rPr>
              <a:t>ות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לשתות</a:t>
            </a:r>
            <a:endParaRPr sz="1600" dirty="0">
              <a:solidFill>
                <a:schemeClr val="tx1"/>
              </a:solidFill>
              <a:latin typeface="Hadassah Friedlaender" panose="02020603050405020304" pitchFamily="18" charset="-79"/>
              <a:ea typeface="Roboto"/>
              <a:cs typeface="Hadassah Friedlaender" panose="02020603050405020304" pitchFamily="18" charset="-79"/>
              <a:sym typeface="Roboto"/>
            </a:endParaRP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נהלים | מזג אוויר</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8"/>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9"/>
          <a:stretch>
            <a:fillRect/>
          </a:stretch>
        </p:blipFill>
        <p:spPr>
          <a:xfrm>
            <a:off x="8401550" y="0"/>
            <a:ext cx="742450" cy="835224"/>
          </a:xfrm>
          <a:prstGeom prst="rect">
            <a:avLst/>
          </a:prstGeom>
        </p:spPr>
      </p:pic>
      <p:pic>
        <p:nvPicPr>
          <p:cNvPr id="3" name="תמונה 2">
            <a:hlinkClick r:id="rId4" action="ppaction://hlinksldjump"/>
            <a:extLst>
              <a:ext uri="{FF2B5EF4-FFF2-40B4-BE49-F238E27FC236}">
                <a16:creationId xmlns:a16="http://schemas.microsoft.com/office/drawing/2014/main" id="{8C1BFE5C-418D-A445-0CAE-65339E2BFB20}"/>
              </a:ext>
            </a:extLst>
          </p:cNvPr>
          <p:cNvPicPr>
            <a:picLocks noChangeAspect="1"/>
          </p:cNvPicPr>
          <p:nvPr/>
        </p:nvPicPr>
        <p:blipFill>
          <a:blip r:embed="rId10"/>
          <a:stretch>
            <a:fillRect/>
          </a:stretch>
        </p:blipFill>
        <p:spPr>
          <a:xfrm>
            <a:off x="4364582" y="2054765"/>
            <a:ext cx="414835" cy="313160"/>
          </a:xfrm>
          <a:prstGeom prst="rect">
            <a:avLst/>
          </a:prstGeom>
        </p:spPr>
      </p:pic>
      <p:pic>
        <p:nvPicPr>
          <p:cNvPr id="4" name="תמונה 3">
            <a:hlinkClick r:id="rId5" action="ppaction://hlinksldjump"/>
            <a:extLst>
              <a:ext uri="{FF2B5EF4-FFF2-40B4-BE49-F238E27FC236}">
                <a16:creationId xmlns:a16="http://schemas.microsoft.com/office/drawing/2014/main" id="{7CAC2E6C-CC49-DAD9-EB0A-426E774D0D4F}"/>
              </a:ext>
            </a:extLst>
          </p:cNvPr>
          <p:cNvPicPr>
            <a:picLocks noChangeAspect="1"/>
          </p:cNvPicPr>
          <p:nvPr/>
        </p:nvPicPr>
        <p:blipFill>
          <a:blip r:embed="rId10"/>
          <a:stretch>
            <a:fillRect/>
          </a:stretch>
        </p:blipFill>
        <p:spPr>
          <a:xfrm>
            <a:off x="3533310" y="3495638"/>
            <a:ext cx="414835" cy="313160"/>
          </a:xfrm>
          <a:prstGeom prst="rect">
            <a:avLst/>
          </a:prstGeom>
        </p:spPr>
      </p:pic>
      <p:sp>
        <p:nvSpPr>
          <p:cNvPr id="2" name="מלבן 1">
            <a:extLst>
              <a:ext uri="{FF2B5EF4-FFF2-40B4-BE49-F238E27FC236}">
                <a16:creationId xmlns:a16="http://schemas.microsoft.com/office/drawing/2014/main" id="{32201869-9766-A328-6CC4-584066BAC009}"/>
              </a:ext>
            </a:extLst>
          </p:cNvPr>
          <p:cNvSpPr/>
          <p:nvPr/>
        </p:nvSpPr>
        <p:spPr>
          <a:xfrm>
            <a:off x="360218" y="1025236"/>
            <a:ext cx="8423564" cy="1546514"/>
          </a:xfrm>
          <a:prstGeom prst="rect">
            <a:avLst/>
          </a:prstGeom>
          <a:solidFill>
            <a:srgbClr val="FFFFFF">
              <a:alpha val="85000"/>
            </a:srgb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9456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5" name="Google Shape;55;p16"/>
          <p:cNvSpPr txBox="1">
            <a:spLocks noGrp="1"/>
          </p:cNvSpPr>
          <p:nvPr>
            <p:ph type="title"/>
          </p:nvPr>
        </p:nvSpPr>
        <p:spPr>
          <a:xfrm>
            <a:off x="1799338" y="1172907"/>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dirty="0">
                <a:latin typeface="Hadassah Friedlaender" panose="02020603050405020304" pitchFamily="18" charset="-79"/>
                <a:cs typeface="Hadassah Friedlaender" panose="02020603050405020304" pitchFamily="18" charset="-79"/>
              </a:rPr>
              <a:t>אירוע – מכת חום </a:t>
            </a:r>
            <a:br>
              <a:rPr lang="en-US" dirty="0">
                <a:latin typeface="Hadassah Friedlaender" panose="02020603050405020304" pitchFamily="18" charset="-79"/>
                <a:cs typeface="Hadassah Friedlaender" panose="02020603050405020304" pitchFamily="18" charset="-79"/>
              </a:rPr>
            </a:br>
            <a:r>
              <a:rPr lang="he-IL" dirty="0">
                <a:latin typeface="Hadassah Friedlaender" panose="02020603050405020304" pitchFamily="18" charset="-79"/>
                <a:cs typeface="Hadassah Friedlaender" panose="02020603050405020304" pitchFamily="18" charset="-79"/>
              </a:rPr>
              <a:t>במהלך </a:t>
            </a:r>
            <a:r>
              <a:rPr lang="he-IL" dirty="0" err="1">
                <a:latin typeface="Hadassah Friedlaender" panose="02020603050405020304" pitchFamily="18" charset="-79"/>
                <a:cs typeface="Hadassah Friedlaender" panose="02020603050405020304" pitchFamily="18" charset="-79"/>
              </a:rPr>
              <a:t>מחנ"ק</a:t>
            </a:r>
            <a:br>
              <a:rPr lang="en-US" dirty="0">
                <a:latin typeface="Hadassah Friedlaender" panose="02020603050405020304" pitchFamily="18" charset="-79"/>
                <a:cs typeface="Hadassah Friedlaender" panose="02020603050405020304" pitchFamily="18" charset="-79"/>
              </a:rPr>
            </a:br>
            <a:r>
              <a:rPr lang="he-IL" dirty="0">
                <a:latin typeface="Hadassah Friedlaender" panose="02020603050405020304" pitchFamily="18" charset="-79"/>
                <a:cs typeface="Hadassah Friedlaender" panose="02020603050405020304" pitchFamily="18" charset="-79"/>
              </a:rPr>
              <a:t>תשפ"ג</a:t>
            </a:r>
            <a:endParaRPr dirty="0">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5"/>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6"/>
          <a:stretch>
            <a:fillRect/>
          </a:stretch>
        </p:blipFill>
        <p:spPr>
          <a:xfrm>
            <a:off x="8401550" y="0"/>
            <a:ext cx="742450" cy="835224"/>
          </a:xfrm>
          <a:prstGeom prst="rect">
            <a:avLst/>
          </a:prstGeom>
        </p:spPr>
      </p:pic>
      <p:pic>
        <p:nvPicPr>
          <p:cNvPr id="4" name="תמונה 3">
            <a:extLst>
              <a:ext uri="{FF2B5EF4-FFF2-40B4-BE49-F238E27FC236}">
                <a16:creationId xmlns:a16="http://schemas.microsoft.com/office/drawing/2014/main" id="{75B4EA32-AE24-B744-09DB-9E10A223C611}"/>
              </a:ext>
            </a:extLst>
          </p:cNvPr>
          <p:cNvPicPr>
            <a:picLocks noChangeAspect="1"/>
          </p:cNvPicPr>
          <p:nvPr/>
        </p:nvPicPr>
        <p:blipFill>
          <a:blip r:embed="rId7"/>
          <a:stretch>
            <a:fillRect/>
          </a:stretch>
        </p:blipFill>
        <p:spPr>
          <a:xfrm>
            <a:off x="724685" y="337683"/>
            <a:ext cx="2373929" cy="46049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לחצן פעולה: חזרה 4">
            <a:hlinkClick r:id="rId8" action="ppaction://hlinksldjump" highlightClick="1"/>
            <a:extLst>
              <a:ext uri="{FF2B5EF4-FFF2-40B4-BE49-F238E27FC236}">
                <a16:creationId xmlns:a16="http://schemas.microsoft.com/office/drawing/2014/main" id="{034CD58E-76F7-D78C-880E-05F204001257}"/>
              </a:ext>
            </a:extLst>
          </p:cNvPr>
          <p:cNvSpPr/>
          <p:nvPr/>
        </p:nvSpPr>
        <p:spPr>
          <a:xfrm>
            <a:off x="7272300" y="4692006"/>
            <a:ext cx="936518" cy="36402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Tree>
    <p:extLst>
      <p:ext uri="{BB962C8B-B14F-4D97-AF65-F5344CB8AC3E}">
        <p14:creationId xmlns:p14="http://schemas.microsoft.com/office/powerpoint/2010/main" val="134736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תמונה 6">
            <a:extLst>
              <a:ext uri="{FF2B5EF4-FFF2-40B4-BE49-F238E27FC236}">
                <a16:creationId xmlns:a16="http://schemas.microsoft.com/office/drawing/2014/main" id="{E7C4A042-88B5-2D1A-C666-0E794F1D3693}"/>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6"/>
          <p:cNvSpPr txBox="1"/>
          <p:nvPr/>
        </p:nvSpPr>
        <p:spPr>
          <a:xfrm>
            <a:off x="538500" y="946061"/>
            <a:ext cx="8067000" cy="1179614"/>
          </a:xfrm>
          <a:prstGeom prst="rect">
            <a:avLst/>
          </a:prstGeom>
          <a:noFill/>
          <a:ln>
            <a:noFill/>
          </a:ln>
        </p:spPr>
        <p:txBody>
          <a:bodyPr spcFirstLastPara="1" wrap="square" lIns="91425" tIns="91425" rIns="91425" bIns="91425" anchor="t" anchorCtr="0">
            <a:noAutofit/>
          </a:bodyPr>
          <a:lstStyle/>
          <a:p>
            <a:pPr marL="457200" lvl="0" indent="-307975" algn="r" rtl="1">
              <a:lnSpc>
                <a:spcPct val="150000"/>
              </a:lnSpc>
              <a:spcBef>
                <a:spcPts val="0"/>
              </a:spcBef>
              <a:spcAft>
                <a:spcPts val="0"/>
              </a:spcAft>
              <a:buSzPts val="1250"/>
              <a:buFont typeface="Open Sans"/>
              <a:buChar char="●"/>
            </a:pPr>
            <a:r>
              <a:rPr lang="he-IL" sz="1600" dirty="0">
                <a:latin typeface="Hadassah Friedlaender" panose="02020603050405020304" pitchFamily="18" charset="-79"/>
                <a:ea typeface="Roboto"/>
                <a:cs typeface="Hadassah Friedlaender" panose="02020603050405020304" pitchFamily="18" charset="-79"/>
                <a:sym typeface="Roboto"/>
              </a:rPr>
              <a:t>הנוהל הקיים של משרד החינוך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מעורפל</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הנוהל בא לידי ביטוי בעיקר בנוהג</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ככלל, הרציונל לאפשר לחניכי/</a:t>
            </a:r>
            <a:r>
              <a:rPr lang="he-IL" sz="1600" dirty="0" err="1">
                <a:solidFill>
                  <a:schemeClr val="tx1"/>
                </a:solidFill>
                <a:latin typeface="Hadassah Friedlaender" panose="02020603050405020304" pitchFamily="18" charset="-79"/>
                <a:ea typeface="Roboto"/>
                <a:cs typeface="Hadassah Friedlaender" panose="02020603050405020304" pitchFamily="18" charset="-79"/>
                <a:sym typeface="Roboto"/>
              </a:rPr>
              <a:t>ות</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תנועת הנוער שצברו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ניסיון</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בטיולים תנועתיים</a:t>
            </a:r>
          </a:p>
          <a:p>
            <a:pPr marL="149225" lvl="0" algn="r" rtl="1">
              <a:lnSpc>
                <a:spcPct val="150000"/>
              </a:lnSpc>
              <a:spcBef>
                <a:spcPts val="0"/>
              </a:spcBef>
              <a:spcAft>
                <a:spcPts val="0"/>
              </a:spcAft>
              <a:buSzPts val="1250"/>
            </a:pPr>
            <a:r>
              <a:rPr lang="he-IL" sz="1600" b="1" u="sng" dirty="0">
                <a:solidFill>
                  <a:schemeClr val="tx1"/>
                </a:solidFill>
                <a:latin typeface="Hadassah Friedlaender" panose="02020603050405020304" pitchFamily="18" charset="-79"/>
                <a:ea typeface="Roboto"/>
                <a:cs typeface="Hadassah Friedlaender" panose="02020603050405020304" pitchFamily="18" charset="-79"/>
                <a:sym typeface="Roboto"/>
              </a:rPr>
              <a:t>תנאי סף</a:t>
            </a:r>
          </a:p>
          <a:p>
            <a:pPr marL="457200" lvl="0" indent="-307975" algn="r" rtl="1">
              <a:lnSpc>
                <a:spcPct val="150000"/>
              </a:lnSpc>
              <a:spcBef>
                <a:spcPts val="0"/>
              </a:spcBef>
              <a:spcAft>
                <a:spcPts val="0"/>
              </a:spcAft>
              <a:buSzPts val="1250"/>
              <a:buFont typeface="Open Sans"/>
              <a:buChar char="●"/>
            </a:pPr>
            <a:r>
              <a:rPr lang="he-IL" sz="1600" dirty="0">
                <a:latin typeface="Hadassah Friedlaender" panose="02020603050405020304" pitchFamily="18" charset="-79"/>
                <a:ea typeface="Roboto"/>
                <a:cs typeface="Hadassah Friedlaender" panose="02020603050405020304" pitchFamily="18" charset="-79"/>
                <a:sym typeface="Roboto"/>
              </a:rPr>
              <a:t>כיתות ו' ומעלה </a:t>
            </a:r>
            <a:r>
              <a:rPr lang="he-IL" sz="1600" dirty="0">
                <a:solidFill>
                  <a:schemeClr val="bg1">
                    <a:lumMod val="75000"/>
                  </a:schemeClr>
                </a:solidFill>
                <a:latin typeface="Hadassah Friedlaender" panose="02020603050405020304" pitchFamily="18" charset="-79"/>
                <a:ea typeface="Roboto"/>
                <a:cs typeface="Hadassah Friedlaender" panose="02020603050405020304" pitchFamily="18" charset="-79"/>
                <a:sym typeface="Roboto"/>
              </a:rPr>
              <a:t>בלבד</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אין קפיצה של שנתיים. כלומר, ניתן לבקש שכיתות ו' יוכלו לטייל במסלול המוגבל לכיתות ז' ומעלה. (לדוגמא – נחל יגור, מעלה הדרוזים)</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התקיים טיול הכנה לקראת טיול הביצוע</a:t>
            </a:r>
          </a:p>
          <a:p>
            <a:pPr marL="457200" lvl="0" indent="-307975" algn="r" rtl="1">
              <a:lnSpc>
                <a:spcPct val="150000"/>
              </a:lnSpc>
              <a:spcBef>
                <a:spcPts val="0"/>
              </a:spcBef>
              <a:spcAft>
                <a:spcPts val="0"/>
              </a:spcAft>
              <a:buSzPts val="1250"/>
              <a:buFont typeface="Open Sans"/>
              <a:buChar char="●"/>
            </a:pP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אישור של מרכז/ת ההנהגה ולאחר מכן לקבל "ברכת הדרך" של מחלקת בטיחות </a:t>
            </a:r>
            <a:r>
              <a:rPr lang="he-IL" sz="1600" b="1" dirty="0">
                <a:solidFill>
                  <a:schemeClr val="tx1"/>
                </a:solidFill>
                <a:latin typeface="Hadassah Friedlaender" panose="02020603050405020304" pitchFamily="18" charset="-79"/>
                <a:ea typeface="Roboto"/>
                <a:cs typeface="Hadassah Friedlaender" panose="02020603050405020304" pitchFamily="18" charset="-79"/>
                <a:sym typeface="Roboto"/>
              </a:rPr>
              <a:t>לשם אשרור</a:t>
            </a:r>
            <a:r>
              <a:rPr lang="he-IL" sz="1600" dirty="0">
                <a:solidFill>
                  <a:schemeClr val="tx1"/>
                </a:solidFill>
                <a:latin typeface="Hadassah Friedlaender" panose="02020603050405020304" pitchFamily="18" charset="-79"/>
                <a:ea typeface="Roboto"/>
                <a:cs typeface="Hadassah Friedlaender" panose="02020603050405020304" pitchFamily="18" charset="-79"/>
                <a:sym typeface="Roboto"/>
              </a:rPr>
              <a:t> מנהל/ת המרחב.</a:t>
            </a:r>
          </a:p>
        </p:txBody>
      </p:sp>
      <p:sp>
        <p:nvSpPr>
          <p:cNvPr id="55" name="Google Shape;55;p16"/>
          <p:cNvSpPr txBox="1">
            <a:spLocks noGrp="1"/>
          </p:cNvSpPr>
          <p:nvPr>
            <p:ph type="title"/>
          </p:nvPr>
        </p:nvSpPr>
        <p:spPr>
          <a:xfrm>
            <a:off x="538575" y="538575"/>
            <a:ext cx="8067000" cy="2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he-IL">
                <a:latin typeface="Hadassah Friedlaender" panose="02020603050405020304" pitchFamily="18" charset="-79"/>
                <a:cs typeface="Hadassah Friedlaender" panose="02020603050405020304" pitchFamily="18" charset="-79"/>
              </a:rPr>
              <a:t>נהלים | "הגבלת גיל" / "החרגת גיל"</a:t>
            </a:r>
            <a:endParaRPr>
              <a:solidFill>
                <a:schemeClr val="dk1"/>
              </a:solidFill>
              <a:latin typeface="Hadassah Friedlaender" panose="02020603050405020304" pitchFamily="18" charset="-79"/>
              <a:cs typeface="Hadassah Friedlaender" panose="02020603050405020304" pitchFamily="18" charset="-79"/>
            </a:endParaRPr>
          </a:p>
        </p:txBody>
      </p:sp>
      <p:pic>
        <p:nvPicPr>
          <p:cNvPr id="8" name="Picture 2" descr="סרט מודעות צהוב – ויקיפדיה">
            <a:extLst>
              <a:ext uri="{FF2B5EF4-FFF2-40B4-BE49-F238E27FC236}">
                <a16:creationId xmlns:a16="http://schemas.microsoft.com/office/drawing/2014/main" id="{83E555DE-C472-BC2E-4F80-047360B0B8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86" b="90722" l="10000" r="90000">
                        <a14:foregroundMark x1="35833" y1="8247" x2="35833" y2="8247"/>
                        <a14:foregroundMark x1="23333" y1="6186" x2="23333" y2="6186"/>
                        <a14:foregroundMark x1="38333" y1="90722" x2="38333" y2="90722"/>
                        <a14:backgroundMark x1="27500" y1="16495" x2="27500" y2="16495"/>
                        <a14:backgroundMark x1="25833" y1="17010" x2="25833" y2="17010"/>
                        <a14:backgroundMark x1="25833" y1="17010" x2="25833" y2="17010"/>
                      </a14:backgroundRemoval>
                    </a14:imgEffect>
                  </a14:imgLayer>
                </a14:imgProps>
              </a:ext>
              <a:ext uri="{28A0092B-C50C-407E-A947-70E740481C1C}">
                <a14:useLocalDpi xmlns:a14="http://schemas.microsoft.com/office/drawing/2010/main" val="0"/>
              </a:ext>
            </a:extLst>
          </a:blip>
          <a:srcRect/>
          <a:stretch>
            <a:fillRect/>
          </a:stretch>
        </p:blipFill>
        <p:spPr bwMode="auto">
          <a:xfrm>
            <a:off x="8401550" y="3971288"/>
            <a:ext cx="785472" cy="126984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AC12489F-DA08-66E2-EF19-A4FE026A3089}"/>
              </a:ext>
            </a:extLst>
          </p:cNvPr>
          <p:cNvPicPr>
            <a:picLocks noChangeAspect="1"/>
          </p:cNvPicPr>
          <p:nvPr/>
        </p:nvPicPr>
        <p:blipFill>
          <a:blip r:embed="rId6"/>
          <a:stretch>
            <a:fillRect/>
          </a:stretch>
        </p:blipFill>
        <p:spPr>
          <a:xfrm>
            <a:off x="0" y="0"/>
            <a:ext cx="829128" cy="835224"/>
          </a:xfrm>
          <a:prstGeom prst="rect">
            <a:avLst/>
          </a:prstGeom>
        </p:spPr>
      </p:pic>
      <p:pic>
        <p:nvPicPr>
          <p:cNvPr id="10" name="תמונה 9">
            <a:extLst>
              <a:ext uri="{FF2B5EF4-FFF2-40B4-BE49-F238E27FC236}">
                <a16:creationId xmlns:a16="http://schemas.microsoft.com/office/drawing/2014/main" id="{12223260-F697-6947-6A6C-D1AE68C2AF3A}"/>
              </a:ext>
            </a:extLst>
          </p:cNvPr>
          <p:cNvPicPr>
            <a:picLocks noChangeAspect="1"/>
          </p:cNvPicPr>
          <p:nvPr/>
        </p:nvPicPr>
        <p:blipFill>
          <a:blip r:embed="rId7"/>
          <a:stretch>
            <a:fillRect/>
          </a:stretch>
        </p:blipFill>
        <p:spPr>
          <a:xfrm>
            <a:off x="8401550" y="0"/>
            <a:ext cx="742450" cy="835224"/>
          </a:xfrm>
          <a:prstGeom prst="rect">
            <a:avLst/>
          </a:prstGeom>
        </p:spPr>
      </p:pic>
    </p:spTree>
    <p:extLst>
      <p:ext uri="{BB962C8B-B14F-4D97-AF65-F5344CB8AC3E}">
        <p14:creationId xmlns:p14="http://schemas.microsoft.com/office/powerpoint/2010/main" val="3928473991"/>
      </p:ext>
    </p:extLst>
  </p:cSld>
  <p:clrMapOvr>
    <a:masterClrMapping/>
  </p:clrMapOvr>
</p:sld>
</file>

<file path=ppt/theme/theme1.xml><?xml version="1.0" encoding="utf-8"?>
<a:theme xmlns:a="http://schemas.openxmlformats.org/drawingml/2006/main" name="Interactive Bulletin Board Infographics by Slidesgo">
  <a:themeElements>
    <a:clrScheme name="Simple Light">
      <a:dk1>
        <a:srgbClr val="000000"/>
      </a:dk1>
      <a:lt1>
        <a:srgbClr val="EA9999"/>
      </a:lt1>
      <a:dk2>
        <a:srgbClr val="93C47D"/>
      </a:dk2>
      <a:lt2>
        <a:srgbClr val="F3D273"/>
      </a:lt2>
      <a:accent1>
        <a:srgbClr val="FCB153"/>
      </a:accent1>
      <a:accent2>
        <a:srgbClr val="B8B5EC"/>
      </a:accent2>
      <a:accent3>
        <a:srgbClr val="CFCFCF"/>
      </a:accent3>
      <a:accent4>
        <a:srgbClr val="FFFFFF"/>
      </a:accent4>
      <a:accent5>
        <a:srgbClr val="EA9999"/>
      </a:accent5>
      <a:accent6>
        <a:srgbClr val="93C47D"/>
      </a:accent6>
      <a:hlink>
        <a:srgbClr val="EA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20C1644892564CA3E1C77B6D11E9E3" ma:contentTypeVersion="23" ma:contentTypeDescription="Create a new document." ma:contentTypeScope="" ma:versionID="74f0b19217bb8d5be21ffcfb2a0f2ada">
  <xsd:schema xmlns:xsd="http://www.w3.org/2001/XMLSchema" xmlns:xs="http://www.w3.org/2001/XMLSchema" xmlns:p="http://schemas.microsoft.com/office/2006/metadata/properties" xmlns:ns3="ed2e1f3b-6176-41d4-a647-7fc72114a242" xmlns:ns4="e819a3a3-30db-4346-b281-9b5e911d4252" targetNamespace="http://schemas.microsoft.com/office/2006/metadata/properties" ma:root="true" ma:fieldsID="a3a315cdc5e045b52882884a21a7e000" ns3:_="" ns4:_="">
    <xsd:import namespace="ed2e1f3b-6176-41d4-a647-7fc72114a242"/>
    <xsd:import namespace="e819a3a3-30db-4346-b281-9b5e911d4252"/>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2e1f3b-6176-41d4-a647-7fc72114a24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_activity" ma:index="27" nillable="true" ma:displayName="_activity" ma:hidden="true" ma:internalName="_activity">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ystemTags" ma:index="29" nillable="true" ma:displayName="MediaServiceSystemTags" ma:hidden="true" ma:internalName="MediaServiceSystemTags"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9a3a3-30db-4346-b281-9b5e911d4252"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ed2e1f3b-6176-41d4-a647-7fc72114a242" xsi:nil="true"/>
    <MigrationWizId xmlns="ed2e1f3b-6176-41d4-a647-7fc72114a242" xsi:nil="true"/>
    <_activity xmlns="ed2e1f3b-6176-41d4-a647-7fc72114a242" xsi:nil="true"/>
    <MigrationWizIdDocumentLibraryPermissions xmlns="ed2e1f3b-6176-41d4-a647-7fc72114a242" xsi:nil="true"/>
    <MigrationWizIdPermissions xmlns="ed2e1f3b-6176-41d4-a647-7fc72114a242" xsi:nil="true"/>
    <MigrationWizIdSecurityGroups xmlns="ed2e1f3b-6176-41d4-a647-7fc72114a242" xsi:nil="true"/>
  </documentManagement>
</p:properties>
</file>

<file path=customXml/itemProps1.xml><?xml version="1.0" encoding="utf-8"?>
<ds:datastoreItem xmlns:ds="http://schemas.openxmlformats.org/officeDocument/2006/customXml" ds:itemID="{85132326-FAF1-4D3F-87B7-14E6679F3249}">
  <ds:schemaRefs>
    <ds:schemaRef ds:uri="http://schemas.microsoft.com/sharepoint/v3/contenttype/forms"/>
  </ds:schemaRefs>
</ds:datastoreItem>
</file>

<file path=customXml/itemProps2.xml><?xml version="1.0" encoding="utf-8"?>
<ds:datastoreItem xmlns:ds="http://schemas.openxmlformats.org/officeDocument/2006/customXml" ds:itemID="{DA987031-C722-433C-BCBD-AF11FA487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2e1f3b-6176-41d4-a647-7fc72114a242"/>
    <ds:schemaRef ds:uri="e819a3a3-30db-4346-b281-9b5e911d42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608595-0CE8-4622-B1F3-FDB8CCF518B3}">
  <ds:schemaRefs>
    <ds:schemaRef ds:uri="http://schemas.microsoft.com/office/2006/documentManagement/types"/>
    <ds:schemaRef ds:uri="ed2e1f3b-6176-41d4-a647-7fc72114a242"/>
    <ds:schemaRef ds:uri="e819a3a3-30db-4346-b281-9b5e911d4252"/>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190</TotalTime>
  <Words>1258</Words>
  <Application>Microsoft Office PowerPoint</Application>
  <PresentationFormat>‫הצגה על המסך (16:9)</PresentationFormat>
  <Paragraphs>117</Paragraphs>
  <Slides>21</Slides>
  <Notes>19</Notes>
  <HiddenSlides>2</HiddenSlides>
  <MMClips>1</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Interactive Bulletin Board Infographics by Slidesgo</vt:lpstr>
      <vt:lpstr>תדריך לקראת  פתיחת שנת  הפעילות</vt:lpstr>
      <vt:lpstr>על מה נדבר היום?</vt:lpstr>
      <vt:lpstr>אטרקציות</vt:lpstr>
      <vt:lpstr>נהלים | מים במסלולים</vt:lpstr>
      <vt:lpstr>נהלים | מזג אוויר</vt:lpstr>
      <vt:lpstr>         כיצד נערכים לטפטוף/"גשם קל"</vt:lpstr>
      <vt:lpstr>נהלים | מזג אוויר</vt:lpstr>
      <vt:lpstr>אירוע – מכת חום  במהלך מחנ"ק תשפ"ג</vt:lpstr>
      <vt:lpstr>נהלים | "הגבלת גיל" / "החרגת גיל"</vt:lpstr>
      <vt:lpstr>תיאור מקרה</vt:lpstr>
      <vt:lpstr>תיאור מקרה</vt:lpstr>
      <vt:lpstr>תיאור מקרה</vt:lpstr>
      <vt:lpstr>תיאור מקרה</vt:lpstr>
      <vt:lpstr>פורמט לדיווח אירוע</vt:lpstr>
      <vt:lpstr>יום פעילות ראשון (מתוך האוגדן)</vt:lpstr>
      <vt:lpstr>מזרקי אפיפן</vt:lpstr>
      <vt:lpstr>מצגת של PowerPoint‏</vt:lpstr>
      <vt:lpstr>נוהל שימוש בחצאי חביות לבישול</vt:lpstr>
      <vt:lpstr>נוהל שימוש בחצאי חביות לבישול</vt:lpstr>
      <vt:lpstr>עדכון טפסי תחקיר למפעלים השונים</vt:lpstr>
      <vt:lpstr>תדריך לקראת פתיחת שנת הפעילות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תדריך לקראת  פתיחת שנת  הפעילות</dc:title>
  <dc:creator>אסף סימן טוב</dc:creator>
  <cp:lastModifiedBy>איל נוסובסקי</cp:lastModifiedBy>
  <cp:revision>3</cp:revision>
  <dcterms:modified xsi:type="dcterms:W3CDTF">2024-08-21T15:54:44Z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0x0101006A20C1644892564CA3E1C77B6D11E9E3</vt:lpwstr>
  </property>
</Properties>
</file>