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18288000" cy="10287000"/>
  <p:notesSz cx="6858000" cy="9144000"/>
  <p:embeddedFontLst>
    <p:embeddedFont>
      <p:font typeface="Playfair Display" charset="1" panose="00000500000000000000"/>
      <p:regular r:id="rId18"/>
    </p:embeddedFont>
    <p:embeddedFont>
      <p:font typeface="Playfair Display Bold" charset="1" panose="00000800000000000000"/>
      <p:regular r:id="rId19"/>
    </p:embeddedFont>
    <p:embeddedFont>
      <p:font typeface="Playfair Display Italics" charset="1" panose="00000500000000000000"/>
      <p:regular r:id="rId2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slides/slide11.xml" Type="http://schemas.openxmlformats.org/officeDocument/2006/relationships/slide"/><Relationship Id="rId17" Target="slides/slide12.xml" Type="http://schemas.openxmlformats.org/officeDocument/2006/relationships/slide"/><Relationship Id="rId18" Target="fonts/font18.fntdata" Type="http://schemas.openxmlformats.org/officeDocument/2006/relationships/font"/><Relationship Id="rId19" Target="fonts/font19.fntdata" Type="http://schemas.openxmlformats.org/officeDocument/2006/relationships/font"/><Relationship Id="rId2" Target="presProps.xml" Type="http://schemas.openxmlformats.org/officeDocument/2006/relationships/presProps"/><Relationship Id="rId20" Target="fonts/font20.fntdata" Type="http://schemas.openxmlformats.org/officeDocument/2006/relationships/font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Relationship Id="rId4" Target="../media/image1.png" Type="http://schemas.openxmlformats.org/officeDocument/2006/relationships/image"/><Relationship Id="rId5" Target="../media/image2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Relationship Id="rId4" Target="../media/image1.png" Type="http://schemas.openxmlformats.org/officeDocument/2006/relationships/image"/><Relationship Id="rId5" Target="../media/image2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Relationship Id="rId4" Target="../media/image1.png" Type="http://schemas.openxmlformats.org/officeDocument/2006/relationships/image"/><Relationship Id="rId5" Target="../media/image2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Relationship Id="rId4" Target="../media/image1.png" Type="http://schemas.openxmlformats.org/officeDocument/2006/relationships/image"/><Relationship Id="rId5" Target="../media/image2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Relationship Id="rId4" Target="../media/image1.png" Type="http://schemas.openxmlformats.org/officeDocument/2006/relationships/image"/><Relationship Id="rId5" Target="../media/image2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Relationship Id="rId4" Target="../media/image1.png" Type="http://schemas.openxmlformats.org/officeDocument/2006/relationships/image"/><Relationship Id="rId5" Target="../media/image2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Relationship Id="rId4" Target="../media/image1.png" Type="http://schemas.openxmlformats.org/officeDocument/2006/relationships/image"/><Relationship Id="rId5" Target="../media/image2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Relationship Id="rId4" Target="../media/image1.png" Type="http://schemas.openxmlformats.org/officeDocument/2006/relationships/image"/><Relationship Id="rId5" Target="../media/image2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Relationship Id="rId4" Target="../media/image1.png" Type="http://schemas.openxmlformats.org/officeDocument/2006/relationships/image"/><Relationship Id="rId5" Target="../media/image2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FEEE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flipV="true">
            <a:off x="1028706" y="4514765"/>
            <a:ext cx="16230594" cy="38509"/>
          </a:xfrm>
          <a:prstGeom prst="line">
            <a:avLst/>
          </a:prstGeom>
          <a:ln cap="flat" w="9525">
            <a:solidFill>
              <a:srgbClr val="2B2C3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3" id="3"/>
          <p:cNvSpPr/>
          <p:nvPr/>
        </p:nvSpPr>
        <p:spPr>
          <a:xfrm flipH="false" flipV="false" rot="0">
            <a:off x="850974" y="8969040"/>
            <a:ext cx="863393" cy="863393"/>
          </a:xfrm>
          <a:custGeom>
            <a:avLst/>
            <a:gdLst/>
            <a:ahLst/>
            <a:cxnLst/>
            <a:rect r="r" b="b" t="t" l="l"/>
            <a:pathLst>
              <a:path h="863393" w="863393">
                <a:moveTo>
                  <a:pt x="0" y="0"/>
                </a:moveTo>
                <a:lnTo>
                  <a:pt x="863393" y="0"/>
                </a:lnTo>
                <a:lnTo>
                  <a:pt x="863393" y="863393"/>
                </a:lnTo>
                <a:lnTo>
                  <a:pt x="0" y="86339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862290" y="8250235"/>
            <a:ext cx="1147916" cy="2301004"/>
          </a:xfrm>
          <a:custGeom>
            <a:avLst/>
            <a:gdLst/>
            <a:ahLst/>
            <a:cxnLst/>
            <a:rect r="r" b="b" t="t" l="l"/>
            <a:pathLst>
              <a:path h="2301004" w="1147916">
                <a:moveTo>
                  <a:pt x="0" y="0"/>
                </a:moveTo>
                <a:lnTo>
                  <a:pt x="1147917" y="0"/>
                </a:lnTo>
                <a:lnTo>
                  <a:pt x="1147917" y="2301003"/>
                </a:lnTo>
                <a:lnTo>
                  <a:pt x="0" y="230100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15474039" y="8817710"/>
            <a:ext cx="1785261" cy="691383"/>
          </a:xfrm>
          <a:custGeom>
            <a:avLst/>
            <a:gdLst/>
            <a:ahLst/>
            <a:cxnLst/>
            <a:rect r="r" b="b" t="t" l="l"/>
            <a:pathLst>
              <a:path h="691383" w="1785261">
                <a:moveTo>
                  <a:pt x="0" y="0"/>
                </a:moveTo>
                <a:lnTo>
                  <a:pt x="1785261" y="0"/>
                </a:lnTo>
                <a:lnTo>
                  <a:pt x="1785261" y="691383"/>
                </a:lnTo>
                <a:lnTo>
                  <a:pt x="0" y="69138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850974" y="522750"/>
            <a:ext cx="16408332" cy="38937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rtl="true">
              <a:lnSpc>
                <a:spcPts val="17599"/>
              </a:lnSpc>
            </a:pPr>
            <a:r>
              <a:rPr lang="he-IL" sz="9999" spc="4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בין מתינות לפשרה</a:t>
            </a:r>
          </a:p>
          <a:p>
            <a:pPr algn="r" rtl="true">
              <a:lnSpc>
                <a:spcPts val="14080"/>
              </a:lnSpc>
            </a:pPr>
            <a:r>
              <a:rPr lang="he-IL" sz="8000" spc="40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כיצד ניצור הסכמות בעידן של קיטוב?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FEEE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flipV="true">
            <a:off x="1028695" y="1760761"/>
            <a:ext cx="16230594" cy="38509"/>
          </a:xfrm>
          <a:prstGeom prst="line">
            <a:avLst/>
          </a:prstGeom>
          <a:ln cap="flat" w="9525">
            <a:solidFill>
              <a:srgbClr val="2B2C3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3" id="3"/>
          <p:cNvSpPr txBox="true"/>
          <p:nvPr/>
        </p:nvSpPr>
        <p:spPr>
          <a:xfrm rot="0">
            <a:off x="1006871" y="962025"/>
            <a:ext cx="16230600" cy="6295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rtl="true">
              <a:lnSpc>
                <a:spcPts val="5200"/>
              </a:lnSpc>
              <a:spcBef>
                <a:spcPct val="0"/>
              </a:spcBef>
            </a:pPr>
            <a:r>
              <a:rPr lang="he-IL" sz="3714" spc="843">
                <a:solidFill>
                  <a:srgbClr val="2B2C30"/>
                </a:solidFill>
                <a:latin typeface="Playfair Display Bold"/>
                <a:ea typeface="Playfair Display Bold"/>
                <a:cs typeface="Playfair Display Bold"/>
                <a:sym typeface="Playfair Display Bold"/>
                <a:rtl val="true"/>
              </a:rPr>
              <a:t>כלים ומיומנויות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1006871" y="2704640"/>
            <a:ext cx="3761659" cy="43738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3276"/>
              </a:lnSpc>
            </a:pPr>
            <a:r>
              <a:rPr lang="he-IL" sz="3600" spc="18">
                <a:solidFill>
                  <a:srgbClr val="2B2C30"/>
                </a:solidFill>
                <a:latin typeface="Playfair Display Italics"/>
                <a:ea typeface="Playfair Display Italics"/>
                <a:cs typeface="Playfair Display Italics"/>
                <a:sym typeface="Playfair Display Italics"/>
                <a:rtl val="true"/>
              </a:rPr>
              <a:t>גישור ומשא ומתן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5143373" y="2704640"/>
            <a:ext cx="3761659" cy="43738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3276"/>
              </a:lnSpc>
            </a:pPr>
            <a:r>
              <a:rPr lang="he-IL" sz="3600" spc="18">
                <a:solidFill>
                  <a:srgbClr val="2B2C30"/>
                </a:solidFill>
                <a:latin typeface="Playfair Display Italics"/>
                <a:ea typeface="Playfair Display Italics"/>
                <a:cs typeface="Playfair Display Italics"/>
                <a:sym typeface="Playfair Display Italics"/>
                <a:rtl val="true"/>
              </a:rPr>
              <a:t>ניהול קונפליקטים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9258047" y="2704640"/>
            <a:ext cx="3980227" cy="43738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3276"/>
              </a:lnSpc>
            </a:pPr>
            <a:r>
              <a:rPr lang="he-IL" sz="3600" spc="18">
                <a:solidFill>
                  <a:srgbClr val="2B2C30"/>
                </a:solidFill>
                <a:latin typeface="Playfair Display Italics"/>
                <a:ea typeface="Playfair Display Italics"/>
                <a:cs typeface="Playfair Display Italics"/>
                <a:sym typeface="Playfair Display Italics"/>
                <a:rtl val="true"/>
              </a:rPr>
              <a:t>תקשורת לא אלימה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3981644" y="2704640"/>
            <a:ext cx="3761659" cy="43738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3276"/>
              </a:lnSpc>
            </a:pPr>
            <a:r>
              <a:rPr lang="he-IL" sz="3600" spc="18">
                <a:solidFill>
                  <a:srgbClr val="2B2C30"/>
                </a:solidFill>
                <a:latin typeface="Playfair Display Italics"/>
                <a:ea typeface="Playfair Display Italics"/>
                <a:cs typeface="Playfair Display Italics"/>
                <a:sym typeface="Playfair Display Italics"/>
                <a:rtl val="true"/>
              </a:rPr>
              <a:t>אמפתיה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178800" y="3486765"/>
            <a:ext cx="3231567" cy="1739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rtl="true">
              <a:lnSpc>
                <a:spcPts val="2799"/>
              </a:lnSpc>
            </a:pPr>
            <a:r>
              <a:rPr lang="he-IL" sz="19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יכולת לנהל שיחות מורכבות ולתווך בין צדדים מתנגשים</a:t>
            </a:r>
          </a:p>
          <a:p>
            <a:pPr algn="r" rtl="true">
              <a:lnSpc>
                <a:spcPts val="2799"/>
              </a:lnSpc>
            </a:pPr>
            <a:r>
              <a:rPr lang="he-IL" sz="19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מציאת פתרונות יצירתיים שמספקים את צורכי כל אחד</a:t>
            </a:r>
          </a:p>
          <a:p>
            <a:pPr algn="r" rtl="true">
              <a:lnSpc>
                <a:spcPts val="2799"/>
              </a:lnSpc>
            </a:pPr>
          </a:p>
        </p:txBody>
      </p:sp>
      <p:sp>
        <p:nvSpPr>
          <p:cNvPr name="TextBox 9" id="9"/>
          <p:cNvSpPr txBox="true"/>
          <p:nvPr/>
        </p:nvSpPr>
        <p:spPr>
          <a:xfrm rot="0">
            <a:off x="5581943" y="3533120"/>
            <a:ext cx="2958645" cy="1739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rtl="true">
              <a:lnSpc>
                <a:spcPts val="2799"/>
              </a:lnSpc>
            </a:pPr>
            <a:r>
              <a:rPr lang="he-IL" sz="19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זיהוי מקורות המחלוקת ומיפוי האינטרסים של כל צד</a:t>
            </a:r>
          </a:p>
          <a:p>
            <a:pPr algn="r" rtl="true">
              <a:lnSpc>
                <a:spcPts val="2799"/>
              </a:lnSpc>
            </a:pPr>
            <a:r>
              <a:rPr lang="he-IL" sz="19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פיתוח אסטרטגיות לפתרון בעיות באופן שיתופי</a:t>
            </a:r>
          </a:p>
          <a:p>
            <a:pPr algn="r" rtl="true">
              <a:lnSpc>
                <a:spcPts val="2799"/>
              </a:lnSpc>
            </a:pPr>
          </a:p>
        </p:txBody>
      </p:sp>
      <p:sp>
        <p:nvSpPr>
          <p:cNvPr name="TextBox 10" id="10"/>
          <p:cNvSpPr txBox="true"/>
          <p:nvPr/>
        </p:nvSpPr>
        <p:spPr>
          <a:xfrm rot="0">
            <a:off x="14189757" y="3533120"/>
            <a:ext cx="2884520" cy="17398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rtl="true">
              <a:lnSpc>
                <a:spcPts val="2799"/>
              </a:lnSpc>
            </a:pPr>
            <a:r>
              <a:rPr lang="he-IL" sz="19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יכולת להבין ולחוש את נקודת המבט של האחר </a:t>
            </a:r>
            <a:r>
              <a:rPr lang="he-IL" sz="19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פיתוח רגישות לרגשות ולצרכים של הצד השני.</a:t>
            </a:r>
          </a:p>
          <a:p>
            <a:pPr algn="r" rtl="true">
              <a:lnSpc>
                <a:spcPts val="2799"/>
              </a:lnSpc>
            </a:pPr>
          </a:p>
        </p:txBody>
      </p:sp>
      <p:sp>
        <p:nvSpPr>
          <p:cNvPr name="TextBox 11" id="11"/>
          <p:cNvSpPr txBox="true"/>
          <p:nvPr/>
        </p:nvSpPr>
        <p:spPr>
          <a:xfrm rot="0">
            <a:off x="11357444" y="6516350"/>
            <a:ext cx="3761659" cy="43738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3276"/>
              </a:lnSpc>
            </a:pPr>
            <a:r>
              <a:rPr lang="he-IL" sz="3600" spc="18">
                <a:solidFill>
                  <a:srgbClr val="2B2C30"/>
                </a:solidFill>
                <a:latin typeface="Playfair Display Italics"/>
                <a:ea typeface="Playfair Display Italics"/>
                <a:cs typeface="Playfair Display Italics"/>
                <a:sym typeface="Playfair Display Italics"/>
                <a:rtl val="true"/>
              </a:rPr>
              <a:t>אינטיליגנציה ריגשית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5143373" y="6456498"/>
            <a:ext cx="3761659" cy="43738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3276"/>
              </a:lnSpc>
            </a:pPr>
            <a:r>
              <a:rPr lang="he-IL" sz="3600" spc="18">
                <a:solidFill>
                  <a:srgbClr val="2B2C30"/>
                </a:solidFill>
                <a:latin typeface="Playfair Display Italics"/>
                <a:ea typeface="Playfair Display Italics"/>
                <a:cs typeface="Playfair Display Italics"/>
                <a:sym typeface="Playfair Display Italics"/>
                <a:rtl val="true"/>
              </a:rPr>
              <a:t>חשיבה ביקורתית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11943937" y="7344263"/>
            <a:ext cx="2884520" cy="13874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rtl="true">
              <a:lnSpc>
                <a:spcPts val="2799"/>
              </a:lnSpc>
            </a:pPr>
            <a:r>
              <a:rPr lang="he-IL" sz="19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מודעות עצמית וניהול רגשות</a:t>
            </a:r>
          </a:p>
          <a:p>
            <a:pPr algn="r" rtl="true">
              <a:lnSpc>
                <a:spcPts val="2799"/>
              </a:lnSpc>
            </a:pPr>
            <a:r>
              <a:rPr lang="he-IL" sz="19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יש לזהות ולהגיב לרגשות של אחרים באופן בונה</a:t>
            </a:r>
          </a:p>
          <a:p>
            <a:pPr algn="r" rtl="true">
              <a:lnSpc>
                <a:spcPts val="2799"/>
              </a:lnSpc>
            </a:pPr>
          </a:p>
        </p:txBody>
      </p:sp>
      <p:sp>
        <p:nvSpPr>
          <p:cNvPr name="TextBox 14" id="14"/>
          <p:cNvSpPr txBox="true"/>
          <p:nvPr/>
        </p:nvSpPr>
        <p:spPr>
          <a:xfrm rot="0">
            <a:off x="5581943" y="7284411"/>
            <a:ext cx="2884520" cy="17398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rtl="true">
              <a:lnSpc>
                <a:spcPts val="2799"/>
              </a:lnSpc>
            </a:pPr>
            <a:r>
              <a:rPr lang="he-IL" sz="19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יכולת לנתח מידע ולהבחין בין עובדות לדעות </a:t>
            </a:r>
            <a:r>
              <a:rPr lang="he-IL" sz="19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זיהוי הטיות קוגניטיביות והנחות יסוד שגויות</a:t>
            </a:r>
          </a:p>
          <a:p>
            <a:pPr algn="r" rtl="true">
              <a:lnSpc>
                <a:spcPts val="2799"/>
              </a:lnSpc>
            </a:pPr>
          </a:p>
        </p:txBody>
      </p:sp>
      <p:sp>
        <p:nvSpPr>
          <p:cNvPr name="TextBox 15" id="15"/>
          <p:cNvSpPr txBox="true"/>
          <p:nvPr/>
        </p:nvSpPr>
        <p:spPr>
          <a:xfrm rot="0">
            <a:off x="9924112" y="3533120"/>
            <a:ext cx="2884520" cy="20922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rtl="true">
              <a:lnSpc>
                <a:spcPts val="2799"/>
              </a:lnSpc>
            </a:pPr>
            <a:r>
              <a:rPr lang="he-IL" sz="19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שימוש בשפה המתבטאת בצרכים ורגשות במקום בהאשמות </a:t>
            </a:r>
            <a:r>
              <a:rPr lang="he-IL" sz="19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הבעת רגשות וצרכים באופן ברור ולא שיפוטי</a:t>
            </a:r>
          </a:p>
          <a:p>
            <a:pPr algn="r" rtl="true">
              <a:lnSpc>
                <a:spcPts val="2799"/>
              </a:lnSpc>
            </a:pPr>
          </a:p>
        </p:txBody>
      </p:sp>
      <p:sp>
        <p:nvSpPr>
          <p:cNvPr name="Freeform 16" id="16"/>
          <p:cNvSpPr/>
          <p:nvPr/>
        </p:nvSpPr>
        <p:spPr>
          <a:xfrm flipH="false" flipV="false" rot="0">
            <a:off x="850974" y="8969040"/>
            <a:ext cx="863393" cy="863393"/>
          </a:xfrm>
          <a:custGeom>
            <a:avLst/>
            <a:gdLst/>
            <a:ahLst/>
            <a:cxnLst/>
            <a:rect r="r" b="b" t="t" l="l"/>
            <a:pathLst>
              <a:path h="863393" w="863393">
                <a:moveTo>
                  <a:pt x="0" y="0"/>
                </a:moveTo>
                <a:lnTo>
                  <a:pt x="863393" y="0"/>
                </a:lnTo>
                <a:lnTo>
                  <a:pt x="863393" y="863393"/>
                </a:lnTo>
                <a:lnTo>
                  <a:pt x="0" y="86339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0">
            <a:off x="1862290" y="8250235"/>
            <a:ext cx="1147916" cy="2301004"/>
          </a:xfrm>
          <a:custGeom>
            <a:avLst/>
            <a:gdLst/>
            <a:ahLst/>
            <a:cxnLst/>
            <a:rect r="r" b="b" t="t" l="l"/>
            <a:pathLst>
              <a:path h="2301004" w="1147916">
                <a:moveTo>
                  <a:pt x="0" y="0"/>
                </a:moveTo>
                <a:lnTo>
                  <a:pt x="1147917" y="0"/>
                </a:lnTo>
                <a:lnTo>
                  <a:pt x="1147917" y="2301003"/>
                </a:lnTo>
                <a:lnTo>
                  <a:pt x="0" y="230100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false" flipV="false" rot="0">
            <a:off x="15474039" y="8817710"/>
            <a:ext cx="1785261" cy="691383"/>
          </a:xfrm>
          <a:custGeom>
            <a:avLst/>
            <a:gdLst/>
            <a:ahLst/>
            <a:cxnLst/>
            <a:rect r="r" b="b" t="t" l="l"/>
            <a:pathLst>
              <a:path h="691383" w="1785261">
                <a:moveTo>
                  <a:pt x="0" y="0"/>
                </a:moveTo>
                <a:lnTo>
                  <a:pt x="1785261" y="0"/>
                </a:lnTo>
                <a:lnTo>
                  <a:pt x="1785261" y="691383"/>
                </a:lnTo>
                <a:lnTo>
                  <a:pt x="0" y="69138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FEEE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flipV="true">
            <a:off x="1028695" y="1760761"/>
            <a:ext cx="16230594" cy="38509"/>
          </a:xfrm>
          <a:prstGeom prst="line">
            <a:avLst/>
          </a:prstGeom>
          <a:ln cap="flat" w="9525">
            <a:solidFill>
              <a:srgbClr val="2B2C3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3" id="3"/>
          <p:cNvSpPr txBox="true"/>
          <p:nvPr/>
        </p:nvSpPr>
        <p:spPr>
          <a:xfrm rot="0">
            <a:off x="1006871" y="962025"/>
            <a:ext cx="16230600" cy="6295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rtl="true">
              <a:lnSpc>
                <a:spcPts val="5200"/>
              </a:lnSpc>
              <a:spcBef>
                <a:spcPct val="0"/>
              </a:spcBef>
            </a:pPr>
            <a:r>
              <a:rPr lang="he-IL" sz="3714" spc="843">
                <a:solidFill>
                  <a:srgbClr val="2B2C30"/>
                </a:solidFill>
                <a:latin typeface="Playfair Display Bold"/>
                <a:ea typeface="Playfair Display Bold"/>
                <a:cs typeface="Playfair Display Bold"/>
                <a:sym typeface="Playfair Display Bold"/>
                <a:rtl val="true"/>
              </a:rPr>
              <a:t>כלים ומיומנויות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1006871" y="2704640"/>
            <a:ext cx="3761659" cy="43738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3276"/>
              </a:lnSpc>
            </a:pPr>
            <a:r>
              <a:rPr lang="he-IL" sz="3600" spc="18">
                <a:solidFill>
                  <a:srgbClr val="2B2C30"/>
                </a:solidFill>
                <a:latin typeface="Playfair Display Italics"/>
                <a:ea typeface="Playfair Display Italics"/>
                <a:cs typeface="Playfair Display Italics"/>
                <a:sym typeface="Playfair Display Italics"/>
                <a:rtl val="true"/>
              </a:rPr>
              <a:t>סבלנות וסובלנות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5143373" y="2704640"/>
            <a:ext cx="3761659" cy="43738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3276"/>
              </a:lnSpc>
            </a:pPr>
            <a:r>
              <a:rPr lang="he-IL" sz="3600" spc="18">
                <a:solidFill>
                  <a:srgbClr val="2B2C30"/>
                </a:solidFill>
                <a:latin typeface="Playfair Display Italics"/>
                <a:ea typeface="Playfair Display Italics"/>
                <a:cs typeface="Playfair Display Italics"/>
                <a:sym typeface="Playfair Display Italics"/>
                <a:rtl val="true"/>
              </a:rPr>
              <a:t>בניית קונצנזוס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9258047" y="2704640"/>
            <a:ext cx="3980227" cy="43738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3276"/>
              </a:lnSpc>
            </a:pPr>
            <a:r>
              <a:rPr lang="he-IL" sz="3600" spc="18">
                <a:solidFill>
                  <a:srgbClr val="2B2C30"/>
                </a:solidFill>
                <a:latin typeface="Playfair Display Italics"/>
                <a:ea typeface="Playfair Display Italics"/>
                <a:cs typeface="Playfair Display Italics"/>
                <a:sym typeface="Playfair Display Italics"/>
                <a:rtl val="true"/>
              </a:rPr>
              <a:t>הקשבה פעילה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3981644" y="2704640"/>
            <a:ext cx="3761659" cy="43738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3276"/>
              </a:lnSpc>
            </a:pPr>
            <a:r>
              <a:rPr lang="he-IL" sz="3600" spc="18">
                <a:solidFill>
                  <a:srgbClr val="2B2C30"/>
                </a:solidFill>
                <a:latin typeface="Playfair Display Italics"/>
                <a:ea typeface="Playfair Display Italics"/>
                <a:cs typeface="Playfair Display Italics"/>
                <a:sym typeface="Playfair Display Italics"/>
                <a:rtl val="true"/>
              </a:rPr>
              <a:t>גמישות מחשבתית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178800" y="3486765"/>
            <a:ext cx="3231567" cy="13874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rtl="true">
              <a:lnSpc>
                <a:spcPts val="2799"/>
              </a:lnSpc>
            </a:pPr>
            <a:r>
              <a:rPr lang="he-IL" sz="19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לעבוד עם חילוקי דעות ללא תסכול </a:t>
            </a:r>
            <a:r>
              <a:rPr lang="he-IL" sz="19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קבלה של שונות ומגוון דעות</a:t>
            </a:r>
          </a:p>
          <a:p>
            <a:pPr algn="r" rtl="true">
              <a:lnSpc>
                <a:spcPts val="2799"/>
              </a:lnSpc>
            </a:pPr>
          </a:p>
        </p:txBody>
      </p:sp>
      <p:sp>
        <p:nvSpPr>
          <p:cNvPr name="TextBox 9" id="9"/>
          <p:cNvSpPr txBox="true"/>
          <p:nvPr/>
        </p:nvSpPr>
        <p:spPr>
          <a:xfrm rot="0">
            <a:off x="5581943" y="3533120"/>
            <a:ext cx="2958645" cy="10350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rtl="true">
              <a:lnSpc>
                <a:spcPts val="2799"/>
              </a:lnSpc>
            </a:pPr>
            <a:r>
              <a:rPr lang="he-IL" sz="19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יש לזהות נקודות הסכמה ולבנות עליהן</a:t>
            </a:r>
          </a:p>
          <a:p>
            <a:pPr algn="r" rtl="true">
              <a:lnSpc>
                <a:spcPts val="2799"/>
              </a:lnSpc>
            </a:pPr>
          </a:p>
        </p:txBody>
      </p:sp>
      <p:sp>
        <p:nvSpPr>
          <p:cNvPr name="TextBox 10" id="10"/>
          <p:cNvSpPr txBox="true"/>
          <p:nvPr/>
        </p:nvSpPr>
        <p:spPr>
          <a:xfrm rot="0">
            <a:off x="14420213" y="3533120"/>
            <a:ext cx="2884520" cy="13874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rtl="true">
              <a:lnSpc>
                <a:spcPts val="2799"/>
              </a:lnSpc>
            </a:pPr>
            <a:r>
              <a:rPr lang="he-IL" sz="19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פתיחות לרעיונות חדשים ונקודות מבט שונות </a:t>
            </a:r>
            <a:r>
              <a:rPr lang="he-IL" sz="19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לשנות דעה לאור מידע חדש</a:t>
            </a:r>
          </a:p>
          <a:p>
            <a:pPr algn="r" rtl="true">
              <a:lnSpc>
                <a:spcPts val="2799"/>
              </a:lnSpc>
            </a:pPr>
          </a:p>
        </p:txBody>
      </p:sp>
      <p:sp>
        <p:nvSpPr>
          <p:cNvPr name="TextBox 11" id="11"/>
          <p:cNvSpPr txBox="true"/>
          <p:nvPr/>
        </p:nvSpPr>
        <p:spPr>
          <a:xfrm rot="0">
            <a:off x="11357444" y="6516350"/>
            <a:ext cx="3761659" cy="43738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3276"/>
              </a:lnSpc>
            </a:pPr>
            <a:r>
              <a:rPr lang="he-IL" sz="3600" spc="18">
                <a:solidFill>
                  <a:srgbClr val="2B2C30"/>
                </a:solidFill>
                <a:latin typeface="Playfair Display Italics"/>
                <a:ea typeface="Playfair Display Italics"/>
                <a:cs typeface="Playfair Display Italics"/>
                <a:sym typeface="Playfair Display Italics"/>
                <a:rtl val="true"/>
              </a:rPr>
              <a:t>מנהיגות מכלילה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5143373" y="6456498"/>
            <a:ext cx="3761659" cy="43738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3276"/>
              </a:lnSpc>
            </a:pPr>
            <a:r>
              <a:rPr lang="he-IL" sz="3600" spc="18">
                <a:solidFill>
                  <a:srgbClr val="2B2C30"/>
                </a:solidFill>
                <a:latin typeface="Playfair Display Italics"/>
                <a:ea typeface="Playfair Display Italics"/>
                <a:cs typeface="Playfair Display Italics"/>
                <a:sym typeface="Playfair Display Italics"/>
                <a:rtl val="true"/>
              </a:rPr>
              <a:t>אסרטיביות מכבדת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11943937" y="7344263"/>
            <a:ext cx="2884520" cy="13874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rtl="true">
              <a:lnSpc>
                <a:spcPts val="2799"/>
              </a:lnSpc>
            </a:pPr>
            <a:r>
              <a:rPr lang="he-IL" sz="19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יצירת סביבה בטוחה לכל הקולות להישמע </a:t>
            </a:r>
            <a:r>
              <a:rPr lang="he-IL" sz="19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עידוד הפעילות של כל אחד</a:t>
            </a:r>
          </a:p>
          <a:p>
            <a:pPr algn="r" rtl="true">
              <a:lnSpc>
                <a:spcPts val="2799"/>
              </a:lnSpc>
            </a:pPr>
          </a:p>
        </p:txBody>
      </p:sp>
      <p:sp>
        <p:nvSpPr>
          <p:cNvPr name="TextBox 14" id="14"/>
          <p:cNvSpPr txBox="true"/>
          <p:nvPr/>
        </p:nvSpPr>
        <p:spPr>
          <a:xfrm rot="0">
            <a:off x="5581943" y="7284411"/>
            <a:ext cx="2884520" cy="13874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rtl="true">
              <a:lnSpc>
                <a:spcPts val="2799"/>
              </a:lnSpc>
            </a:pPr>
            <a:r>
              <a:rPr lang="he-IL" sz="19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הבעת דעות והעמדות באופן ברור אך לא תוקפני </a:t>
            </a:r>
            <a:r>
              <a:rPr lang="he-IL" sz="19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שמירה על גבולות תוך כבוד גדול</a:t>
            </a:r>
          </a:p>
          <a:p>
            <a:pPr algn="just" rtl="true">
              <a:lnSpc>
                <a:spcPts val="2799"/>
              </a:lnSpc>
            </a:pPr>
          </a:p>
        </p:txBody>
      </p:sp>
      <p:sp>
        <p:nvSpPr>
          <p:cNvPr name="TextBox 15" id="15"/>
          <p:cNvSpPr txBox="true"/>
          <p:nvPr/>
        </p:nvSpPr>
        <p:spPr>
          <a:xfrm rot="0">
            <a:off x="9805900" y="3533120"/>
            <a:ext cx="2884520" cy="17398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rtl="true">
              <a:lnSpc>
                <a:spcPts val="2799"/>
              </a:lnSpc>
            </a:pPr>
            <a:r>
              <a:rPr lang="he-IL" sz="19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הקשבה מלאה ללא שיפוטיות ש</a:t>
            </a:r>
            <a:r>
              <a:rPr lang="he-IL" sz="19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ימוש בטכניקות כמו שיקוף ותמצות להבטחת הבנה מלאה</a:t>
            </a:r>
          </a:p>
          <a:p>
            <a:pPr algn="r" rtl="true">
              <a:lnSpc>
                <a:spcPts val="2799"/>
              </a:lnSpc>
            </a:pPr>
          </a:p>
        </p:txBody>
      </p:sp>
      <p:sp>
        <p:nvSpPr>
          <p:cNvPr name="Freeform 16" id="16"/>
          <p:cNvSpPr/>
          <p:nvPr/>
        </p:nvSpPr>
        <p:spPr>
          <a:xfrm flipH="false" flipV="false" rot="0">
            <a:off x="850974" y="8969040"/>
            <a:ext cx="863393" cy="863393"/>
          </a:xfrm>
          <a:custGeom>
            <a:avLst/>
            <a:gdLst/>
            <a:ahLst/>
            <a:cxnLst/>
            <a:rect r="r" b="b" t="t" l="l"/>
            <a:pathLst>
              <a:path h="863393" w="863393">
                <a:moveTo>
                  <a:pt x="0" y="0"/>
                </a:moveTo>
                <a:lnTo>
                  <a:pt x="863393" y="0"/>
                </a:lnTo>
                <a:lnTo>
                  <a:pt x="863393" y="863393"/>
                </a:lnTo>
                <a:lnTo>
                  <a:pt x="0" y="86339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0">
            <a:off x="1862290" y="8250235"/>
            <a:ext cx="1147916" cy="2301004"/>
          </a:xfrm>
          <a:custGeom>
            <a:avLst/>
            <a:gdLst/>
            <a:ahLst/>
            <a:cxnLst/>
            <a:rect r="r" b="b" t="t" l="l"/>
            <a:pathLst>
              <a:path h="2301004" w="1147916">
                <a:moveTo>
                  <a:pt x="0" y="0"/>
                </a:moveTo>
                <a:lnTo>
                  <a:pt x="1147917" y="0"/>
                </a:lnTo>
                <a:lnTo>
                  <a:pt x="1147917" y="2301003"/>
                </a:lnTo>
                <a:lnTo>
                  <a:pt x="0" y="230100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false" flipV="false" rot="0">
            <a:off x="15474039" y="8817710"/>
            <a:ext cx="1785261" cy="691383"/>
          </a:xfrm>
          <a:custGeom>
            <a:avLst/>
            <a:gdLst/>
            <a:ahLst/>
            <a:cxnLst/>
            <a:rect r="r" b="b" t="t" l="l"/>
            <a:pathLst>
              <a:path h="691383" w="1785261">
                <a:moveTo>
                  <a:pt x="0" y="0"/>
                </a:moveTo>
                <a:lnTo>
                  <a:pt x="1785261" y="0"/>
                </a:lnTo>
                <a:lnTo>
                  <a:pt x="1785261" y="691383"/>
                </a:lnTo>
                <a:lnTo>
                  <a:pt x="0" y="69138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FEEE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2191571" y="3444857"/>
            <a:ext cx="13904858" cy="1698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13999"/>
              </a:lnSpc>
              <a:spcBef>
                <a:spcPct val="0"/>
              </a:spcBef>
            </a:pPr>
            <a:r>
              <a:rPr lang="he-IL" sz="9999">
                <a:solidFill>
                  <a:srgbClr val="2B2C30"/>
                </a:solidFill>
                <a:latin typeface="Playfair Display Bold"/>
                <a:ea typeface="Playfair Display Bold"/>
                <a:cs typeface="Playfair Display Bold"/>
                <a:sym typeface="Playfair Display Bold"/>
                <a:rtl val="true"/>
              </a:rPr>
              <a:t>מחשבות??</a:t>
            </a:r>
          </a:p>
        </p:txBody>
      </p:sp>
      <p:sp>
        <p:nvSpPr>
          <p:cNvPr name="Freeform 3" id="3"/>
          <p:cNvSpPr/>
          <p:nvPr/>
        </p:nvSpPr>
        <p:spPr>
          <a:xfrm flipH="false" flipV="false" rot="0">
            <a:off x="15474039" y="8817710"/>
            <a:ext cx="1785261" cy="691383"/>
          </a:xfrm>
          <a:custGeom>
            <a:avLst/>
            <a:gdLst/>
            <a:ahLst/>
            <a:cxnLst/>
            <a:rect r="r" b="b" t="t" l="l"/>
            <a:pathLst>
              <a:path h="691383" w="1785261">
                <a:moveTo>
                  <a:pt x="0" y="0"/>
                </a:moveTo>
                <a:lnTo>
                  <a:pt x="1785261" y="0"/>
                </a:lnTo>
                <a:lnTo>
                  <a:pt x="1785261" y="691383"/>
                </a:lnTo>
                <a:lnTo>
                  <a:pt x="0" y="69138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850974" y="8969040"/>
            <a:ext cx="863393" cy="863393"/>
          </a:xfrm>
          <a:custGeom>
            <a:avLst/>
            <a:gdLst/>
            <a:ahLst/>
            <a:cxnLst/>
            <a:rect r="r" b="b" t="t" l="l"/>
            <a:pathLst>
              <a:path h="863393" w="863393">
                <a:moveTo>
                  <a:pt x="0" y="0"/>
                </a:moveTo>
                <a:lnTo>
                  <a:pt x="863393" y="0"/>
                </a:lnTo>
                <a:lnTo>
                  <a:pt x="863393" y="863393"/>
                </a:lnTo>
                <a:lnTo>
                  <a:pt x="0" y="86339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1862290" y="8250235"/>
            <a:ext cx="1147916" cy="2301004"/>
          </a:xfrm>
          <a:custGeom>
            <a:avLst/>
            <a:gdLst/>
            <a:ahLst/>
            <a:cxnLst/>
            <a:rect r="r" b="b" t="t" l="l"/>
            <a:pathLst>
              <a:path h="2301004" w="1147916">
                <a:moveTo>
                  <a:pt x="0" y="0"/>
                </a:moveTo>
                <a:lnTo>
                  <a:pt x="1147917" y="0"/>
                </a:lnTo>
                <a:lnTo>
                  <a:pt x="1147917" y="2301003"/>
                </a:lnTo>
                <a:lnTo>
                  <a:pt x="0" y="2301003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FEEE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5474039" y="8817710"/>
            <a:ext cx="1785261" cy="691383"/>
          </a:xfrm>
          <a:custGeom>
            <a:avLst/>
            <a:gdLst/>
            <a:ahLst/>
            <a:cxnLst/>
            <a:rect r="r" b="b" t="t" l="l"/>
            <a:pathLst>
              <a:path h="691383" w="1785261">
                <a:moveTo>
                  <a:pt x="0" y="0"/>
                </a:moveTo>
                <a:lnTo>
                  <a:pt x="1785261" y="0"/>
                </a:lnTo>
                <a:lnTo>
                  <a:pt x="1785261" y="691383"/>
                </a:lnTo>
                <a:lnTo>
                  <a:pt x="0" y="69138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2191571" y="771525"/>
            <a:ext cx="13904858" cy="37683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10167"/>
              </a:lnSpc>
            </a:pPr>
            <a:r>
              <a:rPr lang="he-IL" sz="61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בעולם שבו הקיטוב החברתי והפוליטי הולך ומעמיק, היכולת ליצור הסכמות ולגשר על פערים הופכת לחיונית יותר מתמיד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1862290" y="5457466"/>
            <a:ext cx="15149552" cy="16656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6863"/>
              </a:lnSpc>
            </a:pPr>
            <a:r>
              <a:rPr lang="he-IL" sz="38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נחקור את המתח המתמיד בין עמידה על עקרונות לבין הצורך בפשרה, ונבחן כיצד ניתן לקדם שיח מתון ובונה בחברה מקוטבת</a:t>
            </a:r>
          </a:p>
        </p:txBody>
      </p:sp>
      <p:sp>
        <p:nvSpPr>
          <p:cNvPr name="Freeform 5" id="5"/>
          <p:cNvSpPr/>
          <p:nvPr/>
        </p:nvSpPr>
        <p:spPr>
          <a:xfrm flipH="false" flipV="false" rot="0">
            <a:off x="850974" y="8969040"/>
            <a:ext cx="863393" cy="863393"/>
          </a:xfrm>
          <a:custGeom>
            <a:avLst/>
            <a:gdLst/>
            <a:ahLst/>
            <a:cxnLst/>
            <a:rect r="r" b="b" t="t" l="l"/>
            <a:pathLst>
              <a:path h="863393" w="863393">
                <a:moveTo>
                  <a:pt x="0" y="0"/>
                </a:moveTo>
                <a:lnTo>
                  <a:pt x="863393" y="0"/>
                </a:lnTo>
                <a:lnTo>
                  <a:pt x="863393" y="863393"/>
                </a:lnTo>
                <a:lnTo>
                  <a:pt x="0" y="86339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862290" y="8250235"/>
            <a:ext cx="1147916" cy="2301004"/>
          </a:xfrm>
          <a:custGeom>
            <a:avLst/>
            <a:gdLst/>
            <a:ahLst/>
            <a:cxnLst/>
            <a:rect r="r" b="b" t="t" l="l"/>
            <a:pathLst>
              <a:path h="2301004" w="1147916">
                <a:moveTo>
                  <a:pt x="0" y="0"/>
                </a:moveTo>
                <a:lnTo>
                  <a:pt x="1147917" y="0"/>
                </a:lnTo>
                <a:lnTo>
                  <a:pt x="1147917" y="2301003"/>
                </a:lnTo>
                <a:lnTo>
                  <a:pt x="0" y="2301003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FEEE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006871" y="962025"/>
            <a:ext cx="16230600" cy="6295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rtl="true">
              <a:lnSpc>
                <a:spcPts val="5200"/>
              </a:lnSpc>
              <a:spcBef>
                <a:spcPct val="0"/>
              </a:spcBef>
            </a:pPr>
            <a:r>
              <a:rPr lang="he-IL" sz="3714" spc="843">
                <a:solidFill>
                  <a:srgbClr val="2B2C30"/>
                </a:solidFill>
                <a:latin typeface="Playfair Display Bold"/>
                <a:ea typeface="Playfair Display Bold"/>
                <a:cs typeface="Playfair Display Bold"/>
                <a:sym typeface="Playfair Display Bold"/>
                <a:rtl val="true"/>
              </a:rPr>
              <a:t>עם איזה שאלות מאתגרות נתמודד</a:t>
            </a:r>
          </a:p>
        </p:txBody>
      </p:sp>
      <p:sp>
        <p:nvSpPr>
          <p:cNvPr name="AutoShape 3" id="3"/>
          <p:cNvSpPr/>
          <p:nvPr/>
        </p:nvSpPr>
        <p:spPr>
          <a:xfrm flipV="true">
            <a:off x="1028695" y="1760761"/>
            <a:ext cx="16230594" cy="38509"/>
          </a:xfrm>
          <a:prstGeom prst="line">
            <a:avLst/>
          </a:prstGeom>
          <a:ln cap="flat" w="9525">
            <a:solidFill>
              <a:srgbClr val="2B2C3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4" id="4"/>
          <p:cNvSpPr txBox="true"/>
          <p:nvPr/>
        </p:nvSpPr>
        <p:spPr>
          <a:xfrm rot="0">
            <a:off x="1340495" y="2628120"/>
            <a:ext cx="16085939" cy="33185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rtl="true" marL="863591" indent="-431796" lvl="1">
              <a:lnSpc>
                <a:spcPts val="9119"/>
              </a:lnSpc>
              <a:buFont typeface="Arial"/>
              <a:buChar char="•"/>
            </a:pPr>
            <a:r>
              <a:rPr lang="he-IL" sz="39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מהו ההבדל בין מתינות לפשרה, ומתי כל אחת מהן נדרשת?</a:t>
            </a:r>
          </a:p>
          <a:p>
            <a:pPr algn="r" rtl="true" marL="863591" indent="-431796" lvl="1">
              <a:lnSpc>
                <a:spcPts val="9119"/>
              </a:lnSpc>
              <a:buFont typeface="Arial"/>
              <a:buChar char="•"/>
            </a:pPr>
            <a:r>
              <a:rPr lang="he-IL" sz="39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כיצד ניתן ליצור דיאלוג משמעותי בין קבוצות בעלות השקפות עולם מנוגדות?</a:t>
            </a:r>
          </a:p>
          <a:p>
            <a:pPr algn="r" rtl="true" marL="863591" indent="-431796" lvl="1">
              <a:lnSpc>
                <a:spcPts val="9119"/>
              </a:lnSpc>
              <a:buFont typeface="Arial"/>
              <a:buChar char="•"/>
            </a:pPr>
            <a:r>
              <a:rPr lang="he-IL" sz="39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מהם הכלים והמיומנויות הנדרשים כדי לגשר על פערים ולבנות הסכמות?</a:t>
            </a:r>
          </a:p>
        </p:txBody>
      </p:sp>
      <p:sp>
        <p:nvSpPr>
          <p:cNvPr name="Freeform 5" id="5"/>
          <p:cNvSpPr/>
          <p:nvPr/>
        </p:nvSpPr>
        <p:spPr>
          <a:xfrm flipH="false" flipV="false" rot="0">
            <a:off x="15474039" y="8817710"/>
            <a:ext cx="1785261" cy="691383"/>
          </a:xfrm>
          <a:custGeom>
            <a:avLst/>
            <a:gdLst/>
            <a:ahLst/>
            <a:cxnLst/>
            <a:rect r="r" b="b" t="t" l="l"/>
            <a:pathLst>
              <a:path h="691383" w="1785261">
                <a:moveTo>
                  <a:pt x="0" y="0"/>
                </a:moveTo>
                <a:lnTo>
                  <a:pt x="1785261" y="0"/>
                </a:lnTo>
                <a:lnTo>
                  <a:pt x="1785261" y="691383"/>
                </a:lnTo>
                <a:lnTo>
                  <a:pt x="0" y="69138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850974" y="8969040"/>
            <a:ext cx="863393" cy="863393"/>
          </a:xfrm>
          <a:custGeom>
            <a:avLst/>
            <a:gdLst/>
            <a:ahLst/>
            <a:cxnLst/>
            <a:rect r="r" b="b" t="t" l="l"/>
            <a:pathLst>
              <a:path h="863393" w="863393">
                <a:moveTo>
                  <a:pt x="0" y="0"/>
                </a:moveTo>
                <a:lnTo>
                  <a:pt x="863393" y="0"/>
                </a:lnTo>
                <a:lnTo>
                  <a:pt x="863393" y="863393"/>
                </a:lnTo>
                <a:lnTo>
                  <a:pt x="0" y="86339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862290" y="8250235"/>
            <a:ext cx="1147916" cy="2301004"/>
          </a:xfrm>
          <a:custGeom>
            <a:avLst/>
            <a:gdLst/>
            <a:ahLst/>
            <a:cxnLst/>
            <a:rect r="r" b="b" t="t" l="l"/>
            <a:pathLst>
              <a:path h="2301004" w="1147916">
                <a:moveTo>
                  <a:pt x="0" y="0"/>
                </a:moveTo>
                <a:lnTo>
                  <a:pt x="1147917" y="0"/>
                </a:lnTo>
                <a:lnTo>
                  <a:pt x="1147917" y="2301003"/>
                </a:lnTo>
                <a:lnTo>
                  <a:pt x="0" y="2301003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FEEE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006871" y="962025"/>
            <a:ext cx="16230600" cy="6295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rtl="true">
              <a:lnSpc>
                <a:spcPts val="5200"/>
              </a:lnSpc>
              <a:spcBef>
                <a:spcPct val="0"/>
              </a:spcBef>
            </a:pPr>
            <a:r>
              <a:rPr lang="he-IL" sz="3714" spc="843">
                <a:solidFill>
                  <a:srgbClr val="2B2C30"/>
                </a:solidFill>
                <a:latin typeface="Playfair Display Bold"/>
                <a:ea typeface="Playfair Display Bold"/>
                <a:cs typeface="Playfair Display Bold"/>
                <a:sym typeface="Playfair Display Bold"/>
                <a:rtl val="true"/>
              </a:rPr>
              <a:t>חקירה פילוסופית</a:t>
            </a:r>
          </a:p>
        </p:txBody>
      </p:sp>
      <p:sp>
        <p:nvSpPr>
          <p:cNvPr name="AutoShape 3" id="3"/>
          <p:cNvSpPr/>
          <p:nvPr/>
        </p:nvSpPr>
        <p:spPr>
          <a:xfrm flipV="true">
            <a:off x="1028695" y="1760761"/>
            <a:ext cx="16230594" cy="38509"/>
          </a:xfrm>
          <a:prstGeom prst="line">
            <a:avLst/>
          </a:prstGeom>
          <a:ln cap="flat" w="9525">
            <a:solidFill>
              <a:srgbClr val="2B2C3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4" id="4"/>
          <p:cNvSpPr txBox="true"/>
          <p:nvPr/>
        </p:nvSpPr>
        <p:spPr>
          <a:xfrm rot="0">
            <a:off x="1028700" y="2823845"/>
            <a:ext cx="16242893" cy="44710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9119"/>
              </a:lnSpc>
            </a:pPr>
            <a:r>
              <a:rPr lang="en-US" sz="39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 </a:t>
            </a:r>
            <a:r>
              <a:rPr lang="he-IL" sz="39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כל משתתפ/ת כותב/ת </a:t>
            </a:r>
            <a:r>
              <a:rPr lang="en-US" sz="39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3</a:t>
            </a:r>
            <a:r>
              <a:rPr lang="he-IL" sz="39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 שאלות שהגירוי (הטקסט) מעלה בו/ה</a:t>
            </a:r>
          </a:p>
          <a:p>
            <a:pPr algn="r">
              <a:lnSpc>
                <a:spcPts val="9119"/>
              </a:lnSpc>
            </a:pPr>
            <a:r>
              <a:rPr lang="en-US" sz="39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 ?</a:t>
            </a:r>
            <a:r>
              <a:rPr lang="he-IL" sz="39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מזה מתינות/פשרה? מתי כל אחד מהם נדרש</a:t>
            </a:r>
          </a:p>
          <a:p>
            <a:pPr algn="just" rtl="true">
              <a:lnSpc>
                <a:spcPts val="9119"/>
              </a:lnSpc>
            </a:pPr>
            <a:r>
              <a:rPr lang="he-IL" sz="39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מה הייתרון היחסי (מה ב</a:t>
            </a:r>
            <a:r>
              <a:rPr lang="en-US" sz="39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DNA</a:t>
            </a:r>
            <a:r>
              <a:rPr lang="he-IL" sz="39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) שלנו של בתנועת הצופים שמתאים בקידום מתינות ופשרה בחברה הישראלית?  </a:t>
            </a:r>
          </a:p>
        </p:txBody>
      </p:sp>
      <p:sp>
        <p:nvSpPr>
          <p:cNvPr name="Freeform 5" id="5"/>
          <p:cNvSpPr/>
          <p:nvPr/>
        </p:nvSpPr>
        <p:spPr>
          <a:xfrm flipH="false" flipV="false" rot="0">
            <a:off x="15474039" y="8817710"/>
            <a:ext cx="1785261" cy="691383"/>
          </a:xfrm>
          <a:custGeom>
            <a:avLst/>
            <a:gdLst/>
            <a:ahLst/>
            <a:cxnLst/>
            <a:rect r="r" b="b" t="t" l="l"/>
            <a:pathLst>
              <a:path h="691383" w="1785261">
                <a:moveTo>
                  <a:pt x="0" y="0"/>
                </a:moveTo>
                <a:lnTo>
                  <a:pt x="1785261" y="0"/>
                </a:lnTo>
                <a:lnTo>
                  <a:pt x="1785261" y="691383"/>
                </a:lnTo>
                <a:lnTo>
                  <a:pt x="0" y="69138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850974" y="8969040"/>
            <a:ext cx="863393" cy="863393"/>
          </a:xfrm>
          <a:custGeom>
            <a:avLst/>
            <a:gdLst/>
            <a:ahLst/>
            <a:cxnLst/>
            <a:rect r="r" b="b" t="t" l="l"/>
            <a:pathLst>
              <a:path h="863393" w="863393">
                <a:moveTo>
                  <a:pt x="0" y="0"/>
                </a:moveTo>
                <a:lnTo>
                  <a:pt x="863393" y="0"/>
                </a:lnTo>
                <a:lnTo>
                  <a:pt x="863393" y="863393"/>
                </a:lnTo>
                <a:lnTo>
                  <a:pt x="0" y="86339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862290" y="8250235"/>
            <a:ext cx="1147916" cy="2301004"/>
          </a:xfrm>
          <a:custGeom>
            <a:avLst/>
            <a:gdLst/>
            <a:ahLst/>
            <a:cxnLst/>
            <a:rect r="r" b="b" t="t" l="l"/>
            <a:pathLst>
              <a:path h="2301004" w="1147916">
                <a:moveTo>
                  <a:pt x="0" y="0"/>
                </a:moveTo>
                <a:lnTo>
                  <a:pt x="1147917" y="0"/>
                </a:lnTo>
                <a:lnTo>
                  <a:pt x="1147917" y="2301003"/>
                </a:lnTo>
                <a:lnTo>
                  <a:pt x="0" y="2301003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FEEE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2191571" y="1681478"/>
            <a:ext cx="13904858" cy="49041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10973"/>
              </a:lnSpc>
            </a:pPr>
            <a:r>
              <a:rPr lang="he-IL" sz="61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כשאנחנו אומרים/ות</a:t>
            </a:r>
          </a:p>
          <a:p>
            <a:pPr algn="ctr">
              <a:lnSpc>
                <a:spcPts val="17698"/>
              </a:lnSpc>
            </a:pPr>
            <a:r>
              <a:rPr lang="en-US" sz="99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“</a:t>
            </a:r>
            <a:r>
              <a:rPr lang="he-IL" sz="99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הסכמות רחבות</a:t>
            </a:r>
            <a:r>
              <a:rPr lang="en-US" sz="99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”</a:t>
            </a:r>
          </a:p>
          <a:p>
            <a:pPr algn="ctr" rtl="true">
              <a:lnSpc>
                <a:spcPts val="10973"/>
              </a:lnSpc>
            </a:pPr>
            <a:r>
              <a:rPr lang="he-IL" sz="61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מה הכוונה??</a:t>
            </a:r>
          </a:p>
        </p:txBody>
      </p:sp>
      <p:sp>
        <p:nvSpPr>
          <p:cNvPr name="Freeform 3" id="3"/>
          <p:cNvSpPr/>
          <p:nvPr/>
        </p:nvSpPr>
        <p:spPr>
          <a:xfrm flipH="false" flipV="false" rot="0">
            <a:off x="15474039" y="8817710"/>
            <a:ext cx="1785261" cy="691383"/>
          </a:xfrm>
          <a:custGeom>
            <a:avLst/>
            <a:gdLst/>
            <a:ahLst/>
            <a:cxnLst/>
            <a:rect r="r" b="b" t="t" l="l"/>
            <a:pathLst>
              <a:path h="691383" w="1785261">
                <a:moveTo>
                  <a:pt x="0" y="0"/>
                </a:moveTo>
                <a:lnTo>
                  <a:pt x="1785261" y="0"/>
                </a:lnTo>
                <a:lnTo>
                  <a:pt x="1785261" y="691383"/>
                </a:lnTo>
                <a:lnTo>
                  <a:pt x="0" y="69138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850974" y="8969040"/>
            <a:ext cx="863393" cy="863393"/>
          </a:xfrm>
          <a:custGeom>
            <a:avLst/>
            <a:gdLst/>
            <a:ahLst/>
            <a:cxnLst/>
            <a:rect r="r" b="b" t="t" l="l"/>
            <a:pathLst>
              <a:path h="863393" w="863393">
                <a:moveTo>
                  <a:pt x="0" y="0"/>
                </a:moveTo>
                <a:lnTo>
                  <a:pt x="863393" y="0"/>
                </a:lnTo>
                <a:lnTo>
                  <a:pt x="863393" y="863393"/>
                </a:lnTo>
                <a:lnTo>
                  <a:pt x="0" y="86339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1862290" y="8250235"/>
            <a:ext cx="1147916" cy="2301004"/>
          </a:xfrm>
          <a:custGeom>
            <a:avLst/>
            <a:gdLst/>
            <a:ahLst/>
            <a:cxnLst/>
            <a:rect r="r" b="b" t="t" l="l"/>
            <a:pathLst>
              <a:path h="2301004" w="1147916">
                <a:moveTo>
                  <a:pt x="0" y="0"/>
                </a:moveTo>
                <a:lnTo>
                  <a:pt x="1147917" y="0"/>
                </a:lnTo>
                <a:lnTo>
                  <a:pt x="1147917" y="2301003"/>
                </a:lnTo>
                <a:lnTo>
                  <a:pt x="0" y="2301003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FEEE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5474039" y="8817710"/>
            <a:ext cx="1785261" cy="691383"/>
          </a:xfrm>
          <a:custGeom>
            <a:avLst/>
            <a:gdLst/>
            <a:ahLst/>
            <a:cxnLst/>
            <a:rect r="r" b="b" t="t" l="l"/>
            <a:pathLst>
              <a:path h="691383" w="1785261">
                <a:moveTo>
                  <a:pt x="0" y="0"/>
                </a:moveTo>
                <a:lnTo>
                  <a:pt x="1785261" y="0"/>
                </a:lnTo>
                <a:lnTo>
                  <a:pt x="1785261" y="691383"/>
                </a:lnTo>
                <a:lnTo>
                  <a:pt x="0" y="69138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1006871" y="962025"/>
            <a:ext cx="16230600" cy="6295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rtl="true">
              <a:lnSpc>
                <a:spcPts val="5200"/>
              </a:lnSpc>
              <a:spcBef>
                <a:spcPct val="0"/>
              </a:spcBef>
            </a:pPr>
            <a:r>
              <a:rPr lang="he-IL" sz="3714" spc="843">
                <a:solidFill>
                  <a:srgbClr val="2B2C30"/>
                </a:solidFill>
                <a:latin typeface="Playfair Display Bold"/>
                <a:ea typeface="Playfair Display Bold"/>
                <a:cs typeface="Playfair Display Bold"/>
                <a:sym typeface="Playfair Display Bold"/>
                <a:rtl val="true"/>
              </a:rPr>
              <a:t>זמן תירגול</a:t>
            </a:r>
          </a:p>
        </p:txBody>
      </p:sp>
      <p:sp>
        <p:nvSpPr>
          <p:cNvPr name="AutoShape 4" id="4"/>
          <p:cNvSpPr/>
          <p:nvPr/>
        </p:nvSpPr>
        <p:spPr>
          <a:xfrm flipV="true">
            <a:off x="1028695" y="1760761"/>
            <a:ext cx="16230594" cy="38509"/>
          </a:xfrm>
          <a:prstGeom prst="line">
            <a:avLst/>
          </a:prstGeom>
          <a:ln cap="flat" w="9525">
            <a:solidFill>
              <a:srgbClr val="2B2C3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5" id="5"/>
          <p:cNvSpPr txBox="true"/>
          <p:nvPr/>
        </p:nvSpPr>
        <p:spPr>
          <a:xfrm rot="0">
            <a:off x="0" y="2744850"/>
            <a:ext cx="18019911" cy="461937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rtl="true">
              <a:lnSpc>
                <a:spcPts val="7207"/>
              </a:lnSpc>
            </a:pPr>
            <a:r>
              <a:rPr lang="he-IL" sz="33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הסכמות רחבות ברמה מדינית= כלכלה, חינוך, תקשורת</a:t>
            </a:r>
          </a:p>
          <a:p>
            <a:pPr algn="r" rtl="true">
              <a:lnSpc>
                <a:spcPts val="5935"/>
              </a:lnSpc>
            </a:pPr>
            <a:r>
              <a:rPr lang="he-IL" sz="2799">
                <a:solidFill>
                  <a:srgbClr val="2B2C30"/>
                </a:solidFill>
                <a:latin typeface="Playfair Display Bold"/>
                <a:ea typeface="Playfair Display Bold"/>
                <a:cs typeface="Playfair Display Bold"/>
                <a:sym typeface="Playfair Display Bold"/>
                <a:rtl val="true"/>
              </a:rPr>
              <a:t>שלב א-</a:t>
            </a:r>
            <a:r>
              <a:rPr lang="he-IL" sz="27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 עבודה עצמית: על פתקים נרשום את כל הדברים שעולים לראש בשביל לקדם את התמונה המיטבית לאותו נושא</a:t>
            </a:r>
          </a:p>
          <a:p>
            <a:pPr algn="r" rtl="true">
              <a:lnSpc>
                <a:spcPts val="5935"/>
              </a:lnSpc>
            </a:pPr>
            <a:r>
              <a:rPr lang="he-IL" sz="2799">
                <a:solidFill>
                  <a:srgbClr val="2B2C30"/>
                </a:solidFill>
                <a:latin typeface="Playfair Display Bold"/>
                <a:ea typeface="Playfair Display Bold"/>
                <a:cs typeface="Playfair Display Bold"/>
                <a:sym typeface="Playfair Display Bold"/>
                <a:rtl val="true"/>
              </a:rPr>
              <a:t>שלב ב</a:t>
            </a:r>
            <a:r>
              <a:rPr lang="he-IL" sz="27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- נרשום את כל הדברים שעלו על דף גדול</a:t>
            </a:r>
          </a:p>
          <a:p>
            <a:pPr algn="r" rtl="true">
              <a:lnSpc>
                <a:spcPts val="5935"/>
              </a:lnSpc>
            </a:pPr>
            <a:r>
              <a:rPr lang="he-IL" sz="2799">
                <a:solidFill>
                  <a:srgbClr val="2B2C30"/>
                </a:solidFill>
                <a:latin typeface="Playfair Display Bold"/>
                <a:ea typeface="Playfair Display Bold"/>
                <a:cs typeface="Playfair Display Bold"/>
                <a:sym typeface="Playfair Display Bold"/>
                <a:rtl val="true"/>
              </a:rPr>
              <a:t>שלב ג-</a:t>
            </a:r>
            <a:r>
              <a:rPr lang="he-IL" sz="27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 עבודה עצמית: בעזרת </a:t>
            </a:r>
            <a:r>
              <a:rPr lang="en-US" sz="27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3</a:t>
            </a:r>
            <a:r>
              <a:rPr lang="he-IL" sz="27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 מדבקות נסמן נושאים שמישהו אחר כתב שהם רלוונטים ושדרכן אפשר לקדם</a:t>
            </a:r>
          </a:p>
          <a:p>
            <a:pPr algn="r" rtl="true">
              <a:lnSpc>
                <a:spcPts val="5935"/>
              </a:lnSpc>
            </a:pPr>
            <a:r>
              <a:rPr lang="he-IL" sz="2799">
                <a:solidFill>
                  <a:srgbClr val="2B2C30"/>
                </a:solidFill>
                <a:latin typeface="Playfair Display Bold"/>
                <a:ea typeface="Playfair Display Bold"/>
                <a:cs typeface="Playfair Display Bold"/>
                <a:sym typeface="Playfair Display Bold"/>
                <a:rtl val="true"/>
              </a:rPr>
              <a:t>שלב ד</a:t>
            </a:r>
            <a:r>
              <a:rPr lang="he-IL" sz="27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- חשיבה משותפת: מה תמונת עתיד, כיצד יראה התחום כאשר הוא מבוסס על אחריות הכלל, </a:t>
            </a:r>
            <a:r>
              <a:rPr lang="en-US" sz="27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3</a:t>
            </a:r>
            <a:r>
              <a:rPr lang="he-IL" sz="27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 צעדים שיקדמו לתמונת עתיד שנרצה לראות</a:t>
            </a:r>
          </a:p>
        </p:txBody>
      </p:sp>
      <p:sp>
        <p:nvSpPr>
          <p:cNvPr name="Freeform 6" id="6"/>
          <p:cNvSpPr/>
          <p:nvPr/>
        </p:nvSpPr>
        <p:spPr>
          <a:xfrm flipH="false" flipV="false" rot="0">
            <a:off x="850974" y="8969040"/>
            <a:ext cx="863393" cy="863393"/>
          </a:xfrm>
          <a:custGeom>
            <a:avLst/>
            <a:gdLst/>
            <a:ahLst/>
            <a:cxnLst/>
            <a:rect r="r" b="b" t="t" l="l"/>
            <a:pathLst>
              <a:path h="863393" w="863393">
                <a:moveTo>
                  <a:pt x="0" y="0"/>
                </a:moveTo>
                <a:lnTo>
                  <a:pt x="863393" y="0"/>
                </a:lnTo>
                <a:lnTo>
                  <a:pt x="863393" y="863393"/>
                </a:lnTo>
                <a:lnTo>
                  <a:pt x="0" y="86339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862290" y="8250235"/>
            <a:ext cx="1147916" cy="2301004"/>
          </a:xfrm>
          <a:custGeom>
            <a:avLst/>
            <a:gdLst/>
            <a:ahLst/>
            <a:cxnLst/>
            <a:rect r="r" b="b" t="t" l="l"/>
            <a:pathLst>
              <a:path h="2301004" w="1147916">
                <a:moveTo>
                  <a:pt x="0" y="0"/>
                </a:moveTo>
                <a:lnTo>
                  <a:pt x="1147917" y="0"/>
                </a:lnTo>
                <a:lnTo>
                  <a:pt x="1147917" y="2301003"/>
                </a:lnTo>
                <a:lnTo>
                  <a:pt x="0" y="2301003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FEEE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flipV="true">
            <a:off x="1028711" y="6009702"/>
            <a:ext cx="16230594" cy="38509"/>
          </a:xfrm>
          <a:prstGeom prst="line">
            <a:avLst/>
          </a:prstGeom>
          <a:ln cap="flat" w="9525">
            <a:solidFill>
              <a:srgbClr val="2B2C3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3" id="3"/>
          <p:cNvSpPr txBox="true"/>
          <p:nvPr/>
        </p:nvSpPr>
        <p:spPr>
          <a:xfrm rot="0">
            <a:off x="850965" y="-683096"/>
            <a:ext cx="16408332" cy="656421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rtl="true">
              <a:lnSpc>
                <a:spcPts val="19843"/>
              </a:lnSpc>
            </a:pPr>
            <a:r>
              <a:rPr lang="he-IL" sz="12099" spc="60">
                <a:solidFill>
                  <a:srgbClr val="2B2C30"/>
                </a:solidFill>
                <a:latin typeface="Playfair Display Bold"/>
                <a:ea typeface="Playfair Display Bold"/>
                <a:cs typeface="Playfair Display Bold"/>
                <a:sym typeface="Playfair Display Bold"/>
                <a:rtl val="true"/>
              </a:rPr>
              <a:t>מדוע</a:t>
            </a:r>
            <a:r>
              <a:rPr lang="ar-EG" sz="12099" spc="60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 </a:t>
            </a:r>
          </a:p>
          <a:p>
            <a:pPr algn="ctr" rtl="true">
              <a:lnSpc>
                <a:spcPts val="16399"/>
              </a:lnSpc>
            </a:pPr>
            <a:r>
              <a:rPr lang="he-IL" sz="9999" spc="4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הסכמות רחבות ומתינות חשובות לנו?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15474039" y="8817710"/>
            <a:ext cx="1785261" cy="691383"/>
          </a:xfrm>
          <a:custGeom>
            <a:avLst/>
            <a:gdLst/>
            <a:ahLst/>
            <a:cxnLst/>
            <a:rect r="r" b="b" t="t" l="l"/>
            <a:pathLst>
              <a:path h="691383" w="1785261">
                <a:moveTo>
                  <a:pt x="0" y="0"/>
                </a:moveTo>
                <a:lnTo>
                  <a:pt x="1785261" y="0"/>
                </a:lnTo>
                <a:lnTo>
                  <a:pt x="1785261" y="691383"/>
                </a:lnTo>
                <a:lnTo>
                  <a:pt x="0" y="69138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850974" y="8969040"/>
            <a:ext cx="863393" cy="863393"/>
          </a:xfrm>
          <a:custGeom>
            <a:avLst/>
            <a:gdLst/>
            <a:ahLst/>
            <a:cxnLst/>
            <a:rect r="r" b="b" t="t" l="l"/>
            <a:pathLst>
              <a:path h="863393" w="863393">
                <a:moveTo>
                  <a:pt x="0" y="0"/>
                </a:moveTo>
                <a:lnTo>
                  <a:pt x="863393" y="0"/>
                </a:lnTo>
                <a:lnTo>
                  <a:pt x="863393" y="863393"/>
                </a:lnTo>
                <a:lnTo>
                  <a:pt x="0" y="86339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862290" y="8250235"/>
            <a:ext cx="1147916" cy="2301004"/>
          </a:xfrm>
          <a:custGeom>
            <a:avLst/>
            <a:gdLst/>
            <a:ahLst/>
            <a:cxnLst/>
            <a:rect r="r" b="b" t="t" l="l"/>
            <a:pathLst>
              <a:path h="2301004" w="1147916">
                <a:moveTo>
                  <a:pt x="0" y="0"/>
                </a:moveTo>
                <a:lnTo>
                  <a:pt x="1147917" y="0"/>
                </a:lnTo>
                <a:lnTo>
                  <a:pt x="1147917" y="2301003"/>
                </a:lnTo>
                <a:lnTo>
                  <a:pt x="0" y="2301003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FEEE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flipV="true">
            <a:off x="1028695" y="1760761"/>
            <a:ext cx="16230594" cy="38509"/>
          </a:xfrm>
          <a:prstGeom prst="line">
            <a:avLst/>
          </a:prstGeom>
          <a:ln cap="flat" w="9525">
            <a:solidFill>
              <a:srgbClr val="2B2C3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3" id="3"/>
          <p:cNvSpPr txBox="true"/>
          <p:nvPr/>
        </p:nvSpPr>
        <p:spPr>
          <a:xfrm rot="0">
            <a:off x="3689300" y="2334190"/>
            <a:ext cx="10909399" cy="38172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rtl="true" marL="993128" indent="-496564" lvl="1">
              <a:lnSpc>
                <a:spcPts val="10487"/>
              </a:lnSpc>
              <a:buFont typeface="Arial"/>
              <a:buChar char="•"/>
            </a:pPr>
            <a:r>
              <a:rPr lang="he-IL" sz="45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יצירת יציבות חברתית ופוליטית.</a:t>
            </a:r>
          </a:p>
          <a:p>
            <a:pPr algn="r" rtl="true" marL="993128" indent="-496564" lvl="1">
              <a:lnSpc>
                <a:spcPts val="10487"/>
              </a:lnSpc>
              <a:buFont typeface="Arial"/>
              <a:buChar char="•"/>
            </a:pPr>
            <a:r>
              <a:rPr lang="he-IL" sz="45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קידום שיתוף פעולה והפחתת קונפליקטים.</a:t>
            </a:r>
          </a:p>
          <a:p>
            <a:pPr algn="r" rtl="true" marL="993128" indent="-496564" lvl="1">
              <a:lnSpc>
                <a:spcPts val="10487"/>
              </a:lnSpc>
              <a:buFont typeface="Arial"/>
              <a:buChar char="•"/>
            </a:pPr>
            <a:r>
              <a:rPr lang="he-IL" sz="459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עידוד כבוד הדדי וסובלנות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15474039" y="8817710"/>
            <a:ext cx="1785261" cy="691383"/>
          </a:xfrm>
          <a:custGeom>
            <a:avLst/>
            <a:gdLst/>
            <a:ahLst/>
            <a:cxnLst/>
            <a:rect r="r" b="b" t="t" l="l"/>
            <a:pathLst>
              <a:path h="691383" w="1785261">
                <a:moveTo>
                  <a:pt x="0" y="0"/>
                </a:moveTo>
                <a:lnTo>
                  <a:pt x="1785261" y="0"/>
                </a:lnTo>
                <a:lnTo>
                  <a:pt x="1785261" y="691383"/>
                </a:lnTo>
                <a:lnTo>
                  <a:pt x="0" y="69138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850974" y="8969040"/>
            <a:ext cx="863393" cy="863393"/>
          </a:xfrm>
          <a:custGeom>
            <a:avLst/>
            <a:gdLst/>
            <a:ahLst/>
            <a:cxnLst/>
            <a:rect r="r" b="b" t="t" l="l"/>
            <a:pathLst>
              <a:path h="863393" w="863393">
                <a:moveTo>
                  <a:pt x="0" y="0"/>
                </a:moveTo>
                <a:lnTo>
                  <a:pt x="863393" y="0"/>
                </a:lnTo>
                <a:lnTo>
                  <a:pt x="863393" y="863393"/>
                </a:lnTo>
                <a:lnTo>
                  <a:pt x="0" y="86339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862290" y="8250235"/>
            <a:ext cx="1147916" cy="2301004"/>
          </a:xfrm>
          <a:custGeom>
            <a:avLst/>
            <a:gdLst/>
            <a:ahLst/>
            <a:cxnLst/>
            <a:rect r="r" b="b" t="t" l="l"/>
            <a:pathLst>
              <a:path h="2301004" w="1147916">
                <a:moveTo>
                  <a:pt x="0" y="0"/>
                </a:moveTo>
                <a:lnTo>
                  <a:pt x="1147917" y="0"/>
                </a:lnTo>
                <a:lnTo>
                  <a:pt x="1147917" y="2301003"/>
                </a:lnTo>
                <a:lnTo>
                  <a:pt x="0" y="2301003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FEEE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flipV="true">
            <a:off x="1028711" y="6009702"/>
            <a:ext cx="16230594" cy="38509"/>
          </a:xfrm>
          <a:prstGeom prst="line">
            <a:avLst/>
          </a:prstGeom>
          <a:ln cap="flat" w="9525">
            <a:solidFill>
              <a:srgbClr val="2B2C3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3" id="3"/>
          <p:cNvSpPr txBox="true"/>
          <p:nvPr/>
        </p:nvSpPr>
        <p:spPr>
          <a:xfrm rot="0">
            <a:off x="850965" y="245652"/>
            <a:ext cx="16408332" cy="56354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15099"/>
              </a:lnSpc>
            </a:pPr>
            <a:r>
              <a:rPr lang="he-IL" sz="9999" spc="49">
                <a:solidFill>
                  <a:srgbClr val="2B2C30"/>
                </a:solidFill>
                <a:latin typeface="Playfair Display"/>
                <a:ea typeface="Playfair Display"/>
                <a:cs typeface="Playfair Display"/>
                <a:sym typeface="Playfair Display"/>
                <a:rtl val="true"/>
              </a:rPr>
              <a:t>מהם הכלים והמיומנויות הנדרשים כדי לגשר על פערים ולבנות הסכמות?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15474039" y="8817710"/>
            <a:ext cx="1785261" cy="691383"/>
          </a:xfrm>
          <a:custGeom>
            <a:avLst/>
            <a:gdLst/>
            <a:ahLst/>
            <a:cxnLst/>
            <a:rect r="r" b="b" t="t" l="l"/>
            <a:pathLst>
              <a:path h="691383" w="1785261">
                <a:moveTo>
                  <a:pt x="0" y="0"/>
                </a:moveTo>
                <a:lnTo>
                  <a:pt x="1785261" y="0"/>
                </a:lnTo>
                <a:lnTo>
                  <a:pt x="1785261" y="691383"/>
                </a:lnTo>
                <a:lnTo>
                  <a:pt x="0" y="69138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850974" y="8969040"/>
            <a:ext cx="863393" cy="863393"/>
          </a:xfrm>
          <a:custGeom>
            <a:avLst/>
            <a:gdLst/>
            <a:ahLst/>
            <a:cxnLst/>
            <a:rect r="r" b="b" t="t" l="l"/>
            <a:pathLst>
              <a:path h="863393" w="863393">
                <a:moveTo>
                  <a:pt x="0" y="0"/>
                </a:moveTo>
                <a:lnTo>
                  <a:pt x="863393" y="0"/>
                </a:lnTo>
                <a:lnTo>
                  <a:pt x="863393" y="863393"/>
                </a:lnTo>
                <a:lnTo>
                  <a:pt x="0" y="86339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862290" y="8250235"/>
            <a:ext cx="1147916" cy="2301004"/>
          </a:xfrm>
          <a:custGeom>
            <a:avLst/>
            <a:gdLst/>
            <a:ahLst/>
            <a:cxnLst/>
            <a:rect r="r" b="b" t="t" l="l"/>
            <a:pathLst>
              <a:path h="2301004" w="1147916">
                <a:moveTo>
                  <a:pt x="0" y="0"/>
                </a:moveTo>
                <a:lnTo>
                  <a:pt x="1147917" y="0"/>
                </a:lnTo>
                <a:lnTo>
                  <a:pt x="1147917" y="2301003"/>
                </a:lnTo>
                <a:lnTo>
                  <a:pt x="0" y="2301003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DAGOUNUoui0</dc:identifier>
  <dcterms:modified xsi:type="dcterms:W3CDTF">2011-08-01T06:04:30Z</dcterms:modified>
  <cp:revision>1</cp:revision>
  <dc:title>Cream Neutral Minimalist New Business Pitch Deck Presentation</dc:title>
</cp:coreProperties>
</file>