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20"/>
  </p:notesMasterIdLst>
  <p:sldIdLst>
    <p:sldId id="256" r:id="rId6"/>
    <p:sldId id="257" r:id="rId7"/>
    <p:sldId id="258" r:id="rId8"/>
    <p:sldId id="259" r:id="rId9"/>
    <p:sldId id="260" r:id="rId10"/>
    <p:sldId id="261" r:id="rId11"/>
    <p:sldId id="262" r:id="rId12"/>
    <p:sldId id="263" r:id="rId13"/>
    <p:sldId id="264" r:id="rId14"/>
  </p:sldIdLst>
  <p:sldSz cx="18288000" cy="10287000"/>
  <p:notesSz cx="6858000" cy="9144000"/>
  <p:embeddedFontLst>
    <p:embeddedFont>
      <p:font typeface="Heebo Bold" charset="1" panose="00000800000000000000"/>
      <p:regular r:id="rId15"/>
    </p:embeddedFont>
    <p:embeddedFont>
      <p:font typeface="Alatsi" charset="1" panose="00000500000000000000"/>
      <p:regular r:id="rId16"/>
    </p:embeddedFont>
    <p:embeddedFont>
      <p:font typeface="Open Sans Bold" charset="1" panose="020B0806030504020204"/>
      <p:regular r:id="rId17"/>
    </p:embeddedFont>
    <p:embeddedFont>
      <p:font typeface="Abhaya Libre" charset="1" panose="02000503000000000000"/>
      <p:regular r:id="rId18"/>
    </p:embeddedFont>
    <p:embeddedFont>
      <p:font typeface="KtavYadCLM Bold" charset="1" panose="0200080300000000000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notesMasters/notesMaster1.xml" Type="http://schemas.openxmlformats.org/officeDocument/2006/relationships/notesMaster"/><Relationship Id="rId21" Target="theme/theme2.xml" Type="http://schemas.openxmlformats.org/officeDocument/2006/relationships/theme"/><Relationship Id="rId22" Target="notesSlides/notesSlide1.xml" Type="http://schemas.openxmlformats.org/officeDocument/2006/relationships/notesSlide"/><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notesSlide1.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את שתי השקופיות האחרונות נציג לאחר המתודה האחרונה ביחידה של מהו מגדל בבל של ימינו?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4.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4.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4.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4.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4.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4.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jpeg" Type="http://schemas.openxmlformats.org/officeDocument/2006/relationships/image"/><Relationship Id="rId5" Target="../media/image4.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6F3EB"/>
        </a:solidFill>
      </p:bgPr>
    </p:bg>
    <p:spTree>
      <p:nvGrpSpPr>
        <p:cNvPr id="1" name=""/>
        <p:cNvGrpSpPr/>
        <p:nvPr/>
      </p:nvGrpSpPr>
      <p:grpSpPr>
        <a:xfrm>
          <a:off x="0" y="0"/>
          <a:ext cx="0" cy="0"/>
          <a:chOff x="0" y="0"/>
          <a:chExt cx="0" cy="0"/>
        </a:xfrm>
      </p:grpSpPr>
      <p:grpSp>
        <p:nvGrpSpPr>
          <p:cNvPr name="Group 2" id="2"/>
          <p:cNvGrpSpPr/>
          <p:nvPr/>
        </p:nvGrpSpPr>
        <p:grpSpPr>
          <a:xfrm rot="0">
            <a:off x="-31071" y="0"/>
            <a:ext cx="4239083" cy="10287000"/>
            <a:chOff x="0" y="0"/>
            <a:chExt cx="5652111" cy="13716000"/>
          </a:xfrm>
        </p:grpSpPr>
        <p:grpSp>
          <p:nvGrpSpPr>
            <p:cNvPr name="Group 3" id="3"/>
            <p:cNvGrpSpPr/>
            <p:nvPr/>
          </p:nvGrpSpPr>
          <p:grpSpPr>
            <a:xfrm rot="0">
              <a:off x="2826056" y="0"/>
              <a:ext cx="2826056" cy="13716000"/>
              <a:chOff x="0" y="0"/>
              <a:chExt cx="558233" cy="2709333"/>
            </a:xfrm>
          </p:grpSpPr>
          <p:sp>
            <p:nvSpPr>
              <p:cNvPr name="Freeform 4" id="4"/>
              <p:cNvSpPr/>
              <p:nvPr/>
            </p:nvSpPr>
            <p:spPr>
              <a:xfrm flipH="false" flipV="false" rot="0">
                <a:off x="0" y="0"/>
                <a:ext cx="558233" cy="2709333"/>
              </a:xfrm>
              <a:custGeom>
                <a:avLst/>
                <a:gdLst/>
                <a:ahLst/>
                <a:cxnLst/>
                <a:rect r="r" b="b" t="t" l="l"/>
                <a:pathLst>
                  <a:path h="2709333" w="558233">
                    <a:moveTo>
                      <a:pt x="0" y="0"/>
                    </a:moveTo>
                    <a:lnTo>
                      <a:pt x="558233" y="0"/>
                    </a:lnTo>
                    <a:lnTo>
                      <a:pt x="558233" y="2709333"/>
                    </a:lnTo>
                    <a:lnTo>
                      <a:pt x="0" y="2709333"/>
                    </a:lnTo>
                    <a:close/>
                  </a:path>
                </a:pathLst>
              </a:custGeom>
              <a:solidFill>
                <a:srgbClr val="E9E0D9"/>
              </a:solidFill>
            </p:spPr>
          </p:sp>
          <p:sp>
            <p:nvSpPr>
              <p:cNvPr name="TextBox 5" id="5"/>
              <p:cNvSpPr txBox="true"/>
              <p:nvPr/>
            </p:nvSpPr>
            <p:spPr>
              <a:xfrm>
                <a:off x="0" y="-47625"/>
                <a:ext cx="558233" cy="2756958"/>
              </a:xfrm>
              <a:prstGeom prst="rect">
                <a:avLst/>
              </a:prstGeom>
            </p:spPr>
            <p:txBody>
              <a:bodyPr anchor="ctr" rtlCol="false" tIns="50800" lIns="50800" bIns="50800" rIns="50800"/>
              <a:lstStyle/>
              <a:p>
                <a:pPr algn="ctr">
                  <a:lnSpc>
                    <a:spcPts val="2659"/>
                  </a:lnSpc>
                </a:pPr>
              </a:p>
            </p:txBody>
          </p:sp>
        </p:grpSp>
        <p:grpSp>
          <p:nvGrpSpPr>
            <p:cNvPr name="Group 6" id="6"/>
            <p:cNvGrpSpPr/>
            <p:nvPr/>
          </p:nvGrpSpPr>
          <p:grpSpPr>
            <a:xfrm rot="0">
              <a:off x="1413028" y="0"/>
              <a:ext cx="2826056" cy="13716000"/>
              <a:chOff x="0" y="0"/>
              <a:chExt cx="558233" cy="2709333"/>
            </a:xfrm>
          </p:grpSpPr>
          <p:sp>
            <p:nvSpPr>
              <p:cNvPr name="Freeform 7" id="7"/>
              <p:cNvSpPr/>
              <p:nvPr/>
            </p:nvSpPr>
            <p:spPr>
              <a:xfrm flipH="false" flipV="false" rot="0">
                <a:off x="0" y="0"/>
                <a:ext cx="558233" cy="2709333"/>
              </a:xfrm>
              <a:custGeom>
                <a:avLst/>
                <a:gdLst/>
                <a:ahLst/>
                <a:cxnLst/>
                <a:rect r="r" b="b" t="t" l="l"/>
                <a:pathLst>
                  <a:path h="2709333" w="558233">
                    <a:moveTo>
                      <a:pt x="0" y="0"/>
                    </a:moveTo>
                    <a:lnTo>
                      <a:pt x="558233" y="0"/>
                    </a:lnTo>
                    <a:lnTo>
                      <a:pt x="558233" y="2709333"/>
                    </a:lnTo>
                    <a:lnTo>
                      <a:pt x="0" y="2709333"/>
                    </a:lnTo>
                    <a:close/>
                  </a:path>
                </a:pathLst>
              </a:custGeom>
              <a:solidFill>
                <a:srgbClr val="9FC3D0"/>
              </a:solidFill>
            </p:spPr>
          </p:sp>
          <p:sp>
            <p:nvSpPr>
              <p:cNvPr name="TextBox 8" id="8"/>
              <p:cNvSpPr txBox="true"/>
              <p:nvPr/>
            </p:nvSpPr>
            <p:spPr>
              <a:xfrm>
                <a:off x="0" y="-47625"/>
                <a:ext cx="558233" cy="2756958"/>
              </a:xfrm>
              <a:prstGeom prst="rect">
                <a:avLst/>
              </a:prstGeom>
            </p:spPr>
            <p:txBody>
              <a:bodyPr anchor="ctr" rtlCol="false" tIns="50800" lIns="50800" bIns="50800" rIns="50800"/>
              <a:lstStyle/>
              <a:p>
                <a:pPr algn="ctr">
                  <a:lnSpc>
                    <a:spcPts val="2659"/>
                  </a:lnSpc>
                </a:pPr>
              </a:p>
            </p:txBody>
          </p:sp>
        </p:grpSp>
        <p:grpSp>
          <p:nvGrpSpPr>
            <p:cNvPr name="Group 9" id="9"/>
            <p:cNvGrpSpPr/>
            <p:nvPr/>
          </p:nvGrpSpPr>
          <p:grpSpPr>
            <a:xfrm rot="0">
              <a:off x="0" y="0"/>
              <a:ext cx="2826056" cy="13716000"/>
              <a:chOff x="0" y="0"/>
              <a:chExt cx="558233" cy="2709333"/>
            </a:xfrm>
          </p:grpSpPr>
          <p:sp>
            <p:nvSpPr>
              <p:cNvPr name="Freeform 10" id="10"/>
              <p:cNvSpPr/>
              <p:nvPr/>
            </p:nvSpPr>
            <p:spPr>
              <a:xfrm flipH="false" flipV="false" rot="0">
                <a:off x="0" y="0"/>
                <a:ext cx="558233" cy="2709333"/>
              </a:xfrm>
              <a:custGeom>
                <a:avLst/>
                <a:gdLst/>
                <a:ahLst/>
                <a:cxnLst/>
                <a:rect r="r" b="b" t="t" l="l"/>
                <a:pathLst>
                  <a:path h="2709333" w="558233">
                    <a:moveTo>
                      <a:pt x="0" y="0"/>
                    </a:moveTo>
                    <a:lnTo>
                      <a:pt x="558233" y="0"/>
                    </a:lnTo>
                    <a:lnTo>
                      <a:pt x="558233" y="2709333"/>
                    </a:lnTo>
                    <a:lnTo>
                      <a:pt x="0" y="2709333"/>
                    </a:lnTo>
                    <a:close/>
                  </a:path>
                </a:pathLst>
              </a:custGeom>
              <a:solidFill>
                <a:srgbClr val="E9C7C6"/>
              </a:solidFill>
            </p:spPr>
          </p:sp>
          <p:sp>
            <p:nvSpPr>
              <p:cNvPr name="TextBox 11" id="11"/>
              <p:cNvSpPr txBox="true"/>
              <p:nvPr/>
            </p:nvSpPr>
            <p:spPr>
              <a:xfrm>
                <a:off x="0" y="-47625"/>
                <a:ext cx="558233" cy="2756958"/>
              </a:xfrm>
              <a:prstGeom prst="rect">
                <a:avLst/>
              </a:prstGeom>
            </p:spPr>
            <p:txBody>
              <a:bodyPr anchor="ctr" rtlCol="false" tIns="50800" lIns="50800" bIns="50800" rIns="50800"/>
              <a:lstStyle/>
              <a:p>
                <a:pPr algn="ctr">
                  <a:lnSpc>
                    <a:spcPts val="2659"/>
                  </a:lnSpc>
                </a:pPr>
              </a:p>
            </p:txBody>
          </p:sp>
        </p:grpSp>
      </p:grpSp>
      <p:sp>
        <p:nvSpPr>
          <p:cNvPr name="TextBox 12" id="12"/>
          <p:cNvSpPr txBox="true"/>
          <p:nvPr/>
        </p:nvSpPr>
        <p:spPr>
          <a:xfrm rot="0">
            <a:off x="4633952" y="2858990"/>
            <a:ext cx="12046307" cy="4131339"/>
          </a:xfrm>
          <a:prstGeom prst="rect">
            <a:avLst/>
          </a:prstGeom>
        </p:spPr>
        <p:txBody>
          <a:bodyPr anchor="t" rtlCol="false" tIns="0" lIns="0" bIns="0" rIns="0">
            <a:spAutoFit/>
          </a:bodyPr>
          <a:lstStyle/>
          <a:p>
            <a:pPr algn="ctr" rtl="true">
              <a:lnSpc>
                <a:spcPts val="10670"/>
              </a:lnSpc>
            </a:pPr>
            <a:r>
              <a:rPr lang="he-IL" sz="11001">
                <a:solidFill>
                  <a:srgbClr val="000000"/>
                </a:solidFill>
                <a:latin typeface="Heebo Bold"/>
                <a:ea typeface="Heebo Bold"/>
                <a:cs typeface="Heebo Bold"/>
                <a:sym typeface="Heebo Bold"/>
                <a:rtl val="true"/>
              </a:rPr>
              <a:t>אז איך המוח שלנו עובד? ואיך זה קשור לשנאת זרים/ות?</a:t>
            </a:r>
          </a:p>
        </p:txBody>
      </p:sp>
      <p:sp>
        <p:nvSpPr>
          <p:cNvPr name="Freeform 13" id="13"/>
          <p:cNvSpPr/>
          <p:nvPr/>
        </p:nvSpPr>
        <p:spPr>
          <a:xfrm flipH="false" flipV="false" rot="0">
            <a:off x="12646898" y="-210192"/>
            <a:ext cx="7315200" cy="2477783"/>
          </a:xfrm>
          <a:custGeom>
            <a:avLst/>
            <a:gdLst/>
            <a:ahLst/>
            <a:cxnLst/>
            <a:rect r="r" b="b" t="t" l="l"/>
            <a:pathLst>
              <a:path h="2477783" w="7315200">
                <a:moveTo>
                  <a:pt x="0" y="0"/>
                </a:moveTo>
                <a:lnTo>
                  <a:pt x="7315200" y="0"/>
                </a:lnTo>
                <a:lnTo>
                  <a:pt x="7315200" y="2477784"/>
                </a:lnTo>
                <a:lnTo>
                  <a:pt x="0" y="247778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4" id="14"/>
          <p:cNvSpPr/>
          <p:nvPr/>
        </p:nvSpPr>
        <p:spPr>
          <a:xfrm flipH="false" flipV="false" rot="0">
            <a:off x="11118095" y="9258300"/>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0">
            <a:off x="15275504" y="0"/>
            <a:ext cx="3012496" cy="3012496"/>
          </a:xfrm>
          <a:custGeom>
            <a:avLst/>
            <a:gdLst/>
            <a:ahLst/>
            <a:cxnLst/>
            <a:rect r="r" b="b" t="t" l="l"/>
            <a:pathLst>
              <a:path h="3012496" w="3012496">
                <a:moveTo>
                  <a:pt x="0" y="0"/>
                </a:moveTo>
                <a:lnTo>
                  <a:pt x="3012496" y="0"/>
                </a:lnTo>
                <a:lnTo>
                  <a:pt x="3012496" y="3012496"/>
                </a:lnTo>
                <a:lnTo>
                  <a:pt x="0" y="3012496"/>
                </a:lnTo>
                <a:lnTo>
                  <a:pt x="0" y="0"/>
                </a:lnTo>
                <a:close/>
              </a:path>
            </a:pathLst>
          </a:custGeom>
          <a:blipFill>
            <a:blip r:embed="rId4"/>
            <a:stretch>
              <a:fillRect l="0" t="0" r="0" b="0"/>
            </a:stretch>
          </a:blipFill>
        </p:spPr>
      </p:sp>
      <p:sp>
        <p:nvSpPr>
          <p:cNvPr name="TextBox 16" id="16"/>
          <p:cNvSpPr txBox="true"/>
          <p:nvPr/>
        </p:nvSpPr>
        <p:spPr>
          <a:xfrm rot="0">
            <a:off x="4633952" y="7956273"/>
            <a:ext cx="12625348" cy="730628"/>
          </a:xfrm>
          <a:prstGeom prst="rect">
            <a:avLst/>
          </a:prstGeom>
        </p:spPr>
        <p:txBody>
          <a:bodyPr anchor="t" rtlCol="false" tIns="0" lIns="0" bIns="0" rIns="0">
            <a:spAutoFit/>
          </a:bodyPr>
          <a:lstStyle/>
          <a:p>
            <a:pPr algn="ctr" rtl="true">
              <a:lnSpc>
                <a:spcPts val="5929"/>
              </a:lnSpc>
            </a:pPr>
            <a:r>
              <a:rPr lang="he-IL" sz="4235">
                <a:solidFill>
                  <a:srgbClr val="000000"/>
                </a:solidFill>
                <a:latin typeface="Alatsi"/>
                <a:ea typeface="Alatsi"/>
                <a:cs typeface="Alatsi"/>
                <a:sym typeface="Alatsi"/>
                <a:rtl val="true"/>
              </a:rPr>
              <a:t>יום פתיחת שנה - חינוך בונה חברה</a:t>
            </a:r>
          </a:p>
        </p:txBody>
      </p:sp>
      <p:sp>
        <p:nvSpPr>
          <p:cNvPr name="TextBox 17" id="17"/>
          <p:cNvSpPr txBox="true"/>
          <p:nvPr/>
        </p:nvSpPr>
        <p:spPr>
          <a:xfrm rot="0">
            <a:off x="7067640" y="8734526"/>
            <a:ext cx="6882108" cy="431134"/>
          </a:xfrm>
          <a:prstGeom prst="rect">
            <a:avLst/>
          </a:prstGeom>
        </p:spPr>
        <p:txBody>
          <a:bodyPr anchor="t" rtlCol="false" tIns="0" lIns="0" bIns="0" rIns="0">
            <a:spAutoFit/>
          </a:bodyPr>
          <a:lstStyle/>
          <a:p>
            <a:pPr algn="ctr" rtl="true">
              <a:lnSpc>
                <a:spcPts val="3536"/>
              </a:lnSpc>
            </a:pPr>
            <a:r>
              <a:rPr lang="he-IL" sz="2526">
                <a:solidFill>
                  <a:srgbClr val="000000"/>
                </a:solidFill>
                <a:latin typeface="Alatsi"/>
                <a:ea typeface="Alatsi"/>
                <a:cs typeface="Alatsi"/>
                <a:sym typeface="Alatsi"/>
                <a:rtl val="true"/>
              </a:rPr>
              <a:t>האגף לחינוך | אוגוסט </a:t>
            </a:r>
            <a:r>
              <a:rPr lang="en-US" sz="2526">
                <a:solidFill>
                  <a:srgbClr val="000000"/>
                </a:solidFill>
                <a:latin typeface="Alatsi"/>
                <a:ea typeface="Alatsi"/>
                <a:cs typeface="Alatsi"/>
                <a:sym typeface="Alatsi"/>
              </a:rPr>
              <a:t>2024</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6F3EB"/>
        </a:solidFill>
      </p:bgPr>
    </p:bg>
    <p:spTree>
      <p:nvGrpSpPr>
        <p:cNvPr id="1" name=""/>
        <p:cNvGrpSpPr/>
        <p:nvPr/>
      </p:nvGrpSpPr>
      <p:grpSpPr>
        <a:xfrm>
          <a:off x="0" y="0"/>
          <a:ext cx="0" cy="0"/>
          <a:chOff x="0" y="0"/>
          <a:chExt cx="0" cy="0"/>
        </a:xfrm>
      </p:grpSpPr>
      <p:sp>
        <p:nvSpPr>
          <p:cNvPr name="TextBox 2" id="2"/>
          <p:cNvSpPr txBox="true"/>
          <p:nvPr/>
        </p:nvSpPr>
        <p:spPr>
          <a:xfrm rot="0">
            <a:off x="5702946" y="8800282"/>
            <a:ext cx="6882108" cy="464820"/>
          </a:xfrm>
          <a:prstGeom prst="rect">
            <a:avLst/>
          </a:prstGeom>
        </p:spPr>
        <p:txBody>
          <a:bodyPr anchor="t" rtlCol="false" tIns="0" lIns="0" bIns="0" rIns="0">
            <a:spAutoFit/>
          </a:bodyPr>
          <a:lstStyle/>
          <a:p>
            <a:pPr algn="ctr" rtl="true">
              <a:lnSpc>
                <a:spcPts val="3779"/>
              </a:lnSpc>
            </a:pPr>
            <a:r>
              <a:rPr lang="he-IL" sz="2700">
                <a:solidFill>
                  <a:srgbClr val="000000"/>
                </a:solidFill>
                <a:latin typeface="Alatsi"/>
                <a:ea typeface="Alatsi"/>
                <a:cs typeface="Alatsi"/>
                <a:sym typeface="Alatsi"/>
                <a:rtl val="true"/>
              </a:rPr>
              <a:t>האגף לחינוך | אוגוסט </a:t>
            </a:r>
            <a:r>
              <a:rPr lang="en-US" sz="2700">
                <a:solidFill>
                  <a:srgbClr val="000000"/>
                </a:solidFill>
                <a:latin typeface="Alatsi"/>
                <a:ea typeface="Alatsi"/>
                <a:cs typeface="Alatsi"/>
                <a:sym typeface="Alatsi"/>
              </a:rPr>
              <a:t>2024</a:t>
            </a:r>
          </a:p>
        </p:txBody>
      </p:sp>
      <p:sp>
        <p:nvSpPr>
          <p:cNvPr name="AutoShape 3" id="3"/>
          <p:cNvSpPr/>
          <p:nvPr/>
        </p:nvSpPr>
        <p:spPr>
          <a:xfrm>
            <a:off x="-260599" y="9061267"/>
            <a:ext cx="7105264" cy="19050"/>
          </a:xfrm>
          <a:prstGeom prst="line">
            <a:avLst/>
          </a:prstGeom>
          <a:ln cap="flat" w="114300">
            <a:solidFill>
              <a:srgbClr val="9FC3D0"/>
            </a:solidFill>
            <a:prstDash val="solid"/>
            <a:headEnd type="none" len="sm" w="sm"/>
            <a:tailEnd type="none" len="sm" w="sm"/>
          </a:ln>
        </p:spPr>
      </p:sp>
      <p:sp>
        <p:nvSpPr>
          <p:cNvPr name="Freeform 4" id="4"/>
          <p:cNvSpPr/>
          <p:nvPr/>
        </p:nvSpPr>
        <p:spPr>
          <a:xfrm flipH="false" flipV="false" rot="0">
            <a:off x="13764167" y="6208199"/>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AutoShape 5" id="5"/>
          <p:cNvSpPr/>
          <p:nvPr/>
        </p:nvSpPr>
        <p:spPr>
          <a:xfrm>
            <a:off x="11430169" y="9061267"/>
            <a:ext cx="7105264" cy="19050"/>
          </a:xfrm>
          <a:prstGeom prst="line">
            <a:avLst/>
          </a:prstGeom>
          <a:ln cap="flat" w="114300">
            <a:solidFill>
              <a:srgbClr val="9FC3D0"/>
            </a:solidFill>
            <a:prstDash val="solid"/>
            <a:headEnd type="none" len="sm" w="sm"/>
            <a:tailEnd type="none" len="sm" w="sm"/>
          </a:ln>
        </p:spPr>
      </p:sp>
      <p:grpSp>
        <p:nvGrpSpPr>
          <p:cNvPr name="Group 6" id="6"/>
          <p:cNvGrpSpPr/>
          <p:nvPr/>
        </p:nvGrpSpPr>
        <p:grpSpPr>
          <a:xfrm rot="0">
            <a:off x="15859155" y="0"/>
            <a:ext cx="1562612" cy="1673225"/>
            <a:chOff x="0" y="0"/>
            <a:chExt cx="2083482" cy="2230967"/>
          </a:xfrm>
        </p:grpSpPr>
        <p:grpSp>
          <p:nvGrpSpPr>
            <p:cNvPr name="Group 7" id="7"/>
            <p:cNvGrpSpPr/>
            <p:nvPr/>
          </p:nvGrpSpPr>
          <p:grpSpPr>
            <a:xfrm rot="0">
              <a:off x="75599" y="0"/>
              <a:ext cx="1932284" cy="2230967"/>
              <a:chOff x="0" y="0"/>
              <a:chExt cx="703982" cy="812800"/>
            </a:xfrm>
          </p:grpSpPr>
          <p:sp>
            <p:nvSpPr>
              <p:cNvPr name="Freeform 8" id="8"/>
              <p:cNvSpPr/>
              <p:nvPr/>
            </p:nvSpPr>
            <p:spPr>
              <a:xfrm flipH="false" flipV="false" rot="0">
                <a:off x="0" y="0"/>
                <a:ext cx="703982" cy="812800"/>
              </a:xfrm>
              <a:custGeom>
                <a:avLst/>
                <a:gdLst/>
                <a:ahLst/>
                <a:cxnLst/>
                <a:rect r="r" b="b" t="t" l="l"/>
                <a:pathLst>
                  <a:path h="812800" w="703982">
                    <a:moveTo>
                      <a:pt x="234787" y="793731"/>
                    </a:moveTo>
                    <a:cubicBezTo>
                      <a:pt x="270879" y="805245"/>
                      <a:pt x="311910" y="812800"/>
                      <a:pt x="352180" y="812800"/>
                    </a:cubicBezTo>
                    <a:cubicBezTo>
                      <a:pt x="392452" y="812800"/>
                      <a:pt x="431204" y="806323"/>
                      <a:pt x="466915" y="794809"/>
                    </a:cubicBezTo>
                    <a:cubicBezTo>
                      <a:pt x="467675" y="794450"/>
                      <a:pt x="468435" y="794450"/>
                      <a:pt x="469194" y="794090"/>
                    </a:cubicBezTo>
                    <a:cubicBezTo>
                      <a:pt x="603304" y="748035"/>
                      <a:pt x="702082" y="626421"/>
                      <a:pt x="703982" y="484298"/>
                    </a:cubicBezTo>
                    <a:lnTo>
                      <a:pt x="703982" y="0"/>
                    </a:lnTo>
                    <a:lnTo>
                      <a:pt x="0" y="0"/>
                    </a:lnTo>
                    <a:lnTo>
                      <a:pt x="0" y="483939"/>
                    </a:lnTo>
                    <a:cubicBezTo>
                      <a:pt x="1900" y="627140"/>
                      <a:pt x="99158" y="748755"/>
                      <a:pt x="234787" y="793731"/>
                    </a:cubicBezTo>
                    <a:close/>
                  </a:path>
                </a:pathLst>
              </a:custGeom>
              <a:solidFill>
                <a:srgbClr val="9FC3D0"/>
              </a:solidFill>
            </p:spPr>
          </p:sp>
          <p:sp>
            <p:nvSpPr>
              <p:cNvPr name="TextBox 9" id="9"/>
              <p:cNvSpPr txBox="true"/>
              <p:nvPr/>
            </p:nvSpPr>
            <p:spPr>
              <a:xfrm>
                <a:off x="0" y="-47625"/>
                <a:ext cx="703982" cy="733425"/>
              </a:xfrm>
              <a:prstGeom prst="rect">
                <a:avLst/>
              </a:prstGeom>
            </p:spPr>
            <p:txBody>
              <a:bodyPr anchor="ctr" rtlCol="false" tIns="50800" lIns="50800" bIns="50800" rIns="50800"/>
              <a:lstStyle/>
              <a:p>
                <a:pPr algn="ctr">
                  <a:lnSpc>
                    <a:spcPts val="2659"/>
                  </a:lnSpc>
                </a:pPr>
              </a:p>
            </p:txBody>
          </p:sp>
        </p:grpSp>
        <p:sp>
          <p:nvSpPr>
            <p:cNvPr name="TextBox 10" id="10"/>
            <p:cNvSpPr txBox="true"/>
            <p:nvPr/>
          </p:nvSpPr>
          <p:spPr>
            <a:xfrm rot="0">
              <a:off x="0" y="437582"/>
              <a:ext cx="2083482" cy="1241504"/>
            </a:xfrm>
            <a:prstGeom prst="rect">
              <a:avLst/>
            </a:prstGeom>
          </p:spPr>
          <p:txBody>
            <a:bodyPr anchor="t" rtlCol="false" tIns="0" lIns="0" bIns="0" rIns="0">
              <a:spAutoFit/>
            </a:bodyPr>
            <a:lstStyle/>
            <a:p>
              <a:pPr algn="ctr">
                <a:lnSpc>
                  <a:spcPts val="7805"/>
                </a:lnSpc>
              </a:pPr>
              <a:r>
                <a:rPr lang="en-US" sz="5575">
                  <a:solidFill>
                    <a:srgbClr val="000000"/>
                  </a:solidFill>
                  <a:latin typeface="Open Sans Bold"/>
                  <a:ea typeface="Open Sans Bold"/>
                  <a:cs typeface="Open Sans Bold"/>
                  <a:sym typeface="Open Sans Bold"/>
                </a:rPr>
                <a:t>1</a:t>
              </a:r>
            </a:p>
          </p:txBody>
        </p:sp>
      </p:grpSp>
      <p:sp>
        <p:nvSpPr>
          <p:cNvPr name="Freeform 11" id="11"/>
          <p:cNvSpPr/>
          <p:nvPr/>
        </p:nvSpPr>
        <p:spPr>
          <a:xfrm flipH="false" flipV="false" rot="0">
            <a:off x="-2627572" y="-733336"/>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73952" y="0"/>
            <a:ext cx="1909496" cy="2808082"/>
          </a:xfrm>
          <a:custGeom>
            <a:avLst/>
            <a:gdLst/>
            <a:ahLst/>
            <a:cxnLst/>
            <a:rect r="r" b="b" t="t" l="l"/>
            <a:pathLst>
              <a:path h="2808082" w="1909496">
                <a:moveTo>
                  <a:pt x="0" y="0"/>
                </a:moveTo>
                <a:lnTo>
                  <a:pt x="1909496" y="0"/>
                </a:lnTo>
                <a:lnTo>
                  <a:pt x="1909496" y="2808082"/>
                </a:lnTo>
                <a:lnTo>
                  <a:pt x="0" y="2808082"/>
                </a:lnTo>
                <a:lnTo>
                  <a:pt x="0" y="0"/>
                </a:lnTo>
                <a:close/>
              </a:path>
            </a:pathLst>
          </a:custGeom>
          <a:blipFill>
            <a:blip r:embed="rId4"/>
            <a:stretch>
              <a:fillRect l="0" t="0" r="0" b="0"/>
            </a:stretch>
          </a:blipFill>
        </p:spPr>
      </p:sp>
      <p:sp>
        <p:nvSpPr>
          <p:cNvPr name="TextBox 13" id="13"/>
          <p:cNvSpPr txBox="true"/>
          <p:nvPr/>
        </p:nvSpPr>
        <p:spPr>
          <a:xfrm rot="0">
            <a:off x="2553980" y="3926211"/>
            <a:ext cx="13180039" cy="1217289"/>
          </a:xfrm>
          <a:prstGeom prst="rect">
            <a:avLst/>
          </a:prstGeom>
        </p:spPr>
        <p:txBody>
          <a:bodyPr anchor="t" rtlCol="false" tIns="0" lIns="0" bIns="0" rIns="0">
            <a:spAutoFit/>
          </a:bodyPr>
          <a:lstStyle/>
          <a:p>
            <a:pPr algn="ctr" rtl="true">
              <a:lnSpc>
                <a:spcPts val="10080"/>
              </a:lnSpc>
            </a:pPr>
            <a:r>
              <a:rPr lang="he-IL" sz="7200">
                <a:solidFill>
                  <a:srgbClr val="000000"/>
                </a:solidFill>
                <a:latin typeface="Alatsi"/>
                <a:ea typeface="Alatsi"/>
                <a:cs typeface="Alatsi"/>
                <a:sym typeface="Alatsi"/>
                <a:rtl val="true"/>
              </a:rPr>
              <a:t>האם כולנו גזענים/יות?</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6F3EB"/>
        </a:solidFill>
      </p:bgPr>
    </p:bg>
    <p:spTree>
      <p:nvGrpSpPr>
        <p:cNvPr id="1" name=""/>
        <p:cNvGrpSpPr/>
        <p:nvPr/>
      </p:nvGrpSpPr>
      <p:grpSpPr>
        <a:xfrm>
          <a:off x="0" y="0"/>
          <a:ext cx="0" cy="0"/>
          <a:chOff x="0" y="0"/>
          <a:chExt cx="0" cy="0"/>
        </a:xfrm>
      </p:grpSpPr>
      <p:sp>
        <p:nvSpPr>
          <p:cNvPr name="TextBox 2" id="2"/>
          <p:cNvSpPr txBox="true"/>
          <p:nvPr/>
        </p:nvSpPr>
        <p:spPr>
          <a:xfrm rot="0">
            <a:off x="1791340" y="5574007"/>
            <a:ext cx="14705320" cy="2951343"/>
          </a:xfrm>
          <a:prstGeom prst="rect">
            <a:avLst/>
          </a:prstGeom>
        </p:spPr>
        <p:txBody>
          <a:bodyPr anchor="t" rtlCol="false" tIns="0" lIns="0" bIns="0" rIns="0">
            <a:spAutoFit/>
          </a:bodyPr>
          <a:lstStyle/>
          <a:p>
            <a:pPr algn="r" rtl="true">
              <a:lnSpc>
                <a:spcPts val="5852"/>
              </a:lnSpc>
            </a:pPr>
            <a:r>
              <a:rPr lang="he-IL" sz="4180">
                <a:solidFill>
                  <a:srgbClr val="000000"/>
                </a:solidFill>
                <a:latin typeface="Alatsi"/>
                <a:ea typeface="Alatsi"/>
                <a:cs typeface="Alatsi"/>
                <a:sym typeface="Alatsi"/>
                <a:rtl val="true"/>
              </a:rPr>
              <a:t>התניות אוטומטיות שמתרחשות במוח  שלנו - תיוג של אנשים בהתאם למידע מקדים שיש לנו במוח מתוך יצר הישרדותי. </a:t>
            </a:r>
          </a:p>
          <a:p>
            <a:pPr algn="r" rtl="true">
              <a:lnSpc>
                <a:spcPts val="5852"/>
              </a:lnSpc>
            </a:pPr>
          </a:p>
          <a:p>
            <a:pPr algn="l">
              <a:lnSpc>
                <a:spcPts val="5852"/>
              </a:lnSpc>
            </a:pPr>
          </a:p>
        </p:txBody>
      </p:sp>
      <p:sp>
        <p:nvSpPr>
          <p:cNvPr name="TextBox 3" id="3"/>
          <p:cNvSpPr txBox="true"/>
          <p:nvPr/>
        </p:nvSpPr>
        <p:spPr>
          <a:xfrm rot="0">
            <a:off x="5702946" y="8800282"/>
            <a:ext cx="6882108" cy="464820"/>
          </a:xfrm>
          <a:prstGeom prst="rect">
            <a:avLst/>
          </a:prstGeom>
        </p:spPr>
        <p:txBody>
          <a:bodyPr anchor="t" rtlCol="false" tIns="0" lIns="0" bIns="0" rIns="0">
            <a:spAutoFit/>
          </a:bodyPr>
          <a:lstStyle/>
          <a:p>
            <a:pPr algn="ctr" rtl="true">
              <a:lnSpc>
                <a:spcPts val="3779"/>
              </a:lnSpc>
            </a:pPr>
            <a:r>
              <a:rPr lang="he-IL" sz="2700">
                <a:solidFill>
                  <a:srgbClr val="000000"/>
                </a:solidFill>
                <a:latin typeface="Alatsi"/>
                <a:ea typeface="Alatsi"/>
                <a:cs typeface="Alatsi"/>
                <a:sym typeface="Alatsi"/>
                <a:rtl val="true"/>
              </a:rPr>
              <a:t>האגף לחינוך | אוגוסט </a:t>
            </a:r>
            <a:r>
              <a:rPr lang="en-US" sz="2700">
                <a:solidFill>
                  <a:srgbClr val="000000"/>
                </a:solidFill>
                <a:latin typeface="Alatsi"/>
                <a:ea typeface="Alatsi"/>
                <a:cs typeface="Alatsi"/>
                <a:sym typeface="Alatsi"/>
              </a:rPr>
              <a:t>2024</a:t>
            </a:r>
          </a:p>
        </p:txBody>
      </p:sp>
      <p:sp>
        <p:nvSpPr>
          <p:cNvPr name="AutoShape 4" id="4"/>
          <p:cNvSpPr/>
          <p:nvPr/>
        </p:nvSpPr>
        <p:spPr>
          <a:xfrm>
            <a:off x="-260599" y="9061267"/>
            <a:ext cx="7105264" cy="19050"/>
          </a:xfrm>
          <a:prstGeom prst="line">
            <a:avLst/>
          </a:prstGeom>
          <a:ln cap="flat" w="114300">
            <a:solidFill>
              <a:srgbClr val="9FC3D0"/>
            </a:solidFill>
            <a:prstDash val="solid"/>
            <a:headEnd type="none" len="sm" w="sm"/>
            <a:tailEnd type="none" len="sm" w="sm"/>
          </a:ln>
        </p:spPr>
      </p:sp>
      <p:sp>
        <p:nvSpPr>
          <p:cNvPr name="Freeform 5" id="5"/>
          <p:cNvSpPr/>
          <p:nvPr/>
        </p:nvSpPr>
        <p:spPr>
          <a:xfrm flipH="false" flipV="false" rot="0">
            <a:off x="13764167" y="6208199"/>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AutoShape 6" id="6"/>
          <p:cNvSpPr/>
          <p:nvPr/>
        </p:nvSpPr>
        <p:spPr>
          <a:xfrm>
            <a:off x="11430169" y="9061267"/>
            <a:ext cx="7105264" cy="19050"/>
          </a:xfrm>
          <a:prstGeom prst="line">
            <a:avLst/>
          </a:prstGeom>
          <a:ln cap="flat" w="114300">
            <a:solidFill>
              <a:srgbClr val="9FC3D0"/>
            </a:solidFill>
            <a:prstDash val="solid"/>
            <a:headEnd type="none" len="sm" w="sm"/>
            <a:tailEnd type="none" len="sm" w="sm"/>
          </a:ln>
        </p:spPr>
      </p:sp>
      <p:grpSp>
        <p:nvGrpSpPr>
          <p:cNvPr name="Group 7" id="7"/>
          <p:cNvGrpSpPr/>
          <p:nvPr/>
        </p:nvGrpSpPr>
        <p:grpSpPr>
          <a:xfrm rot="0">
            <a:off x="15859155" y="0"/>
            <a:ext cx="1562612" cy="1673225"/>
            <a:chOff x="0" y="0"/>
            <a:chExt cx="2083482" cy="2230967"/>
          </a:xfrm>
        </p:grpSpPr>
        <p:grpSp>
          <p:nvGrpSpPr>
            <p:cNvPr name="Group 8" id="8"/>
            <p:cNvGrpSpPr/>
            <p:nvPr/>
          </p:nvGrpSpPr>
          <p:grpSpPr>
            <a:xfrm rot="0">
              <a:off x="75599" y="0"/>
              <a:ext cx="1932284" cy="2230967"/>
              <a:chOff x="0" y="0"/>
              <a:chExt cx="703982" cy="812800"/>
            </a:xfrm>
          </p:grpSpPr>
          <p:sp>
            <p:nvSpPr>
              <p:cNvPr name="Freeform 9" id="9"/>
              <p:cNvSpPr/>
              <p:nvPr/>
            </p:nvSpPr>
            <p:spPr>
              <a:xfrm flipH="false" flipV="false" rot="0">
                <a:off x="0" y="0"/>
                <a:ext cx="703982" cy="812800"/>
              </a:xfrm>
              <a:custGeom>
                <a:avLst/>
                <a:gdLst/>
                <a:ahLst/>
                <a:cxnLst/>
                <a:rect r="r" b="b" t="t" l="l"/>
                <a:pathLst>
                  <a:path h="812800" w="703982">
                    <a:moveTo>
                      <a:pt x="234787" y="793731"/>
                    </a:moveTo>
                    <a:cubicBezTo>
                      <a:pt x="270879" y="805245"/>
                      <a:pt x="311910" y="812800"/>
                      <a:pt x="352180" y="812800"/>
                    </a:cubicBezTo>
                    <a:cubicBezTo>
                      <a:pt x="392452" y="812800"/>
                      <a:pt x="431204" y="806323"/>
                      <a:pt x="466915" y="794809"/>
                    </a:cubicBezTo>
                    <a:cubicBezTo>
                      <a:pt x="467675" y="794450"/>
                      <a:pt x="468435" y="794450"/>
                      <a:pt x="469194" y="794090"/>
                    </a:cubicBezTo>
                    <a:cubicBezTo>
                      <a:pt x="603304" y="748035"/>
                      <a:pt x="702082" y="626421"/>
                      <a:pt x="703982" y="484298"/>
                    </a:cubicBezTo>
                    <a:lnTo>
                      <a:pt x="703982" y="0"/>
                    </a:lnTo>
                    <a:lnTo>
                      <a:pt x="0" y="0"/>
                    </a:lnTo>
                    <a:lnTo>
                      <a:pt x="0" y="483939"/>
                    </a:lnTo>
                    <a:cubicBezTo>
                      <a:pt x="1900" y="627140"/>
                      <a:pt x="99158" y="748755"/>
                      <a:pt x="234787" y="793731"/>
                    </a:cubicBezTo>
                    <a:close/>
                  </a:path>
                </a:pathLst>
              </a:custGeom>
              <a:solidFill>
                <a:srgbClr val="9FC3D0"/>
              </a:solidFill>
            </p:spPr>
          </p:sp>
          <p:sp>
            <p:nvSpPr>
              <p:cNvPr name="TextBox 10" id="10"/>
              <p:cNvSpPr txBox="true"/>
              <p:nvPr/>
            </p:nvSpPr>
            <p:spPr>
              <a:xfrm>
                <a:off x="0" y="-47625"/>
                <a:ext cx="703982" cy="733425"/>
              </a:xfrm>
              <a:prstGeom prst="rect">
                <a:avLst/>
              </a:prstGeom>
            </p:spPr>
            <p:txBody>
              <a:bodyPr anchor="ctr" rtlCol="false" tIns="50800" lIns="50800" bIns="50800" rIns="50800"/>
              <a:lstStyle/>
              <a:p>
                <a:pPr algn="ctr">
                  <a:lnSpc>
                    <a:spcPts val="2659"/>
                  </a:lnSpc>
                </a:pPr>
              </a:p>
            </p:txBody>
          </p:sp>
        </p:grpSp>
        <p:sp>
          <p:nvSpPr>
            <p:cNvPr name="TextBox 11" id="11"/>
            <p:cNvSpPr txBox="true"/>
            <p:nvPr/>
          </p:nvSpPr>
          <p:spPr>
            <a:xfrm rot="0">
              <a:off x="0" y="437582"/>
              <a:ext cx="2083482" cy="1241504"/>
            </a:xfrm>
            <a:prstGeom prst="rect">
              <a:avLst/>
            </a:prstGeom>
          </p:spPr>
          <p:txBody>
            <a:bodyPr anchor="t" rtlCol="false" tIns="0" lIns="0" bIns="0" rIns="0">
              <a:spAutoFit/>
            </a:bodyPr>
            <a:lstStyle/>
            <a:p>
              <a:pPr algn="ctr">
                <a:lnSpc>
                  <a:spcPts val="7805"/>
                </a:lnSpc>
              </a:pPr>
              <a:r>
                <a:rPr lang="en-US" sz="5575">
                  <a:solidFill>
                    <a:srgbClr val="000000"/>
                  </a:solidFill>
                  <a:latin typeface="Open Sans Bold"/>
                  <a:ea typeface="Open Sans Bold"/>
                  <a:cs typeface="Open Sans Bold"/>
                  <a:sym typeface="Open Sans Bold"/>
                </a:rPr>
                <a:t>2</a:t>
              </a:r>
            </a:p>
          </p:txBody>
        </p:sp>
      </p:grpSp>
      <p:sp>
        <p:nvSpPr>
          <p:cNvPr name="Freeform 12" id="12"/>
          <p:cNvSpPr/>
          <p:nvPr/>
        </p:nvSpPr>
        <p:spPr>
          <a:xfrm flipH="false" flipV="false" rot="0">
            <a:off x="-2627572" y="-733336"/>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3" id="13"/>
          <p:cNvSpPr/>
          <p:nvPr/>
        </p:nvSpPr>
        <p:spPr>
          <a:xfrm flipH="false" flipV="false" rot="0">
            <a:off x="73952" y="0"/>
            <a:ext cx="1909496" cy="2808082"/>
          </a:xfrm>
          <a:custGeom>
            <a:avLst/>
            <a:gdLst/>
            <a:ahLst/>
            <a:cxnLst/>
            <a:rect r="r" b="b" t="t" l="l"/>
            <a:pathLst>
              <a:path h="2808082" w="1909496">
                <a:moveTo>
                  <a:pt x="0" y="0"/>
                </a:moveTo>
                <a:lnTo>
                  <a:pt x="1909496" y="0"/>
                </a:lnTo>
                <a:lnTo>
                  <a:pt x="1909496" y="2808082"/>
                </a:lnTo>
                <a:lnTo>
                  <a:pt x="0" y="2808082"/>
                </a:lnTo>
                <a:lnTo>
                  <a:pt x="0" y="0"/>
                </a:lnTo>
                <a:close/>
              </a:path>
            </a:pathLst>
          </a:custGeom>
          <a:blipFill>
            <a:blip r:embed="rId4"/>
            <a:stretch>
              <a:fillRect l="0" t="0" r="0" b="0"/>
            </a:stretch>
          </a:blipFill>
        </p:spPr>
      </p:sp>
      <p:sp>
        <p:nvSpPr>
          <p:cNvPr name="TextBox 14" id="14"/>
          <p:cNvSpPr txBox="true"/>
          <p:nvPr/>
        </p:nvSpPr>
        <p:spPr>
          <a:xfrm rot="0">
            <a:off x="2679116" y="2393358"/>
            <a:ext cx="13180039" cy="2493639"/>
          </a:xfrm>
          <a:prstGeom prst="rect">
            <a:avLst/>
          </a:prstGeom>
        </p:spPr>
        <p:txBody>
          <a:bodyPr anchor="t" rtlCol="false" tIns="0" lIns="0" bIns="0" rIns="0">
            <a:spAutoFit/>
          </a:bodyPr>
          <a:lstStyle/>
          <a:p>
            <a:pPr algn="ctr" rtl="true">
              <a:lnSpc>
                <a:spcPts val="10080"/>
              </a:lnSpc>
            </a:pPr>
            <a:r>
              <a:rPr lang="he-IL" sz="7200">
                <a:solidFill>
                  <a:srgbClr val="000000"/>
                </a:solidFill>
                <a:latin typeface="Alatsi"/>
                <a:ea typeface="Alatsi"/>
                <a:cs typeface="Alatsi"/>
                <a:sym typeface="Alatsi"/>
                <a:rtl val="true"/>
              </a:rPr>
              <a:t>המוח האנושי מסווג מידע שנקלט אליו במהלך החיים לפי תבניות </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6F3EB"/>
        </a:solidFill>
      </p:bgPr>
    </p:bg>
    <p:spTree>
      <p:nvGrpSpPr>
        <p:cNvPr id="1" name=""/>
        <p:cNvGrpSpPr/>
        <p:nvPr/>
      </p:nvGrpSpPr>
      <p:grpSpPr>
        <a:xfrm>
          <a:off x="0" y="0"/>
          <a:ext cx="0" cy="0"/>
          <a:chOff x="0" y="0"/>
          <a:chExt cx="0" cy="0"/>
        </a:xfrm>
      </p:grpSpPr>
      <p:sp>
        <p:nvSpPr>
          <p:cNvPr name="TextBox 2" id="2"/>
          <p:cNvSpPr txBox="true"/>
          <p:nvPr/>
        </p:nvSpPr>
        <p:spPr>
          <a:xfrm rot="0">
            <a:off x="2553980" y="876300"/>
            <a:ext cx="13180039" cy="1441451"/>
          </a:xfrm>
          <a:prstGeom prst="rect">
            <a:avLst/>
          </a:prstGeom>
        </p:spPr>
        <p:txBody>
          <a:bodyPr anchor="t" rtlCol="false" tIns="0" lIns="0" bIns="0" rIns="0">
            <a:spAutoFit/>
          </a:bodyPr>
          <a:lstStyle/>
          <a:p>
            <a:pPr algn="ctr" rtl="true">
              <a:lnSpc>
                <a:spcPts val="11899"/>
              </a:lnSpc>
            </a:pPr>
            <a:r>
              <a:rPr lang="he-IL" sz="8499">
                <a:solidFill>
                  <a:srgbClr val="000000"/>
                </a:solidFill>
                <a:latin typeface="Heebo Bold"/>
                <a:ea typeface="Heebo Bold"/>
                <a:cs typeface="Heebo Bold"/>
                <a:sym typeface="Heebo Bold"/>
                <a:rtl val="true"/>
              </a:rPr>
              <a:t>שונות נראית ולא נראית</a:t>
            </a:r>
          </a:p>
        </p:txBody>
      </p:sp>
      <p:sp>
        <p:nvSpPr>
          <p:cNvPr name="TextBox 3" id="3"/>
          <p:cNvSpPr txBox="true"/>
          <p:nvPr/>
        </p:nvSpPr>
        <p:spPr>
          <a:xfrm rot="0">
            <a:off x="5702946" y="8800282"/>
            <a:ext cx="6882108" cy="464820"/>
          </a:xfrm>
          <a:prstGeom prst="rect">
            <a:avLst/>
          </a:prstGeom>
        </p:spPr>
        <p:txBody>
          <a:bodyPr anchor="t" rtlCol="false" tIns="0" lIns="0" bIns="0" rIns="0">
            <a:spAutoFit/>
          </a:bodyPr>
          <a:lstStyle/>
          <a:p>
            <a:pPr algn="ctr" rtl="true">
              <a:lnSpc>
                <a:spcPts val="3779"/>
              </a:lnSpc>
            </a:pPr>
            <a:r>
              <a:rPr lang="he-IL" sz="2700">
                <a:solidFill>
                  <a:srgbClr val="000000"/>
                </a:solidFill>
                <a:latin typeface="Alatsi"/>
                <a:ea typeface="Alatsi"/>
                <a:cs typeface="Alatsi"/>
                <a:sym typeface="Alatsi"/>
                <a:rtl val="true"/>
              </a:rPr>
              <a:t>האגף לחינוך | אוגוסט </a:t>
            </a:r>
            <a:r>
              <a:rPr lang="en-US" sz="2700">
                <a:solidFill>
                  <a:srgbClr val="000000"/>
                </a:solidFill>
                <a:latin typeface="Alatsi"/>
                <a:ea typeface="Alatsi"/>
                <a:cs typeface="Alatsi"/>
                <a:sym typeface="Alatsi"/>
              </a:rPr>
              <a:t>2024</a:t>
            </a:r>
          </a:p>
        </p:txBody>
      </p:sp>
      <p:sp>
        <p:nvSpPr>
          <p:cNvPr name="TextBox 4" id="4"/>
          <p:cNvSpPr txBox="true"/>
          <p:nvPr/>
        </p:nvSpPr>
        <p:spPr>
          <a:xfrm rot="0">
            <a:off x="1221986" y="2826392"/>
            <a:ext cx="4480960" cy="629920"/>
          </a:xfrm>
          <a:prstGeom prst="rect">
            <a:avLst/>
          </a:prstGeom>
        </p:spPr>
        <p:txBody>
          <a:bodyPr anchor="t" rtlCol="false" tIns="0" lIns="0" bIns="0" rIns="0">
            <a:spAutoFit/>
          </a:bodyPr>
          <a:lstStyle/>
          <a:p>
            <a:pPr algn="r" rtl="true" marL="798829" indent="-399415" lvl="1">
              <a:lnSpc>
                <a:spcPts val="5179"/>
              </a:lnSpc>
              <a:buFont typeface="Arial"/>
              <a:buChar char="•"/>
            </a:pPr>
            <a:r>
              <a:rPr lang="he-IL" sz="3699">
                <a:solidFill>
                  <a:srgbClr val="000000"/>
                </a:solidFill>
                <a:latin typeface="Alatsi"/>
                <a:ea typeface="Alatsi"/>
                <a:cs typeface="Alatsi"/>
                <a:sym typeface="Alatsi"/>
                <a:rtl val="true"/>
              </a:rPr>
              <a:t>צבע עור</a:t>
            </a:r>
          </a:p>
        </p:txBody>
      </p:sp>
      <p:sp>
        <p:nvSpPr>
          <p:cNvPr name="TextBox 5" id="5"/>
          <p:cNvSpPr txBox="true"/>
          <p:nvPr/>
        </p:nvSpPr>
        <p:spPr>
          <a:xfrm rot="0">
            <a:off x="2553980" y="7771477"/>
            <a:ext cx="4480960" cy="629920"/>
          </a:xfrm>
          <a:prstGeom prst="rect">
            <a:avLst/>
          </a:prstGeom>
        </p:spPr>
        <p:txBody>
          <a:bodyPr anchor="t" rtlCol="false" tIns="0" lIns="0" bIns="0" rIns="0">
            <a:spAutoFit/>
          </a:bodyPr>
          <a:lstStyle/>
          <a:p>
            <a:pPr algn="r" rtl="true" marL="798829" indent="-399415" lvl="1">
              <a:lnSpc>
                <a:spcPts val="5179"/>
              </a:lnSpc>
              <a:buFont typeface="Arial"/>
              <a:buChar char="•"/>
            </a:pPr>
            <a:r>
              <a:rPr lang="he-IL" sz="3699">
                <a:solidFill>
                  <a:srgbClr val="E9C7C6"/>
                </a:solidFill>
                <a:latin typeface="Alatsi"/>
                <a:ea typeface="Alatsi"/>
                <a:cs typeface="Alatsi"/>
                <a:sym typeface="Alatsi"/>
                <a:rtl val="true"/>
              </a:rPr>
              <a:t>סגנונות תקשורת</a:t>
            </a:r>
          </a:p>
        </p:txBody>
      </p:sp>
      <p:sp>
        <p:nvSpPr>
          <p:cNvPr name="TextBox 6" id="6"/>
          <p:cNvSpPr txBox="true"/>
          <p:nvPr/>
        </p:nvSpPr>
        <p:spPr>
          <a:xfrm rot="0">
            <a:off x="812599" y="5467350"/>
            <a:ext cx="5241454" cy="705485"/>
          </a:xfrm>
          <a:prstGeom prst="rect">
            <a:avLst/>
          </a:prstGeom>
        </p:spPr>
        <p:txBody>
          <a:bodyPr anchor="t" rtlCol="false" tIns="0" lIns="0" bIns="0" rIns="0">
            <a:spAutoFit/>
          </a:bodyPr>
          <a:lstStyle/>
          <a:p>
            <a:pPr algn="r" rtl="true" marL="885187" indent="-442594" lvl="1">
              <a:lnSpc>
                <a:spcPts val="5739"/>
              </a:lnSpc>
              <a:buFont typeface="Arial"/>
              <a:buChar char="•"/>
            </a:pPr>
            <a:r>
              <a:rPr lang="he-IL" sz="4099">
                <a:solidFill>
                  <a:srgbClr val="E9C7C6"/>
                </a:solidFill>
                <a:latin typeface="Alatsi"/>
                <a:ea typeface="Alatsi"/>
                <a:cs typeface="Alatsi"/>
                <a:sym typeface="Alatsi"/>
                <a:rtl val="true"/>
              </a:rPr>
              <a:t>תרבות</a:t>
            </a:r>
          </a:p>
        </p:txBody>
      </p:sp>
      <p:sp>
        <p:nvSpPr>
          <p:cNvPr name="TextBox 7" id="7"/>
          <p:cNvSpPr txBox="true"/>
          <p:nvPr/>
        </p:nvSpPr>
        <p:spPr>
          <a:xfrm rot="0">
            <a:off x="812599" y="6751032"/>
            <a:ext cx="4480960" cy="629920"/>
          </a:xfrm>
          <a:prstGeom prst="rect">
            <a:avLst/>
          </a:prstGeom>
        </p:spPr>
        <p:txBody>
          <a:bodyPr anchor="t" rtlCol="false" tIns="0" lIns="0" bIns="0" rIns="0">
            <a:spAutoFit/>
          </a:bodyPr>
          <a:lstStyle/>
          <a:p>
            <a:pPr algn="r" rtl="true" marL="798829" indent="-399415" lvl="1">
              <a:lnSpc>
                <a:spcPts val="5179"/>
              </a:lnSpc>
              <a:buFont typeface="Arial"/>
              <a:buChar char="•"/>
            </a:pPr>
            <a:r>
              <a:rPr lang="he-IL" sz="3699">
                <a:solidFill>
                  <a:srgbClr val="E9C7C6"/>
                </a:solidFill>
                <a:latin typeface="Alatsi"/>
                <a:ea typeface="Alatsi"/>
                <a:cs typeface="Alatsi"/>
                <a:sym typeface="Alatsi"/>
                <a:rtl val="true"/>
              </a:rPr>
              <a:t>שפות</a:t>
            </a:r>
          </a:p>
        </p:txBody>
      </p:sp>
      <p:sp>
        <p:nvSpPr>
          <p:cNvPr name="TextBox 8" id="8"/>
          <p:cNvSpPr txBox="true"/>
          <p:nvPr/>
        </p:nvSpPr>
        <p:spPr>
          <a:xfrm rot="0">
            <a:off x="6444390" y="2826392"/>
            <a:ext cx="4480960" cy="629920"/>
          </a:xfrm>
          <a:prstGeom prst="rect">
            <a:avLst/>
          </a:prstGeom>
        </p:spPr>
        <p:txBody>
          <a:bodyPr anchor="t" rtlCol="false" tIns="0" lIns="0" bIns="0" rIns="0">
            <a:spAutoFit/>
          </a:bodyPr>
          <a:lstStyle/>
          <a:p>
            <a:pPr algn="r" rtl="true" marL="798829" indent="-399415" lvl="1">
              <a:lnSpc>
                <a:spcPts val="5179"/>
              </a:lnSpc>
              <a:buFont typeface="Arial"/>
              <a:buChar char="•"/>
            </a:pPr>
            <a:r>
              <a:rPr lang="he-IL" sz="3699">
                <a:solidFill>
                  <a:srgbClr val="000000"/>
                </a:solidFill>
                <a:latin typeface="Alatsi"/>
                <a:ea typeface="Alatsi"/>
                <a:cs typeface="Alatsi"/>
                <a:sym typeface="Alatsi"/>
                <a:rtl val="true"/>
              </a:rPr>
              <a:t>גיל</a:t>
            </a:r>
          </a:p>
        </p:txBody>
      </p:sp>
      <p:sp>
        <p:nvSpPr>
          <p:cNvPr name="TextBox 9" id="9"/>
          <p:cNvSpPr txBox="true"/>
          <p:nvPr/>
        </p:nvSpPr>
        <p:spPr>
          <a:xfrm rot="0">
            <a:off x="6444390" y="3929727"/>
            <a:ext cx="4480960" cy="629920"/>
          </a:xfrm>
          <a:prstGeom prst="rect">
            <a:avLst/>
          </a:prstGeom>
        </p:spPr>
        <p:txBody>
          <a:bodyPr anchor="t" rtlCol="false" tIns="0" lIns="0" bIns="0" rIns="0">
            <a:spAutoFit/>
          </a:bodyPr>
          <a:lstStyle/>
          <a:p>
            <a:pPr algn="r" rtl="true" marL="798829" indent="-399415" lvl="1">
              <a:lnSpc>
                <a:spcPts val="5179"/>
              </a:lnSpc>
              <a:buFont typeface="Arial"/>
              <a:buChar char="•"/>
            </a:pPr>
            <a:r>
              <a:rPr lang="he-IL" sz="3699">
                <a:solidFill>
                  <a:srgbClr val="000000"/>
                </a:solidFill>
                <a:latin typeface="Alatsi"/>
                <a:ea typeface="Alatsi"/>
                <a:cs typeface="Alatsi"/>
                <a:sym typeface="Alatsi"/>
                <a:rtl val="true"/>
              </a:rPr>
              <a:t>גזע</a:t>
            </a:r>
          </a:p>
        </p:txBody>
      </p:sp>
      <p:sp>
        <p:nvSpPr>
          <p:cNvPr name="TextBox 10" id="10"/>
          <p:cNvSpPr txBox="true"/>
          <p:nvPr/>
        </p:nvSpPr>
        <p:spPr>
          <a:xfrm rot="0">
            <a:off x="6444390" y="5512140"/>
            <a:ext cx="4480960" cy="629920"/>
          </a:xfrm>
          <a:prstGeom prst="rect">
            <a:avLst/>
          </a:prstGeom>
        </p:spPr>
        <p:txBody>
          <a:bodyPr anchor="t" rtlCol="false" tIns="0" lIns="0" bIns="0" rIns="0">
            <a:spAutoFit/>
          </a:bodyPr>
          <a:lstStyle/>
          <a:p>
            <a:pPr algn="r" rtl="true" marL="798829" indent="-399415" lvl="1">
              <a:lnSpc>
                <a:spcPts val="5179"/>
              </a:lnSpc>
              <a:buFont typeface="Arial"/>
              <a:buChar char="•"/>
            </a:pPr>
            <a:r>
              <a:rPr lang="he-IL" sz="3699">
                <a:solidFill>
                  <a:srgbClr val="E9C7C6"/>
                </a:solidFill>
                <a:latin typeface="Alatsi"/>
                <a:ea typeface="Alatsi"/>
                <a:cs typeface="Alatsi"/>
                <a:sym typeface="Alatsi"/>
                <a:rtl val="true"/>
              </a:rPr>
              <a:t>חינוך</a:t>
            </a:r>
          </a:p>
        </p:txBody>
      </p:sp>
      <p:sp>
        <p:nvSpPr>
          <p:cNvPr name="TextBox 11" id="11"/>
          <p:cNvSpPr txBox="true"/>
          <p:nvPr/>
        </p:nvSpPr>
        <p:spPr>
          <a:xfrm rot="0">
            <a:off x="4942423" y="6570685"/>
            <a:ext cx="5055568" cy="705485"/>
          </a:xfrm>
          <a:prstGeom prst="rect">
            <a:avLst/>
          </a:prstGeom>
        </p:spPr>
        <p:txBody>
          <a:bodyPr anchor="t" rtlCol="false" tIns="0" lIns="0" bIns="0" rIns="0">
            <a:spAutoFit/>
          </a:bodyPr>
          <a:lstStyle/>
          <a:p>
            <a:pPr algn="r" rtl="true" marL="885187" indent="-442594" lvl="1">
              <a:lnSpc>
                <a:spcPts val="5739"/>
              </a:lnSpc>
              <a:buFont typeface="Arial"/>
              <a:buChar char="•"/>
            </a:pPr>
            <a:r>
              <a:rPr lang="he-IL" sz="4099">
                <a:solidFill>
                  <a:srgbClr val="E9C7C6"/>
                </a:solidFill>
                <a:latin typeface="Alatsi"/>
                <a:ea typeface="Alatsi"/>
                <a:cs typeface="Alatsi"/>
                <a:sym typeface="Alatsi"/>
                <a:rtl val="true"/>
              </a:rPr>
              <a:t>אמונות</a:t>
            </a:r>
          </a:p>
        </p:txBody>
      </p:sp>
      <p:sp>
        <p:nvSpPr>
          <p:cNvPr name="TextBox 12" id="12"/>
          <p:cNvSpPr txBox="true"/>
          <p:nvPr/>
        </p:nvSpPr>
        <p:spPr>
          <a:xfrm rot="0">
            <a:off x="11890224" y="2826392"/>
            <a:ext cx="4480960" cy="629920"/>
          </a:xfrm>
          <a:prstGeom prst="rect">
            <a:avLst/>
          </a:prstGeom>
        </p:spPr>
        <p:txBody>
          <a:bodyPr anchor="t" rtlCol="false" tIns="0" lIns="0" bIns="0" rIns="0">
            <a:spAutoFit/>
          </a:bodyPr>
          <a:lstStyle/>
          <a:p>
            <a:pPr algn="r" rtl="true" marL="798829" indent="-399415" lvl="1">
              <a:lnSpc>
                <a:spcPts val="5179"/>
              </a:lnSpc>
              <a:buFont typeface="Arial"/>
              <a:buChar char="•"/>
            </a:pPr>
            <a:r>
              <a:rPr lang="he-IL" sz="3699">
                <a:solidFill>
                  <a:srgbClr val="000000"/>
                </a:solidFill>
                <a:latin typeface="Alatsi"/>
                <a:ea typeface="Alatsi"/>
                <a:cs typeface="Alatsi"/>
                <a:sym typeface="Alatsi"/>
                <a:rtl val="true"/>
              </a:rPr>
              <a:t>מגדר</a:t>
            </a:r>
          </a:p>
        </p:txBody>
      </p:sp>
      <p:sp>
        <p:nvSpPr>
          <p:cNvPr name="TextBox 13" id="13"/>
          <p:cNvSpPr txBox="true"/>
          <p:nvPr/>
        </p:nvSpPr>
        <p:spPr>
          <a:xfrm rot="0">
            <a:off x="11890224" y="3929727"/>
            <a:ext cx="4480960" cy="629920"/>
          </a:xfrm>
          <a:prstGeom prst="rect">
            <a:avLst/>
          </a:prstGeom>
        </p:spPr>
        <p:txBody>
          <a:bodyPr anchor="t" rtlCol="false" tIns="0" lIns="0" bIns="0" rIns="0">
            <a:spAutoFit/>
          </a:bodyPr>
          <a:lstStyle/>
          <a:p>
            <a:pPr algn="r" rtl="true" marL="798829" indent="-399415" lvl="1">
              <a:lnSpc>
                <a:spcPts val="5179"/>
              </a:lnSpc>
              <a:buFont typeface="Arial"/>
              <a:buChar char="•"/>
            </a:pPr>
            <a:r>
              <a:rPr lang="he-IL" sz="3699">
                <a:solidFill>
                  <a:srgbClr val="000000"/>
                </a:solidFill>
                <a:latin typeface="Alatsi"/>
                <a:ea typeface="Alatsi"/>
                <a:cs typeface="Alatsi"/>
                <a:sym typeface="Alatsi"/>
                <a:rtl val="true"/>
              </a:rPr>
              <a:t>מימדים גופניים</a:t>
            </a:r>
          </a:p>
        </p:txBody>
      </p:sp>
      <p:sp>
        <p:nvSpPr>
          <p:cNvPr name="TextBox 14" id="14"/>
          <p:cNvSpPr txBox="true"/>
          <p:nvPr/>
        </p:nvSpPr>
        <p:spPr>
          <a:xfrm rot="0">
            <a:off x="11890224" y="5493090"/>
            <a:ext cx="5369076" cy="705485"/>
          </a:xfrm>
          <a:prstGeom prst="rect">
            <a:avLst/>
          </a:prstGeom>
        </p:spPr>
        <p:txBody>
          <a:bodyPr anchor="t" rtlCol="false" tIns="0" lIns="0" bIns="0" rIns="0">
            <a:spAutoFit/>
          </a:bodyPr>
          <a:lstStyle/>
          <a:p>
            <a:pPr algn="r" rtl="true" marL="885187" indent="-442594" lvl="1">
              <a:lnSpc>
                <a:spcPts val="5739"/>
              </a:lnSpc>
              <a:buFont typeface="Arial"/>
              <a:buChar char="•"/>
            </a:pPr>
            <a:r>
              <a:rPr lang="he-IL" sz="4099">
                <a:solidFill>
                  <a:srgbClr val="E9C7C6"/>
                </a:solidFill>
                <a:latin typeface="Alatsi"/>
                <a:ea typeface="Alatsi"/>
                <a:cs typeface="Alatsi"/>
                <a:sym typeface="Alatsi"/>
                <a:rtl val="true"/>
              </a:rPr>
              <a:t>השקפת עולם</a:t>
            </a:r>
          </a:p>
        </p:txBody>
      </p:sp>
      <p:sp>
        <p:nvSpPr>
          <p:cNvPr name="TextBox 15" id="15"/>
          <p:cNvSpPr txBox="true"/>
          <p:nvPr/>
        </p:nvSpPr>
        <p:spPr>
          <a:xfrm rot="0">
            <a:off x="10758514" y="6422419"/>
            <a:ext cx="4480960" cy="1287145"/>
          </a:xfrm>
          <a:prstGeom prst="rect">
            <a:avLst/>
          </a:prstGeom>
        </p:spPr>
        <p:txBody>
          <a:bodyPr anchor="t" rtlCol="false" tIns="0" lIns="0" bIns="0" rIns="0">
            <a:spAutoFit/>
          </a:bodyPr>
          <a:lstStyle/>
          <a:p>
            <a:pPr algn="r" rtl="true" marL="798829" indent="-399415" lvl="1">
              <a:lnSpc>
                <a:spcPts val="5179"/>
              </a:lnSpc>
              <a:buFont typeface="Arial"/>
              <a:buChar char="•"/>
            </a:pPr>
            <a:r>
              <a:rPr lang="he-IL" sz="3699">
                <a:solidFill>
                  <a:srgbClr val="E9C7C6"/>
                </a:solidFill>
                <a:latin typeface="Alatsi"/>
                <a:ea typeface="Alatsi"/>
                <a:cs typeface="Alatsi"/>
                <a:sym typeface="Alatsi"/>
                <a:rtl val="true"/>
              </a:rPr>
              <a:t>מצב ומעמד משפחתי</a:t>
            </a:r>
          </a:p>
        </p:txBody>
      </p:sp>
      <p:sp>
        <p:nvSpPr>
          <p:cNvPr name="AutoShape 16" id="16"/>
          <p:cNvSpPr/>
          <p:nvPr/>
        </p:nvSpPr>
        <p:spPr>
          <a:xfrm>
            <a:off x="-260599" y="9061267"/>
            <a:ext cx="7105264" cy="19050"/>
          </a:xfrm>
          <a:prstGeom prst="line">
            <a:avLst/>
          </a:prstGeom>
          <a:ln cap="flat" w="114300">
            <a:solidFill>
              <a:srgbClr val="9FC3D0"/>
            </a:solidFill>
            <a:prstDash val="solid"/>
            <a:headEnd type="none" len="sm" w="sm"/>
            <a:tailEnd type="none" len="sm" w="sm"/>
          </a:ln>
        </p:spPr>
      </p:sp>
      <p:sp>
        <p:nvSpPr>
          <p:cNvPr name="AutoShape 17" id="17"/>
          <p:cNvSpPr/>
          <p:nvPr/>
        </p:nvSpPr>
        <p:spPr>
          <a:xfrm>
            <a:off x="11430169" y="9061267"/>
            <a:ext cx="7105264" cy="19050"/>
          </a:xfrm>
          <a:prstGeom prst="line">
            <a:avLst/>
          </a:prstGeom>
          <a:ln cap="flat" w="114300">
            <a:solidFill>
              <a:srgbClr val="9FC3D0"/>
            </a:solidFill>
            <a:prstDash val="solid"/>
            <a:headEnd type="none" len="sm" w="sm"/>
            <a:tailEnd type="none" len="sm" w="sm"/>
          </a:ln>
        </p:spPr>
      </p:sp>
      <p:grpSp>
        <p:nvGrpSpPr>
          <p:cNvPr name="Group 18" id="18"/>
          <p:cNvGrpSpPr/>
          <p:nvPr/>
        </p:nvGrpSpPr>
        <p:grpSpPr>
          <a:xfrm rot="0">
            <a:off x="15859155" y="0"/>
            <a:ext cx="1562612" cy="1673225"/>
            <a:chOff x="0" y="0"/>
            <a:chExt cx="2083482" cy="2230967"/>
          </a:xfrm>
        </p:grpSpPr>
        <p:grpSp>
          <p:nvGrpSpPr>
            <p:cNvPr name="Group 19" id="19"/>
            <p:cNvGrpSpPr/>
            <p:nvPr/>
          </p:nvGrpSpPr>
          <p:grpSpPr>
            <a:xfrm rot="0">
              <a:off x="75599" y="0"/>
              <a:ext cx="1932284" cy="2230967"/>
              <a:chOff x="0" y="0"/>
              <a:chExt cx="703982" cy="812800"/>
            </a:xfrm>
          </p:grpSpPr>
          <p:sp>
            <p:nvSpPr>
              <p:cNvPr name="Freeform 20" id="20"/>
              <p:cNvSpPr/>
              <p:nvPr/>
            </p:nvSpPr>
            <p:spPr>
              <a:xfrm flipH="false" flipV="false" rot="0">
                <a:off x="0" y="0"/>
                <a:ext cx="703982" cy="812800"/>
              </a:xfrm>
              <a:custGeom>
                <a:avLst/>
                <a:gdLst/>
                <a:ahLst/>
                <a:cxnLst/>
                <a:rect r="r" b="b" t="t" l="l"/>
                <a:pathLst>
                  <a:path h="812800" w="703982">
                    <a:moveTo>
                      <a:pt x="234787" y="793731"/>
                    </a:moveTo>
                    <a:cubicBezTo>
                      <a:pt x="270879" y="805245"/>
                      <a:pt x="311910" y="812800"/>
                      <a:pt x="352180" y="812800"/>
                    </a:cubicBezTo>
                    <a:cubicBezTo>
                      <a:pt x="392452" y="812800"/>
                      <a:pt x="431204" y="806323"/>
                      <a:pt x="466915" y="794809"/>
                    </a:cubicBezTo>
                    <a:cubicBezTo>
                      <a:pt x="467675" y="794450"/>
                      <a:pt x="468435" y="794450"/>
                      <a:pt x="469194" y="794090"/>
                    </a:cubicBezTo>
                    <a:cubicBezTo>
                      <a:pt x="603304" y="748035"/>
                      <a:pt x="702082" y="626421"/>
                      <a:pt x="703982" y="484298"/>
                    </a:cubicBezTo>
                    <a:lnTo>
                      <a:pt x="703982" y="0"/>
                    </a:lnTo>
                    <a:lnTo>
                      <a:pt x="0" y="0"/>
                    </a:lnTo>
                    <a:lnTo>
                      <a:pt x="0" y="483939"/>
                    </a:lnTo>
                    <a:cubicBezTo>
                      <a:pt x="1900" y="627140"/>
                      <a:pt x="99158" y="748755"/>
                      <a:pt x="234787" y="793731"/>
                    </a:cubicBezTo>
                    <a:close/>
                  </a:path>
                </a:pathLst>
              </a:custGeom>
              <a:solidFill>
                <a:srgbClr val="9FC3D0"/>
              </a:solidFill>
            </p:spPr>
          </p:sp>
          <p:sp>
            <p:nvSpPr>
              <p:cNvPr name="TextBox 21" id="21"/>
              <p:cNvSpPr txBox="true"/>
              <p:nvPr/>
            </p:nvSpPr>
            <p:spPr>
              <a:xfrm>
                <a:off x="0" y="-47625"/>
                <a:ext cx="703982" cy="733425"/>
              </a:xfrm>
              <a:prstGeom prst="rect">
                <a:avLst/>
              </a:prstGeom>
            </p:spPr>
            <p:txBody>
              <a:bodyPr anchor="ctr" rtlCol="false" tIns="50800" lIns="50800" bIns="50800" rIns="50800"/>
              <a:lstStyle/>
              <a:p>
                <a:pPr algn="ctr">
                  <a:lnSpc>
                    <a:spcPts val="2659"/>
                  </a:lnSpc>
                </a:pPr>
                <a:r>
                  <a:rPr lang="en-US" sz="1899">
                    <a:solidFill>
                      <a:srgbClr val="000000"/>
                    </a:solidFill>
                    <a:latin typeface="Abhaya Libre"/>
                    <a:ea typeface="Abhaya Libre"/>
                    <a:cs typeface="Abhaya Libre"/>
                    <a:sym typeface="Abhaya Libre"/>
                  </a:rPr>
                  <a:t>2</a:t>
                </a:r>
              </a:p>
            </p:txBody>
          </p:sp>
        </p:grpSp>
        <p:sp>
          <p:nvSpPr>
            <p:cNvPr name="TextBox 22" id="22"/>
            <p:cNvSpPr txBox="true"/>
            <p:nvPr/>
          </p:nvSpPr>
          <p:spPr>
            <a:xfrm rot="0">
              <a:off x="0" y="437582"/>
              <a:ext cx="2083482" cy="1241504"/>
            </a:xfrm>
            <a:prstGeom prst="rect">
              <a:avLst/>
            </a:prstGeom>
          </p:spPr>
          <p:txBody>
            <a:bodyPr anchor="t" rtlCol="false" tIns="0" lIns="0" bIns="0" rIns="0">
              <a:spAutoFit/>
            </a:bodyPr>
            <a:lstStyle/>
            <a:p>
              <a:pPr algn="ctr">
                <a:lnSpc>
                  <a:spcPts val="7805"/>
                </a:lnSpc>
              </a:pPr>
              <a:r>
                <a:rPr lang="en-US" sz="5575">
                  <a:solidFill>
                    <a:srgbClr val="000000"/>
                  </a:solidFill>
                  <a:latin typeface="Open Sans Bold"/>
                  <a:ea typeface="Open Sans Bold"/>
                  <a:cs typeface="Open Sans Bold"/>
                  <a:sym typeface="Open Sans Bold"/>
                </a:rPr>
                <a:t>3</a:t>
              </a:r>
            </a:p>
          </p:txBody>
        </p:sp>
      </p:grpSp>
      <p:sp>
        <p:nvSpPr>
          <p:cNvPr name="Freeform 23" id="23"/>
          <p:cNvSpPr/>
          <p:nvPr/>
        </p:nvSpPr>
        <p:spPr>
          <a:xfrm flipH="false" flipV="false" rot="0">
            <a:off x="-2845001" y="434334"/>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24" id="24"/>
          <p:cNvSpPr/>
          <p:nvPr/>
        </p:nvSpPr>
        <p:spPr>
          <a:xfrm flipH="false" flipV="false" rot="0">
            <a:off x="13601700" y="6142060"/>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AutoShape 25" id="25"/>
          <p:cNvSpPr/>
          <p:nvPr/>
        </p:nvSpPr>
        <p:spPr>
          <a:xfrm>
            <a:off x="-260599" y="5038725"/>
            <a:ext cx="21177499" cy="0"/>
          </a:xfrm>
          <a:prstGeom prst="line">
            <a:avLst/>
          </a:prstGeom>
          <a:ln cap="flat" w="114300">
            <a:solidFill>
              <a:srgbClr val="9FC3D0"/>
            </a:solidFill>
            <a:prstDash val="solid"/>
            <a:headEnd type="none" len="sm" w="sm"/>
            <a:tailEnd type="none" len="sm" w="sm"/>
          </a:ln>
        </p:spPr>
      </p:sp>
      <p:sp>
        <p:nvSpPr>
          <p:cNvPr name="TextBox 26" id="26"/>
          <p:cNvSpPr txBox="true"/>
          <p:nvPr/>
        </p:nvSpPr>
        <p:spPr>
          <a:xfrm rot="0">
            <a:off x="-1018493" y="4173250"/>
            <a:ext cx="4480960" cy="680720"/>
          </a:xfrm>
          <a:prstGeom prst="rect">
            <a:avLst/>
          </a:prstGeom>
        </p:spPr>
        <p:txBody>
          <a:bodyPr anchor="t" rtlCol="false" tIns="0" lIns="0" bIns="0" rIns="0">
            <a:spAutoFit/>
          </a:bodyPr>
          <a:lstStyle/>
          <a:p>
            <a:pPr algn="ctr" rtl="true">
              <a:lnSpc>
                <a:spcPts val="5179"/>
              </a:lnSpc>
            </a:pPr>
            <a:r>
              <a:rPr lang="he-IL" sz="3699">
                <a:solidFill>
                  <a:srgbClr val="5CE1E6"/>
                </a:solidFill>
                <a:latin typeface="KtavYadCLM Bold"/>
                <a:ea typeface="KtavYadCLM Bold"/>
                <a:cs typeface="KtavYadCLM Bold"/>
                <a:sym typeface="KtavYadCLM Bold"/>
                <a:rtl val="true"/>
              </a:rPr>
              <a:t>מודעות</a:t>
            </a:r>
          </a:p>
        </p:txBody>
      </p:sp>
      <p:sp>
        <p:nvSpPr>
          <p:cNvPr name="TextBox 27" id="27"/>
          <p:cNvSpPr txBox="true"/>
          <p:nvPr/>
        </p:nvSpPr>
        <p:spPr>
          <a:xfrm rot="0">
            <a:off x="-1047634" y="5160327"/>
            <a:ext cx="4480960" cy="680720"/>
          </a:xfrm>
          <a:prstGeom prst="rect">
            <a:avLst/>
          </a:prstGeom>
        </p:spPr>
        <p:txBody>
          <a:bodyPr anchor="t" rtlCol="false" tIns="0" lIns="0" bIns="0" rIns="0">
            <a:spAutoFit/>
          </a:bodyPr>
          <a:lstStyle/>
          <a:p>
            <a:pPr algn="ctr" rtl="true">
              <a:lnSpc>
                <a:spcPts val="5179"/>
              </a:lnSpc>
            </a:pPr>
            <a:r>
              <a:rPr lang="he-IL" sz="3699">
                <a:solidFill>
                  <a:srgbClr val="5CE1E6"/>
                </a:solidFill>
                <a:latin typeface="KtavYadCLM Bold"/>
                <a:ea typeface="KtavYadCLM Bold"/>
                <a:cs typeface="KtavYadCLM Bold"/>
                <a:sym typeface="KtavYadCLM Bold"/>
                <a:rtl val="true"/>
              </a:rPr>
              <a:t>לא מודע</a:t>
            </a:r>
          </a:p>
        </p:txBody>
      </p:sp>
      <p:sp>
        <p:nvSpPr>
          <p:cNvPr name="TextBox 28" id="28"/>
          <p:cNvSpPr txBox="true"/>
          <p:nvPr/>
        </p:nvSpPr>
        <p:spPr>
          <a:xfrm rot="0">
            <a:off x="6054053" y="7642889"/>
            <a:ext cx="5055568" cy="629920"/>
          </a:xfrm>
          <a:prstGeom prst="rect">
            <a:avLst/>
          </a:prstGeom>
        </p:spPr>
        <p:txBody>
          <a:bodyPr anchor="t" rtlCol="false" tIns="0" lIns="0" bIns="0" rIns="0">
            <a:spAutoFit/>
          </a:bodyPr>
          <a:lstStyle/>
          <a:p>
            <a:pPr algn="r" rtl="true" marL="798829" indent="-399415" lvl="1">
              <a:lnSpc>
                <a:spcPts val="5179"/>
              </a:lnSpc>
              <a:buFont typeface="Arial"/>
              <a:buChar char="•"/>
            </a:pPr>
            <a:r>
              <a:rPr lang="he-IL" sz="3699">
                <a:solidFill>
                  <a:srgbClr val="E9C7C6"/>
                </a:solidFill>
                <a:latin typeface="Alatsi"/>
                <a:ea typeface="Alatsi"/>
                <a:cs typeface="Alatsi"/>
                <a:sym typeface="Alatsi"/>
                <a:rtl val="true"/>
              </a:rPr>
              <a:t>עושר</a:t>
            </a:r>
          </a:p>
        </p:txBody>
      </p:sp>
      <p:sp>
        <p:nvSpPr>
          <p:cNvPr name="TextBox 29" id="29"/>
          <p:cNvSpPr txBox="true"/>
          <p:nvPr/>
        </p:nvSpPr>
        <p:spPr>
          <a:xfrm rot="0">
            <a:off x="9519194" y="8053099"/>
            <a:ext cx="5055568" cy="629920"/>
          </a:xfrm>
          <a:prstGeom prst="rect">
            <a:avLst/>
          </a:prstGeom>
        </p:spPr>
        <p:txBody>
          <a:bodyPr anchor="t" rtlCol="false" tIns="0" lIns="0" bIns="0" rIns="0">
            <a:spAutoFit/>
          </a:bodyPr>
          <a:lstStyle/>
          <a:p>
            <a:pPr algn="r" rtl="true" marL="798829" indent="-399415" lvl="1">
              <a:lnSpc>
                <a:spcPts val="5179"/>
              </a:lnSpc>
              <a:buFont typeface="Arial"/>
              <a:buChar char="•"/>
            </a:pPr>
            <a:r>
              <a:rPr lang="he-IL" sz="3699">
                <a:solidFill>
                  <a:srgbClr val="E9C7C6"/>
                </a:solidFill>
                <a:latin typeface="Alatsi"/>
                <a:ea typeface="Alatsi"/>
                <a:cs typeface="Alatsi"/>
                <a:sym typeface="Alatsi"/>
                <a:rtl val="true"/>
              </a:rPr>
              <a:t>ניסיון חיים</a:t>
            </a:r>
          </a:p>
        </p:txBody>
      </p:sp>
      <p:sp>
        <p:nvSpPr>
          <p:cNvPr name="Freeform 30" id="30"/>
          <p:cNvSpPr/>
          <p:nvPr/>
        </p:nvSpPr>
        <p:spPr>
          <a:xfrm flipH="false" flipV="false" rot="0">
            <a:off x="73952" y="0"/>
            <a:ext cx="1909496" cy="2808082"/>
          </a:xfrm>
          <a:custGeom>
            <a:avLst/>
            <a:gdLst/>
            <a:ahLst/>
            <a:cxnLst/>
            <a:rect r="r" b="b" t="t" l="l"/>
            <a:pathLst>
              <a:path h="2808082" w="1909496">
                <a:moveTo>
                  <a:pt x="0" y="0"/>
                </a:moveTo>
                <a:lnTo>
                  <a:pt x="1909496" y="0"/>
                </a:lnTo>
                <a:lnTo>
                  <a:pt x="1909496" y="2808082"/>
                </a:lnTo>
                <a:lnTo>
                  <a:pt x="0" y="2808082"/>
                </a:lnTo>
                <a:lnTo>
                  <a:pt x="0" y="0"/>
                </a:lnTo>
                <a:close/>
              </a:path>
            </a:pathLst>
          </a:custGeom>
          <a:blipFill>
            <a:blip r:embed="rId4"/>
            <a:stretch>
              <a:fillRect l="0" t="0" r="0" b="0"/>
            </a:stretch>
          </a:blipFill>
        </p:spPr>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6F3EB"/>
        </a:solidFill>
      </p:bgPr>
    </p:bg>
    <p:spTree>
      <p:nvGrpSpPr>
        <p:cNvPr id="1" name=""/>
        <p:cNvGrpSpPr/>
        <p:nvPr/>
      </p:nvGrpSpPr>
      <p:grpSpPr>
        <a:xfrm>
          <a:off x="0" y="0"/>
          <a:ext cx="0" cy="0"/>
          <a:chOff x="0" y="0"/>
          <a:chExt cx="0" cy="0"/>
        </a:xfrm>
      </p:grpSpPr>
      <p:grpSp>
        <p:nvGrpSpPr>
          <p:cNvPr name="Group 2" id="2"/>
          <p:cNvGrpSpPr/>
          <p:nvPr/>
        </p:nvGrpSpPr>
        <p:grpSpPr>
          <a:xfrm rot="0">
            <a:off x="627362" y="0"/>
            <a:ext cx="937061" cy="10287000"/>
            <a:chOff x="0" y="0"/>
            <a:chExt cx="246798" cy="2709333"/>
          </a:xfrm>
        </p:grpSpPr>
        <p:sp>
          <p:nvSpPr>
            <p:cNvPr name="Freeform 3" id="3"/>
            <p:cNvSpPr/>
            <p:nvPr/>
          </p:nvSpPr>
          <p:spPr>
            <a:xfrm flipH="false" flipV="false" rot="0">
              <a:off x="0" y="0"/>
              <a:ext cx="246798" cy="2709333"/>
            </a:xfrm>
            <a:custGeom>
              <a:avLst/>
              <a:gdLst/>
              <a:ahLst/>
              <a:cxnLst/>
              <a:rect r="r" b="b" t="t" l="l"/>
              <a:pathLst>
                <a:path h="2709333" w="246798">
                  <a:moveTo>
                    <a:pt x="0" y="0"/>
                  </a:moveTo>
                  <a:lnTo>
                    <a:pt x="246798" y="0"/>
                  </a:lnTo>
                  <a:lnTo>
                    <a:pt x="246798" y="2709333"/>
                  </a:lnTo>
                  <a:lnTo>
                    <a:pt x="0" y="2709333"/>
                  </a:lnTo>
                  <a:close/>
                </a:path>
              </a:pathLst>
            </a:custGeom>
            <a:solidFill>
              <a:srgbClr val="F6F3EB"/>
            </a:solidFill>
          </p:spPr>
        </p:sp>
        <p:sp>
          <p:nvSpPr>
            <p:cNvPr name="TextBox 4" id="4"/>
            <p:cNvSpPr txBox="true"/>
            <p:nvPr/>
          </p:nvSpPr>
          <p:spPr>
            <a:xfrm>
              <a:off x="0" y="-38100"/>
              <a:ext cx="246798" cy="2747433"/>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2553980" y="2946411"/>
            <a:ext cx="503827" cy="503827"/>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8" id="8"/>
          <p:cNvGrpSpPr/>
          <p:nvPr/>
        </p:nvGrpSpPr>
        <p:grpSpPr>
          <a:xfrm rot="0">
            <a:off x="2553980" y="6480234"/>
            <a:ext cx="503827" cy="503827"/>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9703942" y="2946411"/>
            <a:ext cx="503827" cy="503827"/>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sp>
        <p:sp>
          <p:nvSpPr>
            <p:cNvPr name="TextBox 13" id="13"/>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9900082" y="6480234"/>
            <a:ext cx="503827" cy="503827"/>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sp>
        <p:sp>
          <p:nvSpPr>
            <p:cNvPr name="TextBox 16" id="16"/>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TextBox 17" id="17"/>
          <p:cNvSpPr txBox="true"/>
          <p:nvPr/>
        </p:nvSpPr>
        <p:spPr>
          <a:xfrm rot="0">
            <a:off x="2553980" y="876300"/>
            <a:ext cx="13180039" cy="1441451"/>
          </a:xfrm>
          <a:prstGeom prst="rect">
            <a:avLst/>
          </a:prstGeom>
        </p:spPr>
        <p:txBody>
          <a:bodyPr anchor="t" rtlCol="false" tIns="0" lIns="0" bIns="0" rIns="0">
            <a:spAutoFit/>
          </a:bodyPr>
          <a:lstStyle/>
          <a:p>
            <a:pPr algn="ctr" rtl="true">
              <a:lnSpc>
                <a:spcPts val="11899"/>
              </a:lnSpc>
            </a:pPr>
            <a:r>
              <a:rPr lang="he-IL" sz="8499">
                <a:solidFill>
                  <a:srgbClr val="000000"/>
                </a:solidFill>
                <a:latin typeface="Heebo Bold"/>
                <a:ea typeface="Heebo Bold"/>
                <a:cs typeface="Heebo Bold"/>
                <a:sym typeface="Heebo Bold"/>
                <a:rtl val="true"/>
              </a:rPr>
              <a:t>הטיות נפוצות</a:t>
            </a:r>
          </a:p>
        </p:txBody>
      </p:sp>
      <p:sp>
        <p:nvSpPr>
          <p:cNvPr name="TextBox 18" id="18"/>
          <p:cNvSpPr txBox="true"/>
          <p:nvPr/>
        </p:nvSpPr>
        <p:spPr>
          <a:xfrm rot="0">
            <a:off x="3260980" y="2757952"/>
            <a:ext cx="5381802" cy="795020"/>
          </a:xfrm>
          <a:prstGeom prst="rect">
            <a:avLst/>
          </a:prstGeom>
        </p:spPr>
        <p:txBody>
          <a:bodyPr anchor="t" rtlCol="false" tIns="0" lIns="0" bIns="0" rIns="0">
            <a:spAutoFit/>
          </a:bodyPr>
          <a:lstStyle/>
          <a:p>
            <a:pPr algn="r" rtl="true">
              <a:lnSpc>
                <a:spcPts val="6580"/>
              </a:lnSpc>
            </a:pPr>
            <a:r>
              <a:rPr lang="he-IL" sz="4700">
                <a:solidFill>
                  <a:srgbClr val="9FC3D0"/>
                </a:solidFill>
                <a:latin typeface="Alatsi"/>
                <a:ea typeface="Alatsi"/>
                <a:cs typeface="Alatsi"/>
                <a:sym typeface="Alatsi"/>
                <a:rtl val="true"/>
              </a:rPr>
              <a:t>הטייה עיוורת</a:t>
            </a:r>
          </a:p>
        </p:txBody>
      </p:sp>
      <p:sp>
        <p:nvSpPr>
          <p:cNvPr name="TextBox 19" id="19"/>
          <p:cNvSpPr txBox="true"/>
          <p:nvPr/>
        </p:nvSpPr>
        <p:spPr>
          <a:xfrm rot="0">
            <a:off x="3260980" y="3667272"/>
            <a:ext cx="6848358" cy="1082112"/>
          </a:xfrm>
          <a:prstGeom prst="rect">
            <a:avLst/>
          </a:prstGeom>
        </p:spPr>
        <p:txBody>
          <a:bodyPr anchor="t" rtlCol="false" tIns="0" lIns="0" bIns="0" rIns="0">
            <a:spAutoFit/>
          </a:bodyPr>
          <a:lstStyle/>
          <a:p>
            <a:pPr algn="r" rtl="true">
              <a:lnSpc>
                <a:spcPts val="4369"/>
              </a:lnSpc>
            </a:pPr>
            <a:r>
              <a:rPr lang="he-IL" sz="3121">
                <a:solidFill>
                  <a:srgbClr val="000000"/>
                </a:solidFill>
                <a:latin typeface="Alatsi"/>
                <a:ea typeface="Alatsi"/>
                <a:cs typeface="Alatsi"/>
                <a:sym typeface="Alatsi"/>
                <a:rtl val="true"/>
              </a:rPr>
              <a:t>חוסר היכולת לראות את ההטיות שיש לי לעומת זיהוי הטיות אצל אחרים</a:t>
            </a:r>
          </a:p>
        </p:txBody>
      </p:sp>
      <p:sp>
        <p:nvSpPr>
          <p:cNvPr name="TextBox 20" id="20"/>
          <p:cNvSpPr txBox="true"/>
          <p:nvPr/>
        </p:nvSpPr>
        <p:spPr>
          <a:xfrm rot="-5400000">
            <a:off x="-2373736" y="4911090"/>
            <a:ext cx="6882108" cy="464820"/>
          </a:xfrm>
          <a:prstGeom prst="rect">
            <a:avLst/>
          </a:prstGeom>
        </p:spPr>
        <p:txBody>
          <a:bodyPr anchor="t" rtlCol="false" tIns="0" lIns="0" bIns="0" rIns="0">
            <a:spAutoFit/>
          </a:bodyPr>
          <a:lstStyle/>
          <a:p>
            <a:pPr algn="ctr" rtl="true">
              <a:lnSpc>
                <a:spcPts val="3779"/>
              </a:lnSpc>
            </a:pPr>
            <a:r>
              <a:rPr lang="he-IL" sz="2700">
                <a:solidFill>
                  <a:srgbClr val="000000"/>
                </a:solidFill>
                <a:latin typeface="Alatsi"/>
                <a:ea typeface="Alatsi"/>
                <a:cs typeface="Alatsi"/>
                <a:sym typeface="Alatsi"/>
                <a:rtl val="true"/>
              </a:rPr>
              <a:t>האגף לחינוך | אוגוסט </a:t>
            </a:r>
            <a:r>
              <a:rPr lang="en-US" sz="2700">
                <a:solidFill>
                  <a:srgbClr val="000000"/>
                </a:solidFill>
                <a:latin typeface="Alatsi"/>
                <a:ea typeface="Alatsi"/>
                <a:cs typeface="Alatsi"/>
                <a:sym typeface="Alatsi"/>
              </a:rPr>
              <a:t>2024</a:t>
            </a:r>
          </a:p>
        </p:txBody>
      </p:sp>
      <p:sp>
        <p:nvSpPr>
          <p:cNvPr name="TextBox 21" id="21"/>
          <p:cNvSpPr txBox="true"/>
          <p:nvPr/>
        </p:nvSpPr>
        <p:spPr>
          <a:xfrm rot="0">
            <a:off x="3260980" y="6291775"/>
            <a:ext cx="5381802" cy="795020"/>
          </a:xfrm>
          <a:prstGeom prst="rect">
            <a:avLst/>
          </a:prstGeom>
        </p:spPr>
        <p:txBody>
          <a:bodyPr anchor="t" rtlCol="false" tIns="0" lIns="0" bIns="0" rIns="0">
            <a:spAutoFit/>
          </a:bodyPr>
          <a:lstStyle/>
          <a:p>
            <a:pPr algn="r" rtl="true">
              <a:lnSpc>
                <a:spcPts val="6580"/>
              </a:lnSpc>
            </a:pPr>
            <a:r>
              <a:rPr lang="he-IL" sz="4700">
                <a:solidFill>
                  <a:srgbClr val="E9C7C6"/>
                </a:solidFill>
                <a:latin typeface="Alatsi"/>
                <a:ea typeface="Alatsi"/>
                <a:cs typeface="Alatsi"/>
                <a:sym typeface="Alatsi"/>
                <a:rtl val="true"/>
              </a:rPr>
              <a:t>הטיית הציפייה</a:t>
            </a:r>
          </a:p>
        </p:txBody>
      </p:sp>
      <p:sp>
        <p:nvSpPr>
          <p:cNvPr name="TextBox 22" id="22"/>
          <p:cNvSpPr txBox="true"/>
          <p:nvPr/>
        </p:nvSpPr>
        <p:spPr>
          <a:xfrm rot="0">
            <a:off x="3260980" y="7201095"/>
            <a:ext cx="6848358" cy="1634233"/>
          </a:xfrm>
          <a:prstGeom prst="rect">
            <a:avLst/>
          </a:prstGeom>
        </p:spPr>
        <p:txBody>
          <a:bodyPr anchor="t" rtlCol="false" tIns="0" lIns="0" bIns="0" rIns="0">
            <a:spAutoFit/>
          </a:bodyPr>
          <a:lstStyle/>
          <a:p>
            <a:pPr algn="r" rtl="true">
              <a:lnSpc>
                <a:spcPts val="4369"/>
              </a:lnSpc>
            </a:pPr>
            <a:r>
              <a:rPr lang="he-IL" sz="3121">
                <a:solidFill>
                  <a:srgbClr val="000000"/>
                </a:solidFill>
                <a:latin typeface="Alatsi"/>
                <a:ea typeface="Alatsi"/>
                <a:cs typeface="Alatsi"/>
                <a:sym typeface="Alatsi"/>
                <a:rtl val="true"/>
              </a:rPr>
              <a:t>אנחנו מרשים לעצמנו לעצב את תפיסת העולם שלנו על ידי הציפיות המוקדמות שיש לנו</a:t>
            </a:r>
          </a:p>
        </p:txBody>
      </p:sp>
      <p:sp>
        <p:nvSpPr>
          <p:cNvPr name="TextBox 23" id="23"/>
          <p:cNvSpPr txBox="true"/>
          <p:nvPr/>
        </p:nvSpPr>
        <p:spPr>
          <a:xfrm rot="0">
            <a:off x="11265045" y="2757952"/>
            <a:ext cx="5381802" cy="795020"/>
          </a:xfrm>
          <a:prstGeom prst="rect">
            <a:avLst/>
          </a:prstGeom>
        </p:spPr>
        <p:txBody>
          <a:bodyPr anchor="t" rtlCol="false" tIns="0" lIns="0" bIns="0" rIns="0">
            <a:spAutoFit/>
          </a:bodyPr>
          <a:lstStyle/>
          <a:p>
            <a:pPr algn="ctr" rtl="true">
              <a:lnSpc>
                <a:spcPts val="6580"/>
              </a:lnSpc>
            </a:pPr>
            <a:r>
              <a:rPr lang="he-IL" sz="4700">
                <a:solidFill>
                  <a:srgbClr val="E9C7C6"/>
                </a:solidFill>
                <a:latin typeface="Alatsi"/>
                <a:ea typeface="Alatsi"/>
                <a:cs typeface="Alatsi"/>
                <a:sym typeface="Alatsi"/>
                <a:rtl val="true"/>
              </a:rPr>
              <a:t>הטיית הצדקה</a:t>
            </a:r>
          </a:p>
        </p:txBody>
      </p:sp>
      <p:sp>
        <p:nvSpPr>
          <p:cNvPr name="TextBox 24" id="24"/>
          <p:cNvSpPr txBox="true"/>
          <p:nvPr/>
        </p:nvSpPr>
        <p:spPr>
          <a:xfrm rot="0">
            <a:off x="10410942" y="3667272"/>
            <a:ext cx="6848358" cy="1634233"/>
          </a:xfrm>
          <a:prstGeom prst="rect">
            <a:avLst/>
          </a:prstGeom>
        </p:spPr>
        <p:txBody>
          <a:bodyPr anchor="t" rtlCol="false" tIns="0" lIns="0" bIns="0" rIns="0">
            <a:spAutoFit/>
          </a:bodyPr>
          <a:lstStyle/>
          <a:p>
            <a:pPr algn="r" rtl="true">
              <a:lnSpc>
                <a:spcPts val="4369"/>
              </a:lnSpc>
            </a:pPr>
            <a:r>
              <a:rPr lang="he-IL" sz="3121">
                <a:solidFill>
                  <a:srgbClr val="000000"/>
                </a:solidFill>
                <a:latin typeface="Alatsi"/>
                <a:ea typeface="Alatsi"/>
                <a:cs typeface="Alatsi"/>
                <a:sym typeface="Alatsi"/>
                <a:rtl val="true"/>
              </a:rPr>
              <a:t>אנחנו נוטים להקשיב ולשים לב לאינפורמציה המתאימה ומאששת את דעתנו</a:t>
            </a:r>
          </a:p>
        </p:txBody>
      </p:sp>
      <p:sp>
        <p:nvSpPr>
          <p:cNvPr name="TextBox 25" id="25"/>
          <p:cNvSpPr txBox="true"/>
          <p:nvPr/>
        </p:nvSpPr>
        <p:spPr>
          <a:xfrm rot="0">
            <a:off x="11915598" y="6291775"/>
            <a:ext cx="5381802" cy="795020"/>
          </a:xfrm>
          <a:prstGeom prst="rect">
            <a:avLst/>
          </a:prstGeom>
        </p:spPr>
        <p:txBody>
          <a:bodyPr anchor="t" rtlCol="false" tIns="0" lIns="0" bIns="0" rIns="0">
            <a:spAutoFit/>
          </a:bodyPr>
          <a:lstStyle/>
          <a:p>
            <a:pPr algn="ctr" rtl="true">
              <a:lnSpc>
                <a:spcPts val="6580"/>
              </a:lnSpc>
            </a:pPr>
            <a:r>
              <a:rPr lang="he-IL" sz="4700">
                <a:solidFill>
                  <a:srgbClr val="9FC3D0"/>
                </a:solidFill>
                <a:latin typeface="Alatsi"/>
                <a:ea typeface="Alatsi"/>
                <a:cs typeface="Alatsi"/>
                <a:sym typeface="Alatsi"/>
                <a:rtl val="true"/>
              </a:rPr>
              <a:t>הטיית הסטריאוטיפ</a:t>
            </a:r>
          </a:p>
        </p:txBody>
      </p:sp>
      <p:sp>
        <p:nvSpPr>
          <p:cNvPr name="TextBox 26" id="26"/>
          <p:cNvSpPr txBox="true"/>
          <p:nvPr/>
        </p:nvSpPr>
        <p:spPr>
          <a:xfrm rot="0">
            <a:off x="10607081" y="7201095"/>
            <a:ext cx="6848358" cy="1634233"/>
          </a:xfrm>
          <a:prstGeom prst="rect">
            <a:avLst/>
          </a:prstGeom>
        </p:spPr>
        <p:txBody>
          <a:bodyPr anchor="t" rtlCol="false" tIns="0" lIns="0" bIns="0" rIns="0">
            <a:spAutoFit/>
          </a:bodyPr>
          <a:lstStyle/>
          <a:p>
            <a:pPr algn="r" rtl="true">
              <a:lnSpc>
                <a:spcPts val="4369"/>
              </a:lnSpc>
            </a:pPr>
            <a:r>
              <a:rPr lang="he-IL" sz="3121">
                <a:solidFill>
                  <a:srgbClr val="000000"/>
                </a:solidFill>
                <a:latin typeface="Alatsi"/>
                <a:ea typeface="Alatsi"/>
                <a:cs typeface="Alatsi"/>
                <a:sym typeface="Alatsi"/>
                <a:rtl val="true"/>
              </a:rPr>
              <a:t>ציפייה מקבוצה או פרט שיחזיקו בתכונות מסוימות ללא מידע אמיתי עליהם/ן</a:t>
            </a:r>
          </a:p>
        </p:txBody>
      </p:sp>
      <p:sp>
        <p:nvSpPr>
          <p:cNvPr name="AutoShape 27" id="27"/>
          <p:cNvSpPr/>
          <p:nvPr/>
        </p:nvSpPr>
        <p:spPr>
          <a:xfrm flipH="true" flipV="true">
            <a:off x="1085850" y="7289441"/>
            <a:ext cx="5403" cy="2997456"/>
          </a:xfrm>
          <a:prstGeom prst="line">
            <a:avLst/>
          </a:prstGeom>
          <a:ln cap="flat" w="114300">
            <a:solidFill>
              <a:srgbClr val="9FC3D0"/>
            </a:solidFill>
            <a:prstDash val="solid"/>
            <a:headEnd type="none" len="sm" w="sm"/>
            <a:tailEnd type="none" len="sm" w="sm"/>
          </a:ln>
        </p:spPr>
      </p:sp>
      <p:sp>
        <p:nvSpPr>
          <p:cNvPr name="AutoShape 28" id="28"/>
          <p:cNvSpPr/>
          <p:nvPr/>
        </p:nvSpPr>
        <p:spPr>
          <a:xfrm flipH="true" flipV="true">
            <a:off x="1090490" y="-104525"/>
            <a:ext cx="5403" cy="2997456"/>
          </a:xfrm>
          <a:prstGeom prst="line">
            <a:avLst/>
          </a:prstGeom>
          <a:ln cap="flat" w="114300">
            <a:solidFill>
              <a:srgbClr val="9FC3D0"/>
            </a:solidFill>
            <a:prstDash val="solid"/>
            <a:headEnd type="none" len="sm" w="sm"/>
            <a:tailEnd type="none" len="sm" w="sm"/>
          </a:ln>
        </p:spPr>
      </p:sp>
      <p:grpSp>
        <p:nvGrpSpPr>
          <p:cNvPr name="Group 29" id="29"/>
          <p:cNvGrpSpPr/>
          <p:nvPr/>
        </p:nvGrpSpPr>
        <p:grpSpPr>
          <a:xfrm rot="0">
            <a:off x="15859155" y="0"/>
            <a:ext cx="1562612" cy="1673225"/>
            <a:chOff x="0" y="0"/>
            <a:chExt cx="2083482" cy="2230967"/>
          </a:xfrm>
        </p:grpSpPr>
        <p:grpSp>
          <p:nvGrpSpPr>
            <p:cNvPr name="Group 30" id="30"/>
            <p:cNvGrpSpPr/>
            <p:nvPr/>
          </p:nvGrpSpPr>
          <p:grpSpPr>
            <a:xfrm rot="0">
              <a:off x="75599" y="0"/>
              <a:ext cx="1932284" cy="2230967"/>
              <a:chOff x="0" y="0"/>
              <a:chExt cx="703982" cy="812800"/>
            </a:xfrm>
          </p:grpSpPr>
          <p:sp>
            <p:nvSpPr>
              <p:cNvPr name="Freeform 31" id="31"/>
              <p:cNvSpPr/>
              <p:nvPr/>
            </p:nvSpPr>
            <p:spPr>
              <a:xfrm flipH="false" flipV="false" rot="0">
                <a:off x="0" y="0"/>
                <a:ext cx="703982" cy="812800"/>
              </a:xfrm>
              <a:custGeom>
                <a:avLst/>
                <a:gdLst/>
                <a:ahLst/>
                <a:cxnLst/>
                <a:rect r="r" b="b" t="t" l="l"/>
                <a:pathLst>
                  <a:path h="812800" w="703982">
                    <a:moveTo>
                      <a:pt x="234787" y="793731"/>
                    </a:moveTo>
                    <a:cubicBezTo>
                      <a:pt x="270879" y="805245"/>
                      <a:pt x="311910" y="812800"/>
                      <a:pt x="352180" y="812800"/>
                    </a:cubicBezTo>
                    <a:cubicBezTo>
                      <a:pt x="392452" y="812800"/>
                      <a:pt x="431204" y="806323"/>
                      <a:pt x="466915" y="794809"/>
                    </a:cubicBezTo>
                    <a:cubicBezTo>
                      <a:pt x="467675" y="794450"/>
                      <a:pt x="468435" y="794450"/>
                      <a:pt x="469194" y="794090"/>
                    </a:cubicBezTo>
                    <a:cubicBezTo>
                      <a:pt x="603304" y="748035"/>
                      <a:pt x="702082" y="626421"/>
                      <a:pt x="703982" y="484298"/>
                    </a:cubicBezTo>
                    <a:lnTo>
                      <a:pt x="703982" y="0"/>
                    </a:lnTo>
                    <a:lnTo>
                      <a:pt x="0" y="0"/>
                    </a:lnTo>
                    <a:lnTo>
                      <a:pt x="0" y="483939"/>
                    </a:lnTo>
                    <a:cubicBezTo>
                      <a:pt x="1900" y="627140"/>
                      <a:pt x="99158" y="748755"/>
                      <a:pt x="234787" y="793731"/>
                    </a:cubicBezTo>
                    <a:close/>
                  </a:path>
                </a:pathLst>
              </a:custGeom>
              <a:solidFill>
                <a:srgbClr val="9FC3D0"/>
              </a:solidFill>
            </p:spPr>
          </p:sp>
          <p:sp>
            <p:nvSpPr>
              <p:cNvPr name="TextBox 32" id="32"/>
              <p:cNvSpPr txBox="true"/>
              <p:nvPr/>
            </p:nvSpPr>
            <p:spPr>
              <a:xfrm>
                <a:off x="0" y="-47625"/>
                <a:ext cx="703982" cy="733425"/>
              </a:xfrm>
              <a:prstGeom prst="rect">
                <a:avLst/>
              </a:prstGeom>
            </p:spPr>
            <p:txBody>
              <a:bodyPr anchor="ctr" rtlCol="false" tIns="50800" lIns="50800" bIns="50800" rIns="50800"/>
              <a:lstStyle/>
              <a:p>
                <a:pPr algn="ctr">
                  <a:lnSpc>
                    <a:spcPts val="2659"/>
                  </a:lnSpc>
                </a:pPr>
              </a:p>
            </p:txBody>
          </p:sp>
        </p:grpSp>
        <p:sp>
          <p:nvSpPr>
            <p:cNvPr name="TextBox 33" id="33"/>
            <p:cNvSpPr txBox="true"/>
            <p:nvPr/>
          </p:nvSpPr>
          <p:spPr>
            <a:xfrm rot="0">
              <a:off x="0" y="437582"/>
              <a:ext cx="2083482" cy="1241504"/>
            </a:xfrm>
            <a:prstGeom prst="rect">
              <a:avLst/>
            </a:prstGeom>
          </p:spPr>
          <p:txBody>
            <a:bodyPr anchor="t" rtlCol="false" tIns="0" lIns="0" bIns="0" rIns="0">
              <a:spAutoFit/>
            </a:bodyPr>
            <a:lstStyle/>
            <a:p>
              <a:pPr algn="ctr">
                <a:lnSpc>
                  <a:spcPts val="7805"/>
                </a:lnSpc>
              </a:pPr>
              <a:r>
                <a:rPr lang="en-US" sz="5575">
                  <a:solidFill>
                    <a:srgbClr val="000000"/>
                  </a:solidFill>
                  <a:latin typeface="Open Sans Bold"/>
                  <a:ea typeface="Open Sans Bold"/>
                  <a:cs typeface="Open Sans Bold"/>
                  <a:sym typeface="Open Sans Bold"/>
                </a:rPr>
                <a:t>4</a:t>
              </a:r>
            </a:p>
          </p:txBody>
        </p:sp>
      </p:grpSp>
      <p:sp>
        <p:nvSpPr>
          <p:cNvPr name="Freeform 34" id="34"/>
          <p:cNvSpPr/>
          <p:nvPr/>
        </p:nvSpPr>
        <p:spPr>
          <a:xfrm flipH="false" flipV="false" rot="0">
            <a:off x="1263762" y="-1458608"/>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5" id="35"/>
          <p:cNvSpPr/>
          <p:nvPr/>
        </p:nvSpPr>
        <p:spPr>
          <a:xfrm flipH="false" flipV="false" rot="0">
            <a:off x="11804788" y="9258300"/>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6" id="36"/>
          <p:cNvSpPr/>
          <p:nvPr/>
        </p:nvSpPr>
        <p:spPr>
          <a:xfrm flipH="false" flipV="false" rot="0">
            <a:off x="73952" y="0"/>
            <a:ext cx="1909496" cy="2808082"/>
          </a:xfrm>
          <a:custGeom>
            <a:avLst/>
            <a:gdLst/>
            <a:ahLst/>
            <a:cxnLst/>
            <a:rect r="r" b="b" t="t" l="l"/>
            <a:pathLst>
              <a:path h="2808082" w="1909496">
                <a:moveTo>
                  <a:pt x="0" y="0"/>
                </a:moveTo>
                <a:lnTo>
                  <a:pt x="1909496" y="0"/>
                </a:lnTo>
                <a:lnTo>
                  <a:pt x="1909496" y="2808082"/>
                </a:lnTo>
                <a:lnTo>
                  <a:pt x="0" y="2808082"/>
                </a:lnTo>
                <a:lnTo>
                  <a:pt x="0" y="0"/>
                </a:lnTo>
                <a:close/>
              </a:path>
            </a:pathLst>
          </a:custGeom>
          <a:blipFill>
            <a:blip r:embed="rId4"/>
            <a:stretch>
              <a:fillRect l="0" t="0" r="0" b="0"/>
            </a:stretch>
          </a:blipFill>
        </p:spPr>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6F3EB"/>
        </a:solidFill>
      </p:bgPr>
    </p:bg>
    <p:spTree>
      <p:nvGrpSpPr>
        <p:cNvPr id="1" name=""/>
        <p:cNvGrpSpPr/>
        <p:nvPr/>
      </p:nvGrpSpPr>
      <p:grpSpPr>
        <a:xfrm>
          <a:off x="0" y="0"/>
          <a:ext cx="0" cy="0"/>
          <a:chOff x="0" y="0"/>
          <a:chExt cx="0" cy="0"/>
        </a:xfrm>
      </p:grpSpPr>
      <p:sp>
        <p:nvSpPr>
          <p:cNvPr name="TextBox 2" id="2"/>
          <p:cNvSpPr txBox="true"/>
          <p:nvPr/>
        </p:nvSpPr>
        <p:spPr>
          <a:xfrm rot="0">
            <a:off x="1574235" y="1638721"/>
            <a:ext cx="16230600" cy="1403342"/>
          </a:xfrm>
          <a:prstGeom prst="rect">
            <a:avLst/>
          </a:prstGeom>
        </p:spPr>
        <p:txBody>
          <a:bodyPr anchor="t" rtlCol="false" tIns="0" lIns="0" bIns="0" rIns="0">
            <a:spAutoFit/>
          </a:bodyPr>
          <a:lstStyle/>
          <a:p>
            <a:pPr algn="ctr" rtl="true">
              <a:lnSpc>
                <a:spcPts val="6860"/>
              </a:lnSpc>
            </a:pPr>
            <a:r>
              <a:rPr lang="he-IL" sz="4900">
                <a:solidFill>
                  <a:srgbClr val="000000"/>
                </a:solidFill>
                <a:latin typeface="Heebo Bold"/>
                <a:ea typeface="Heebo Bold"/>
                <a:cs typeface="Heebo Bold"/>
                <a:sym typeface="Heebo Bold"/>
                <a:rtl val="true"/>
              </a:rPr>
              <a:t>ההשפעה החברתית/תרבותית על קהילה שנחשפת לטראומה</a:t>
            </a:r>
          </a:p>
          <a:p>
            <a:pPr algn="ctr">
              <a:lnSpc>
                <a:spcPts val="4340"/>
              </a:lnSpc>
            </a:pPr>
          </a:p>
        </p:txBody>
      </p:sp>
      <p:sp>
        <p:nvSpPr>
          <p:cNvPr name="TextBox 3" id="3"/>
          <p:cNvSpPr txBox="true"/>
          <p:nvPr/>
        </p:nvSpPr>
        <p:spPr>
          <a:xfrm rot="0">
            <a:off x="5702946" y="8800282"/>
            <a:ext cx="6882108" cy="464820"/>
          </a:xfrm>
          <a:prstGeom prst="rect">
            <a:avLst/>
          </a:prstGeom>
        </p:spPr>
        <p:txBody>
          <a:bodyPr anchor="t" rtlCol="false" tIns="0" lIns="0" bIns="0" rIns="0">
            <a:spAutoFit/>
          </a:bodyPr>
          <a:lstStyle/>
          <a:p>
            <a:pPr algn="ctr" rtl="true">
              <a:lnSpc>
                <a:spcPts val="3779"/>
              </a:lnSpc>
            </a:pPr>
            <a:r>
              <a:rPr lang="he-IL" sz="2700">
                <a:solidFill>
                  <a:srgbClr val="000000"/>
                </a:solidFill>
                <a:latin typeface="Alatsi"/>
                <a:ea typeface="Alatsi"/>
                <a:cs typeface="Alatsi"/>
                <a:sym typeface="Alatsi"/>
                <a:rtl val="true"/>
              </a:rPr>
              <a:t>האגף לחינוך | אוגוסט </a:t>
            </a:r>
            <a:r>
              <a:rPr lang="en-US" sz="2700">
                <a:solidFill>
                  <a:srgbClr val="000000"/>
                </a:solidFill>
                <a:latin typeface="Alatsi"/>
                <a:ea typeface="Alatsi"/>
                <a:cs typeface="Alatsi"/>
                <a:sym typeface="Alatsi"/>
              </a:rPr>
              <a:t>2024</a:t>
            </a:r>
          </a:p>
        </p:txBody>
      </p:sp>
      <p:grpSp>
        <p:nvGrpSpPr>
          <p:cNvPr name="Group 4" id="4"/>
          <p:cNvGrpSpPr/>
          <p:nvPr/>
        </p:nvGrpSpPr>
        <p:grpSpPr>
          <a:xfrm rot="0">
            <a:off x="510116" y="3102810"/>
            <a:ext cx="8243286" cy="4421131"/>
            <a:chOff x="0" y="0"/>
            <a:chExt cx="2171071" cy="1164413"/>
          </a:xfrm>
        </p:grpSpPr>
        <p:sp>
          <p:nvSpPr>
            <p:cNvPr name="Freeform 5" id="5"/>
            <p:cNvSpPr/>
            <p:nvPr/>
          </p:nvSpPr>
          <p:spPr>
            <a:xfrm flipH="false" flipV="false" rot="0">
              <a:off x="0" y="0"/>
              <a:ext cx="2171071" cy="1164413"/>
            </a:xfrm>
            <a:custGeom>
              <a:avLst/>
              <a:gdLst/>
              <a:ahLst/>
              <a:cxnLst/>
              <a:rect r="r" b="b" t="t" l="l"/>
              <a:pathLst>
                <a:path h="1164413" w="2171071">
                  <a:moveTo>
                    <a:pt x="47898" y="0"/>
                  </a:moveTo>
                  <a:lnTo>
                    <a:pt x="2123173" y="0"/>
                  </a:lnTo>
                  <a:cubicBezTo>
                    <a:pt x="2135877" y="0"/>
                    <a:pt x="2148060" y="5046"/>
                    <a:pt x="2157042" y="14029"/>
                  </a:cubicBezTo>
                  <a:cubicBezTo>
                    <a:pt x="2166025" y="23012"/>
                    <a:pt x="2171071" y="35195"/>
                    <a:pt x="2171071" y="47898"/>
                  </a:cubicBezTo>
                  <a:lnTo>
                    <a:pt x="2171071" y="1116515"/>
                  </a:lnTo>
                  <a:cubicBezTo>
                    <a:pt x="2171071" y="1129218"/>
                    <a:pt x="2166025" y="1141401"/>
                    <a:pt x="2157042" y="1150384"/>
                  </a:cubicBezTo>
                  <a:cubicBezTo>
                    <a:pt x="2148060" y="1159367"/>
                    <a:pt x="2135877" y="1164413"/>
                    <a:pt x="2123173" y="1164413"/>
                  </a:cubicBezTo>
                  <a:lnTo>
                    <a:pt x="47898" y="1164413"/>
                  </a:lnTo>
                  <a:cubicBezTo>
                    <a:pt x="35195" y="1164413"/>
                    <a:pt x="23012" y="1159367"/>
                    <a:pt x="14029" y="1150384"/>
                  </a:cubicBezTo>
                  <a:cubicBezTo>
                    <a:pt x="5046" y="1141401"/>
                    <a:pt x="0" y="1129218"/>
                    <a:pt x="0" y="1116515"/>
                  </a:cubicBezTo>
                  <a:lnTo>
                    <a:pt x="0" y="47898"/>
                  </a:lnTo>
                  <a:cubicBezTo>
                    <a:pt x="0" y="35195"/>
                    <a:pt x="5046" y="23012"/>
                    <a:pt x="14029" y="14029"/>
                  </a:cubicBezTo>
                  <a:cubicBezTo>
                    <a:pt x="23012" y="5046"/>
                    <a:pt x="35195" y="0"/>
                    <a:pt x="47898" y="0"/>
                  </a:cubicBezTo>
                  <a:close/>
                </a:path>
              </a:pathLst>
            </a:custGeom>
            <a:solidFill>
              <a:srgbClr val="E9C7C6"/>
            </a:solidFill>
          </p:spPr>
        </p:sp>
        <p:sp>
          <p:nvSpPr>
            <p:cNvPr name="TextBox 6" id="6"/>
            <p:cNvSpPr txBox="true"/>
            <p:nvPr/>
          </p:nvSpPr>
          <p:spPr>
            <a:xfrm>
              <a:off x="0" y="-38100"/>
              <a:ext cx="2171071" cy="1202513"/>
            </a:xfrm>
            <a:prstGeom prst="rect">
              <a:avLst/>
            </a:prstGeom>
          </p:spPr>
          <p:txBody>
            <a:bodyPr anchor="ctr" rtlCol="false" tIns="50800" lIns="50800" bIns="50800" rIns="50800"/>
            <a:lstStyle/>
            <a:p>
              <a:pPr algn="ctr">
                <a:lnSpc>
                  <a:spcPts val="2659"/>
                </a:lnSpc>
              </a:pPr>
            </a:p>
          </p:txBody>
        </p:sp>
      </p:grpSp>
      <p:sp>
        <p:nvSpPr>
          <p:cNvPr name="TextBox 7" id="7"/>
          <p:cNvSpPr txBox="true"/>
          <p:nvPr/>
        </p:nvSpPr>
        <p:spPr>
          <a:xfrm rot="0">
            <a:off x="1757969" y="3117124"/>
            <a:ext cx="6628187" cy="4874260"/>
          </a:xfrm>
          <a:prstGeom prst="rect">
            <a:avLst/>
          </a:prstGeom>
        </p:spPr>
        <p:txBody>
          <a:bodyPr anchor="t" rtlCol="false" tIns="0" lIns="0" bIns="0" rIns="0">
            <a:spAutoFit/>
          </a:bodyPr>
          <a:lstStyle/>
          <a:p>
            <a:pPr algn="r" rtl="true">
              <a:lnSpc>
                <a:spcPts val="4339"/>
              </a:lnSpc>
            </a:pPr>
            <a:r>
              <a:rPr lang="he-IL" sz="3099">
                <a:solidFill>
                  <a:srgbClr val="000000"/>
                </a:solidFill>
                <a:latin typeface="Alatsi"/>
                <a:ea typeface="Alatsi"/>
                <a:cs typeface="Alatsi"/>
                <a:sym typeface="Alatsi"/>
                <a:rtl val="true"/>
              </a:rPr>
              <a:t>בארה"ב - אנשים שנחשפו לפיגוע התאומים אמצו גישה עוינת לקבוצות מיעוט ופיתחו עמדות אתנוצנטריות (אֵתְנוֹצֶנְטְרִי = שֶׁמְּבֻסָּס עַל רְאִיַּת הַקְּבוּצָה הָאֶתְנִית שֶׁאָדָם מִשְׁתַּיֵּךְ אֵלֶיהָ כַּקְּבוּצָה הָעֶלְיוֹנָה.)</a:t>
            </a:r>
          </a:p>
          <a:p>
            <a:pPr algn="l">
              <a:lnSpc>
                <a:spcPts val="4339"/>
              </a:lnSpc>
            </a:pPr>
            <a:r>
              <a:rPr lang="en-US" sz="3099">
                <a:solidFill>
                  <a:srgbClr val="000000"/>
                </a:solidFill>
                <a:latin typeface="Alatsi"/>
                <a:ea typeface="Alatsi"/>
                <a:cs typeface="Alatsi"/>
                <a:sym typeface="Alatsi"/>
              </a:rPr>
              <a:t>(Jost et al., 2003, Bonnano &amp; Jost 2006).</a:t>
            </a:r>
          </a:p>
          <a:p>
            <a:pPr algn="l">
              <a:lnSpc>
                <a:spcPts val="4339"/>
              </a:lnSpc>
            </a:pPr>
          </a:p>
        </p:txBody>
      </p:sp>
      <p:sp>
        <p:nvSpPr>
          <p:cNvPr name="Freeform 8" id="8"/>
          <p:cNvSpPr/>
          <p:nvPr/>
        </p:nvSpPr>
        <p:spPr>
          <a:xfrm flipH="false" flipV="false" rot="0">
            <a:off x="13417488" y="6142174"/>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9" id="9"/>
          <p:cNvGrpSpPr/>
          <p:nvPr/>
        </p:nvGrpSpPr>
        <p:grpSpPr>
          <a:xfrm rot="0">
            <a:off x="9534597" y="3102810"/>
            <a:ext cx="8323341" cy="4421131"/>
            <a:chOff x="0" y="0"/>
            <a:chExt cx="2192156" cy="1164413"/>
          </a:xfrm>
        </p:grpSpPr>
        <p:sp>
          <p:nvSpPr>
            <p:cNvPr name="Freeform 10" id="10"/>
            <p:cNvSpPr/>
            <p:nvPr/>
          </p:nvSpPr>
          <p:spPr>
            <a:xfrm flipH="false" flipV="false" rot="0">
              <a:off x="0" y="0"/>
              <a:ext cx="2192156" cy="1164413"/>
            </a:xfrm>
            <a:custGeom>
              <a:avLst/>
              <a:gdLst/>
              <a:ahLst/>
              <a:cxnLst/>
              <a:rect r="r" b="b" t="t" l="l"/>
              <a:pathLst>
                <a:path h="1164413" w="2192156">
                  <a:moveTo>
                    <a:pt x="47437" y="0"/>
                  </a:moveTo>
                  <a:lnTo>
                    <a:pt x="2144718" y="0"/>
                  </a:lnTo>
                  <a:cubicBezTo>
                    <a:pt x="2157300" y="0"/>
                    <a:pt x="2169365" y="4998"/>
                    <a:pt x="2178262" y="13894"/>
                  </a:cubicBezTo>
                  <a:cubicBezTo>
                    <a:pt x="2187158" y="22790"/>
                    <a:pt x="2192156" y="34856"/>
                    <a:pt x="2192156" y="47437"/>
                  </a:cubicBezTo>
                  <a:lnTo>
                    <a:pt x="2192156" y="1116976"/>
                  </a:lnTo>
                  <a:cubicBezTo>
                    <a:pt x="2192156" y="1143175"/>
                    <a:pt x="2170917" y="1164413"/>
                    <a:pt x="2144718" y="1164413"/>
                  </a:cubicBezTo>
                  <a:lnTo>
                    <a:pt x="47437" y="1164413"/>
                  </a:lnTo>
                  <a:cubicBezTo>
                    <a:pt x="21238" y="1164413"/>
                    <a:pt x="0" y="1143175"/>
                    <a:pt x="0" y="1116976"/>
                  </a:cubicBezTo>
                  <a:lnTo>
                    <a:pt x="0" y="47437"/>
                  </a:lnTo>
                  <a:cubicBezTo>
                    <a:pt x="0" y="21238"/>
                    <a:pt x="21238" y="0"/>
                    <a:pt x="47437" y="0"/>
                  </a:cubicBezTo>
                  <a:close/>
                </a:path>
              </a:pathLst>
            </a:custGeom>
            <a:solidFill>
              <a:srgbClr val="E9C7C6"/>
            </a:solidFill>
          </p:spPr>
        </p:sp>
        <p:sp>
          <p:nvSpPr>
            <p:cNvPr name="TextBox 11" id="11"/>
            <p:cNvSpPr txBox="true"/>
            <p:nvPr/>
          </p:nvSpPr>
          <p:spPr>
            <a:xfrm>
              <a:off x="0" y="-38100"/>
              <a:ext cx="2192156" cy="1202513"/>
            </a:xfrm>
            <a:prstGeom prst="rect">
              <a:avLst/>
            </a:prstGeom>
          </p:spPr>
          <p:txBody>
            <a:bodyPr anchor="ctr" rtlCol="false" tIns="50800" lIns="50800" bIns="50800" rIns="50800"/>
            <a:lstStyle/>
            <a:p>
              <a:pPr algn="ctr">
                <a:lnSpc>
                  <a:spcPts val="2659"/>
                </a:lnSpc>
              </a:pPr>
            </a:p>
          </p:txBody>
        </p:sp>
      </p:grpSp>
      <p:sp>
        <p:nvSpPr>
          <p:cNvPr name="TextBox 12" id="12"/>
          <p:cNvSpPr txBox="true"/>
          <p:nvPr/>
        </p:nvSpPr>
        <p:spPr>
          <a:xfrm rot="0">
            <a:off x="10667924" y="3101157"/>
            <a:ext cx="6753843" cy="4331335"/>
          </a:xfrm>
          <a:prstGeom prst="rect">
            <a:avLst/>
          </a:prstGeom>
        </p:spPr>
        <p:txBody>
          <a:bodyPr anchor="t" rtlCol="false" tIns="0" lIns="0" bIns="0" rIns="0">
            <a:spAutoFit/>
          </a:bodyPr>
          <a:lstStyle/>
          <a:p>
            <a:pPr algn="r" rtl="true">
              <a:lnSpc>
                <a:spcPts val="4339"/>
              </a:lnSpc>
            </a:pPr>
            <a:r>
              <a:rPr lang="he-IL" sz="3099">
                <a:solidFill>
                  <a:srgbClr val="000000"/>
                </a:solidFill>
                <a:latin typeface="Alatsi"/>
                <a:ea typeface="Alatsi"/>
                <a:cs typeface="Alatsi"/>
                <a:sym typeface="Alatsi"/>
                <a:rtl val="true"/>
              </a:rPr>
              <a:t>בישראל - מחקר אורך באינתיפאדה השנייה גילה כי מרבית האנשים שנחשפו לפיגועים וסבלו ממצוקה נפשית בעקבותם וחוו תחושה של איום, פיתחו עמדה פוליטית קיצונית (ברובם לכיוון ימין), עמדות מדירות אחרים, שונות אתניות לקבוצות ועוינות. (</a:t>
            </a:r>
            <a:r>
              <a:rPr lang="en-US" sz="3099">
                <a:solidFill>
                  <a:srgbClr val="000000"/>
                </a:solidFill>
                <a:latin typeface="Alatsi"/>
                <a:ea typeface="Alatsi"/>
                <a:cs typeface="Alatsi"/>
                <a:sym typeface="Alatsi"/>
              </a:rPr>
              <a:t>Hobfoll et al., 2006; Canetti-Nissim et al., 2009</a:t>
            </a:r>
            <a:r>
              <a:rPr lang="ar-EG" sz="3099">
                <a:solidFill>
                  <a:srgbClr val="000000"/>
                </a:solidFill>
                <a:latin typeface="Alatsi"/>
                <a:ea typeface="Alatsi"/>
                <a:cs typeface="Alatsi"/>
                <a:sym typeface="Alatsi"/>
                <a:rtl val="true"/>
              </a:rPr>
              <a:t>). </a:t>
            </a:r>
          </a:p>
        </p:txBody>
      </p:sp>
      <p:grpSp>
        <p:nvGrpSpPr>
          <p:cNvPr name="Group 13" id="13"/>
          <p:cNvGrpSpPr/>
          <p:nvPr/>
        </p:nvGrpSpPr>
        <p:grpSpPr>
          <a:xfrm rot="0">
            <a:off x="1019175" y="3615357"/>
            <a:ext cx="516960" cy="516960"/>
            <a:chOff x="0" y="0"/>
            <a:chExt cx="812800" cy="812800"/>
          </a:xfrm>
        </p:grpSpPr>
        <p:sp>
          <p:nvSpPr>
            <p:cNvPr name="Freeform 14" id="1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sp>
        <p:sp>
          <p:nvSpPr>
            <p:cNvPr name="TextBox 15" id="15"/>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grpSp>
        <p:nvGrpSpPr>
          <p:cNvPr name="Group 16" id="16"/>
          <p:cNvGrpSpPr/>
          <p:nvPr/>
        </p:nvGrpSpPr>
        <p:grpSpPr>
          <a:xfrm rot="0">
            <a:off x="9830436" y="3615357"/>
            <a:ext cx="516960" cy="516960"/>
            <a:chOff x="0" y="0"/>
            <a:chExt cx="812800" cy="812800"/>
          </a:xfrm>
        </p:grpSpPr>
        <p:sp>
          <p:nvSpPr>
            <p:cNvPr name="Freeform 17" id="1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sp>
        <p:sp>
          <p:nvSpPr>
            <p:cNvPr name="TextBox 18" id="18"/>
            <p:cNvSpPr txBox="true"/>
            <p:nvPr/>
          </p:nvSpPr>
          <p:spPr>
            <a:xfrm>
              <a:off x="76200" y="38100"/>
              <a:ext cx="660400" cy="698500"/>
            </a:xfrm>
            <a:prstGeom prst="rect">
              <a:avLst/>
            </a:prstGeom>
          </p:spPr>
          <p:txBody>
            <a:bodyPr anchor="ctr" rtlCol="false" tIns="50800" lIns="50800" bIns="50800" rIns="50800"/>
            <a:lstStyle/>
            <a:p>
              <a:pPr algn="ctr">
                <a:lnSpc>
                  <a:spcPts val="2659"/>
                </a:lnSpc>
              </a:pPr>
            </a:p>
          </p:txBody>
        </p:sp>
      </p:grpSp>
      <p:sp>
        <p:nvSpPr>
          <p:cNvPr name="AutoShape 19" id="19"/>
          <p:cNvSpPr/>
          <p:nvPr/>
        </p:nvSpPr>
        <p:spPr>
          <a:xfrm>
            <a:off x="-260599" y="9061267"/>
            <a:ext cx="7105264" cy="19050"/>
          </a:xfrm>
          <a:prstGeom prst="line">
            <a:avLst/>
          </a:prstGeom>
          <a:ln cap="flat" w="114300">
            <a:solidFill>
              <a:srgbClr val="9FC3D0"/>
            </a:solidFill>
            <a:prstDash val="solid"/>
            <a:headEnd type="none" len="sm" w="sm"/>
            <a:tailEnd type="none" len="sm" w="sm"/>
          </a:ln>
        </p:spPr>
      </p:sp>
      <p:sp>
        <p:nvSpPr>
          <p:cNvPr name="AutoShape 20" id="20"/>
          <p:cNvSpPr/>
          <p:nvPr/>
        </p:nvSpPr>
        <p:spPr>
          <a:xfrm>
            <a:off x="11430169" y="9061267"/>
            <a:ext cx="7105264" cy="19050"/>
          </a:xfrm>
          <a:prstGeom prst="line">
            <a:avLst/>
          </a:prstGeom>
          <a:ln cap="flat" w="114300">
            <a:solidFill>
              <a:srgbClr val="9FC3D0"/>
            </a:solidFill>
            <a:prstDash val="solid"/>
            <a:headEnd type="none" len="sm" w="sm"/>
            <a:tailEnd type="none" len="sm" w="sm"/>
          </a:ln>
        </p:spPr>
      </p:sp>
      <p:sp>
        <p:nvSpPr>
          <p:cNvPr name="Freeform 21" id="21"/>
          <p:cNvSpPr/>
          <p:nvPr/>
        </p:nvSpPr>
        <p:spPr>
          <a:xfrm flipH="false" flipV="false" rot="0">
            <a:off x="-2243137" y="-402279"/>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22" id="22"/>
          <p:cNvGrpSpPr/>
          <p:nvPr/>
        </p:nvGrpSpPr>
        <p:grpSpPr>
          <a:xfrm rot="0">
            <a:off x="15859155" y="0"/>
            <a:ext cx="1562612" cy="1673225"/>
            <a:chOff x="0" y="0"/>
            <a:chExt cx="2083482" cy="2230967"/>
          </a:xfrm>
        </p:grpSpPr>
        <p:grpSp>
          <p:nvGrpSpPr>
            <p:cNvPr name="Group 23" id="23"/>
            <p:cNvGrpSpPr/>
            <p:nvPr/>
          </p:nvGrpSpPr>
          <p:grpSpPr>
            <a:xfrm rot="0">
              <a:off x="75599" y="0"/>
              <a:ext cx="1932284" cy="2230967"/>
              <a:chOff x="0" y="0"/>
              <a:chExt cx="703982" cy="812800"/>
            </a:xfrm>
          </p:grpSpPr>
          <p:sp>
            <p:nvSpPr>
              <p:cNvPr name="Freeform 24" id="24"/>
              <p:cNvSpPr/>
              <p:nvPr/>
            </p:nvSpPr>
            <p:spPr>
              <a:xfrm flipH="false" flipV="false" rot="0">
                <a:off x="0" y="0"/>
                <a:ext cx="703982" cy="812800"/>
              </a:xfrm>
              <a:custGeom>
                <a:avLst/>
                <a:gdLst/>
                <a:ahLst/>
                <a:cxnLst/>
                <a:rect r="r" b="b" t="t" l="l"/>
                <a:pathLst>
                  <a:path h="812800" w="703982">
                    <a:moveTo>
                      <a:pt x="234787" y="793731"/>
                    </a:moveTo>
                    <a:cubicBezTo>
                      <a:pt x="270879" y="805245"/>
                      <a:pt x="311910" y="812800"/>
                      <a:pt x="352180" y="812800"/>
                    </a:cubicBezTo>
                    <a:cubicBezTo>
                      <a:pt x="392452" y="812800"/>
                      <a:pt x="431204" y="806323"/>
                      <a:pt x="466915" y="794809"/>
                    </a:cubicBezTo>
                    <a:cubicBezTo>
                      <a:pt x="467675" y="794450"/>
                      <a:pt x="468435" y="794450"/>
                      <a:pt x="469194" y="794090"/>
                    </a:cubicBezTo>
                    <a:cubicBezTo>
                      <a:pt x="603304" y="748035"/>
                      <a:pt x="702082" y="626421"/>
                      <a:pt x="703982" y="484298"/>
                    </a:cubicBezTo>
                    <a:lnTo>
                      <a:pt x="703982" y="0"/>
                    </a:lnTo>
                    <a:lnTo>
                      <a:pt x="0" y="0"/>
                    </a:lnTo>
                    <a:lnTo>
                      <a:pt x="0" y="483939"/>
                    </a:lnTo>
                    <a:cubicBezTo>
                      <a:pt x="1900" y="627140"/>
                      <a:pt x="99158" y="748755"/>
                      <a:pt x="234787" y="793731"/>
                    </a:cubicBezTo>
                    <a:close/>
                  </a:path>
                </a:pathLst>
              </a:custGeom>
              <a:solidFill>
                <a:srgbClr val="9FC3D0"/>
              </a:solidFill>
            </p:spPr>
          </p:sp>
          <p:sp>
            <p:nvSpPr>
              <p:cNvPr name="TextBox 25" id="25"/>
              <p:cNvSpPr txBox="true"/>
              <p:nvPr/>
            </p:nvSpPr>
            <p:spPr>
              <a:xfrm>
                <a:off x="0" y="-47625"/>
                <a:ext cx="703982" cy="733425"/>
              </a:xfrm>
              <a:prstGeom prst="rect">
                <a:avLst/>
              </a:prstGeom>
            </p:spPr>
            <p:txBody>
              <a:bodyPr anchor="ctr" rtlCol="false" tIns="50800" lIns="50800" bIns="50800" rIns="50800"/>
              <a:lstStyle/>
              <a:p>
                <a:pPr algn="ctr">
                  <a:lnSpc>
                    <a:spcPts val="2659"/>
                  </a:lnSpc>
                </a:pPr>
              </a:p>
            </p:txBody>
          </p:sp>
        </p:grpSp>
        <p:sp>
          <p:nvSpPr>
            <p:cNvPr name="TextBox 26" id="26"/>
            <p:cNvSpPr txBox="true"/>
            <p:nvPr/>
          </p:nvSpPr>
          <p:spPr>
            <a:xfrm rot="0">
              <a:off x="0" y="437582"/>
              <a:ext cx="2083482" cy="1241504"/>
            </a:xfrm>
            <a:prstGeom prst="rect">
              <a:avLst/>
            </a:prstGeom>
          </p:spPr>
          <p:txBody>
            <a:bodyPr anchor="t" rtlCol="false" tIns="0" lIns="0" bIns="0" rIns="0">
              <a:spAutoFit/>
            </a:bodyPr>
            <a:lstStyle/>
            <a:p>
              <a:pPr algn="ctr">
                <a:lnSpc>
                  <a:spcPts val="7805"/>
                </a:lnSpc>
              </a:pPr>
              <a:r>
                <a:rPr lang="en-US" sz="5575">
                  <a:solidFill>
                    <a:srgbClr val="000000"/>
                  </a:solidFill>
                  <a:latin typeface="Open Sans Bold"/>
                  <a:ea typeface="Open Sans Bold"/>
                  <a:cs typeface="Open Sans Bold"/>
                  <a:sym typeface="Open Sans Bold"/>
                </a:rPr>
                <a:t>5</a:t>
              </a:r>
            </a:p>
          </p:txBody>
        </p:sp>
      </p:grpSp>
      <p:sp>
        <p:nvSpPr>
          <p:cNvPr name="Freeform 27" id="27"/>
          <p:cNvSpPr/>
          <p:nvPr/>
        </p:nvSpPr>
        <p:spPr>
          <a:xfrm flipH="false" flipV="false" rot="0">
            <a:off x="73952" y="0"/>
            <a:ext cx="1909496" cy="2808082"/>
          </a:xfrm>
          <a:custGeom>
            <a:avLst/>
            <a:gdLst/>
            <a:ahLst/>
            <a:cxnLst/>
            <a:rect r="r" b="b" t="t" l="l"/>
            <a:pathLst>
              <a:path h="2808082" w="1909496">
                <a:moveTo>
                  <a:pt x="0" y="0"/>
                </a:moveTo>
                <a:lnTo>
                  <a:pt x="1909496" y="0"/>
                </a:lnTo>
                <a:lnTo>
                  <a:pt x="1909496" y="2808082"/>
                </a:lnTo>
                <a:lnTo>
                  <a:pt x="0" y="2808082"/>
                </a:lnTo>
                <a:lnTo>
                  <a:pt x="0" y="0"/>
                </a:lnTo>
                <a:close/>
              </a:path>
            </a:pathLst>
          </a:custGeom>
          <a:blipFill>
            <a:blip r:embed="rId4"/>
            <a:stretch>
              <a:fillRect l="0" t="0" r="0" b="0"/>
            </a:stretch>
          </a:blipFill>
        </p:spPr>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6F3EB"/>
        </a:solidFill>
      </p:bgPr>
    </p:bg>
    <p:spTree>
      <p:nvGrpSpPr>
        <p:cNvPr id="1" name=""/>
        <p:cNvGrpSpPr/>
        <p:nvPr/>
      </p:nvGrpSpPr>
      <p:grpSpPr>
        <a:xfrm>
          <a:off x="0" y="0"/>
          <a:ext cx="0" cy="0"/>
          <a:chOff x="0" y="0"/>
          <a:chExt cx="0" cy="0"/>
        </a:xfrm>
      </p:grpSpPr>
      <p:sp>
        <p:nvSpPr>
          <p:cNvPr name="TextBox 2" id="2"/>
          <p:cNvSpPr txBox="true"/>
          <p:nvPr/>
        </p:nvSpPr>
        <p:spPr>
          <a:xfrm rot="0">
            <a:off x="5702946" y="8800282"/>
            <a:ext cx="6882108" cy="464820"/>
          </a:xfrm>
          <a:prstGeom prst="rect">
            <a:avLst/>
          </a:prstGeom>
        </p:spPr>
        <p:txBody>
          <a:bodyPr anchor="t" rtlCol="false" tIns="0" lIns="0" bIns="0" rIns="0">
            <a:spAutoFit/>
          </a:bodyPr>
          <a:lstStyle/>
          <a:p>
            <a:pPr algn="ctr" rtl="true">
              <a:lnSpc>
                <a:spcPts val="3779"/>
              </a:lnSpc>
            </a:pPr>
            <a:r>
              <a:rPr lang="he-IL" sz="2700">
                <a:solidFill>
                  <a:srgbClr val="000000"/>
                </a:solidFill>
                <a:latin typeface="Alatsi"/>
                <a:ea typeface="Alatsi"/>
                <a:cs typeface="Alatsi"/>
                <a:sym typeface="Alatsi"/>
                <a:rtl val="true"/>
              </a:rPr>
              <a:t>האגף לחינוך | אוגוסט </a:t>
            </a:r>
            <a:r>
              <a:rPr lang="en-US" sz="2700">
                <a:solidFill>
                  <a:srgbClr val="000000"/>
                </a:solidFill>
                <a:latin typeface="Alatsi"/>
                <a:ea typeface="Alatsi"/>
                <a:cs typeface="Alatsi"/>
                <a:sym typeface="Alatsi"/>
              </a:rPr>
              <a:t>2024</a:t>
            </a:r>
          </a:p>
        </p:txBody>
      </p:sp>
      <p:sp>
        <p:nvSpPr>
          <p:cNvPr name="AutoShape 3" id="3"/>
          <p:cNvSpPr/>
          <p:nvPr/>
        </p:nvSpPr>
        <p:spPr>
          <a:xfrm>
            <a:off x="-260599" y="9061267"/>
            <a:ext cx="7105264" cy="19050"/>
          </a:xfrm>
          <a:prstGeom prst="line">
            <a:avLst/>
          </a:prstGeom>
          <a:ln cap="flat" w="114300">
            <a:solidFill>
              <a:srgbClr val="9FC3D0"/>
            </a:solidFill>
            <a:prstDash val="solid"/>
            <a:headEnd type="none" len="sm" w="sm"/>
            <a:tailEnd type="none" len="sm" w="sm"/>
          </a:ln>
        </p:spPr>
      </p:sp>
      <p:sp>
        <p:nvSpPr>
          <p:cNvPr name="AutoShape 4" id="4"/>
          <p:cNvSpPr/>
          <p:nvPr/>
        </p:nvSpPr>
        <p:spPr>
          <a:xfrm>
            <a:off x="11430169" y="9061267"/>
            <a:ext cx="7105264" cy="19050"/>
          </a:xfrm>
          <a:prstGeom prst="line">
            <a:avLst/>
          </a:prstGeom>
          <a:ln cap="flat" w="114300">
            <a:solidFill>
              <a:srgbClr val="9FC3D0"/>
            </a:solidFill>
            <a:prstDash val="solid"/>
            <a:headEnd type="none" len="sm" w="sm"/>
            <a:tailEnd type="none" len="sm" w="sm"/>
          </a:ln>
        </p:spPr>
      </p:sp>
      <p:sp>
        <p:nvSpPr>
          <p:cNvPr name="Freeform 5" id="5"/>
          <p:cNvSpPr/>
          <p:nvPr/>
        </p:nvSpPr>
        <p:spPr>
          <a:xfrm flipH="false" flipV="false" rot="0">
            <a:off x="12982861" y="5945563"/>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grpSp>
        <p:nvGrpSpPr>
          <p:cNvPr name="Group 6" id="6"/>
          <p:cNvGrpSpPr/>
          <p:nvPr/>
        </p:nvGrpSpPr>
        <p:grpSpPr>
          <a:xfrm rot="0">
            <a:off x="15859155" y="0"/>
            <a:ext cx="1562612" cy="1673225"/>
            <a:chOff x="0" y="0"/>
            <a:chExt cx="2083482" cy="2230967"/>
          </a:xfrm>
        </p:grpSpPr>
        <p:grpSp>
          <p:nvGrpSpPr>
            <p:cNvPr name="Group 7" id="7"/>
            <p:cNvGrpSpPr/>
            <p:nvPr/>
          </p:nvGrpSpPr>
          <p:grpSpPr>
            <a:xfrm rot="0">
              <a:off x="75599" y="0"/>
              <a:ext cx="1932284" cy="2230967"/>
              <a:chOff x="0" y="0"/>
              <a:chExt cx="703982" cy="812800"/>
            </a:xfrm>
          </p:grpSpPr>
          <p:sp>
            <p:nvSpPr>
              <p:cNvPr name="Freeform 8" id="8"/>
              <p:cNvSpPr/>
              <p:nvPr/>
            </p:nvSpPr>
            <p:spPr>
              <a:xfrm flipH="false" flipV="false" rot="0">
                <a:off x="0" y="0"/>
                <a:ext cx="703982" cy="812800"/>
              </a:xfrm>
              <a:custGeom>
                <a:avLst/>
                <a:gdLst/>
                <a:ahLst/>
                <a:cxnLst/>
                <a:rect r="r" b="b" t="t" l="l"/>
                <a:pathLst>
                  <a:path h="812800" w="703982">
                    <a:moveTo>
                      <a:pt x="234787" y="793731"/>
                    </a:moveTo>
                    <a:cubicBezTo>
                      <a:pt x="270879" y="805245"/>
                      <a:pt x="311910" y="812800"/>
                      <a:pt x="352180" y="812800"/>
                    </a:cubicBezTo>
                    <a:cubicBezTo>
                      <a:pt x="392452" y="812800"/>
                      <a:pt x="431204" y="806323"/>
                      <a:pt x="466915" y="794809"/>
                    </a:cubicBezTo>
                    <a:cubicBezTo>
                      <a:pt x="467675" y="794450"/>
                      <a:pt x="468435" y="794450"/>
                      <a:pt x="469194" y="794090"/>
                    </a:cubicBezTo>
                    <a:cubicBezTo>
                      <a:pt x="603304" y="748035"/>
                      <a:pt x="702082" y="626421"/>
                      <a:pt x="703982" y="484298"/>
                    </a:cubicBezTo>
                    <a:lnTo>
                      <a:pt x="703982" y="0"/>
                    </a:lnTo>
                    <a:lnTo>
                      <a:pt x="0" y="0"/>
                    </a:lnTo>
                    <a:lnTo>
                      <a:pt x="0" y="483939"/>
                    </a:lnTo>
                    <a:cubicBezTo>
                      <a:pt x="1900" y="627140"/>
                      <a:pt x="99158" y="748755"/>
                      <a:pt x="234787" y="793731"/>
                    </a:cubicBezTo>
                    <a:close/>
                  </a:path>
                </a:pathLst>
              </a:custGeom>
              <a:solidFill>
                <a:srgbClr val="9FC3D0"/>
              </a:solidFill>
            </p:spPr>
          </p:sp>
          <p:sp>
            <p:nvSpPr>
              <p:cNvPr name="TextBox 9" id="9"/>
              <p:cNvSpPr txBox="true"/>
              <p:nvPr/>
            </p:nvSpPr>
            <p:spPr>
              <a:xfrm>
                <a:off x="0" y="-47625"/>
                <a:ext cx="703982" cy="733425"/>
              </a:xfrm>
              <a:prstGeom prst="rect">
                <a:avLst/>
              </a:prstGeom>
            </p:spPr>
            <p:txBody>
              <a:bodyPr anchor="ctr" rtlCol="false" tIns="50800" lIns="50800" bIns="50800" rIns="50800"/>
              <a:lstStyle/>
              <a:p>
                <a:pPr algn="ctr">
                  <a:lnSpc>
                    <a:spcPts val="2659"/>
                  </a:lnSpc>
                </a:pPr>
              </a:p>
            </p:txBody>
          </p:sp>
        </p:grpSp>
        <p:sp>
          <p:nvSpPr>
            <p:cNvPr name="TextBox 10" id="10"/>
            <p:cNvSpPr txBox="true"/>
            <p:nvPr/>
          </p:nvSpPr>
          <p:spPr>
            <a:xfrm rot="0">
              <a:off x="0" y="437582"/>
              <a:ext cx="2083482" cy="1241504"/>
            </a:xfrm>
            <a:prstGeom prst="rect">
              <a:avLst/>
            </a:prstGeom>
          </p:spPr>
          <p:txBody>
            <a:bodyPr anchor="t" rtlCol="false" tIns="0" lIns="0" bIns="0" rIns="0">
              <a:spAutoFit/>
            </a:bodyPr>
            <a:lstStyle/>
            <a:p>
              <a:pPr algn="ctr">
                <a:lnSpc>
                  <a:spcPts val="7805"/>
                </a:lnSpc>
              </a:pPr>
              <a:r>
                <a:rPr lang="en-US" sz="5575">
                  <a:solidFill>
                    <a:srgbClr val="000000"/>
                  </a:solidFill>
                  <a:latin typeface="Open Sans Bold"/>
                  <a:ea typeface="Open Sans Bold"/>
                  <a:cs typeface="Open Sans Bold"/>
                  <a:sym typeface="Open Sans Bold"/>
                </a:rPr>
                <a:t>6</a:t>
              </a:r>
            </a:p>
          </p:txBody>
        </p:sp>
      </p:grpSp>
      <p:sp>
        <p:nvSpPr>
          <p:cNvPr name="TextBox 11" id="11"/>
          <p:cNvSpPr txBox="true"/>
          <p:nvPr/>
        </p:nvSpPr>
        <p:spPr>
          <a:xfrm rot="0">
            <a:off x="3679044" y="2227711"/>
            <a:ext cx="10929913" cy="4460876"/>
          </a:xfrm>
          <a:prstGeom prst="rect">
            <a:avLst/>
          </a:prstGeom>
        </p:spPr>
        <p:txBody>
          <a:bodyPr anchor="t" rtlCol="false" tIns="0" lIns="0" bIns="0" rIns="0">
            <a:spAutoFit/>
          </a:bodyPr>
          <a:lstStyle/>
          <a:p>
            <a:pPr algn="ctr" rtl="true">
              <a:lnSpc>
                <a:spcPts val="11899"/>
              </a:lnSpc>
            </a:pPr>
            <a:r>
              <a:rPr lang="he-IL" sz="8499">
                <a:solidFill>
                  <a:srgbClr val="000000"/>
                </a:solidFill>
                <a:latin typeface="Alatsi"/>
                <a:ea typeface="Alatsi"/>
                <a:cs typeface="Alatsi"/>
                <a:sym typeface="Alatsi"/>
                <a:rtl val="true"/>
              </a:rPr>
              <a:t>אז איך בכל זאת נצליח לייצר חינוך הומניסטי ומכיל? </a:t>
            </a:r>
          </a:p>
        </p:txBody>
      </p:sp>
      <p:sp>
        <p:nvSpPr>
          <p:cNvPr name="Freeform 12" id="12"/>
          <p:cNvSpPr/>
          <p:nvPr/>
        </p:nvSpPr>
        <p:spPr>
          <a:xfrm flipH="false" flipV="false" rot="0">
            <a:off x="-3009325" y="-402279"/>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3" id="13"/>
          <p:cNvSpPr/>
          <p:nvPr/>
        </p:nvSpPr>
        <p:spPr>
          <a:xfrm flipH="false" flipV="false" rot="0">
            <a:off x="73952" y="0"/>
            <a:ext cx="1909496" cy="2808082"/>
          </a:xfrm>
          <a:custGeom>
            <a:avLst/>
            <a:gdLst/>
            <a:ahLst/>
            <a:cxnLst/>
            <a:rect r="r" b="b" t="t" l="l"/>
            <a:pathLst>
              <a:path h="2808082" w="1909496">
                <a:moveTo>
                  <a:pt x="0" y="0"/>
                </a:moveTo>
                <a:lnTo>
                  <a:pt x="1909496" y="0"/>
                </a:lnTo>
                <a:lnTo>
                  <a:pt x="1909496" y="2808082"/>
                </a:lnTo>
                <a:lnTo>
                  <a:pt x="0" y="2808082"/>
                </a:lnTo>
                <a:lnTo>
                  <a:pt x="0" y="0"/>
                </a:lnTo>
                <a:close/>
              </a:path>
            </a:pathLst>
          </a:custGeom>
          <a:blipFill>
            <a:blip r:embed="rId5"/>
            <a:stretch>
              <a:fillRect l="0" t="0" r="0" b="0"/>
            </a:stretch>
          </a:blipFill>
        </p:spPr>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6F3EB"/>
        </a:solidFill>
      </p:bgPr>
    </p:bg>
    <p:spTree>
      <p:nvGrpSpPr>
        <p:cNvPr id="1" name=""/>
        <p:cNvGrpSpPr/>
        <p:nvPr/>
      </p:nvGrpSpPr>
      <p:grpSpPr>
        <a:xfrm>
          <a:off x="0" y="0"/>
          <a:ext cx="0" cy="0"/>
          <a:chOff x="0" y="0"/>
          <a:chExt cx="0" cy="0"/>
        </a:xfrm>
      </p:grpSpPr>
      <p:sp>
        <p:nvSpPr>
          <p:cNvPr name="TextBox 2" id="2"/>
          <p:cNvSpPr txBox="true"/>
          <p:nvPr/>
        </p:nvSpPr>
        <p:spPr>
          <a:xfrm rot="0">
            <a:off x="5702946" y="8800282"/>
            <a:ext cx="6882108" cy="464820"/>
          </a:xfrm>
          <a:prstGeom prst="rect">
            <a:avLst/>
          </a:prstGeom>
        </p:spPr>
        <p:txBody>
          <a:bodyPr anchor="t" rtlCol="false" tIns="0" lIns="0" bIns="0" rIns="0">
            <a:spAutoFit/>
          </a:bodyPr>
          <a:lstStyle/>
          <a:p>
            <a:pPr algn="ctr" rtl="true">
              <a:lnSpc>
                <a:spcPts val="3779"/>
              </a:lnSpc>
            </a:pPr>
            <a:r>
              <a:rPr lang="he-IL" sz="2700">
                <a:solidFill>
                  <a:srgbClr val="000000"/>
                </a:solidFill>
                <a:latin typeface="Alatsi"/>
                <a:ea typeface="Alatsi"/>
                <a:cs typeface="Alatsi"/>
                <a:sym typeface="Alatsi"/>
                <a:rtl val="true"/>
              </a:rPr>
              <a:t>האגף לחינוך | אוגוסט </a:t>
            </a:r>
            <a:r>
              <a:rPr lang="en-US" sz="2700">
                <a:solidFill>
                  <a:srgbClr val="000000"/>
                </a:solidFill>
                <a:latin typeface="Alatsi"/>
                <a:ea typeface="Alatsi"/>
                <a:cs typeface="Alatsi"/>
                <a:sym typeface="Alatsi"/>
              </a:rPr>
              <a:t>2024</a:t>
            </a:r>
          </a:p>
        </p:txBody>
      </p:sp>
      <p:sp>
        <p:nvSpPr>
          <p:cNvPr name="AutoShape 3" id="3"/>
          <p:cNvSpPr/>
          <p:nvPr/>
        </p:nvSpPr>
        <p:spPr>
          <a:xfrm>
            <a:off x="-260599" y="9061267"/>
            <a:ext cx="7105264" cy="19050"/>
          </a:xfrm>
          <a:prstGeom prst="line">
            <a:avLst/>
          </a:prstGeom>
          <a:ln cap="flat" w="114300">
            <a:solidFill>
              <a:srgbClr val="9FC3D0"/>
            </a:solidFill>
            <a:prstDash val="solid"/>
            <a:headEnd type="none" len="sm" w="sm"/>
            <a:tailEnd type="none" len="sm" w="sm"/>
          </a:ln>
        </p:spPr>
      </p:sp>
      <p:sp>
        <p:nvSpPr>
          <p:cNvPr name="AutoShape 4" id="4"/>
          <p:cNvSpPr/>
          <p:nvPr/>
        </p:nvSpPr>
        <p:spPr>
          <a:xfrm>
            <a:off x="11430169" y="9061267"/>
            <a:ext cx="7105264" cy="19050"/>
          </a:xfrm>
          <a:prstGeom prst="line">
            <a:avLst/>
          </a:prstGeom>
          <a:ln cap="flat" w="114300">
            <a:solidFill>
              <a:srgbClr val="9FC3D0"/>
            </a:solidFill>
            <a:prstDash val="solid"/>
            <a:headEnd type="none" len="sm" w="sm"/>
            <a:tailEnd type="none" len="sm" w="sm"/>
          </a:ln>
        </p:spPr>
      </p:sp>
      <p:sp>
        <p:nvSpPr>
          <p:cNvPr name="Freeform 5" id="5"/>
          <p:cNvSpPr/>
          <p:nvPr/>
        </p:nvSpPr>
        <p:spPr>
          <a:xfrm flipH="false" flipV="false" rot="0">
            <a:off x="12982861" y="5945563"/>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a:grpSpLocks noChangeAspect="true"/>
          </p:cNvGrpSpPr>
          <p:nvPr/>
        </p:nvGrpSpPr>
        <p:grpSpPr>
          <a:xfrm rot="0">
            <a:off x="12012909" y="2797221"/>
            <a:ext cx="5246391" cy="5246370"/>
            <a:chOff x="0" y="0"/>
            <a:chExt cx="6350025" cy="6350000"/>
          </a:xfrm>
        </p:grpSpPr>
        <p:sp>
          <p:nvSpPr>
            <p:cNvPr name="Freeform 7" id="7"/>
            <p:cNvSpPr/>
            <p:nvPr/>
          </p:nvSpPr>
          <p:spPr>
            <a:xfrm flipH="false" flipV="false" rot="0">
              <a:off x="0" y="0"/>
              <a:ext cx="6350026" cy="6350000"/>
            </a:xfrm>
            <a:custGeom>
              <a:avLst/>
              <a:gdLst/>
              <a:ahLst/>
              <a:cxnLst/>
              <a:rect r="r" b="b" t="t" l="l"/>
              <a:pathLst>
                <a:path h="6350000" w="6350026">
                  <a:moveTo>
                    <a:pt x="0" y="0"/>
                  </a:moveTo>
                  <a:lnTo>
                    <a:pt x="6350026" y="0"/>
                  </a:lnTo>
                  <a:lnTo>
                    <a:pt x="6350026" y="6350000"/>
                  </a:lnTo>
                  <a:lnTo>
                    <a:pt x="0" y="6350000"/>
                  </a:lnTo>
                  <a:close/>
                </a:path>
              </a:pathLst>
            </a:custGeom>
            <a:blipFill>
              <a:blip r:embed="rId4"/>
              <a:stretch>
                <a:fillRect l="0" t="-4581" r="-9162" b="-4581"/>
              </a:stretch>
            </a:blipFill>
          </p:spPr>
        </p:sp>
      </p:grpSp>
      <p:grpSp>
        <p:nvGrpSpPr>
          <p:cNvPr name="Group 8" id="8"/>
          <p:cNvGrpSpPr/>
          <p:nvPr/>
        </p:nvGrpSpPr>
        <p:grpSpPr>
          <a:xfrm rot="0">
            <a:off x="15859155" y="0"/>
            <a:ext cx="1562612" cy="1673225"/>
            <a:chOff x="0" y="0"/>
            <a:chExt cx="2083482" cy="2230967"/>
          </a:xfrm>
        </p:grpSpPr>
        <p:grpSp>
          <p:nvGrpSpPr>
            <p:cNvPr name="Group 9" id="9"/>
            <p:cNvGrpSpPr/>
            <p:nvPr/>
          </p:nvGrpSpPr>
          <p:grpSpPr>
            <a:xfrm rot="0">
              <a:off x="75599" y="0"/>
              <a:ext cx="1932284" cy="2230967"/>
              <a:chOff x="0" y="0"/>
              <a:chExt cx="703982" cy="812800"/>
            </a:xfrm>
          </p:grpSpPr>
          <p:sp>
            <p:nvSpPr>
              <p:cNvPr name="Freeform 10" id="10"/>
              <p:cNvSpPr/>
              <p:nvPr/>
            </p:nvSpPr>
            <p:spPr>
              <a:xfrm flipH="false" flipV="false" rot="0">
                <a:off x="0" y="0"/>
                <a:ext cx="703982" cy="812800"/>
              </a:xfrm>
              <a:custGeom>
                <a:avLst/>
                <a:gdLst/>
                <a:ahLst/>
                <a:cxnLst/>
                <a:rect r="r" b="b" t="t" l="l"/>
                <a:pathLst>
                  <a:path h="812800" w="703982">
                    <a:moveTo>
                      <a:pt x="234787" y="793731"/>
                    </a:moveTo>
                    <a:cubicBezTo>
                      <a:pt x="270879" y="805245"/>
                      <a:pt x="311910" y="812800"/>
                      <a:pt x="352180" y="812800"/>
                    </a:cubicBezTo>
                    <a:cubicBezTo>
                      <a:pt x="392452" y="812800"/>
                      <a:pt x="431204" y="806323"/>
                      <a:pt x="466915" y="794809"/>
                    </a:cubicBezTo>
                    <a:cubicBezTo>
                      <a:pt x="467675" y="794450"/>
                      <a:pt x="468435" y="794450"/>
                      <a:pt x="469194" y="794090"/>
                    </a:cubicBezTo>
                    <a:cubicBezTo>
                      <a:pt x="603304" y="748035"/>
                      <a:pt x="702082" y="626421"/>
                      <a:pt x="703982" y="484298"/>
                    </a:cubicBezTo>
                    <a:lnTo>
                      <a:pt x="703982" y="0"/>
                    </a:lnTo>
                    <a:lnTo>
                      <a:pt x="0" y="0"/>
                    </a:lnTo>
                    <a:lnTo>
                      <a:pt x="0" y="483939"/>
                    </a:lnTo>
                    <a:cubicBezTo>
                      <a:pt x="1900" y="627140"/>
                      <a:pt x="99158" y="748755"/>
                      <a:pt x="234787" y="793731"/>
                    </a:cubicBezTo>
                    <a:close/>
                  </a:path>
                </a:pathLst>
              </a:custGeom>
              <a:solidFill>
                <a:srgbClr val="9FC3D0"/>
              </a:solidFill>
            </p:spPr>
          </p:sp>
          <p:sp>
            <p:nvSpPr>
              <p:cNvPr name="TextBox 11" id="11"/>
              <p:cNvSpPr txBox="true"/>
              <p:nvPr/>
            </p:nvSpPr>
            <p:spPr>
              <a:xfrm>
                <a:off x="0" y="-47625"/>
                <a:ext cx="703982" cy="733425"/>
              </a:xfrm>
              <a:prstGeom prst="rect">
                <a:avLst/>
              </a:prstGeom>
            </p:spPr>
            <p:txBody>
              <a:bodyPr anchor="ctr" rtlCol="false" tIns="50800" lIns="50800" bIns="50800" rIns="50800"/>
              <a:lstStyle/>
              <a:p>
                <a:pPr algn="ctr">
                  <a:lnSpc>
                    <a:spcPts val="2659"/>
                  </a:lnSpc>
                </a:pPr>
              </a:p>
            </p:txBody>
          </p:sp>
        </p:grpSp>
        <p:sp>
          <p:nvSpPr>
            <p:cNvPr name="TextBox 12" id="12"/>
            <p:cNvSpPr txBox="true"/>
            <p:nvPr/>
          </p:nvSpPr>
          <p:spPr>
            <a:xfrm rot="0">
              <a:off x="0" y="437582"/>
              <a:ext cx="2083482" cy="1241504"/>
            </a:xfrm>
            <a:prstGeom prst="rect">
              <a:avLst/>
            </a:prstGeom>
          </p:spPr>
          <p:txBody>
            <a:bodyPr anchor="t" rtlCol="false" tIns="0" lIns="0" bIns="0" rIns="0">
              <a:spAutoFit/>
            </a:bodyPr>
            <a:lstStyle/>
            <a:p>
              <a:pPr algn="ctr">
                <a:lnSpc>
                  <a:spcPts val="7805"/>
                </a:lnSpc>
              </a:pPr>
              <a:r>
                <a:rPr lang="en-US" sz="5575">
                  <a:solidFill>
                    <a:srgbClr val="000000"/>
                  </a:solidFill>
                  <a:latin typeface="Open Sans Bold"/>
                  <a:ea typeface="Open Sans Bold"/>
                  <a:cs typeface="Open Sans Bold"/>
                  <a:sym typeface="Open Sans Bold"/>
                </a:rPr>
                <a:t>7</a:t>
              </a:r>
            </a:p>
          </p:txBody>
        </p:sp>
      </p:grpSp>
      <p:sp>
        <p:nvSpPr>
          <p:cNvPr name="TextBox 13" id="13"/>
          <p:cNvSpPr txBox="true"/>
          <p:nvPr/>
        </p:nvSpPr>
        <p:spPr>
          <a:xfrm rot="0">
            <a:off x="3679044" y="866775"/>
            <a:ext cx="10929913" cy="1450976"/>
          </a:xfrm>
          <a:prstGeom prst="rect">
            <a:avLst/>
          </a:prstGeom>
        </p:spPr>
        <p:txBody>
          <a:bodyPr anchor="t" rtlCol="false" tIns="0" lIns="0" bIns="0" rIns="0">
            <a:spAutoFit/>
          </a:bodyPr>
          <a:lstStyle/>
          <a:p>
            <a:pPr algn="ctr" rtl="true">
              <a:lnSpc>
                <a:spcPts val="11899"/>
              </a:lnSpc>
            </a:pPr>
            <a:r>
              <a:rPr lang="he-IL" sz="8499">
                <a:solidFill>
                  <a:srgbClr val="000000"/>
                </a:solidFill>
                <a:latin typeface="Alatsi"/>
                <a:ea typeface="Alatsi"/>
                <a:cs typeface="Alatsi"/>
                <a:sym typeface="Alatsi"/>
                <a:rtl val="true"/>
              </a:rPr>
              <a:t>אז מה כדאי שנזכור?</a:t>
            </a:r>
          </a:p>
        </p:txBody>
      </p:sp>
      <p:sp>
        <p:nvSpPr>
          <p:cNvPr name="Freeform 14" id="14"/>
          <p:cNvSpPr/>
          <p:nvPr/>
        </p:nvSpPr>
        <p:spPr>
          <a:xfrm flipH="false" flipV="false" rot="0">
            <a:off x="-3009325" y="-402279"/>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15" id="15"/>
          <p:cNvSpPr txBox="true"/>
          <p:nvPr/>
        </p:nvSpPr>
        <p:spPr>
          <a:xfrm rot="0">
            <a:off x="306089" y="2444796"/>
            <a:ext cx="11394127" cy="5325093"/>
          </a:xfrm>
          <a:prstGeom prst="rect">
            <a:avLst/>
          </a:prstGeom>
        </p:spPr>
        <p:txBody>
          <a:bodyPr anchor="t" rtlCol="false" tIns="0" lIns="0" bIns="0" rIns="0">
            <a:spAutoFit/>
          </a:bodyPr>
          <a:lstStyle/>
          <a:p>
            <a:pPr algn="r" rtl="true" marL="902546" indent="-451273" lvl="1">
              <a:lnSpc>
                <a:spcPts val="8611"/>
              </a:lnSpc>
              <a:buFont typeface="Arial"/>
              <a:buChar char="•"/>
            </a:pPr>
            <a:r>
              <a:rPr lang="he-IL" sz="4180">
                <a:solidFill>
                  <a:srgbClr val="000000"/>
                </a:solidFill>
                <a:latin typeface="Alatsi"/>
                <a:ea typeface="Alatsi"/>
                <a:cs typeface="Alatsi"/>
                <a:sym typeface="Alatsi"/>
                <a:rtl val="true"/>
              </a:rPr>
              <a:t>מודעות להטיות הפסיכולוגיות שלנו - אין אדם בלי הטיות! </a:t>
            </a:r>
          </a:p>
          <a:p>
            <a:pPr algn="r" rtl="true" marL="902546" indent="-451273" lvl="1">
              <a:lnSpc>
                <a:spcPts val="8611"/>
              </a:lnSpc>
              <a:buFont typeface="Arial"/>
              <a:buChar char="•"/>
            </a:pPr>
            <a:r>
              <a:rPr lang="he-IL" sz="4180">
                <a:solidFill>
                  <a:srgbClr val="000000"/>
                </a:solidFill>
                <a:latin typeface="Alatsi"/>
                <a:ea typeface="Alatsi"/>
                <a:cs typeface="Alatsi"/>
                <a:sym typeface="Alatsi"/>
                <a:rtl val="true"/>
              </a:rPr>
              <a:t>פרקטיקות של גיוון והכלה - דוגמאות מהעולם העסקי </a:t>
            </a:r>
          </a:p>
          <a:p>
            <a:pPr algn="r" rtl="true" marL="902546" indent="-451273" lvl="1">
              <a:lnSpc>
                <a:spcPts val="8611"/>
              </a:lnSpc>
              <a:buFont typeface="Arial"/>
              <a:buChar char="•"/>
            </a:pPr>
            <a:r>
              <a:rPr lang="he-IL" sz="4180">
                <a:solidFill>
                  <a:srgbClr val="000000"/>
                </a:solidFill>
                <a:latin typeface="Alatsi"/>
                <a:ea typeface="Alatsi"/>
                <a:cs typeface="Alatsi"/>
                <a:sym typeface="Alatsi"/>
                <a:rtl val="true"/>
              </a:rPr>
              <a:t>שיח ודיאלוג בריאים</a:t>
            </a:r>
          </a:p>
        </p:txBody>
      </p:sp>
      <p:sp>
        <p:nvSpPr>
          <p:cNvPr name="Freeform 16" id="16"/>
          <p:cNvSpPr/>
          <p:nvPr/>
        </p:nvSpPr>
        <p:spPr>
          <a:xfrm flipH="false" flipV="false" rot="0">
            <a:off x="73952" y="0"/>
            <a:ext cx="1909496" cy="2808082"/>
          </a:xfrm>
          <a:custGeom>
            <a:avLst/>
            <a:gdLst/>
            <a:ahLst/>
            <a:cxnLst/>
            <a:rect r="r" b="b" t="t" l="l"/>
            <a:pathLst>
              <a:path h="2808082" w="1909496">
                <a:moveTo>
                  <a:pt x="0" y="0"/>
                </a:moveTo>
                <a:lnTo>
                  <a:pt x="1909496" y="0"/>
                </a:lnTo>
                <a:lnTo>
                  <a:pt x="1909496" y="2808082"/>
                </a:lnTo>
                <a:lnTo>
                  <a:pt x="0" y="2808082"/>
                </a:lnTo>
                <a:lnTo>
                  <a:pt x="0" y="0"/>
                </a:lnTo>
                <a:close/>
              </a:path>
            </a:pathLst>
          </a:custGeom>
          <a:blipFill>
            <a:blip r:embed="rId5"/>
            <a:stretch>
              <a:fillRect l="0" t="0" r="0" b="0"/>
            </a:stretch>
          </a:blipFill>
        </p:spPr>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6F3EB"/>
        </a:solidFill>
      </p:bgPr>
    </p:bg>
    <p:spTree>
      <p:nvGrpSpPr>
        <p:cNvPr id="1" name=""/>
        <p:cNvGrpSpPr/>
        <p:nvPr/>
      </p:nvGrpSpPr>
      <p:grpSpPr>
        <a:xfrm>
          <a:off x="0" y="0"/>
          <a:ext cx="0" cy="0"/>
          <a:chOff x="0" y="0"/>
          <a:chExt cx="0" cy="0"/>
        </a:xfrm>
      </p:grpSpPr>
      <p:sp>
        <p:nvSpPr>
          <p:cNvPr name="TextBox 2" id="2"/>
          <p:cNvSpPr txBox="true"/>
          <p:nvPr/>
        </p:nvSpPr>
        <p:spPr>
          <a:xfrm rot="0">
            <a:off x="4554977" y="3748035"/>
            <a:ext cx="11627497" cy="2514704"/>
          </a:xfrm>
          <a:prstGeom prst="rect">
            <a:avLst/>
          </a:prstGeom>
        </p:spPr>
        <p:txBody>
          <a:bodyPr anchor="t" rtlCol="false" tIns="0" lIns="0" bIns="0" rIns="0">
            <a:spAutoFit/>
          </a:bodyPr>
          <a:lstStyle/>
          <a:p>
            <a:pPr algn="ctr">
              <a:lnSpc>
                <a:spcPts val="20573"/>
              </a:lnSpc>
            </a:pPr>
            <a:r>
              <a:rPr lang="en-US" sz="14695">
                <a:solidFill>
                  <a:srgbClr val="000000"/>
                </a:solidFill>
                <a:latin typeface="Alatsi"/>
                <a:ea typeface="Alatsi"/>
                <a:cs typeface="Alatsi"/>
                <a:sym typeface="Alatsi"/>
              </a:rPr>
              <a:t>THANK YOU</a:t>
            </a:r>
          </a:p>
        </p:txBody>
      </p:sp>
      <p:sp>
        <p:nvSpPr>
          <p:cNvPr name="TextBox 3" id="3"/>
          <p:cNvSpPr txBox="true"/>
          <p:nvPr/>
        </p:nvSpPr>
        <p:spPr>
          <a:xfrm rot="0">
            <a:off x="5033857" y="6762653"/>
            <a:ext cx="10669737" cy="703169"/>
          </a:xfrm>
          <a:prstGeom prst="rect">
            <a:avLst/>
          </a:prstGeom>
        </p:spPr>
        <p:txBody>
          <a:bodyPr anchor="t" rtlCol="false" tIns="0" lIns="0" bIns="0" rIns="0">
            <a:spAutoFit/>
          </a:bodyPr>
          <a:lstStyle/>
          <a:p>
            <a:pPr algn="ctr">
              <a:lnSpc>
                <a:spcPts val="5763"/>
              </a:lnSpc>
            </a:pPr>
            <a:r>
              <a:rPr lang="en-US" sz="4116">
                <a:solidFill>
                  <a:srgbClr val="000000"/>
                </a:solidFill>
                <a:latin typeface="Alatsi"/>
                <a:ea typeface="Alatsi"/>
                <a:cs typeface="Alatsi"/>
                <a:sym typeface="Alatsi"/>
              </a:rPr>
              <a:t>Presented By : Adeline Palmerston</a:t>
            </a:r>
          </a:p>
        </p:txBody>
      </p:sp>
      <p:sp>
        <p:nvSpPr>
          <p:cNvPr name="TextBox 4" id="4"/>
          <p:cNvSpPr txBox="true"/>
          <p:nvPr/>
        </p:nvSpPr>
        <p:spPr>
          <a:xfrm rot="0">
            <a:off x="6927671" y="1846941"/>
            <a:ext cx="6882108" cy="533299"/>
          </a:xfrm>
          <a:prstGeom prst="rect">
            <a:avLst/>
          </a:prstGeom>
        </p:spPr>
        <p:txBody>
          <a:bodyPr anchor="t" rtlCol="false" tIns="0" lIns="0" bIns="0" rIns="0">
            <a:spAutoFit/>
          </a:bodyPr>
          <a:lstStyle/>
          <a:p>
            <a:pPr algn="ctr">
              <a:lnSpc>
                <a:spcPts val="4376"/>
              </a:lnSpc>
            </a:pPr>
            <a:r>
              <a:rPr lang="en-US" sz="3126">
                <a:solidFill>
                  <a:srgbClr val="000000"/>
                </a:solidFill>
                <a:latin typeface="Alatsi"/>
                <a:ea typeface="Alatsi"/>
                <a:cs typeface="Alatsi"/>
                <a:sym typeface="Alatsi"/>
              </a:rPr>
              <a:t>Larana University | 2024</a:t>
            </a:r>
          </a:p>
        </p:txBody>
      </p:sp>
      <p:grpSp>
        <p:nvGrpSpPr>
          <p:cNvPr name="Group 5" id="5"/>
          <p:cNvGrpSpPr/>
          <p:nvPr/>
        </p:nvGrpSpPr>
        <p:grpSpPr>
          <a:xfrm rot="0">
            <a:off x="-31071" y="0"/>
            <a:ext cx="4239083" cy="10287000"/>
            <a:chOff x="0" y="0"/>
            <a:chExt cx="5652111" cy="13716000"/>
          </a:xfrm>
        </p:grpSpPr>
        <p:grpSp>
          <p:nvGrpSpPr>
            <p:cNvPr name="Group 6" id="6"/>
            <p:cNvGrpSpPr/>
            <p:nvPr/>
          </p:nvGrpSpPr>
          <p:grpSpPr>
            <a:xfrm rot="0">
              <a:off x="2826056" y="0"/>
              <a:ext cx="2826056" cy="13716000"/>
              <a:chOff x="0" y="0"/>
              <a:chExt cx="558233" cy="2709333"/>
            </a:xfrm>
          </p:grpSpPr>
          <p:sp>
            <p:nvSpPr>
              <p:cNvPr name="Freeform 7" id="7"/>
              <p:cNvSpPr/>
              <p:nvPr/>
            </p:nvSpPr>
            <p:spPr>
              <a:xfrm flipH="false" flipV="false" rot="0">
                <a:off x="0" y="0"/>
                <a:ext cx="558233" cy="2709333"/>
              </a:xfrm>
              <a:custGeom>
                <a:avLst/>
                <a:gdLst/>
                <a:ahLst/>
                <a:cxnLst/>
                <a:rect r="r" b="b" t="t" l="l"/>
                <a:pathLst>
                  <a:path h="2709333" w="558233">
                    <a:moveTo>
                      <a:pt x="0" y="0"/>
                    </a:moveTo>
                    <a:lnTo>
                      <a:pt x="558233" y="0"/>
                    </a:lnTo>
                    <a:lnTo>
                      <a:pt x="558233" y="2709333"/>
                    </a:lnTo>
                    <a:lnTo>
                      <a:pt x="0" y="2709333"/>
                    </a:lnTo>
                    <a:close/>
                  </a:path>
                </a:pathLst>
              </a:custGeom>
              <a:solidFill>
                <a:srgbClr val="E9E0D9"/>
              </a:solidFill>
            </p:spPr>
          </p:sp>
          <p:sp>
            <p:nvSpPr>
              <p:cNvPr name="TextBox 8" id="8"/>
              <p:cNvSpPr txBox="true"/>
              <p:nvPr/>
            </p:nvSpPr>
            <p:spPr>
              <a:xfrm>
                <a:off x="0" y="-47625"/>
                <a:ext cx="558233" cy="2756958"/>
              </a:xfrm>
              <a:prstGeom prst="rect">
                <a:avLst/>
              </a:prstGeom>
            </p:spPr>
            <p:txBody>
              <a:bodyPr anchor="ctr" rtlCol="false" tIns="50800" lIns="50800" bIns="50800" rIns="50800"/>
              <a:lstStyle/>
              <a:p>
                <a:pPr algn="ctr">
                  <a:lnSpc>
                    <a:spcPts val="2659"/>
                  </a:lnSpc>
                </a:pPr>
              </a:p>
            </p:txBody>
          </p:sp>
        </p:grpSp>
        <p:grpSp>
          <p:nvGrpSpPr>
            <p:cNvPr name="Group 9" id="9"/>
            <p:cNvGrpSpPr/>
            <p:nvPr/>
          </p:nvGrpSpPr>
          <p:grpSpPr>
            <a:xfrm rot="0">
              <a:off x="1413028" y="0"/>
              <a:ext cx="2826056" cy="13716000"/>
              <a:chOff x="0" y="0"/>
              <a:chExt cx="558233" cy="2709333"/>
            </a:xfrm>
          </p:grpSpPr>
          <p:sp>
            <p:nvSpPr>
              <p:cNvPr name="Freeform 10" id="10"/>
              <p:cNvSpPr/>
              <p:nvPr/>
            </p:nvSpPr>
            <p:spPr>
              <a:xfrm flipH="false" flipV="false" rot="0">
                <a:off x="0" y="0"/>
                <a:ext cx="558233" cy="2709333"/>
              </a:xfrm>
              <a:custGeom>
                <a:avLst/>
                <a:gdLst/>
                <a:ahLst/>
                <a:cxnLst/>
                <a:rect r="r" b="b" t="t" l="l"/>
                <a:pathLst>
                  <a:path h="2709333" w="558233">
                    <a:moveTo>
                      <a:pt x="0" y="0"/>
                    </a:moveTo>
                    <a:lnTo>
                      <a:pt x="558233" y="0"/>
                    </a:lnTo>
                    <a:lnTo>
                      <a:pt x="558233" y="2709333"/>
                    </a:lnTo>
                    <a:lnTo>
                      <a:pt x="0" y="2709333"/>
                    </a:lnTo>
                    <a:close/>
                  </a:path>
                </a:pathLst>
              </a:custGeom>
              <a:solidFill>
                <a:srgbClr val="9FC3D0"/>
              </a:solidFill>
            </p:spPr>
          </p:sp>
          <p:sp>
            <p:nvSpPr>
              <p:cNvPr name="TextBox 11" id="11"/>
              <p:cNvSpPr txBox="true"/>
              <p:nvPr/>
            </p:nvSpPr>
            <p:spPr>
              <a:xfrm>
                <a:off x="0" y="-47625"/>
                <a:ext cx="558233" cy="2756958"/>
              </a:xfrm>
              <a:prstGeom prst="rect">
                <a:avLst/>
              </a:prstGeom>
            </p:spPr>
            <p:txBody>
              <a:bodyPr anchor="ctr" rtlCol="false" tIns="50800" lIns="50800" bIns="50800" rIns="50800"/>
              <a:lstStyle/>
              <a:p>
                <a:pPr algn="ctr">
                  <a:lnSpc>
                    <a:spcPts val="2659"/>
                  </a:lnSpc>
                </a:pPr>
              </a:p>
            </p:txBody>
          </p:sp>
        </p:grpSp>
        <p:grpSp>
          <p:nvGrpSpPr>
            <p:cNvPr name="Group 12" id="12"/>
            <p:cNvGrpSpPr/>
            <p:nvPr/>
          </p:nvGrpSpPr>
          <p:grpSpPr>
            <a:xfrm rot="0">
              <a:off x="0" y="0"/>
              <a:ext cx="2826056" cy="13716000"/>
              <a:chOff x="0" y="0"/>
              <a:chExt cx="558233" cy="2709333"/>
            </a:xfrm>
          </p:grpSpPr>
          <p:sp>
            <p:nvSpPr>
              <p:cNvPr name="Freeform 13" id="13"/>
              <p:cNvSpPr/>
              <p:nvPr/>
            </p:nvSpPr>
            <p:spPr>
              <a:xfrm flipH="false" flipV="false" rot="0">
                <a:off x="0" y="0"/>
                <a:ext cx="558233" cy="2709333"/>
              </a:xfrm>
              <a:custGeom>
                <a:avLst/>
                <a:gdLst/>
                <a:ahLst/>
                <a:cxnLst/>
                <a:rect r="r" b="b" t="t" l="l"/>
                <a:pathLst>
                  <a:path h="2709333" w="558233">
                    <a:moveTo>
                      <a:pt x="0" y="0"/>
                    </a:moveTo>
                    <a:lnTo>
                      <a:pt x="558233" y="0"/>
                    </a:lnTo>
                    <a:lnTo>
                      <a:pt x="558233" y="2709333"/>
                    </a:lnTo>
                    <a:lnTo>
                      <a:pt x="0" y="2709333"/>
                    </a:lnTo>
                    <a:close/>
                  </a:path>
                </a:pathLst>
              </a:custGeom>
              <a:solidFill>
                <a:srgbClr val="E9C7C6"/>
              </a:solidFill>
            </p:spPr>
          </p:sp>
          <p:sp>
            <p:nvSpPr>
              <p:cNvPr name="TextBox 14" id="14"/>
              <p:cNvSpPr txBox="true"/>
              <p:nvPr/>
            </p:nvSpPr>
            <p:spPr>
              <a:xfrm>
                <a:off x="0" y="-47625"/>
                <a:ext cx="558233" cy="2756958"/>
              </a:xfrm>
              <a:prstGeom prst="rect">
                <a:avLst/>
              </a:prstGeom>
            </p:spPr>
            <p:txBody>
              <a:bodyPr anchor="ctr" rtlCol="false" tIns="50800" lIns="50800" bIns="50800" rIns="50800"/>
              <a:lstStyle/>
              <a:p>
                <a:pPr algn="ctr">
                  <a:lnSpc>
                    <a:spcPts val="2659"/>
                  </a:lnSpc>
                </a:pPr>
              </a:p>
            </p:txBody>
          </p:sp>
        </p:grpSp>
      </p:grpSp>
      <p:sp>
        <p:nvSpPr>
          <p:cNvPr name="Freeform 15" id="15"/>
          <p:cNvSpPr/>
          <p:nvPr/>
        </p:nvSpPr>
        <p:spPr>
          <a:xfrm flipH="false" flipV="false" rot="0">
            <a:off x="12412831" y="8026211"/>
            <a:ext cx="7315200" cy="2477783"/>
          </a:xfrm>
          <a:custGeom>
            <a:avLst/>
            <a:gdLst/>
            <a:ahLst/>
            <a:cxnLst/>
            <a:rect r="r" b="b" t="t" l="l"/>
            <a:pathLst>
              <a:path h="2477783" w="7315200">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6" id="16"/>
          <p:cNvSpPr/>
          <p:nvPr/>
        </p:nvSpPr>
        <p:spPr>
          <a:xfrm flipH="false" flipV="false" rot="0">
            <a:off x="11413653" y="-573693"/>
            <a:ext cx="7315200" cy="2477783"/>
          </a:xfrm>
          <a:custGeom>
            <a:avLst/>
            <a:gdLst/>
            <a:ahLst/>
            <a:cxnLst/>
            <a:rect r="r" b="b" t="t" l="l"/>
            <a:pathLst>
              <a:path h="2477783" w="7315200">
                <a:moveTo>
                  <a:pt x="0" y="0"/>
                </a:moveTo>
                <a:lnTo>
                  <a:pt x="7315200" y="0"/>
                </a:lnTo>
                <a:lnTo>
                  <a:pt x="7315200" y="2477784"/>
                </a:lnTo>
                <a:lnTo>
                  <a:pt x="0" y="247778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DAGOdOEFe04</dc:identifier>
  <dcterms:modified xsi:type="dcterms:W3CDTF">2011-08-01T06:04:30Z</dcterms:modified>
  <cp:revision>1</cp:revision>
  <dc:title>מצגת מלווה יחידת מגדל בבל 2024 יום פתיחת שנה תשפה</dc:title>
</cp:coreProperties>
</file>