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59" d="100"/>
          <a:sy n="59" d="100"/>
        </p:scale>
        <p:origin x="964"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3B8FEB-0BDF-DA32-B0B3-5D7ACAF98B8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E88737D4-F419-BB28-FB01-7B51D7A8B7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CECA8D51-B49E-DC19-8F4B-4F731F6BD198}"/>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23423AD4-15B8-8095-1D99-0D4C131EAD5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9F9BC4E-3CE1-B1DF-30F2-6565D72DDD7C}"/>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286510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2304BB-D5A6-47C8-17AA-7E9ED31CAAD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491558AD-B28C-C724-F7B8-75D926D0A43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1D06872-8891-E5CF-4747-F6F4C870A983}"/>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89F7F611-9F82-3302-8258-9872AB9AB1C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59EC20C-6CC4-B4E0-F6EB-3179E44C7123}"/>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7693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1811A5C-02CE-C425-2C2E-C5BF456A1B3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41018648-1E15-FAE7-FDAA-99511C01850C}"/>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CDC739F-0813-3C25-FE1C-BDB0E71C0776}"/>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30505094-051C-B4D9-939D-606E3ABC857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A8C2BDF-B3D4-E6B6-1780-3E3BE0F55F4A}"/>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191924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FAD17A-5963-8A16-0AFE-EB1856597D4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12844BE-DC43-DAC8-C45A-C98A19500390}"/>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72B1E78-9305-DFEC-46AD-940F32D4BA52}"/>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2C36F786-6C7C-BB80-7031-038A46C273D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F4F40AA-CA6F-D9A1-1CEE-20CB5A7B6B2A}"/>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133603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18FB48-D52E-907C-6543-DAAEA4041F11}"/>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5766BB9-8513-C235-643A-EE863A5271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B58F7B8F-476A-2382-261D-89B9ECF09E70}"/>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1D48AFE0-9A6F-7CBD-A81A-D74CC394CAD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434030D-6790-D515-B1EF-1D3543AE5007}"/>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304305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5C12A1E-672E-DE22-D303-87E65041344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F9514F7-0EE5-C9C9-FE15-AA4F133D40D0}"/>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26539C73-631E-BB53-B88D-B00594B2202C}"/>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FEABE12D-B6EC-CCE4-E139-AE5130FB5F71}"/>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6" name="מציין מיקום של כותרת תחתונה 5">
            <a:extLst>
              <a:ext uri="{FF2B5EF4-FFF2-40B4-BE49-F238E27FC236}">
                <a16:creationId xmlns:a16="http://schemas.microsoft.com/office/drawing/2014/main" id="{F369BEE3-36F3-F97A-15EA-914F936126F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C3653F8-76EF-FF48-F9D7-9A29727F8031}"/>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364665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6E21C0A-24F1-7A91-2723-EDDF6716F66B}"/>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D402231-3960-8AD5-B648-0CE72FC120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9DEA735F-85DE-A7B8-C93F-F53144E5E082}"/>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579225F-3720-D742-F2F4-46F62655B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26D50BFC-77AF-CBB1-B568-9534C71E2BF9}"/>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7EAD76E6-A956-EE12-37F0-88A750988B82}"/>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8" name="מציין מיקום של כותרת תחתונה 7">
            <a:extLst>
              <a:ext uri="{FF2B5EF4-FFF2-40B4-BE49-F238E27FC236}">
                <a16:creationId xmlns:a16="http://schemas.microsoft.com/office/drawing/2014/main" id="{675F7B95-0B43-310B-4E0C-F415491821AD}"/>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ABAB333D-A339-2878-FD8F-5C46ADE2C725}"/>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3980929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D08BBEC-5C74-F484-2509-9F70C999915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65560617-F830-1132-92EF-813F7891AD00}"/>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4" name="מציין מיקום של כותרת תחתונה 3">
            <a:extLst>
              <a:ext uri="{FF2B5EF4-FFF2-40B4-BE49-F238E27FC236}">
                <a16:creationId xmlns:a16="http://schemas.microsoft.com/office/drawing/2014/main" id="{C4165C4D-6C3A-53CA-1C3D-CD13EED8942E}"/>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B53BC0F-A4AA-5A6C-9972-297046D00E8A}"/>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139425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D6B5680F-079F-DC2E-BFB5-ECA3A17E7661}"/>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3" name="מציין מיקום של כותרת תחתונה 2">
            <a:extLst>
              <a:ext uri="{FF2B5EF4-FFF2-40B4-BE49-F238E27FC236}">
                <a16:creationId xmlns:a16="http://schemas.microsoft.com/office/drawing/2014/main" id="{4E686ADA-0F88-FF3B-45C7-2FC351494084}"/>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50AAB516-AE9F-0BAD-1924-C2CF64995DD7}"/>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309369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682D84B-F86E-34EE-9AA4-6B62D233775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A1350A3-8514-1572-3F9F-76AF67C10B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54E5F849-3A40-4855-3106-DA99F227D2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A3B2C004-3D20-E329-F588-701EABBA65DC}"/>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6" name="מציין מיקום של כותרת תחתונה 5">
            <a:extLst>
              <a:ext uri="{FF2B5EF4-FFF2-40B4-BE49-F238E27FC236}">
                <a16:creationId xmlns:a16="http://schemas.microsoft.com/office/drawing/2014/main" id="{B0CB61ED-FC0A-7B59-B8B5-A054B605AB9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242117B-740B-8D53-B3CE-64E0E1F308F5}"/>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246685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F976348-AA7A-5AED-CBD7-399D6C9F0B4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72B50F53-6265-DA4A-81D2-32FE4E1B99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A7D6AAD-790F-99C6-27D2-FF7D6FC5A1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6961309F-017A-31C3-4D10-64108EFA06B1}"/>
              </a:ext>
            </a:extLst>
          </p:cNvPr>
          <p:cNvSpPr>
            <a:spLocks noGrp="1"/>
          </p:cNvSpPr>
          <p:nvPr>
            <p:ph type="dt" sz="half" idx="10"/>
          </p:nvPr>
        </p:nvSpPr>
        <p:spPr/>
        <p:txBody>
          <a:bodyPr/>
          <a:lstStyle/>
          <a:p>
            <a:fld id="{AA2AE10E-5FCE-4133-994B-A58BE15371DD}" type="datetimeFigureOut">
              <a:rPr lang="he-IL" smtClean="0"/>
              <a:t>י"ז/אב/תשפ"ד</a:t>
            </a:fld>
            <a:endParaRPr lang="he-IL"/>
          </a:p>
        </p:txBody>
      </p:sp>
      <p:sp>
        <p:nvSpPr>
          <p:cNvPr id="6" name="מציין מיקום של כותרת תחתונה 5">
            <a:extLst>
              <a:ext uri="{FF2B5EF4-FFF2-40B4-BE49-F238E27FC236}">
                <a16:creationId xmlns:a16="http://schemas.microsoft.com/office/drawing/2014/main" id="{49215A92-F81D-68A9-E68E-FD55122CBF8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C3A052E-21D7-0007-45BD-2405B295EDC5}"/>
              </a:ext>
            </a:extLst>
          </p:cNvPr>
          <p:cNvSpPr>
            <a:spLocks noGrp="1"/>
          </p:cNvSpPr>
          <p:nvPr>
            <p:ph type="sldNum" sz="quarter" idx="12"/>
          </p:nvPr>
        </p:nvSpPr>
        <p:spPr/>
        <p:txBody>
          <a:bodyPr/>
          <a:lstStyle/>
          <a:p>
            <a:fld id="{C208976B-9C01-4386-B0DF-C81B713F6944}" type="slidenum">
              <a:rPr lang="he-IL" smtClean="0"/>
              <a:t>‹#›</a:t>
            </a:fld>
            <a:endParaRPr lang="he-IL"/>
          </a:p>
        </p:txBody>
      </p:sp>
    </p:spTree>
    <p:extLst>
      <p:ext uri="{BB962C8B-B14F-4D97-AF65-F5344CB8AC3E}">
        <p14:creationId xmlns:p14="http://schemas.microsoft.com/office/powerpoint/2010/main" val="160504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EF8926A4-46B5-8D8C-05D6-1F5FBA9EFC7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9AB70B5-37AC-6C43-5FF2-399284F20DE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14D238E-085C-5A48-6998-73997ED9BF2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AA2AE10E-5FCE-4133-994B-A58BE15371DD}" type="datetimeFigureOut">
              <a:rPr lang="he-IL" smtClean="0"/>
              <a:t>י"ז/אב/תשפ"ד</a:t>
            </a:fld>
            <a:endParaRPr lang="he-IL"/>
          </a:p>
        </p:txBody>
      </p:sp>
      <p:sp>
        <p:nvSpPr>
          <p:cNvPr id="5" name="מציין מיקום של כותרת תחתונה 4">
            <a:extLst>
              <a:ext uri="{FF2B5EF4-FFF2-40B4-BE49-F238E27FC236}">
                <a16:creationId xmlns:a16="http://schemas.microsoft.com/office/drawing/2014/main" id="{57FF59EB-760D-5ED2-574D-01C7103212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011E4FF0-8701-BCB4-BE9E-8F014351766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C208976B-9C01-4386-B0DF-C81B713F6944}" type="slidenum">
              <a:rPr lang="he-IL" smtClean="0"/>
              <a:t>‹#›</a:t>
            </a:fld>
            <a:endParaRPr lang="he-IL"/>
          </a:p>
        </p:txBody>
      </p:sp>
    </p:spTree>
    <p:extLst>
      <p:ext uri="{BB962C8B-B14F-4D97-AF65-F5344CB8AC3E}">
        <p14:creationId xmlns:p14="http://schemas.microsoft.com/office/powerpoint/2010/main" val="41749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5" name="Freeform: Shape 14">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8" name="Freeform: Shape 17">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תמונה 4">
            <a:extLst>
              <a:ext uri="{FF2B5EF4-FFF2-40B4-BE49-F238E27FC236}">
                <a16:creationId xmlns:a16="http://schemas.microsoft.com/office/drawing/2014/main" id="{79E81C45-115B-9013-805F-429866DEBC09}"/>
              </a:ext>
            </a:extLst>
          </p:cNvPr>
          <p:cNvPicPr>
            <a:picLocks noChangeAspect="1"/>
          </p:cNvPicPr>
          <p:nvPr/>
        </p:nvPicPr>
        <p:blipFill>
          <a:blip r:embed="rId2"/>
          <a:stretch>
            <a:fillRect/>
          </a:stretch>
        </p:blipFill>
        <p:spPr>
          <a:xfrm>
            <a:off x="2836991" y="320231"/>
            <a:ext cx="6456566" cy="2836567"/>
          </a:xfrm>
          <a:prstGeom prst="rect">
            <a:avLst/>
          </a:prstGeom>
        </p:spPr>
      </p:pic>
      <p:grpSp>
        <p:nvGrpSpPr>
          <p:cNvPr id="20" name="Group 19">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1" name="Freeform: Shape 20">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1510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מציין מיקום תוכן 2">
            <a:extLst>
              <a:ext uri="{FF2B5EF4-FFF2-40B4-BE49-F238E27FC236}">
                <a16:creationId xmlns:a16="http://schemas.microsoft.com/office/drawing/2014/main" id="{A40CDD88-236F-2DE1-AA15-C1EB1E994FE8}"/>
              </a:ext>
            </a:extLst>
          </p:cNvPr>
          <p:cNvSpPr>
            <a:spLocks noGrp="1"/>
          </p:cNvSpPr>
          <p:nvPr>
            <p:ph idx="1"/>
          </p:nvPr>
        </p:nvSpPr>
        <p:spPr>
          <a:xfrm>
            <a:off x="4474029" y="341577"/>
            <a:ext cx="6941167" cy="6777680"/>
          </a:xfrm>
        </p:spPr>
        <p:txBody>
          <a:bodyPr anchor="ctr">
            <a:normAutofit/>
          </a:bodyPr>
          <a:lstStyle/>
          <a:p>
            <a:pPr marL="457200" indent="-457200" rtl="1">
              <a:buFont typeface="Arial" panose="020B0604020202020204" pitchFamily="34" charset="0"/>
              <a:buChar char="•"/>
            </a:pPr>
            <a:r>
              <a:rPr lang="he-IL" b="1" dirty="0">
                <a:solidFill>
                  <a:schemeClr val="tx2"/>
                </a:solidFill>
                <a:latin typeface="Aharoni" panose="02010803020104030203" pitchFamily="2" charset="-79"/>
                <a:cs typeface="Aharoni" panose="02010803020104030203" pitchFamily="2" charset="-79"/>
              </a:rPr>
              <a:t>מקור המילה "חוסן" </a:t>
            </a:r>
            <a:r>
              <a:rPr lang="he-IL" dirty="0">
                <a:solidFill>
                  <a:schemeClr val="tx2"/>
                </a:solidFill>
                <a:latin typeface="Aharoni" panose="02010803020104030203" pitchFamily="2" charset="-79"/>
                <a:cs typeface="Aharoni" panose="02010803020104030203" pitchFamily="2" charset="-79"/>
              </a:rPr>
              <a:t>הוא במילה הלטינית </a:t>
            </a:r>
            <a:r>
              <a:rPr lang="en-US" dirty="0" err="1">
                <a:solidFill>
                  <a:schemeClr val="tx2"/>
                </a:solidFill>
                <a:latin typeface="Aharoni" panose="02010803020104030203" pitchFamily="2" charset="-79"/>
                <a:cs typeface="Aharoni" panose="02010803020104030203" pitchFamily="2" charset="-79"/>
              </a:rPr>
              <a:t>Resilio</a:t>
            </a:r>
            <a:r>
              <a:rPr lang="en-US" dirty="0">
                <a:solidFill>
                  <a:schemeClr val="tx2"/>
                </a:solidFill>
                <a:latin typeface="Aharoni" panose="02010803020104030203" pitchFamily="2" charset="-79"/>
                <a:cs typeface="Aharoni" panose="02010803020104030203" pitchFamily="2" charset="-79"/>
              </a:rPr>
              <a:t>, </a:t>
            </a:r>
            <a:r>
              <a:rPr lang="he-IL" dirty="0">
                <a:solidFill>
                  <a:schemeClr val="tx2"/>
                </a:solidFill>
                <a:latin typeface="Aharoni" panose="02010803020104030203" pitchFamily="2" charset="-79"/>
                <a:cs typeface="Aharoni" panose="02010803020104030203" pitchFamily="2" charset="-79"/>
              </a:rPr>
              <a:t> שפירושה הוא לחזור אחורה או לקפוץ לאחור. </a:t>
            </a:r>
          </a:p>
          <a:p>
            <a:pPr marL="0" indent="0" rtl="1">
              <a:buNone/>
            </a:pPr>
            <a:endParaRPr lang="he-IL" dirty="0">
              <a:solidFill>
                <a:schemeClr val="tx2"/>
              </a:solidFill>
              <a:latin typeface="Aharoni" panose="02010803020104030203" pitchFamily="2" charset="-79"/>
              <a:cs typeface="Aharoni" panose="02010803020104030203" pitchFamily="2" charset="-79"/>
            </a:endParaRPr>
          </a:p>
          <a:p>
            <a:pPr marL="457200" indent="-457200" rtl="1">
              <a:buFont typeface="Arial" panose="020B0604020202020204" pitchFamily="34" charset="0"/>
              <a:buChar char="•"/>
            </a:pPr>
            <a:r>
              <a:rPr lang="he-IL" dirty="0">
                <a:solidFill>
                  <a:schemeClr val="tx2"/>
                </a:solidFill>
                <a:latin typeface="Aharoni" panose="02010803020104030203" pitchFamily="2" charset="-79"/>
                <a:cs typeface="Aharoni" panose="02010803020104030203" pitchFamily="2" charset="-79"/>
              </a:rPr>
              <a:t> </a:t>
            </a:r>
            <a:r>
              <a:rPr lang="he-IL" b="1" dirty="0">
                <a:solidFill>
                  <a:schemeClr val="tx2"/>
                </a:solidFill>
                <a:latin typeface="Aharoni" panose="02010803020104030203" pitchFamily="2" charset="-79"/>
                <a:cs typeface="Aharoni" panose="02010803020104030203" pitchFamily="2" charset="-79"/>
              </a:rPr>
              <a:t>המושג חוסן </a:t>
            </a:r>
            <a:r>
              <a:rPr lang="he-IL" dirty="0">
                <a:solidFill>
                  <a:schemeClr val="tx2"/>
                </a:solidFill>
                <a:latin typeface="Aharoni" panose="02010803020104030203" pitchFamily="2" charset="-79"/>
                <a:cs typeface="Aharoni" panose="02010803020104030203" pitchFamily="2" charset="-79"/>
              </a:rPr>
              <a:t>הגיע ממדעי הפיזיקה – שם הוא מבטא את איכות החומרים המצליחים להתנגד, לעמוד בפני לחצים פיזיים, ולשוב לצורתם המקורית.</a:t>
            </a:r>
          </a:p>
          <a:p>
            <a:pPr marL="0" indent="0" rtl="1">
              <a:buNone/>
            </a:pPr>
            <a:endParaRPr lang="he-IL" dirty="0">
              <a:solidFill>
                <a:schemeClr val="tx2"/>
              </a:solidFill>
              <a:latin typeface="Aharoni" panose="02010803020104030203" pitchFamily="2" charset="-79"/>
              <a:cs typeface="Aharoni" panose="02010803020104030203" pitchFamily="2" charset="-79"/>
            </a:endParaRPr>
          </a:p>
          <a:p>
            <a:pPr marL="457200" indent="-457200" rtl="1">
              <a:buFont typeface="Arial" panose="020B0604020202020204" pitchFamily="34" charset="0"/>
              <a:buChar char="•"/>
            </a:pPr>
            <a:r>
              <a:rPr lang="he-IL" b="1" dirty="0">
                <a:solidFill>
                  <a:schemeClr val="tx2"/>
                </a:solidFill>
                <a:latin typeface="Aharoni" panose="02010803020104030203" pitchFamily="2" charset="-79"/>
                <a:cs typeface="Aharoni" panose="02010803020104030203" pitchFamily="2" charset="-79"/>
              </a:rPr>
              <a:t>חוסן אישי </a:t>
            </a:r>
            <a:r>
              <a:rPr lang="he-IL" dirty="0">
                <a:solidFill>
                  <a:schemeClr val="tx2"/>
                </a:solidFill>
                <a:latin typeface="Aharoni" panose="02010803020104030203" pitchFamily="2" charset="-79"/>
                <a:cs typeface="Aharoni" panose="02010803020104030203" pitchFamily="2" charset="-79"/>
              </a:rPr>
              <a:t>של הפרט </a:t>
            </a:r>
            <a:r>
              <a:rPr lang="he-IL" u="sng" dirty="0">
                <a:solidFill>
                  <a:schemeClr val="tx2"/>
                </a:solidFill>
                <a:latin typeface="Aharoni" panose="02010803020104030203" pitchFamily="2" charset="-79"/>
                <a:cs typeface="Aharoni" panose="02010803020104030203" pitchFamily="2" charset="-79"/>
              </a:rPr>
              <a:t>קשור ביכולתו להתמודד עם קשיים ולהתגבר עליהם</a:t>
            </a:r>
            <a:r>
              <a:rPr lang="he-IL" dirty="0">
                <a:solidFill>
                  <a:schemeClr val="tx2"/>
                </a:solidFill>
                <a:latin typeface="Aharoni" panose="02010803020104030203" pitchFamily="2" charset="-79"/>
                <a:cs typeface="Aharoni" panose="02010803020104030203" pitchFamily="2" charset="-79"/>
              </a:rPr>
              <a:t>. המושג "חוסן אישי" נתפס כמעין שריון המגן על הפרט בפני שחיקה במצבי לחץ.</a:t>
            </a:r>
          </a:p>
          <a:p>
            <a:endParaRPr lang="he-IL" dirty="0">
              <a:solidFill>
                <a:schemeClr val="tx2"/>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10401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35" name="Group 34">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36" name="Freeform: Shape 35">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מציין מיקום תוכן 2">
            <a:extLst>
              <a:ext uri="{FF2B5EF4-FFF2-40B4-BE49-F238E27FC236}">
                <a16:creationId xmlns:a16="http://schemas.microsoft.com/office/drawing/2014/main" id="{135F2DDC-B47D-865A-9AE7-202C657D1974}"/>
              </a:ext>
            </a:extLst>
          </p:cNvPr>
          <p:cNvSpPr>
            <a:spLocks noGrp="1"/>
          </p:cNvSpPr>
          <p:nvPr>
            <p:ph idx="1"/>
          </p:nvPr>
        </p:nvSpPr>
        <p:spPr>
          <a:xfrm>
            <a:off x="391886" y="685799"/>
            <a:ext cx="10994453" cy="5388429"/>
          </a:xfrm>
        </p:spPr>
        <p:txBody>
          <a:bodyPr anchor="ctr">
            <a:normAutofit/>
          </a:bodyPr>
          <a:lstStyle/>
          <a:p>
            <a:pPr marL="0" indent="0" algn="ctr">
              <a:buNone/>
            </a:pPr>
            <a:r>
              <a:rPr lang="he-IL" sz="4400" dirty="0">
                <a:solidFill>
                  <a:schemeClr val="tx2"/>
                </a:solidFill>
                <a:latin typeface="Aharoni" panose="02010803020104030203" pitchFamily="2" charset="-79"/>
                <a:cs typeface="Aharoni" panose="02010803020104030203" pitchFamily="2" charset="-79"/>
              </a:rPr>
              <a:t>ניתן לחלק את תחומי החוסן האישי ל: </a:t>
            </a:r>
          </a:p>
          <a:p>
            <a:pPr marL="0" indent="0" algn="ctr">
              <a:buNone/>
            </a:pPr>
            <a:r>
              <a:rPr lang="he-IL" sz="4400" dirty="0">
                <a:solidFill>
                  <a:schemeClr val="tx2"/>
                </a:solidFill>
                <a:latin typeface="Aharoni" panose="02010803020104030203" pitchFamily="2" charset="-79"/>
                <a:cs typeface="Aharoni" panose="02010803020104030203" pitchFamily="2" charset="-79"/>
              </a:rPr>
              <a:t>חוסן רגשי, חברתי, מנטלי ופיזי כאשר כל אחד מארבעת הסוגים כולל מספר מאפיינים:</a:t>
            </a:r>
            <a:br>
              <a:rPr lang="he-IL" sz="4400" dirty="0">
                <a:solidFill>
                  <a:schemeClr val="tx2"/>
                </a:solidFill>
                <a:latin typeface="Aharoni" panose="02010803020104030203" pitchFamily="2" charset="-79"/>
                <a:cs typeface="Aharoni" panose="02010803020104030203" pitchFamily="2" charset="-79"/>
              </a:rPr>
            </a:br>
            <a:endParaRPr lang="he-IL" sz="4400" dirty="0">
              <a:solidFill>
                <a:schemeClr val="tx2"/>
              </a:solidFill>
              <a:latin typeface="Aharoni" panose="02010803020104030203" pitchFamily="2" charset="-79"/>
              <a:cs typeface="Aharoni" panose="02010803020104030203" pitchFamily="2" charset="-79"/>
            </a:endParaRPr>
          </a:p>
        </p:txBody>
      </p:sp>
      <p:grpSp>
        <p:nvGrpSpPr>
          <p:cNvPr id="41" name="Group 40">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42" name="Freeform: Shape 41">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67076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5328592-E5B0-0C30-61EC-0886FE07E059}"/>
              </a:ext>
            </a:extLst>
          </p:cNvPr>
          <p:cNvPicPr>
            <a:picLocks noChangeAspect="1"/>
          </p:cNvPicPr>
          <p:nvPr/>
        </p:nvPicPr>
        <p:blipFill>
          <a:blip r:embed="rId2"/>
          <a:stretch>
            <a:fillRect/>
          </a:stretch>
        </p:blipFill>
        <p:spPr>
          <a:xfrm>
            <a:off x="321808" y="290852"/>
            <a:ext cx="2143125" cy="2143125"/>
          </a:xfrm>
          <a:prstGeom prst="rect">
            <a:avLst/>
          </a:prstGeom>
          <a:blipFill>
            <a:blip r:embed="rId3"/>
            <a:tile tx="0" ty="0" sx="100000" sy="100000" flip="none" algn="tl"/>
          </a:blipFill>
          <a:effectLst>
            <a:reflection stA="70000" endPos="65000" dist="50800" dir="5400000" sy="-100000" algn="bl" rotWithShape="0"/>
            <a:softEdge rad="622300"/>
          </a:effectLst>
        </p:spPr>
      </p:pic>
      <p:sp>
        <p:nvSpPr>
          <p:cNvPr id="2" name="כותרת 1">
            <a:extLst>
              <a:ext uri="{FF2B5EF4-FFF2-40B4-BE49-F238E27FC236}">
                <a16:creationId xmlns:a16="http://schemas.microsoft.com/office/drawing/2014/main" id="{BDEAAFAA-11AA-E24C-92DB-28992C5E4E52}"/>
              </a:ext>
            </a:extLst>
          </p:cNvPr>
          <p:cNvSpPr>
            <a:spLocks noGrp="1"/>
          </p:cNvSpPr>
          <p:nvPr>
            <p:ph type="title"/>
          </p:nvPr>
        </p:nvSpPr>
        <p:spPr>
          <a:xfrm>
            <a:off x="838199" y="1034143"/>
            <a:ext cx="10646229" cy="656545"/>
          </a:xfrm>
        </p:spPr>
        <p:txBody>
          <a:bodyPr>
            <a:normAutofit fontScale="90000"/>
          </a:bodyPr>
          <a:lstStyle/>
          <a:p>
            <a:pPr marL="0" marR="0" lvl="0" indent="0" algn="ctr" defTabSz="914400" rtl="1" eaLnBrk="1" fontAlgn="auto" latinLnBrk="0" hangingPunct="1">
              <a:lnSpc>
                <a:spcPct val="150000"/>
              </a:lnSpc>
              <a:spcBef>
                <a:spcPts val="0"/>
              </a:spcBef>
              <a:spcAft>
                <a:spcPts val="0"/>
              </a:spcAft>
              <a:tabLst/>
              <a:defRPr/>
            </a:pPr>
            <a:r>
              <a:rPr kumimoji="0" lang="he-IL" b="1"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חוסן רגשי </a:t>
            </a:r>
            <a:br>
              <a:rPr kumimoji="0" lang="he-IL" sz="3100" b="1"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br>
            <a:r>
              <a:rPr kumimoji="0" lang="he-IL" sz="31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מתייחס ליכולת לשמור על ההפרדה בין רגש חיובי לרגש שלילי בעת לחץ</a:t>
            </a:r>
            <a:br>
              <a:rPr kumimoji="0" lang="he-IL" sz="31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br>
            <a:r>
              <a:rPr kumimoji="0" lang="he-IL" sz="31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 </a:t>
            </a:r>
            <a:r>
              <a:rPr kumimoji="0" lang="en-US" sz="22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(Cho, </a:t>
            </a:r>
            <a:r>
              <a:rPr kumimoji="0" lang="en-US" sz="2200" b="0" i="0" u="none" strike="noStrike" kern="1200" cap="none" spc="0" normalizeH="0" baseline="0" noProof="0" dirty="0" err="1">
                <a:ln>
                  <a:noFill/>
                </a:ln>
                <a:solidFill>
                  <a:prstClr val="black"/>
                </a:solidFill>
                <a:effectLst/>
                <a:uLnTx/>
                <a:uFillTx/>
                <a:latin typeface="Aharoni" panose="02010803020104030203" pitchFamily="2" charset="-79"/>
                <a:ea typeface="+mn-ea"/>
                <a:cs typeface="Aharoni" panose="02010803020104030203" pitchFamily="2" charset="-79"/>
              </a:rPr>
              <a:t>Hamagani</a:t>
            </a:r>
            <a:r>
              <a:rPr kumimoji="0" lang="en-US" sz="22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 &amp; Nesselroade2007 )</a:t>
            </a:r>
            <a:r>
              <a:rPr kumimoji="0" lang="he-IL" sz="22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t> </a:t>
            </a:r>
            <a:br>
              <a:rPr kumimoji="0" lang="he-IL" sz="4400" b="0" i="0" u="none" strike="noStrike" kern="1200" cap="none" spc="0" normalizeH="0" baseline="0" noProof="0" dirty="0">
                <a:ln>
                  <a:noFill/>
                </a:ln>
                <a:solidFill>
                  <a:prstClr val="black"/>
                </a:solidFill>
                <a:effectLst/>
                <a:uLnTx/>
                <a:uFillTx/>
                <a:latin typeface="Aharoni" panose="02010803020104030203" pitchFamily="2" charset="-79"/>
                <a:ea typeface="+mn-ea"/>
                <a:cs typeface="Aharoni" panose="02010803020104030203" pitchFamily="2" charset="-79"/>
              </a:rPr>
            </a:br>
            <a:endParaRPr lang="he-IL" dirty="0">
              <a:latin typeface="Aharoni" panose="02010803020104030203" pitchFamily="2" charset="-79"/>
              <a:cs typeface="Aharoni" panose="02010803020104030203" pitchFamily="2" charset="-79"/>
            </a:endParaRPr>
          </a:p>
        </p:txBody>
      </p:sp>
      <p:sp>
        <p:nvSpPr>
          <p:cNvPr id="3" name="מציין מיקום תוכן 2">
            <a:extLst>
              <a:ext uri="{FF2B5EF4-FFF2-40B4-BE49-F238E27FC236}">
                <a16:creationId xmlns:a16="http://schemas.microsoft.com/office/drawing/2014/main" id="{FDB43547-F301-701B-2A41-9CA3777FD9EA}"/>
              </a:ext>
            </a:extLst>
          </p:cNvPr>
          <p:cNvSpPr>
            <a:spLocks noGrp="1"/>
          </p:cNvSpPr>
          <p:nvPr>
            <p:ph idx="1"/>
          </p:nvPr>
        </p:nvSpPr>
        <p:spPr>
          <a:xfrm>
            <a:off x="1045029" y="2433977"/>
            <a:ext cx="10515600" cy="4351338"/>
          </a:xfrm>
        </p:spPr>
        <p:txBody>
          <a:bodyPr>
            <a:normAutofit fontScale="85000" lnSpcReduction="10000"/>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400" b="1"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מורכב מ:</a:t>
            </a:r>
            <a:endParaRPr kumimoji="0" lang="en-US" sz="2400" b="1"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endParaRPr>
          </a:p>
          <a:p>
            <a:pPr marL="342900" marR="0" lvl="0" indent="-34290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sng"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מודעות עצמית רגשית </a:t>
            </a:r>
            <a:r>
              <a:rPr kumimoji="0" lang="he-IL" sz="2800" b="0"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 חוסן רגשי גבוה מאופיין במודעות גבוהה לרגשותיי בכל נקודת זמן.</a:t>
            </a:r>
          </a:p>
          <a:p>
            <a:pPr marL="342900" marR="0" lvl="0" indent="-34290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sng"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ויסות רגשי – </a:t>
            </a:r>
            <a:r>
              <a:rPr kumimoji="0" lang="he-IL" sz="2800" b="0"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המשמעות של ויסות עצמי רגשי היא היכולת לווסת ולנהל את הרגשות ולתעל אותם לטובת התמודדות אפקטיבית עם אתגרים.</a:t>
            </a:r>
          </a:p>
          <a:p>
            <a:pPr marL="342900" marR="0" lvl="0" indent="-34290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2800" b="0" i="0" u="sng"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אמפתיה ומתן סיוע </a:t>
            </a:r>
            <a:r>
              <a:rPr kumimoji="0" lang="he-IL" sz="2800" b="0" i="0" u="sng" strike="noStrike" kern="1200" cap="none" spc="0" normalizeH="0" baseline="0" noProof="0" dirty="0" err="1">
                <a:ln>
                  <a:noFill/>
                </a:ln>
                <a:solidFill>
                  <a:prstClr val="black"/>
                </a:solidFill>
                <a:effectLst/>
                <a:uLnTx/>
                <a:uFillTx/>
                <a:latin typeface="Aharoni" panose="02010803020104030203" pitchFamily="2" charset="-79"/>
                <a:cs typeface="Aharoni" panose="02010803020104030203" pitchFamily="2" charset="-79"/>
              </a:rPr>
              <a:t>לאחרים.ות</a:t>
            </a:r>
            <a:r>
              <a:rPr kumimoji="0" lang="he-IL" sz="2800" b="0" i="0" u="sng"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 בסביבה המיידית ו/או הרחבה של הפרט – </a:t>
            </a:r>
            <a:r>
              <a:rPr kumimoji="0" lang="he-IL" sz="2800" b="0"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בדומה למודעות עצמית רגשית, אמפתיה היא מודעות רגשית המופנית כלפי חוץ – כלומר לרגשות האחר/ת. </a:t>
            </a:r>
          </a:p>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2800" b="0" i="0" u="none" strike="noStrike" kern="1200" cap="none" spc="0" normalizeH="0" baseline="0" noProof="0" dirty="0">
                <a:ln>
                  <a:noFill/>
                </a:ln>
                <a:solidFill>
                  <a:prstClr val="black"/>
                </a:solidFill>
                <a:effectLst/>
                <a:uLnTx/>
                <a:uFillTx/>
                <a:latin typeface="Aharoni" panose="02010803020104030203" pitchFamily="2" charset="-79"/>
                <a:cs typeface="Aharoni" panose="02010803020104030203" pitchFamily="2" charset="-79"/>
              </a:rPr>
              <a:t> </a:t>
            </a:r>
          </a:p>
          <a:p>
            <a:endParaRPr lang="he-IL"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99516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7"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כותרת 1">
            <a:extLst>
              <a:ext uri="{FF2B5EF4-FFF2-40B4-BE49-F238E27FC236}">
                <a16:creationId xmlns:a16="http://schemas.microsoft.com/office/drawing/2014/main" id="{3428F51C-B0E5-9F33-4914-70A8FB1466CE}"/>
              </a:ext>
            </a:extLst>
          </p:cNvPr>
          <p:cNvSpPr>
            <a:spLocks noGrp="1"/>
          </p:cNvSpPr>
          <p:nvPr>
            <p:ph type="title"/>
          </p:nvPr>
        </p:nvSpPr>
        <p:spPr>
          <a:xfrm>
            <a:off x="640080" y="1243013"/>
            <a:ext cx="3855720" cy="4371974"/>
          </a:xfrm>
        </p:spPr>
        <p:txBody>
          <a:bodyPr>
            <a:normAutofit/>
          </a:bodyPr>
          <a:lstStyle/>
          <a:p>
            <a:r>
              <a:rPr kumimoji="0" lang="he-IL" sz="3600" b="1" i="0" u="none" strike="noStrike" kern="1200" cap="none" spc="0" normalizeH="0" baseline="0" noProof="0">
                <a:ln>
                  <a:noFill/>
                </a:ln>
                <a:solidFill>
                  <a:schemeClr val="tx2"/>
                </a:solidFill>
                <a:effectLst/>
                <a:uLnTx/>
                <a:uFillTx/>
                <a:latin typeface="Calibri" panose="020F0502020204030204"/>
                <a:ea typeface="+mn-ea"/>
                <a:cs typeface="Arial" panose="020B0604020202020204" pitchFamily="34" charset="0"/>
              </a:rPr>
              <a:t>חוסן חברתי </a:t>
            </a:r>
            <a:r>
              <a:rPr kumimoji="0" lang="en-US" sz="3600" b="0" i="0" u="none" strike="noStrike" kern="1200" cap="none" spc="0" normalizeH="0" baseline="0" noProof="0">
                <a:ln>
                  <a:noFill/>
                </a:ln>
                <a:solidFill>
                  <a:schemeClr val="tx2"/>
                </a:solidFill>
                <a:effectLst/>
                <a:uLnTx/>
                <a:uFillTx/>
                <a:latin typeface="Calibri" panose="020F0502020204030204"/>
                <a:ea typeface="+mn-ea"/>
                <a:cs typeface="+mn-cs"/>
              </a:rPr>
              <a:t>Resilience Social )</a:t>
            </a:r>
            <a:r>
              <a:rPr kumimoji="0" lang="he-IL" sz="3600" b="0" i="0" u="none" strike="noStrike" kern="1200" cap="none" spc="0" normalizeH="0" baseline="0" noProof="0">
                <a:ln>
                  <a:noFill/>
                </a:ln>
                <a:solidFill>
                  <a:schemeClr val="tx2"/>
                </a:solidFill>
                <a:effectLst/>
                <a:uLnTx/>
                <a:uFillTx/>
                <a:latin typeface="Calibri" panose="020F0502020204030204"/>
                <a:ea typeface="+mn-ea"/>
                <a:cs typeface="Arial" panose="020B0604020202020204" pitchFamily="34" charset="0"/>
              </a:rPr>
              <a:t>)</a:t>
            </a:r>
            <a:endParaRPr lang="he-IL" sz="3600">
              <a:solidFill>
                <a:schemeClr val="tx2"/>
              </a:solidFill>
            </a:endParaRPr>
          </a:p>
        </p:txBody>
      </p:sp>
      <p:sp>
        <p:nvSpPr>
          <p:cNvPr id="3" name="מציין מיקום תוכן 2">
            <a:extLst>
              <a:ext uri="{FF2B5EF4-FFF2-40B4-BE49-F238E27FC236}">
                <a16:creationId xmlns:a16="http://schemas.microsoft.com/office/drawing/2014/main" id="{04FB5BA8-B05D-2314-4B9E-789D940F06BD}"/>
              </a:ext>
            </a:extLst>
          </p:cNvPr>
          <p:cNvSpPr>
            <a:spLocks noGrp="1"/>
          </p:cNvSpPr>
          <p:nvPr>
            <p:ph idx="1"/>
          </p:nvPr>
        </p:nvSpPr>
        <p:spPr>
          <a:xfrm>
            <a:off x="6172200" y="804672"/>
            <a:ext cx="5221224" cy="5230368"/>
          </a:xfrm>
        </p:spPr>
        <p:txBody>
          <a:bodyPr anchor="ctr">
            <a:normAutofit/>
          </a:bodyPr>
          <a:lstStyle/>
          <a:p>
            <a:pPr marL="0" marR="0" lvl="0" indent="0" defTabSz="914400" rtl="1" eaLnBrk="1" fontAlgn="auto" latinLnBrk="0" hangingPunct="1">
              <a:spcBef>
                <a:spcPts val="0"/>
              </a:spcBef>
              <a:spcAft>
                <a:spcPts val="0"/>
              </a:spcAft>
              <a:buClrTx/>
              <a:buSzTx/>
              <a:buFontTx/>
              <a:buNone/>
              <a:tabLst/>
              <a:defRPr/>
            </a:pPr>
            <a:r>
              <a:rPr kumimoji="0" lang="he-IL" b="0" i="0" u="none" strike="noStrike" kern="1200" cap="none" spc="0" normalizeH="0" baseline="0" noProof="0" dirty="0">
                <a:ln>
                  <a:noFill/>
                </a:ln>
                <a:solidFill>
                  <a:schemeClr val="tx2"/>
                </a:solidFill>
                <a:effectLst/>
                <a:uLnTx/>
                <a:uFillTx/>
                <a:latin typeface="Aharoni" panose="02010803020104030203" pitchFamily="2" charset="-79"/>
                <a:cs typeface="Aharoni" panose="02010803020104030203" pitchFamily="2" charset="-79"/>
              </a:rPr>
              <a:t>מתייחס ליכולת לפתח ולשמר קשרים חברתיים משמעותיים באופן שמסייע בהתמודדות עם אירועים שליליים. הוא נשען על גיוס עזרה קונקרטית או רגשית מצד אחרים בסביבה המיידית והרחבה. בעלי חוסן חברתי גבוה פועלים באופן יזום ופרואקטיבי לגיוס משאבי תמיכה מצד הסביבה שלהם ומנצלים אותם בצורה אפקטיבית יותר.</a:t>
            </a:r>
          </a:p>
          <a:p>
            <a:pPr marL="0" indent="0">
              <a:buNone/>
            </a:pPr>
            <a:endParaRPr lang="he-IL" dirty="0">
              <a:solidFill>
                <a:schemeClr val="tx2"/>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80154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כותרת 1">
            <a:extLst>
              <a:ext uri="{FF2B5EF4-FFF2-40B4-BE49-F238E27FC236}">
                <a16:creationId xmlns:a16="http://schemas.microsoft.com/office/drawing/2014/main" id="{EB0CD4A5-CE58-41A4-753C-27CFDB7175B5}"/>
              </a:ext>
            </a:extLst>
          </p:cNvPr>
          <p:cNvSpPr>
            <a:spLocks noGrp="1"/>
          </p:cNvSpPr>
          <p:nvPr>
            <p:ph type="title"/>
          </p:nvPr>
        </p:nvSpPr>
        <p:spPr>
          <a:xfrm>
            <a:off x="804672" y="1401859"/>
            <a:ext cx="4130185" cy="4054282"/>
          </a:xfrm>
        </p:spPr>
        <p:txBody>
          <a:bodyPr>
            <a:normAutofit/>
          </a:bodyPr>
          <a:lstStyle/>
          <a:p>
            <a:r>
              <a:rPr lang="he-IL" sz="3600" b="1" dirty="0">
                <a:solidFill>
                  <a:schemeClr val="tx2"/>
                </a:solidFill>
                <a:latin typeface="Aharoni" panose="02010803020104030203" pitchFamily="2" charset="-79"/>
                <a:cs typeface="Aharoni" panose="02010803020104030203" pitchFamily="2" charset="-79"/>
              </a:rPr>
              <a:t>חוסן מנטלי</a:t>
            </a:r>
            <a:r>
              <a:rPr lang="he-IL" sz="3600" dirty="0">
                <a:solidFill>
                  <a:schemeClr val="tx2"/>
                </a:solidFill>
                <a:latin typeface="Aharoni" panose="02010803020104030203" pitchFamily="2" charset="-79"/>
                <a:cs typeface="Aharoni" panose="02010803020104030203" pitchFamily="2" charset="-79"/>
              </a:rPr>
              <a:t>, המכונה גם חוסן פסיכולוגי </a:t>
            </a:r>
            <a:br>
              <a:rPr lang="he-IL" sz="3600" dirty="0">
                <a:solidFill>
                  <a:schemeClr val="tx2"/>
                </a:solidFill>
                <a:latin typeface="Aharoni" panose="02010803020104030203" pitchFamily="2" charset="-79"/>
                <a:cs typeface="Aharoni" panose="02010803020104030203" pitchFamily="2" charset="-79"/>
              </a:rPr>
            </a:br>
            <a:r>
              <a:rPr lang="en-US" sz="3600" dirty="0">
                <a:solidFill>
                  <a:schemeClr val="tx2"/>
                </a:solidFill>
                <a:latin typeface="Aharoni" panose="02010803020104030203" pitchFamily="2" charset="-79"/>
                <a:cs typeface="Aharoni" panose="02010803020104030203" pitchFamily="2" charset="-79"/>
              </a:rPr>
              <a:t>(Mental Resilience)</a:t>
            </a:r>
            <a:endParaRPr lang="he-IL" sz="3600" dirty="0">
              <a:solidFill>
                <a:schemeClr val="tx2"/>
              </a:solidFill>
              <a:latin typeface="Aharoni" panose="02010803020104030203" pitchFamily="2" charset="-79"/>
              <a:cs typeface="Aharoni" panose="02010803020104030203" pitchFamily="2" charset="-79"/>
            </a:endParaRPr>
          </a:p>
        </p:txBody>
      </p:sp>
      <p:grpSp>
        <p:nvGrpSpPr>
          <p:cNvPr id="12" name="Group 11">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מציין מיקום תוכן 2">
            <a:extLst>
              <a:ext uri="{FF2B5EF4-FFF2-40B4-BE49-F238E27FC236}">
                <a16:creationId xmlns:a16="http://schemas.microsoft.com/office/drawing/2014/main" id="{D5DF3B73-F136-CCA4-9D16-59644C5C471A}"/>
              </a:ext>
            </a:extLst>
          </p:cNvPr>
          <p:cNvSpPr>
            <a:spLocks noGrp="1"/>
          </p:cNvSpPr>
          <p:nvPr>
            <p:ph idx="1"/>
          </p:nvPr>
        </p:nvSpPr>
        <p:spPr>
          <a:xfrm>
            <a:off x="5257800" y="424543"/>
            <a:ext cx="6128539" cy="6139543"/>
          </a:xfrm>
        </p:spPr>
        <p:txBody>
          <a:bodyPr anchor="ctr">
            <a:normAutofit/>
          </a:bodyPr>
          <a:lstStyle/>
          <a:p>
            <a:pPr rtl="1"/>
            <a:r>
              <a:rPr lang="he-IL" sz="1800" dirty="0">
                <a:solidFill>
                  <a:schemeClr val="tx2"/>
                </a:solidFill>
                <a:latin typeface="Aharoni" panose="02010803020104030203" pitchFamily="2" charset="-79"/>
                <a:cs typeface="Aharoni" panose="02010803020104030203" pitchFamily="2" charset="-79"/>
              </a:rPr>
              <a:t>מתייחס ליכולת לשמור על עמדה חיובית ללא קשר למצב (</a:t>
            </a:r>
            <a:r>
              <a:rPr lang="en-US" sz="1800" dirty="0">
                <a:solidFill>
                  <a:schemeClr val="tx2"/>
                </a:solidFill>
                <a:latin typeface="Aharoni" panose="02010803020104030203" pitchFamily="2" charset="-79"/>
                <a:cs typeface="Aharoni" panose="02010803020104030203" pitchFamily="2" charset="-79"/>
              </a:rPr>
              <a:t>Button &amp; Blalock ,Boardman</a:t>
            </a:r>
            <a:r>
              <a:rPr lang="he-IL" sz="1800" dirty="0">
                <a:solidFill>
                  <a:schemeClr val="tx2"/>
                </a:solidFill>
                <a:latin typeface="Aharoni" panose="02010803020104030203" pitchFamily="2" charset="-79"/>
                <a:cs typeface="Aharoni" panose="02010803020104030203" pitchFamily="2" charset="-79"/>
              </a:rPr>
              <a:t> 2008</a:t>
            </a:r>
            <a:r>
              <a:rPr lang="en-US" sz="1800" dirty="0">
                <a:solidFill>
                  <a:schemeClr val="tx2"/>
                </a:solidFill>
                <a:latin typeface="Aharoni" panose="02010803020104030203" pitchFamily="2" charset="-79"/>
                <a:cs typeface="Aharoni" panose="02010803020104030203" pitchFamily="2" charset="-79"/>
              </a:rPr>
              <a:t>( </a:t>
            </a:r>
            <a:endParaRPr lang="he-IL" sz="1800" dirty="0">
              <a:solidFill>
                <a:schemeClr val="tx2"/>
              </a:solidFill>
              <a:latin typeface="Aharoni" panose="02010803020104030203" pitchFamily="2" charset="-79"/>
              <a:cs typeface="Aharoni" panose="02010803020104030203" pitchFamily="2" charset="-79"/>
            </a:endParaRPr>
          </a:p>
          <a:p>
            <a:pPr marL="0" indent="0" rtl="1">
              <a:buNone/>
            </a:pPr>
            <a:r>
              <a:rPr lang="he-IL" sz="1800" dirty="0">
                <a:solidFill>
                  <a:schemeClr val="tx2"/>
                </a:solidFill>
                <a:latin typeface="Aharoni" panose="02010803020104030203" pitchFamily="2" charset="-79"/>
                <a:cs typeface="Aharoni" panose="02010803020104030203" pitchFamily="2" charset="-79"/>
              </a:rPr>
              <a:t>הוא נשען על:</a:t>
            </a:r>
          </a:p>
          <a:p>
            <a:pPr marL="285750" indent="-285750" rtl="1">
              <a:buFont typeface="Arial" panose="020B0604020202020204" pitchFamily="34" charset="0"/>
              <a:buChar char="•"/>
            </a:pPr>
            <a:r>
              <a:rPr lang="he-IL" sz="1800" u="sng" dirty="0">
                <a:solidFill>
                  <a:schemeClr val="tx2"/>
                </a:solidFill>
                <a:latin typeface="Aharoni" panose="02010803020104030203" pitchFamily="2" charset="-79"/>
                <a:cs typeface="Aharoni" panose="02010803020104030203" pitchFamily="2" charset="-79"/>
              </a:rPr>
              <a:t>תחושת מסוגלות עצמית </a:t>
            </a:r>
            <a:r>
              <a:rPr lang="en-US" sz="1800" dirty="0">
                <a:solidFill>
                  <a:schemeClr val="tx2"/>
                </a:solidFill>
                <a:latin typeface="Aharoni" panose="02010803020104030203" pitchFamily="2" charset="-79"/>
                <a:cs typeface="Aharoni" panose="02010803020104030203" pitchFamily="2" charset="-79"/>
              </a:rPr>
              <a:t>(Efficacy-Self)</a:t>
            </a:r>
            <a:r>
              <a:rPr lang="he-IL" sz="1800" dirty="0">
                <a:solidFill>
                  <a:schemeClr val="tx2"/>
                </a:solidFill>
                <a:latin typeface="Aharoni" panose="02010803020104030203" pitchFamily="2" charset="-79"/>
                <a:cs typeface="Aharoni" panose="02010803020104030203" pitchFamily="2" charset="-79"/>
              </a:rPr>
              <a:t>, המוגדרת כאמונה של הפרט </a:t>
            </a:r>
            <a:r>
              <a:rPr lang="he-IL" sz="1800" dirty="0" err="1">
                <a:solidFill>
                  <a:schemeClr val="tx2"/>
                </a:solidFill>
                <a:latin typeface="Aharoni" panose="02010803020104030203" pitchFamily="2" charset="-79"/>
                <a:cs typeface="Aharoni" panose="02010803020104030203" pitchFamily="2" charset="-79"/>
              </a:rPr>
              <a:t>שביכולתו.ה</a:t>
            </a:r>
            <a:r>
              <a:rPr lang="he-IL" sz="1800" dirty="0">
                <a:solidFill>
                  <a:schemeClr val="tx2"/>
                </a:solidFill>
                <a:latin typeface="Aharoni" panose="02010803020104030203" pitchFamily="2" charset="-79"/>
                <a:cs typeface="Aharoni" panose="02010803020104030203" pitchFamily="2" charset="-79"/>
              </a:rPr>
              <a:t> לבצע משימות חדשות או קשות בצורה אפקטיבית ולהשיג תוצאות רצויות יכולת זו נמצאה כבעלת קשר ישיר וחיובי לחוסן אישי וכך גם לאפקטיביות בעבודה.</a:t>
            </a:r>
          </a:p>
          <a:p>
            <a:pPr marL="285750" indent="-285750" rtl="1">
              <a:buFont typeface="Arial" panose="020B0604020202020204" pitchFamily="34" charset="0"/>
              <a:buChar char="•"/>
            </a:pPr>
            <a:r>
              <a:rPr lang="he-IL" sz="1800" u="sng" dirty="0">
                <a:solidFill>
                  <a:schemeClr val="tx2"/>
                </a:solidFill>
                <a:latin typeface="Aharoni" panose="02010803020104030203" pitchFamily="2" charset="-79"/>
                <a:cs typeface="Aharoni" panose="02010803020104030203" pitchFamily="2" charset="-79"/>
              </a:rPr>
              <a:t>שימוש באסטרטגיות התמודדות ופתרון בעיות אדפטיביות וחיוביות </a:t>
            </a:r>
            <a:r>
              <a:rPr lang="he-IL" sz="1800" dirty="0">
                <a:solidFill>
                  <a:schemeClr val="tx2"/>
                </a:solidFill>
                <a:latin typeface="Aharoni" panose="02010803020104030203" pitchFamily="2" charset="-79"/>
                <a:cs typeface="Aharoni" panose="02010803020104030203" pitchFamily="2" charset="-79"/>
              </a:rPr>
              <a:t>– נמצא כי בעלי חוסן אישי גבוה </a:t>
            </a:r>
            <a:r>
              <a:rPr lang="he-IL" sz="1800" dirty="0" err="1">
                <a:solidFill>
                  <a:schemeClr val="tx2"/>
                </a:solidFill>
                <a:latin typeface="Aharoni" panose="02010803020104030203" pitchFamily="2" charset="-79"/>
                <a:cs typeface="Aharoni" panose="02010803020104030203" pitchFamily="2" charset="-79"/>
              </a:rPr>
              <a:t>משתמשים.ות</a:t>
            </a:r>
            <a:r>
              <a:rPr lang="he-IL" sz="1800" dirty="0">
                <a:solidFill>
                  <a:schemeClr val="tx2"/>
                </a:solidFill>
                <a:latin typeface="Aharoni" panose="02010803020104030203" pitchFamily="2" charset="-79"/>
                <a:cs typeface="Aharoni" panose="02010803020104030203" pitchFamily="2" charset="-79"/>
              </a:rPr>
              <a:t> באסטרטגיות רציונליות, אקטיביות ואפקטיביות הממוקדות בבעיה ולא הם.ן </a:t>
            </a:r>
            <a:r>
              <a:rPr lang="he-IL" sz="1800" dirty="0" err="1">
                <a:solidFill>
                  <a:schemeClr val="tx2"/>
                </a:solidFill>
                <a:latin typeface="Aharoni" panose="02010803020104030203" pitchFamily="2" charset="-79"/>
                <a:cs typeface="Aharoni" panose="02010803020104030203" pitchFamily="2" charset="-79"/>
              </a:rPr>
              <a:t>ממוקדים.ות</a:t>
            </a:r>
            <a:r>
              <a:rPr lang="he-IL" sz="1800" dirty="0">
                <a:solidFill>
                  <a:schemeClr val="tx2"/>
                </a:solidFill>
                <a:latin typeface="Aharoni" panose="02010803020104030203" pitchFamily="2" charset="-79"/>
                <a:cs typeface="Aharoni" panose="02010803020104030203" pitchFamily="2" charset="-79"/>
              </a:rPr>
              <a:t> באיסוף מידע, ביצירת תסריטים אלטרנטיביים ובבחירת דרכי פעולה בהתאם.</a:t>
            </a:r>
            <a:endParaRPr lang="en-US" sz="1800" dirty="0">
              <a:solidFill>
                <a:schemeClr val="tx2"/>
              </a:solidFill>
              <a:latin typeface="Aharoni" panose="02010803020104030203" pitchFamily="2" charset="-79"/>
              <a:cs typeface="Aharoni" panose="02010803020104030203" pitchFamily="2" charset="-79"/>
            </a:endParaRPr>
          </a:p>
          <a:p>
            <a:endParaRPr lang="he-IL" sz="1800" dirty="0">
              <a:solidFill>
                <a:schemeClr val="tx2"/>
              </a:solidFill>
              <a:latin typeface="Aharoni" panose="02010803020104030203" pitchFamily="2" charset="-79"/>
              <a:cs typeface="Aharoni" panose="02010803020104030203" pitchFamily="2" charset="-79"/>
            </a:endParaRPr>
          </a:p>
        </p:txBody>
      </p:sp>
      <p:grpSp>
        <p:nvGrpSpPr>
          <p:cNvPr id="18" name="Group 17">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19" name="Freeform: Shape 18">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26070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403D39-2401-4113-4F27-BB35DC5523AD}"/>
              </a:ext>
            </a:extLst>
          </p:cNvPr>
          <p:cNvSpPr>
            <a:spLocks noGrp="1"/>
          </p:cNvSpPr>
          <p:nvPr>
            <p:ph type="title"/>
          </p:nvPr>
        </p:nvSpPr>
        <p:spPr/>
        <p:txBody>
          <a:bodyPr>
            <a:normAutofit fontScale="90000"/>
          </a:bodyPr>
          <a:lstStyle/>
          <a:p>
            <a:pPr algn="ctr"/>
            <a:r>
              <a:rPr lang="he-IL" sz="4400" b="1" dirty="0">
                <a:latin typeface="Aharoni" panose="02010803020104030203" pitchFamily="2" charset="-79"/>
                <a:cs typeface="Aharoni" panose="02010803020104030203" pitchFamily="2" charset="-79"/>
              </a:rPr>
              <a:t>חוסן פיזי</a:t>
            </a:r>
            <a:r>
              <a:rPr lang="he-IL" sz="4400" dirty="0">
                <a:latin typeface="Aharoni" panose="02010803020104030203" pitchFamily="2" charset="-79"/>
                <a:cs typeface="Aharoni" panose="02010803020104030203" pitchFamily="2" charset="-79"/>
              </a:rPr>
              <a:t>, המכונה גם חוסן בריאותי</a:t>
            </a:r>
            <a:br>
              <a:rPr lang="he-IL" sz="4400" dirty="0">
                <a:latin typeface="Aharoni" panose="02010803020104030203" pitchFamily="2" charset="-79"/>
                <a:cs typeface="Aharoni" panose="02010803020104030203" pitchFamily="2" charset="-79"/>
              </a:rPr>
            </a:br>
            <a:r>
              <a:rPr lang="en-US" sz="4400" dirty="0">
                <a:latin typeface="Aharoni" panose="02010803020104030203" pitchFamily="2" charset="-79"/>
                <a:cs typeface="Aharoni" panose="02010803020104030203" pitchFamily="2" charset="-79"/>
              </a:rPr>
              <a:t>Resilience Health) </a:t>
            </a:r>
            <a:r>
              <a:rPr lang="he-IL" sz="4400" dirty="0">
                <a:latin typeface="Aharoni" panose="02010803020104030203" pitchFamily="2" charset="-79"/>
                <a:cs typeface="Aharoni" panose="02010803020104030203" pitchFamily="2" charset="-79"/>
              </a:rPr>
              <a:t>)</a:t>
            </a:r>
            <a:br>
              <a:rPr lang="he-IL" sz="4400" dirty="0">
                <a:latin typeface="Aharoni" panose="02010803020104030203" pitchFamily="2" charset="-79"/>
                <a:cs typeface="Aharoni" panose="02010803020104030203" pitchFamily="2" charset="-79"/>
              </a:rPr>
            </a:br>
            <a:endParaRPr lang="he-IL" dirty="0">
              <a:latin typeface="Aharoni" panose="02010803020104030203" pitchFamily="2" charset="-79"/>
              <a:cs typeface="Aharoni" panose="02010803020104030203" pitchFamily="2" charset="-79"/>
            </a:endParaRPr>
          </a:p>
        </p:txBody>
      </p:sp>
      <p:sp>
        <p:nvSpPr>
          <p:cNvPr id="3" name="מציין מיקום תוכן 2">
            <a:extLst>
              <a:ext uri="{FF2B5EF4-FFF2-40B4-BE49-F238E27FC236}">
                <a16:creationId xmlns:a16="http://schemas.microsoft.com/office/drawing/2014/main" id="{1C27F778-0BDB-4A1A-0821-2D89369939DF}"/>
              </a:ext>
            </a:extLst>
          </p:cNvPr>
          <p:cNvSpPr>
            <a:spLocks noGrp="1"/>
          </p:cNvSpPr>
          <p:nvPr>
            <p:ph idx="1"/>
          </p:nvPr>
        </p:nvSpPr>
        <p:spPr>
          <a:xfrm>
            <a:off x="740228" y="2133600"/>
            <a:ext cx="10515600" cy="2242457"/>
          </a:xfrm>
        </p:spPr>
        <p:txBody>
          <a:bodyPr/>
          <a:lstStyle/>
          <a:p>
            <a:pPr marL="0" indent="0" algn="ctr">
              <a:buNone/>
            </a:pPr>
            <a:r>
              <a:rPr lang="he-IL" sz="2800" dirty="0">
                <a:latin typeface="Aharoni" panose="02010803020104030203" pitchFamily="2" charset="-79"/>
                <a:cs typeface="Aharoni" panose="02010803020104030203" pitchFamily="2" charset="-79"/>
              </a:rPr>
              <a:t>מוגדר כיכולת של הפרט לשמור על בריאות טובה גם לנוכח מצוקה משמעותית (2000 ,</a:t>
            </a:r>
            <a:r>
              <a:rPr lang="en-US" sz="2800" dirty="0">
                <a:latin typeface="Aharoni" panose="02010803020104030203" pitchFamily="2" charset="-79"/>
                <a:cs typeface="Aharoni" panose="02010803020104030203" pitchFamily="2" charset="-79"/>
              </a:rPr>
              <a:t> (Sohn &amp; Lim ,Sanders</a:t>
            </a:r>
            <a:r>
              <a:rPr lang="he-IL" sz="2800" dirty="0">
                <a:latin typeface="Aharoni" panose="02010803020104030203" pitchFamily="2" charset="-79"/>
                <a:cs typeface="Aharoni" panose="02010803020104030203" pitchFamily="2" charset="-79"/>
              </a:rPr>
              <a:t>חוסן פיזי אינו תכונה אישית עקבית. </a:t>
            </a:r>
          </a:p>
          <a:p>
            <a:pPr algn="ctr"/>
            <a:endParaRPr lang="he-IL"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288866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מציין מיקום תוכן 4">
            <a:extLst>
              <a:ext uri="{FF2B5EF4-FFF2-40B4-BE49-F238E27FC236}">
                <a16:creationId xmlns:a16="http://schemas.microsoft.com/office/drawing/2014/main" id="{BA316CE9-029C-97BB-2869-4D761D1C1E32}"/>
              </a:ext>
            </a:extLst>
          </p:cNvPr>
          <p:cNvPicPr>
            <a:picLocks noGrp="1" noChangeAspect="1"/>
          </p:cNvPicPr>
          <p:nvPr>
            <p:ph idx="1"/>
          </p:nvPr>
        </p:nvPicPr>
        <p:blipFill>
          <a:blip r:embed="rId2"/>
          <a:stretch>
            <a:fillRect/>
          </a:stretch>
        </p:blipFill>
        <p:spPr>
          <a:xfrm>
            <a:off x="1556656" y="0"/>
            <a:ext cx="8382001" cy="6923314"/>
          </a:xfrm>
        </p:spPr>
      </p:pic>
    </p:spTree>
    <p:extLst>
      <p:ext uri="{BB962C8B-B14F-4D97-AF65-F5344CB8AC3E}">
        <p14:creationId xmlns:p14="http://schemas.microsoft.com/office/powerpoint/2010/main" val="213452960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TotalTime>
  <Words>404</Words>
  <Application>Microsoft Office PowerPoint</Application>
  <PresentationFormat>מסך רחב</PresentationFormat>
  <Paragraphs>22</Paragraphs>
  <Slides>8</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8</vt:i4>
      </vt:variant>
    </vt:vector>
  </HeadingPairs>
  <TitlesOfParts>
    <vt:vector size="14" baseType="lpstr">
      <vt:lpstr>Aharoni</vt:lpstr>
      <vt:lpstr>Aptos</vt:lpstr>
      <vt:lpstr>Aptos Display</vt:lpstr>
      <vt:lpstr>Arial</vt:lpstr>
      <vt:lpstr>Calibri</vt:lpstr>
      <vt:lpstr>ערכת נושא Office</vt:lpstr>
      <vt:lpstr>מצגת של PowerPoint‏</vt:lpstr>
      <vt:lpstr>מצגת של PowerPoint‏</vt:lpstr>
      <vt:lpstr>מצגת של PowerPoint‏</vt:lpstr>
      <vt:lpstr>חוסן רגשי  מתייחס ליכולת לשמור על ההפרדה בין רגש חיובי לרגש שלילי בעת לחץ  (Cho, Hamagani &amp; Nesselroade2007 )  </vt:lpstr>
      <vt:lpstr>חוסן חברתי Resilience Social ))</vt:lpstr>
      <vt:lpstr>חוסן מנטלי, המכונה גם חוסן פסיכולוגי  (Mental Resilience)</vt:lpstr>
      <vt:lpstr>חוסן פיזי, המכונה גם חוסן בריאותי Resilience Health) ) </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מאיה דביר</dc:creator>
  <cp:lastModifiedBy>מאיה דביר</cp:lastModifiedBy>
  <cp:revision>3</cp:revision>
  <dcterms:created xsi:type="dcterms:W3CDTF">2024-08-20T17:51:39Z</dcterms:created>
  <dcterms:modified xsi:type="dcterms:W3CDTF">2024-08-21T08:55:11Z</dcterms:modified>
</cp:coreProperties>
</file>