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Segoe UI" panose="020B0502040204020203" pitchFamily="34" charset="0"/>
      <p:regular r:id="rId14"/>
      <p:bold r:id="rId15"/>
      <p:italic r:id="rId16"/>
      <p:boldItalic r:id="rId17"/>
    </p:embeddedFont>
    <p:embeddedFont>
      <p:font typeface="Segoe UI Semibold" panose="020B0702040204020203"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26D18-E9C8-4BEC-9F37-A7B6EAC5AC8E}" v="19" dt="2023-10-31T14:34:55.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0" d="100"/>
          <a:sy n="10" d="100"/>
        </p:scale>
        <p:origin x="1920" y="-2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svg"/><Relationship Id="rId7" Type="http://schemas.openxmlformats.org/officeDocument/2006/relationships/image" Target="../media/image1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4.svg"/><Relationship Id="rId5" Type="http://schemas.openxmlformats.org/officeDocument/2006/relationships/image" Target="../media/image32.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8.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2.svg"/><Relationship Id="rId3" Type="http://schemas.openxmlformats.org/officeDocument/2006/relationships/image" Target="../media/image38.svg"/><Relationship Id="rId7" Type="http://schemas.openxmlformats.org/officeDocument/2006/relationships/image" Target="../media/image4.svg"/><Relationship Id="rId12"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0.svg"/><Relationship Id="rId10" Type="http://schemas.openxmlformats.org/officeDocument/2006/relationships/image" Target="../media/image9.png"/><Relationship Id="rId4" Type="http://schemas.openxmlformats.org/officeDocument/2006/relationships/image" Target="../media/image39.png"/><Relationship Id="rId9" Type="http://schemas.openxmlformats.org/officeDocument/2006/relationships/image" Target="../media/image8.svg"/><Relationship Id="rId14" Type="http://schemas.openxmlformats.org/officeDocument/2006/relationships/hyperlink" Target="http://www.newyorker.com/science/maria-konnikova/the-secret-formula-for-resilience?mbid=social_faceboo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4" name="Freeform 4"/>
          <p:cNvSpPr/>
          <p:nvPr/>
        </p:nvSpPr>
        <p:spPr>
          <a:xfrm rot="-860641">
            <a:off x="2665669" y="1714596"/>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5" name="Freeform 5"/>
          <p:cNvSpPr/>
          <p:nvPr/>
        </p:nvSpPr>
        <p:spPr>
          <a:xfrm>
            <a:off x="1028700" y="4508551"/>
            <a:ext cx="3713137" cy="4248440"/>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p:cNvSpPr/>
          <p:nvPr/>
        </p:nvSpPr>
        <p:spPr>
          <a:xfrm rot="-9379677" flipV="1">
            <a:off x="13535204" y="110617"/>
            <a:ext cx="3617028" cy="3833073"/>
          </a:xfrm>
          <a:custGeom>
            <a:avLst/>
            <a:gdLst/>
            <a:ahLst/>
            <a:cxnLst/>
            <a:rect l="l" t="t" r="r" b="b"/>
            <a:pathLst>
              <a:path w="3617028" h="3833073">
                <a:moveTo>
                  <a:pt x="0" y="3833074"/>
                </a:moveTo>
                <a:lnTo>
                  <a:pt x="3617027" y="3833074"/>
                </a:lnTo>
                <a:lnTo>
                  <a:pt x="3617027" y="0"/>
                </a:lnTo>
                <a:lnTo>
                  <a:pt x="0" y="0"/>
                </a:lnTo>
                <a:lnTo>
                  <a:pt x="0" y="383307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p:cNvSpPr/>
          <p:nvPr/>
        </p:nvSpPr>
        <p:spPr>
          <a:xfrm rot="-1399026">
            <a:off x="15284165" y="2839405"/>
            <a:ext cx="1719464" cy="2465181"/>
          </a:xfrm>
          <a:custGeom>
            <a:avLst/>
            <a:gdLst/>
            <a:ahLst/>
            <a:cxnLst/>
            <a:rect l="l" t="t" r="r" b="b"/>
            <a:pathLst>
              <a:path w="1719464" h="2465181">
                <a:moveTo>
                  <a:pt x="0" y="0"/>
                </a:moveTo>
                <a:lnTo>
                  <a:pt x="1719464" y="0"/>
                </a:lnTo>
                <a:lnTo>
                  <a:pt x="1719464" y="2465180"/>
                </a:lnTo>
                <a:lnTo>
                  <a:pt x="0" y="2465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8" name="מלבן 7">
            <a:extLst>
              <a:ext uri="{FF2B5EF4-FFF2-40B4-BE49-F238E27FC236}">
                <a16:creationId xmlns:a16="http://schemas.microsoft.com/office/drawing/2014/main" id="{A2566C93-396D-0F6F-05EE-576786BEA72D}"/>
              </a:ext>
            </a:extLst>
          </p:cNvPr>
          <p:cNvSpPr/>
          <p:nvPr/>
        </p:nvSpPr>
        <p:spPr>
          <a:xfrm>
            <a:off x="4741837" y="3485298"/>
            <a:ext cx="10556095" cy="2554545"/>
          </a:xfrm>
          <a:prstGeom prst="rect">
            <a:avLst/>
          </a:prstGeom>
          <a:noFill/>
        </p:spPr>
        <p:txBody>
          <a:bodyPr wrap="none" lIns="91440" tIns="45720" rIns="91440" bIns="45720">
            <a:spAutoFit/>
          </a:bodyPr>
          <a:lstStyle/>
          <a:p>
            <a:pPr algn="ctr"/>
            <a:r>
              <a:rPr lang="he-IL" sz="8000" b="0" cap="none" spc="0" dirty="0">
                <a:ln w="0"/>
                <a:solidFill>
                  <a:schemeClr val="tx1"/>
                </a:solidFill>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מחשבות על </a:t>
            </a:r>
          </a:p>
          <a:p>
            <a:pPr algn="ctr"/>
            <a:r>
              <a:rPr lang="he-IL" sz="8000" b="0" cap="none" spc="0" dirty="0">
                <a:ln w="0"/>
                <a:solidFill>
                  <a:schemeClr val="tx1"/>
                </a:solidFill>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ליווי שבטים בעת משבר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5400000">
            <a:off x="6288608" y="849567"/>
            <a:ext cx="6927975" cy="8739418"/>
          </a:xfrm>
          <a:custGeom>
            <a:avLst/>
            <a:gdLst/>
            <a:ahLst/>
            <a:cxnLst/>
            <a:rect l="l" t="t" r="r" b="b"/>
            <a:pathLst>
              <a:path w="6927975" h="8739418">
                <a:moveTo>
                  <a:pt x="0" y="0"/>
                </a:moveTo>
                <a:lnTo>
                  <a:pt x="6927974" y="0"/>
                </a:lnTo>
                <a:lnTo>
                  <a:pt x="6927974" y="8739418"/>
                </a:lnTo>
                <a:lnTo>
                  <a:pt x="0" y="8739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a:off x="2120756" y="1028700"/>
            <a:ext cx="4584113" cy="3975676"/>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787682" flipV="1">
            <a:off x="1397312" y="5080667"/>
            <a:ext cx="3435988" cy="3641221"/>
          </a:xfrm>
          <a:custGeom>
            <a:avLst/>
            <a:gdLst/>
            <a:ahLst/>
            <a:cxnLst/>
            <a:rect l="l" t="t" r="r" b="b"/>
            <a:pathLst>
              <a:path w="3435988" h="3641221">
                <a:moveTo>
                  <a:pt x="0" y="3641220"/>
                </a:moveTo>
                <a:lnTo>
                  <a:pt x="3435988" y="3641220"/>
                </a:lnTo>
                <a:lnTo>
                  <a:pt x="3435988" y="0"/>
                </a:lnTo>
                <a:lnTo>
                  <a:pt x="0" y="0"/>
                </a:lnTo>
                <a:lnTo>
                  <a:pt x="0" y="364122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rot="-1568932">
            <a:off x="15282144" y="5728523"/>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rot="6190582">
            <a:off x="14034320" y="781506"/>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9752595" y="-301411"/>
            <a:ext cx="12710840" cy="1756407"/>
          </a:xfrm>
          <a:custGeom>
            <a:avLst/>
            <a:gdLst/>
            <a:ahLst/>
            <a:cxnLst/>
            <a:rect l="l" t="t" r="r" b="b"/>
            <a:pathLst>
              <a:path w="12710840" h="1756407">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8" name="Freeform 8"/>
          <p:cNvSpPr/>
          <p:nvPr/>
        </p:nvSpPr>
        <p:spPr>
          <a:xfrm rot="-10800000">
            <a:off x="-5599813" y="8633321"/>
            <a:ext cx="13959219" cy="1928910"/>
          </a:xfrm>
          <a:custGeom>
            <a:avLst/>
            <a:gdLst/>
            <a:ahLst/>
            <a:cxnLst/>
            <a:rect l="l" t="t" r="r" b="b"/>
            <a:pathLst>
              <a:path w="13959219" h="1928910">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10" name="תיבת טקסט 9">
            <a:extLst>
              <a:ext uri="{FF2B5EF4-FFF2-40B4-BE49-F238E27FC236}">
                <a16:creationId xmlns:a16="http://schemas.microsoft.com/office/drawing/2014/main" id="{E1623F33-7C53-D6F6-E72A-6E02F4B43963}"/>
              </a:ext>
            </a:extLst>
          </p:cNvPr>
          <p:cNvSpPr txBox="1"/>
          <p:nvPr/>
        </p:nvSpPr>
        <p:spPr>
          <a:xfrm>
            <a:off x="6293968" y="3574938"/>
            <a:ext cx="6612466" cy="4031873"/>
          </a:xfrm>
          <a:prstGeom prst="rect">
            <a:avLst/>
          </a:prstGeom>
          <a:noFill/>
        </p:spPr>
        <p:txBody>
          <a:bodyPr wrap="square">
            <a:spAutoFit/>
          </a:bodyPr>
          <a:lstStyle/>
          <a:p>
            <a:pPr algn="r" rtl="1">
              <a:spcAft>
                <a:spcPts val="600"/>
              </a:spcAft>
            </a:pPr>
            <a:r>
              <a:rPr lang="he-IL" sz="3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מטרתו של קשר הליווי </a:t>
            </a:r>
            <a:r>
              <a:rPr lang="he-IL" sz="32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הוא קידום מטרות השבט והעשייה החינוכית בו, תוך פיתוח </a:t>
            </a:r>
            <a:r>
              <a:rPr lang="he-IL" sz="3200" b="1"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המרכז.ת</a:t>
            </a:r>
            <a:r>
              <a:rPr lang="he-IL" sz="32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r>
              <a:rPr lang="he-IL" sz="3200" b="1"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כאיש.ת</a:t>
            </a:r>
            <a:r>
              <a:rPr lang="he-IL" sz="32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מקצוע</a:t>
            </a:r>
            <a:r>
              <a:rPr lang="he-IL" sz="3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כלומר, העבודה המרכזית של תפקיד ליווי השבטים היא בפיתוח </a:t>
            </a:r>
            <a:r>
              <a:rPr lang="he-IL" sz="32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העומדים.ות</a:t>
            </a:r>
            <a:r>
              <a:rPr lang="he-IL" sz="3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בראש השבט במטרה לקדם את השבט ולשמור על רצף חינוכי - ערכי בו. </a:t>
            </a:r>
            <a:endParaRPr lang="en-US" sz="3200"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1" name="תיבת טקסט 10">
            <a:extLst>
              <a:ext uri="{FF2B5EF4-FFF2-40B4-BE49-F238E27FC236}">
                <a16:creationId xmlns:a16="http://schemas.microsoft.com/office/drawing/2014/main" id="{A03F8FF3-F887-291C-5A36-6A19C6861552}"/>
              </a:ext>
            </a:extLst>
          </p:cNvPr>
          <p:cNvSpPr txBox="1"/>
          <p:nvPr/>
        </p:nvSpPr>
        <p:spPr>
          <a:xfrm rot="20814356">
            <a:off x="2595366" y="2374723"/>
            <a:ext cx="3365285" cy="1154162"/>
          </a:xfrm>
          <a:prstGeom prst="rect">
            <a:avLst/>
          </a:prstGeom>
          <a:noFill/>
        </p:spPr>
        <p:txBody>
          <a:bodyPr wrap="square">
            <a:spAutoFit/>
          </a:bodyPr>
          <a:lstStyle/>
          <a:p>
            <a:pPr algn="ctr" rtl="1">
              <a:spcAft>
                <a:spcPts val="600"/>
              </a:spcAft>
            </a:pPr>
            <a:r>
              <a:rPr lang="he-IL" sz="32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תפיסת הליווי </a:t>
            </a:r>
          </a:p>
          <a:p>
            <a:pPr algn="ctr" rtl="1">
              <a:spcAft>
                <a:spcPts val="600"/>
              </a:spcAft>
            </a:pPr>
            <a:r>
              <a:rPr lang="he-IL" sz="32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התנועתית</a:t>
            </a:r>
            <a:endParaRPr lang="en-US" sz="3200" b="1" dirty="0">
              <a:effectLst/>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4" name="Group 4"/>
          <p:cNvGrpSpPr/>
          <p:nvPr/>
        </p:nvGrpSpPr>
        <p:grpSpPr>
          <a:xfrm>
            <a:off x="3074390" y="1314543"/>
            <a:ext cx="13923628" cy="7912169"/>
            <a:chOff x="0" y="0"/>
            <a:chExt cx="18967553" cy="10778404"/>
          </a:xfrm>
        </p:grpSpPr>
        <p:sp>
          <p:nvSpPr>
            <p:cNvPr id="5" name="Freeform 5"/>
            <p:cNvSpPr/>
            <p:nvPr/>
          </p:nvSpPr>
          <p:spPr>
            <a:xfrm>
              <a:off x="31750" y="31750"/>
              <a:ext cx="18904054" cy="10714903"/>
            </a:xfrm>
            <a:custGeom>
              <a:avLst/>
              <a:gdLst/>
              <a:ahLst/>
              <a:cxnLst/>
              <a:rect l="l" t="t" r="r" b="b"/>
              <a:pathLst>
                <a:path w="18904054" h="10714903">
                  <a:moveTo>
                    <a:pt x="18811343" y="10714903"/>
                  </a:moveTo>
                  <a:lnTo>
                    <a:pt x="92710" y="10714903"/>
                  </a:lnTo>
                  <a:cubicBezTo>
                    <a:pt x="41910" y="10714903"/>
                    <a:pt x="0" y="10672993"/>
                    <a:pt x="0" y="10622193"/>
                  </a:cubicBezTo>
                  <a:lnTo>
                    <a:pt x="0" y="92710"/>
                  </a:lnTo>
                  <a:cubicBezTo>
                    <a:pt x="0" y="41910"/>
                    <a:pt x="41910" y="0"/>
                    <a:pt x="92710" y="0"/>
                  </a:cubicBezTo>
                  <a:lnTo>
                    <a:pt x="18810074" y="0"/>
                  </a:lnTo>
                  <a:cubicBezTo>
                    <a:pt x="18860874" y="0"/>
                    <a:pt x="18902783" y="41910"/>
                    <a:pt x="18902783" y="92710"/>
                  </a:cubicBezTo>
                  <a:lnTo>
                    <a:pt x="18902783" y="10620924"/>
                  </a:lnTo>
                  <a:cubicBezTo>
                    <a:pt x="18904054" y="10672993"/>
                    <a:pt x="18862143" y="10714903"/>
                    <a:pt x="18811343" y="10714903"/>
                  </a:cubicBezTo>
                  <a:close/>
                </a:path>
              </a:pathLst>
            </a:custGeom>
            <a:solidFill>
              <a:srgbClr val="FBF7F1"/>
            </a:solidFill>
          </p:spPr>
          <p:txBody>
            <a:bodyPr/>
            <a:lstStyle/>
            <a:p>
              <a:endParaRPr lang="he-IL"/>
            </a:p>
          </p:txBody>
        </p:sp>
        <p:sp>
          <p:nvSpPr>
            <p:cNvPr id="6" name="Freeform 6"/>
            <p:cNvSpPr/>
            <p:nvPr/>
          </p:nvSpPr>
          <p:spPr>
            <a:xfrm>
              <a:off x="0" y="0"/>
              <a:ext cx="18967554" cy="10778404"/>
            </a:xfrm>
            <a:custGeom>
              <a:avLst/>
              <a:gdLst/>
              <a:ahLst/>
              <a:cxnLst/>
              <a:rect l="l" t="t" r="r" b="b"/>
              <a:pathLst>
                <a:path w="18967554" h="10778404">
                  <a:moveTo>
                    <a:pt x="18843093" y="59690"/>
                  </a:moveTo>
                  <a:cubicBezTo>
                    <a:pt x="18878654" y="59690"/>
                    <a:pt x="18907863" y="88900"/>
                    <a:pt x="18907863" y="124460"/>
                  </a:cubicBezTo>
                  <a:lnTo>
                    <a:pt x="18907863" y="10653944"/>
                  </a:lnTo>
                  <a:cubicBezTo>
                    <a:pt x="18907863" y="10689504"/>
                    <a:pt x="18878654" y="10718714"/>
                    <a:pt x="18843093" y="10718714"/>
                  </a:cubicBezTo>
                  <a:lnTo>
                    <a:pt x="124460" y="10718714"/>
                  </a:lnTo>
                  <a:cubicBezTo>
                    <a:pt x="88900" y="10718714"/>
                    <a:pt x="59690" y="10689504"/>
                    <a:pt x="59690" y="10653944"/>
                  </a:cubicBezTo>
                  <a:lnTo>
                    <a:pt x="59690" y="124460"/>
                  </a:lnTo>
                  <a:cubicBezTo>
                    <a:pt x="59690" y="88900"/>
                    <a:pt x="88900" y="59690"/>
                    <a:pt x="124460" y="59690"/>
                  </a:cubicBezTo>
                  <a:lnTo>
                    <a:pt x="18843093" y="59690"/>
                  </a:lnTo>
                  <a:moveTo>
                    <a:pt x="18843093" y="0"/>
                  </a:moveTo>
                  <a:lnTo>
                    <a:pt x="124460" y="0"/>
                  </a:lnTo>
                  <a:cubicBezTo>
                    <a:pt x="55880" y="0"/>
                    <a:pt x="0" y="55880"/>
                    <a:pt x="0" y="124460"/>
                  </a:cubicBezTo>
                  <a:lnTo>
                    <a:pt x="0" y="10653944"/>
                  </a:lnTo>
                  <a:cubicBezTo>
                    <a:pt x="0" y="10722524"/>
                    <a:pt x="55880" y="10778404"/>
                    <a:pt x="124460" y="10778404"/>
                  </a:cubicBezTo>
                  <a:lnTo>
                    <a:pt x="18843093" y="10778404"/>
                  </a:lnTo>
                  <a:cubicBezTo>
                    <a:pt x="18911674" y="10778404"/>
                    <a:pt x="18967554" y="10722524"/>
                    <a:pt x="18967554" y="10653944"/>
                  </a:cubicBezTo>
                  <a:lnTo>
                    <a:pt x="18967554" y="124460"/>
                  </a:lnTo>
                  <a:cubicBezTo>
                    <a:pt x="18967554" y="55880"/>
                    <a:pt x="18911674" y="0"/>
                    <a:pt x="18843093" y="0"/>
                  </a:cubicBezTo>
                  <a:close/>
                </a:path>
              </a:pathLst>
            </a:custGeom>
            <a:solidFill>
              <a:srgbClr val="191919"/>
            </a:solidFill>
          </p:spPr>
          <p:txBody>
            <a:bodyPr/>
            <a:lstStyle/>
            <a:p>
              <a:endParaRPr lang="he-IL"/>
            </a:p>
          </p:txBody>
        </p:sp>
      </p:grpSp>
      <p:sp>
        <p:nvSpPr>
          <p:cNvPr id="7" name="Freeform 7"/>
          <p:cNvSpPr/>
          <p:nvPr/>
        </p:nvSpPr>
        <p:spPr>
          <a:xfrm rot="-232289" flipH="1">
            <a:off x="12892329" y="-67565"/>
            <a:ext cx="5940956" cy="4828377"/>
          </a:xfrm>
          <a:custGeom>
            <a:avLst/>
            <a:gdLst/>
            <a:ahLst/>
            <a:cxnLst/>
            <a:rect l="l" t="t" r="r" b="b"/>
            <a:pathLst>
              <a:path w="5940956" h="4828377">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8" name="Freeform 8"/>
          <p:cNvSpPr/>
          <p:nvPr/>
        </p:nvSpPr>
        <p:spPr>
          <a:xfrm rot="1508112">
            <a:off x="514679" y="1463528"/>
            <a:ext cx="2513769" cy="4114800"/>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0" name="Freeform 10"/>
          <p:cNvSpPr/>
          <p:nvPr/>
        </p:nvSpPr>
        <p:spPr>
          <a:xfrm rot="-4087408">
            <a:off x="1193680" y="7229350"/>
            <a:ext cx="1514128" cy="1379233"/>
          </a:xfrm>
          <a:custGeom>
            <a:avLst/>
            <a:gdLst/>
            <a:ahLst/>
            <a:cxnLst/>
            <a:rect l="l" t="t" r="r" b="b"/>
            <a:pathLst>
              <a:path w="1514128" h="1379233">
                <a:moveTo>
                  <a:pt x="0" y="0"/>
                </a:moveTo>
                <a:lnTo>
                  <a:pt x="1514129" y="0"/>
                </a:lnTo>
                <a:lnTo>
                  <a:pt x="1514129" y="1379233"/>
                </a:lnTo>
                <a:lnTo>
                  <a:pt x="0" y="13792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1" name="תיבת טקסט 10">
            <a:extLst>
              <a:ext uri="{FF2B5EF4-FFF2-40B4-BE49-F238E27FC236}">
                <a16:creationId xmlns:a16="http://schemas.microsoft.com/office/drawing/2014/main" id="{A4BA1FAC-C4E4-8089-D020-5D77416BA1BF}"/>
              </a:ext>
            </a:extLst>
          </p:cNvPr>
          <p:cNvSpPr txBox="1"/>
          <p:nvPr/>
        </p:nvSpPr>
        <p:spPr>
          <a:xfrm>
            <a:off x="4217503" y="3726464"/>
            <a:ext cx="10972800" cy="4755148"/>
          </a:xfrm>
          <a:prstGeom prst="rect">
            <a:avLst/>
          </a:prstGeom>
          <a:noFill/>
        </p:spPr>
        <p:txBody>
          <a:bodyPr wrap="square">
            <a:spAutoFit/>
          </a:bodyPr>
          <a:lstStyle/>
          <a:p>
            <a:pPr marL="457200" indent="-457200" algn="r" rtl="1">
              <a:spcAft>
                <a:spcPts val="600"/>
              </a:spcAft>
              <a:buFont typeface="Arial" panose="020B0604020202020204" pitchFamily="34" charset="0"/>
              <a:buChar char="•"/>
            </a:pP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מה </a:t>
            </a:r>
            <a:r>
              <a:rPr lang="he-IL" sz="36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מטרת השבט </a:t>
            </a: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לפני המצב הנוכחי ומה מטרתו עכשיו?</a:t>
            </a:r>
          </a:p>
          <a:p>
            <a:pPr marL="457200" indent="-457200" algn="r" rtl="1">
              <a:spcAft>
                <a:spcPts val="600"/>
              </a:spcAft>
              <a:buFont typeface="Arial" panose="020B0604020202020204" pitchFamily="34" charset="0"/>
              <a:buChar char="•"/>
            </a:pP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במה עוסקת </a:t>
            </a:r>
            <a:r>
              <a:rPr lang="he-IL" sz="36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העשייה החינוכית </a:t>
            </a: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בשבט לפני המצב הנוכחי ובמה עוסקת העשייה החינוכית בשבט עכשיו?</a:t>
            </a:r>
          </a:p>
          <a:p>
            <a:pPr marL="457200" indent="-457200" algn="r" rtl="1">
              <a:spcAft>
                <a:spcPts val="600"/>
              </a:spcAft>
              <a:buFont typeface="Arial" panose="020B0604020202020204" pitchFamily="34" charset="0"/>
              <a:buChar char="•"/>
            </a:pP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במה תכננו </a:t>
            </a:r>
            <a:r>
              <a:rPr lang="he-IL" sz="36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לפתח את המרכז/ת </a:t>
            </a:r>
            <a:r>
              <a:rPr lang="he-IL" sz="3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לפני המצב הנוכחי ובמה אנחנו מתכננים/ות לפתח את המרכז/ת עקב המצב?</a:t>
            </a:r>
          </a:p>
          <a:p>
            <a:pPr marL="457200" indent="-457200" algn="r" rtl="1">
              <a:spcAft>
                <a:spcPts val="600"/>
              </a:spcAft>
              <a:buFont typeface="Arial" panose="020B0604020202020204" pitchFamily="34" charset="0"/>
              <a:buChar char="•"/>
            </a:pPr>
            <a:endParaRPr lang="en-US" sz="3600" dirty="0">
              <a:effectLst/>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flipH="1">
            <a:off x="-4146330" y="-145721"/>
            <a:ext cx="13290330" cy="1836482"/>
          </a:xfrm>
          <a:custGeom>
            <a:avLst/>
            <a:gdLst/>
            <a:ahLst/>
            <a:cxnLst/>
            <a:rect l="l" t="t" r="r" b="b"/>
            <a:pathLst>
              <a:path w="13290330" h="1836482">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rot="-10800000" flipH="1">
            <a:off x="8209465" y="8823812"/>
            <a:ext cx="13290330" cy="1836482"/>
          </a:xfrm>
          <a:custGeom>
            <a:avLst/>
            <a:gdLst/>
            <a:ahLst/>
            <a:cxnLst/>
            <a:rect l="l" t="t" r="r" b="b"/>
            <a:pathLst>
              <a:path w="13290330" h="1836482">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4" name="Group 4"/>
          <p:cNvGrpSpPr/>
          <p:nvPr/>
        </p:nvGrpSpPr>
        <p:grpSpPr>
          <a:xfrm>
            <a:off x="1028700" y="1219828"/>
            <a:ext cx="16230600" cy="7847344"/>
            <a:chOff x="0" y="0"/>
            <a:chExt cx="22110241" cy="10690097"/>
          </a:xfrm>
        </p:grpSpPr>
        <p:sp>
          <p:nvSpPr>
            <p:cNvPr id="5" name="Freeform 5"/>
            <p:cNvSpPr/>
            <p:nvPr/>
          </p:nvSpPr>
          <p:spPr>
            <a:xfrm>
              <a:off x="31750" y="31750"/>
              <a:ext cx="22046741" cy="10626596"/>
            </a:xfrm>
            <a:custGeom>
              <a:avLst/>
              <a:gdLst/>
              <a:ahLst/>
              <a:cxnLst/>
              <a:rect l="l" t="t" r="r" b="b"/>
              <a:pathLst>
                <a:path w="22046741" h="10626596">
                  <a:moveTo>
                    <a:pt x="21954032" y="10626596"/>
                  </a:moveTo>
                  <a:lnTo>
                    <a:pt x="92710" y="10626596"/>
                  </a:lnTo>
                  <a:cubicBezTo>
                    <a:pt x="41910" y="10626596"/>
                    <a:pt x="0" y="10584686"/>
                    <a:pt x="0" y="10533886"/>
                  </a:cubicBezTo>
                  <a:lnTo>
                    <a:pt x="0" y="92710"/>
                  </a:lnTo>
                  <a:cubicBezTo>
                    <a:pt x="0" y="41910"/>
                    <a:pt x="41910" y="0"/>
                    <a:pt x="92710" y="0"/>
                  </a:cubicBezTo>
                  <a:lnTo>
                    <a:pt x="21952761" y="0"/>
                  </a:lnTo>
                  <a:cubicBezTo>
                    <a:pt x="22003561" y="0"/>
                    <a:pt x="22045471" y="41910"/>
                    <a:pt x="22045471" y="92710"/>
                  </a:cubicBezTo>
                  <a:lnTo>
                    <a:pt x="22045471" y="10532617"/>
                  </a:lnTo>
                  <a:cubicBezTo>
                    <a:pt x="22046741" y="10584686"/>
                    <a:pt x="22004832" y="10626596"/>
                    <a:pt x="21954032" y="10626596"/>
                  </a:cubicBezTo>
                  <a:close/>
                </a:path>
              </a:pathLst>
            </a:custGeom>
            <a:solidFill>
              <a:srgbClr val="FFFEF7"/>
            </a:solidFill>
          </p:spPr>
          <p:txBody>
            <a:bodyPr/>
            <a:lstStyle/>
            <a:p>
              <a:endParaRPr lang="he-IL"/>
            </a:p>
          </p:txBody>
        </p:sp>
        <p:sp>
          <p:nvSpPr>
            <p:cNvPr id="6" name="Freeform 6"/>
            <p:cNvSpPr/>
            <p:nvPr/>
          </p:nvSpPr>
          <p:spPr>
            <a:xfrm>
              <a:off x="0" y="0"/>
              <a:ext cx="22110241" cy="10690096"/>
            </a:xfrm>
            <a:custGeom>
              <a:avLst/>
              <a:gdLst/>
              <a:ahLst/>
              <a:cxnLst/>
              <a:rect l="l" t="t" r="r" b="b"/>
              <a:pathLst>
                <a:path w="22110241" h="10690096">
                  <a:moveTo>
                    <a:pt x="21985782" y="59690"/>
                  </a:moveTo>
                  <a:cubicBezTo>
                    <a:pt x="22021341" y="59690"/>
                    <a:pt x="22050552" y="88900"/>
                    <a:pt x="22050552" y="124460"/>
                  </a:cubicBezTo>
                  <a:lnTo>
                    <a:pt x="22050552" y="10565636"/>
                  </a:lnTo>
                  <a:cubicBezTo>
                    <a:pt x="22050552" y="10601196"/>
                    <a:pt x="22021341" y="10630406"/>
                    <a:pt x="21985782" y="10630406"/>
                  </a:cubicBezTo>
                  <a:lnTo>
                    <a:pt x="124460" y="10630406"/>
                  </a:lnTo>
                  <a:cubicBezTo>
                    <a:pt x="88900" y="10630406"/>
                    <a:pt x="59690" y="10601196"/>
                    <a:pt x="59690" y="10565636"/>
                  </a:cubicBezTo>
                  <a:lnTo>
                    <a:pt x="59690" y="124460"/>
                  </a:lnTo>
                  <a:cubicBezTo>
                    <a:pt x="59690" y="88900"/>
                    <a:pt x="88900" y="59690"/>
                    <a:pt x="124460" y="59690"/>
                  </a:cubicBezTo>
                  <a:lnTo>
                    <a:pt x="21985782" y="59690"/>
                  </a:lnTo>
                  <a:moveTo>
                    <a:pt x="21985782" y="0"/>
                  </a:moveTo>
                  <a:lnTo>
                    <a:pt x="124460" y="0"/>
                  </a:lnTo>
                  <a:cubicBezTo>
                    <a:pt x="55880" y="0"/>
                    <a:pt x="0" y="55880"/>
                    <a:pt x="0" y="124460"/>
                  </a:cubicBezTo>
                  <a:lnTo>
                    <a:pt x="0" y="10565636"/>
                  </a:lnTo>
                  <a:cubicBezTo>
                    <a:pt x="0" y="10634217"/>
                    <a:pt x="55880" y="10690096"/>
                    <a:pt x="124460" y="10690096"/>
                  </a:cubicBezTo>
                  <a:lnTo>
                    <a:pt x="21985782" y="10690096"/>
                  </a:lnTo>
                  <a:cubicBezTo>
                    <a:pt x="22054361" y="10690096"/>
                    <a:pt x="22110241" y="10634217"/>
                    <a:pt x="22110241" y="10565636"/>
                  </a:cubicBezTo>
                  <a:lnTo>
                    <a:pt x="22110241" y="124460"/>
                  </a:lnTo>
                  <a:cubicBezTo>
                    <a:pt x="22110241" y="55880"/>
                    <a:pt x="22054361" y="0"/>
                    <a:pt x="21985782" y="0"/>
                  </a:cubicBezTo>
                  <a:close/>
                </a:path>
              </a:pathLst>
            </a:custGeom>
            <a:solidFill>
              <a:srgbClr val="191919"/>
            </a:solidFill>
          </p:spPr>
          <p:txBody>
            <a:bodyPr/>
            <a:lstStyle/>
            <a:p>
              <a:endParaRPr lang="he-IL"/>
            </a:p>
          </p:txBody>
        </p:sp>
      </p:grpSp>
      <p:sp>
        <p:nvSpPr>
          <p:cNvPr id="7" name="Freeform 7"/>
          <p:cNvSpPr/>
          <p:nvPr/>
        </p:nvSpPr>
        <p:spPr>
          <a:xfrm>
            <a:off x="15850532" y="542336"/>
            <a:ext cx="1979545" cy="1979545"/>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8" name="Freeform 8"/>
          <p:cNvSpPr/>
          <p:nvPr/>
        </p:nvSpPr>
        <p:spPr>
          <a:xfrm rot="3995677">
            <a:off x="-81553" y="7220088"/>
            <a:ext cx="2983210" cy="2891002"/>
          </a:xfrm>
          <a:custGeom>
            <a:avLst/>
            <a:gdLst/>
            <a:ahLst/>
            <a:cxnLst/>
            <a:rect l="l" t="t" r="r" b="b"/>
            <a:pathLst>
              <a:path w="2983210" h="2891002">
                <a:moveTo>
                  <a:pt x="0" y="0"/>
                </a:moveTo>
                <a:lnTo>
                  <a:pt x="2983210" y="0"/>
                </a:lnTo>
                <a:lnTo>
                  <a:pt x="2983210" y="2891003"/>
                </a:lnTo>
                <a:lnTo>
                  <a:pt x="0" y="2891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Freeform 9"/>
          <p:cNvSpPr/>
          <p:nvPr/>
        </p:nvSpPr>
        <p:spPr>
          <a:xfrm>
            <a:off x="16346821" y="1028700"/>
            <a:ext cx="986968" cy="1129254"/>
          </a:xfrm>
          <a:custGeom>
            <a:avLst/>
            <a:gdLst/>
            <a:ahLst/>
            <a:cxnLst/>
            <a:rect l="l" t="t" r="r" b="b"/>
            <a:pathLst>
              <a:path w="986968" h="1129254">
                <a:moveTo>
                  <a:pt x="0" y="0"/>
                </a:moveTo>
                <a:lnTo>
                  <a:pt x="986968" y="0"/>
                </a:lnTo>
                <a:lnTo>
                  <a:pt x="986968" y="1129254"/>
                </a:lnTo>
                <a:lnTo>
                  <a:pt x="0" y="11292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0" name="תיבת טקסט 9">
            <a:extLst>
              <a:ext uri="{FF2B5EF4-FFF2-40B4-BE49-F238E27FC236}">
                <a16:creationId xmlns:a16="http://schemas.microsoft.com/office/drawing/2014/main" id="{4FE2C735-3F38-04B7-2F48-DC273E41C650}"/>
              </a:ext>
            </a:extLst>
          </p:cNvPr>
          <p:cNvSpPr txBox="1"/>
          <p:nvPr/>
        </p:nvSpPr>
        <p:spPr>
          <a:xfrm>
            <a:off x="4629588" y="1815176"/>
            <a:ext cx="10972800" cy="646331"/>
          </a:xfrm>
          <a:prstGeom prst="rect">
            <a:avLst/>
          </a:prstGeom>
          <a:noFill/>
        </p:spPr>
        <p:txBody>
          <a:bodyPr wrap="square">
            <a:spAutoFit/>
          </a:bodyPr>
          <a:lstStyle/>
          <a:p>
            <a:pPr algn="r" rtl="1">
              <a:spcAft>
                <a:spcPts val="600"/>
              </a:spcAft>
            </a:pPr>
            <a:r>
              <a:rPr lang="he-IL" sz="36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מתחים שנפגוש בליווי בתקופה זו</a:t>
            </a:r>
            <a:endParaRPr lang="en-US" sz="3600" b="1" dirty="0">
              <a:effectLst/>
              <a:latin typeface="Segoe UI" panose="020B0502040204020203" pitchFamily="34" charset="0"/>
              <a:ea typeface="Times New Roman" panose="02020603050405020304" pitchFamily="18" charset="0"/>
              <a:cs typeface="Segoe UI" panose="020B0502040204020203" pitchFamily="34" charset="0"/>
            </a:endParaRPr>
          </a:p>
        </p:txBody>
      </p:sp>
      <p:cxnSp>
        <p:nvCxnSpPr>
          <p:cNvPr id="12" name="מחבר ישר 11">
            <a:extLst>
              <a:ext uri="{FF2B5EF4-FFF2-40B4-BE49-F238E27FC236}">
                <a16:creationId xmlns:a16="http://schemas.microsoft.com/office/drawing/2014/main" id="{123E33E2-A2F9-D53C-75D0-4B38133C083B}"/>
              </a:ext>
            </a:extLst>
          </p:cNvPr>
          <p:cNvCxnSpPr>
            <a:cxnSpLocks/>
          </p:cNvCxnSpPr>
          <p:nvPr/>
        </p:nvCxnSpPr>
        <p:spPr>
          <a:xfrm flipV="1">
            <a:off x="2618946" y="4456302"/>
            <a:ext cx="13258800" cy="60374"/>
          </a:xfrm>
          <a:prstGeom prst="line">
            <a:avLst/>
          </a:prstGeom>
        </p:spPr>
        <p:style>
          <a:lnRef idx="1">
            <a:schemeClr val="dk1"/>
          </a:lnRef>
          <a:fillRef idx="0">
            <a:schemeClr val="dk1"/>
          </a:fillRef>
          <a:effectRef idx="0">
            <a:schemeClr val="dk1"/>
          </a:effectRef>
          <a:fontRef idx="minor">
            <a:schemeClr val="tx1"/>
          </a:fontRef>
        </p:style>
      </p:cxnSp>
      <p:sp>
        <p:nvSpPr>
          <p:cNvPr id="16" name="תיבת טקסט 15">
            <a:extLst>
              <a:ext uri="{FF2B5EF4-FFF2-40B4-BE49-F238E27FC236}">
                <a16:creationId xmlns:a16="http://schemas.microsoft.com/office/drawing/2014/main" id="{ECA2BF1C-9E66-D9D1-61BA-8C3BF0058AED}"/>
              </a:ext>
            </a:extLst>
          </p:cNvPr>
          <p:cNvSpPr txBox="1"/>
          <p:nvPr/>
        </p:nvSpPr>
        <p:spPr>
          <a:xfrm>
            <a:off x="2498835" y="7603243"/>
            <a:ext cx="14193610" cy="1287212"/>
          </a:xfrm>
          <a:prstGeom prst="rect">
            <a:avLst/>
          </a:prstGeom>
          <a:noFill/>
        </p:spPr>
        <p:txBody>
          <a:bodyPr wrap="square">
            <a:spAutoFit/>
          </a:bodyPr>
          <a:lstStyle/>
          <a:p>
            <a:pPr algn="r">
              <a:lnSpc>
                <a:spcPct val="150000"/>
              </a:lnSpc>
            </a:pPr>
            <a:r>
              <a:rPr lang="he-IL" b="0" i="0" dirty="0">
                <a:solidFill>
                  <a:srgbClr val="202122"/>
                </a:solidFill>
                <a:effectLst/>
                <a:latin typeface="Segoe UI" panose="020B0502040204020203" pitchFamily="34" charset="0"/>
                <a:cs typeface="Segoe UI" panose="020B0502040204020203" pitchFamily="34" charset="0"/>
              </a:rPr>
              <a:t>מושג חשוב בתפיסת המוסר היוונית היא המידה- יכולתו של האדם להפעיל שיקול דעת בהחלטותיו ולהגיע לבחירות הנכונות במצבים נתונים. </a:t>
            </a:r>
          </a:p>
          <a:p>
            <a:pPr algn="r">
              <a:lnSpc>
                <a:spcPct val="150000"/>
              </a:lnSpc>
            </a:pPr>
            <a:r>
              <a:rPr lang="he-IL" b="0" i="0" dirty="0">
                <a:solidFill>
                  <a:srgbClr val="202122"/>
                </a:solidFill>
                <a:effectLst/>
                <a:latin typeface="Segoe UI" panose="020B0502040204020203" pitchFamily="34" charset="0"/>
                <a:cs typeface="Segoe UI" panose="020B0502040204020203" pitchFamily="34" charset="0"/>
              </a:rPr>
              <a:t>זאת אריסטו טוען יש לעשות על-פי קריטריון אותו הוא מכנה כ-'כלל האמצע'.</a:t>
            </a:r>
          </a:p>
          <a:p>
            <a:pPr algn="r">
              <a:lnSpc>
                <a:spcPct val="150000"/>
              </a:lnSpc>
            </a:pPr>
            <a:r>
              <a:rPr lang="he-IL" b="0" i="0" dirty="0">
                <a:solidFill>
                  <a:srgbClr val="202122"/>
                </a:solidFill>
                <a:effectLst/>
                <a:latin typeface="Segoe UI" panose="020B0502040204020203" pitchFamily="34" charset="0"/>
                <a:cs typeface="Segoe UI" panose="020B0502040204020203" pitchFamily="34" charset="0"/>
              </a:rPr>
              <a:t>כלל האמצע מייצג את יכולתו של אדם לבחור בדרך הביניים בין שתי גישות קיצוניות בהחלטותיו בנושאים שונים. </a:t>
            </a:r>
          </a:p>
        </p:txBody>
      </p:sp>
      <p:sp>
        <p:nvSpPr>
          <p:cNvPr id="18" name="תיבת טקסט 17">
            <a:extLst>
              <a:ext uri="{FF2B5EF4-FFF2-40B4-BE49-F238E27FC236}">
                <a16:creationId xmlns:a16="http://schemas.microsoft.com/office/drawing/2014/main" id="{5C5B18A8-AB6D-1E9E-1429-6B74A5C4CB0E}"/>
              </a:ext>
            </a:extLst>
          </p:cNvPr>
          <p:cNvSpPr txBox="1"/>
          <p:nvPr/>
        </p:nvSpPr>
        <p:spPr>
          <a:xfrm>
            <a:off x="1175657" y="4934838"/>
            <a:ext cx="2104487" cy="461665"/>
          </a:xfrm>
          <a:prstGeom prst="rect">
            <a:avLst/>
          </a:prstGeom>
          <a:noFill/>
        </p:spPr>
        <p:txBody>
          <a:bodyPr wrap="square">
            <a:spAutoFit/>
          </a:bodyPr>
          <a:lstStyle/>
          <a:p>
            <a:pPr algn="r" rtl="1">
              <a:spcAft>
                <a:spcPts val="600"/>
              </a:spcAft>
            </a:pPr>
            <a:r>
              <a:rPr lang="he-IL" sz="24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הכלה</a:t>
            </a:r>
            <a:endParaRPr lang="en-US" sz="36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9" name="תיבת טקסט 18">
            <a:extLst>
              <a:ext uri="{FF2B5EF4-FFF2-40B4-BE49-F238E27FC236}">
                <a16:creationId xmlns:a16="http://schemas.microsoft.com/office/drawing/2014/main" id="{D09D360D-9C4A-2DC3-4A0B-9881EF4BD978}"/>
              </a:ext>
            </a:extLst>
          </p:cNvPr>
          <p:cNvSpPr txBox="1"/>
          <p:nvPr/>
        </p:nvSpPr>
        <p:spPr>
          <a:xfrm>
            <a:off x="14663602" y="4987227"/>
            <a:ext cx="2104487" cy="461665"/>
          </a:xfrm>
          <a:prstGeom prst="rect">
            <a:avLst/>
          </a:prstGeom>
          <a:noFill/>
        </p:spPr>
        <p:txBody>
          <a:bodyPr wrap="square">
            <a:spAutoFit/>
          </a:bodyPr>
          <a:lstStyle/>
          <a:p>
            <a:pPr algn="r" rtl="1">
              <a:spcAft>
                <a:spcPts val="600"/>
              </a:spcAft>
            </a:pPr>
            <a:r>
              <a:rPr lang="he-IL" sz="24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אוטומטיות</a:t>
            </a:r>
            <a:endParaRPr lang="en-US" sz="24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0" name="תיבת טקסט 19">
            <a:extLst>
              <a:ext uri="{FF2B5EF4-FFF2-40B4-BE49-F238E27FC236}">
                <a16:creationId xmlns:a16="http://schemas.microsoft.com/office/drawing/2014/main" id="{9E3C7309-2214-9401-77B0-60CE07DC40FF}"/>
              </a:ext>
            </a:extLst>
          </p:cNvPr>
          <p:cNvSpPr txBox="1"/>
          <p:nvPr/>
        </p:nvSpPr>
        <p:spPr>
          <a:xfrm>
            <a:off x="7491153" y="4862812"/>
            <a:ext cx="2104487" cy="461665"/>
          </a:xfrm>
          <a:prstGeom prst="rect">
            <a:avLst/>
          </a:prstGeom>
          <a:noFill/>
        </p:spPr>
        <p:txBody>
          <a:bodyPr wrap="square">
            <a:spAutoFit/>
          </a:bodyPr>
          <a:lstStyle/>
          <a:p>
            <a:pPr algn="r" rtl="1">
              <a:spcAft>
                <a:spcPts val="600"/>
              </a:spcAft>
            </a:pPr>
            <a:r>
              <a:rPr lang="he-IL" sz="24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ניהול</a:t>
            </a:r>
            <a:endParaRPr lang="en-US" sz="3600" b="1" dirty="0">
              <a:effectLst/>
              <a:latin typeface="Segoe UI" panose="020B0502040204020203" pitchFamily="34" charset="0"/>
              <a:ea typeface="Times New Roman" panose="02020603050405020304" pitchFamily="18" charset="0"/>
              <a:cs typeface="Segoe UI"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10953357" y="1466511"/>
            <a:ext cx="6003579" cy="7573322"/>
          </a:xfrm>
          <a:custGeom>
            <a:avLst/>
            <a:gdLst/>
            <a:ahLst/>
            <a:cxnLst/>
            <a:rect l="l" t="t" r="r" b="b"/>
            <a:pathLst>
              <a:path w="6003579" h="7573322">
                <a:moveTo>
                  <a:pt x="0" y="0"/>
                </a:moveTo>
                <a:lnTo>
                  <a:pt x="6003579" y="0"/>
                </a:lnTo>
                <a:lnTo>
                  <a:pt x="6003579" y="7573322"/>
                </a:lnTo>
                <a:lnTo>
                  <a:pt x="0" y="7573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nvGrpSpPr>
          <p:cNvPr id="3" name="Group 3"/>
          <p:cNvGrpSpPr/>
          <p:nvPr/>
        </p:nvGrpSpPr>
        <p:grpSpPr>
          <a:xfrm>
            <a:off x="1299600" y="1513836"/>
            <a:ext cx="9289030" cy="7549304"/>
            <a:chOff x="0" y="0"/>
            <a:chExt cx="12654042" cy="10284089"/>
          </a:xfrm>
        </p:grpSpPr>
        <p:sp>
          <p:nvSpPr>
            <p:cNvPr id="4" name="Freeform 4"/>
            <p:cNvSpPr/>
            <p:nvPr/>
          </p:nvSpPr>
          <p:spPr>
            <a:xfrm>
              <a:off x="31750" y="31750"/>
              <a:ext cx="12590541" cy="10220589"/>
            </a:xfrm>
            <a:custGeom>
              <a:avLst/>
              <a:gdLst/>
              <a:ahLst/>
              <a:cxnLst/>
              <a:rect l="l" t="t" r="r" b="b"/>
              <a:pathLst>
                <a:path w="12590542" h="10220589">
                  <a:moveTo>
                    <a:pt x="12497832" y="10220589"/>
                  </a:moveTo>
                  <a:lnTo>
                    <a:pt x="92710" y="10220589"/>
                  </a:lnTo>
                  <a:cubicBezTo>
                    <a:pt x="41910" y="10220589"/>
                    <a:pt x="0" y="10178679"/>
                    <a:pt x="0" y="10127879"/>
                  </a:cubicBezTo>
                  <a:lnTo>
                    <a:pt x="0" y="92710"/>
                  </a:lnTo>
                  <a:cubicBezTo>
                    <a:pt x="0" y="41910"/>
                    <a:pt x="41910" y="0"/>
                    <a:pt x="92710" y="0"/>
                  </a:cubicBezTo>
                  <a:lnTo>
                    <a:pt x="12496562" y="0"/>
                  </a:lnTo>
                  <a:cubicBezTo>
                    <a:pt x="12547362" y="0"/>
                    <a:pt x="12589272" y="41910"/>
                    <a:pt x="12589272" y="92710"/>
                  </a:cubicBezTo>
                  <a:lnTo>
                    <a:pt x="12589272" y="10126609"/>
                  </a:lnTo>
                  <a:cubicBezTo>
                    <a:pt x="12590542" y="10178679"/>
                    <a:pt x="12548632" y="10220589"/>
                    <a:pt x="12497832" y="10220589"/>
                  </a:cubicBezTo>
                  <a:close/>
                </a:path>
              </a:pathLst>
            </a:custGeom>
            <a:solidFill>
              <a:srgbClr val="FFFEF7"/>
            </a:solidFill>
          </p:spPr>
          <p:txBody>
            <a:bodyPr/>
            <a:lstStyle/>
            <a:p>
              <a:endParaRPr lang="he-IL"/>
            </a:p>
          </p:txBody>
        </p:sp>
        <p:sp>
          <p:nvSpPr>
            <p:cNvPr id="5" name="Freeform 5"/>
            <p:cNvSpPr/>
            <p:nvPr/>
          </p:nvSpPr>
          <p:spPr>
            <a:xfrm>
              <a:off x="0" y="0"/>
              <a:ext cx="12654042" cy="10284089"/>
            </a:xfrm>
            <a:custGeom>
              <a:avLst/>
              <a:gdLst/>
              <a:ahLst/>
              <a:cxnLst/>
              <a:rect l="l" t="t" r="r" b="b"/>
              <a:pathLst>
                <a:path w="12654042" h="10284089">
                  <a:moveTo>
                    <a:pt x="12529582" y="59690"/>
                  </a:moveTo>
                  <a:cubicBezTo>
                    <a:pt x="12565142" y="59690"/>
                    <a:pt x="12594352" y="88900"/>
                    <a:pt x="12594352" y="124460"/>
                  </a:cubicBezTo>
                  <a:lnTo>
                    <a:pt x="12594352" y="10159629"/>
                  </a:lnTo>
                  <a:cubicBezTo>
                    <a:pt x="12594352" y="10195189"/>
                    <a:pt x="12565142" y="10224399"/>
                    <a:pt x="12529582" y="10224399"/>
                  </a:cubicBezTo>
                  <a:lnTo>
                    <a:pt x="124460" y="10224399"/>
                  </a:lnTo>
                  <a:cubicBezTo>
                    <a:pt x="88900" y="10224399"/>
                    <a:pt x="59690" y="10195189"/>
                    <a:pt x="59690" y="10159629"/>
                  </a:cubicBezTo>
                  <a:lnTo>
                    <a:pt x="59690" y="124460"/>
                  </a:lnTo>
                  <a:cubicBezTo>
                    <a:pt x="59690" y="88900"/>
                    <a:pt x="88900" y="59690"/>
                    <a:pt x="124460" y="59690"/>
                  </a:cubicBezTo>
                  <a:lnTo>
                    <a:pt x="12529582" y="59690"/>
                  </a:lnTo>
                  <a:moveTo>
                    <a:pt x="12529582" y="0"/>
                  </a:moveTo>
                  <a:lnTo>
                    <a:pt x="124460" y="0"/>
                  </a:lnTo>
                  <a:cubicBezTo>
                    <a:pt x="55880" y="0"/>
                    <a:pt x="0" y="55880"/>
                    <a:pt x="0" y="124460"/>
                  </a:cubicBezTo>
                  <a:lnTo>
                    <a:pt x="0" y="10159629"/>
                  </a:lnTo>
                  <a:cubicBezTo>
                    <a:pt x="0" y="10228209"/>
                    <a:pt x="55880" y="10284089"/>
                    <a:pt x="124460" y="10284089"/>
                  </a:cubicBezTo>
                  <a:lnTo>
                    <a:pt x="12529582" y="10284089"/>
                  </a:lnTo>
                  <a:cubicBezTo>
                    <a:pt x="12598162" y="10284089"/>
                    <a:pt x="12654042" y="10228209"/>
                    <a:pt x="12654042" y="10159629"/>
                  </a:cubicBezTo>
                  <a:lnTo>
                    <a:pt x="12654042" y="124460"/>
                  </a:lnTo>
                  <a:cubicBezTo>
                    <a:pt x="12654042" y="55880"/>
                    <a:pt x="12598162" y="0"/>
                    <a:pt x="12529582" y="0"/>
                  </a:cubicBezTo>
                  <a:close/>
                </a:path>
              </a:pathLst>
            </a:custGeom>
            <a:solidFill>
              <a:srgbClr val="191919"/>
            </a:solidFill>
          </p:spPr>
          <p:txBody>
            <a:bodyPr/>
            <a:lstStyle/>
            <a:p>
              <a:endParaRPr lang="he-IL"/>
            </a:p>
          </p:txBody>
        </p:sp>
      </p:grpSp>
      <p:sp>
        <p:nvSpPr>
          <p:cNvPr id="6" name="Freeform 6"/>
          <p:cNvSpPr/>
          <p:nvPr/>
        </p:nvSpPr>
        <p:spPr>
          <a:xfrm>
            <a:off x="15648560" y="8095139"/>
            <a:ext cx="1979545" cy="1979545"/>
          </a:xfrm>
          <a:custGeom>
            <a:avLst/>
            <a:gdLst/>
            <a:ahLst/>
            <a:cxnLst/>
            <a:rect l="l" t="t" r="r" b="b"/>
            <a:pathLst>
              <a:path w="1979545" h="1979545">
                <a:moveTo>
                  <a:pt x="0" y="0"/>
                </a:moveTo>
                <a:lnTo>
                  <a:pt x="1979545" y="0"/>
                </a:lnTo>
                <a:lnTo>
                  <a:pt x="1979545" y="1979545"/>
                </a:lnTo>
                <a:lnTo>
                  <a:pt x="0" y="197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7" name="Freeform 7"/>
          <p:cNvSpPr/>
          <p:nvPr/>
        </p:nvSpPr>
        <p:spPr>
          <a:xfrm rot="-1568932">
            <a:off x="-30836" y="8050291"/>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8" name="Freeform 8"/>
          <p:cNvSpPr/>
          <p:nvPr/>
        </p:nvSpPr>
        <p:spPr>
          <a:xfrm rot="5027046">
            <a:off x="16502236" y="496365"/>
            <a:ext cx="1514128" cy="1379233"/>
          </a:xfrm>
          <a:custGeom>
            <a:avLst/>
            <a:gdLst/>
            <a:ahLst/>
            <a:cxnLst/>
            <a:rect l="l" t="t" r="r" b="b"/>
            <a:pathLst>
              <a:path w="1514128" h="1379233">
                <a:moveTo>
                  <a:pt x="0" y="0"/>
                </a:moveTo>
                <a:lnTo>
                  <a:pt x="1514128" y="0"/>
                </a:lnTo>
                <a:lnTo>
                  <a:pt x="1514128" y="1379233"/>
                </a:lnTo>
                <a:lnTo>
                  <a:pt x="0" y="13792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9" name="Freeform 9"/>
          <p:cNvSpPr/>
          <p:nvPr/>
        </p:nvSpPr>
        <p:spPr>
          <a:xfrm rot="-8878474" flipV="1">
            <a:off x="14462783" y="8607260"/>
            <a:ext cx="4427299" cy="1110849"/>
          </a:xfrm>
          <a:custGeom>
            <a:avLst/>
            <a:gdLst/>
            <a:ahLst/>
            <a:cxnLst/>
            <a:rect l="l" t="t" r="r" b="b"/>
            <a:pathLst>
              <a:path w="4427299" h="1110849">
                <a:moveTo>
                  <a:pt x="0" y="1110850"/>
                </a:moveTo>
                <a:lnTo>
                  <a:pt x="4427299" y="1110850"/>
                </a:lnTo>
                <a:lnTo>
                  <a:pt x="4427299" y="0"/>
                </a:lnTo>
                <a:lnTo>
                  <a:pt x="0" y="0"/>
                </a:lnTo>
                <a:lnTo>
                  <a:pt x="0" y="111085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10" name="תיבת טקסט 9">
            <a:extLst>
              <a:ext uri="{FF2B5EF4-FFF2-40B4-BE49-F238E27FC236}">
                <a16:creationId xmlns:a16="http://schemas.microsoft.com/office/drawing/2014/main" id="{044820F4-A8FC-6906-DD3B-10843BEF815D}"/>
              </a:ext>
            </a:extLst>
          </p:cNvPr>
          <p:cNvSpPr txBox="1"/>
          <p:nvPr/>
        </p:nvSpPr>
        <p:spPr>
          <a:xfrm>
            <a:off x="4800600" y="556720"/>
            <a:ext cx="10972800" cy="646331"/>
          </a:xfrm>
          <a:prstGeom prst="rect">
            <a:avLst/>
          </a:prstGeom>
          <a:noFill/>
        </p:spPr>
        <p:txBody>
          <a:bodyPr wrap="square">
            <a:spAutoFit/>
          </a:bodyPr>
          <a:lstStyle/>
          <a:p>
            <a:pPr algn="r" rtl="1">
              <a:spcAft>
                <a:spcPts val="600"/>
              </a:spcAft>
            </a:pPr>
            <a:r>
              <a:rPr lang="he-IL" sz="36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חליפה שבטית- מהות הליווי</a:t>
            </a:r>
            <a:endParaRPr lang="en-US" sz="3600" b="1"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1" name="מלבן 10">
            <a:extLst>
              <a:ext uri="{FF2B5EF4-FFF2-40B4-BE49-F238E27FC236}">
                <a16:creationId xmlns:a16="http://schemas.microsoft.com/office/drawing/2014/main" id="{E1DF96DE-D1EE-F11D-8840-5E852072330C}"/>
              </a:ext>
            </a:extLst>
          </p:cNvPr>
          <p:cNvSpPr/>
          <p:nvPr/>
        </p:nvSpPr>
        <p:spPr>
          <a:xfrm>
            <a:off x="12554549" y="2191272"/>
            <a:ext cx="2406428" cy="5909310"/>
          </a:xfrm>
          <a:prstGeom prst="rect">
            <a:avLst/>
          </a:prstGeom>
          <a:noFill/>
        </p:spPr>
        <p:txBody>
          <a:bodyPr wrap="none" lIns="91440" tIns="45720" rIns="91440" bIns="45720">
            <a:spAutoFit/>
          </a:bodyPr>
          <a:lstStyle/>
          <a:p>
            <a:pPr algn="ctr"/>
            <a:r>
              <a:rPr lang="he-IL" sz="5400"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הדרכה</a:t>
            </a:r>
          </a:p>
          <a:p>
            <a:pPr algn="ctr"/>
            <a:endParaRPr lang="he-IL" sz="5400" b="1"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r>
              <a:rPr lang="he-IL" sz="5400"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שכבג</a:t>
            </a:r>
          </a:p>
          <a:p>
            <a:pPr algn="ctr"/>
            <a:endParaRPr lang="he-IL" sz="5400" b="1"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r>
              <a:rPr lang="he-IL" sz="5400"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פעילים</a:t>
            </a:r>
          </a:p>
          <a:p>
            <a:pPr algn="ctr"/>
            <a:endParaRPr lang="he-IL" sz="5400" b="1" dirty="0">
              <a:ln w="0"/>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algn="ctr"/>
            <a:r>
              <a:rPr lang="he-IL" sz="5400"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קהילה</a:t>
            </a:r>
          </a:p>
        </p:txBody>
      </p:sp>
      <p:sp>
        <p:nvSpPr>
          <p:cNvPr id="12" name="מלבן 11">
            <a:extLst>
              <a:ext uri="{FF2B5EF4-FFF2-40B4-BE49-F238E27FC236}">
                <a16:creationId xmlns:a16="http://schemas.microsoft.com/office/drawing/2014/main" id="{FDFBCDAD-3D2F-7247-A54D-349DB759787E}"/>
              </a:ext>
            </a:extLst>
          </p:cNvPr>
          <p:cNvSpPr/>
          <p:nvPr/>
        </p:nvSpPr>
        <p:spPr>
          <a:xfrm>
            <a:off x="2386088" y="2324100"/>
            <a:ext cx="7116051" cy="461665"/>
          </a:xfrm>
          <a:prstGeom prst="rect">
            <a:avLst/>
          </a:prstGeom>
          <a:noFill/>
        </p:spPr>
        <p:txBody>
          <a:bodyPr wrap="none" lIns="91440" tIns="45720" rIns="91440" bIns="45720">
            <a:spAutoFit/>
          </a:bodyPr>
          <a:lstStyle/>
          <a:p>
            <a:pPr algn="ctr"/>
            <a:r>
              <a:rPr lang="he-IL" sz="2400" cap="none" spc="0" dirty="0">
                <a:ln w="0"/>
                <a:solidFill>
                  <a:schemeClr val="tx1"/>
                </a:solidFill>
                <a:latin typeface="Segoe UI" panose="020B0502040204020203" pitchFamily="34" charset="0"/>
                <a:cs typeface="Segoe UI" panose="020B0502040204020203" pitchFamily="34" charset="0"/>
              </a:rPr>
              <a:t>הכשרות בשבט, דמות </a:t>
            </a:r>
            <a:r>
              <a:rPr lang="he-IL" sz="2400" cap="none" spc="0" dirty="0" err="1">
                <a:ln w="0"/>
                <a:solidFill>
                  <a:schemeClr val="tx1"/>
                </a:solidFill>
                <a:latin typeface="Segoe UI" panose="020B0502040204020203" pitchFamily="34" charset="0"/>
                <a:cs typeface="Segoe UI" panose="020B0502040204020203" pitchFamily="34" charset="0"/>
              </a:rPr>
              <a:t>הרשגד"ית</a:t>
            </a:r>
            <a:r>
              <a:rPr lang="he-IL" sz="2400" cap="none" spc="0" dirty="0">
                <a:ln w="0"/>
                <a:solidFill>
                  <a:schemeClr val="tx1"/>
                </a:solidFill>
                <a:latin typeface="Segoe UI" panose="020B0502040204020203" pitchFamily="34" charset="0"/>
                <a:cs typeface="Segoe UI" panose="020B0502040204020203" pitchFamily="34" charset="0"/>
              </a:rPr>
              <a:t>, מספרי חניכים/ות.. </a:t>
            </a:r>
          </a:p>
        </p:txBody>
      </p:sp>
      <p:sp>
        <p:nvSpPr>
          <p:cNvPr id="13" name="מלבן 12">
            <a:extLst>
              <a:ext uri="{FF2B5EF4-FFF2-40B4-BE49-F238E27FC236}">
                <a16:creationId xmlns:a16="http://schemas.microsoft.com/office/drawing/2014/main" id="{A7ACC612-D73A-F34A-4074-718FD8B85279}"/>
              </a:ext>
            </a:extLst>
          </p:cNvPr>
          <p:cNvSpPr/>
          <p:nvPr/>
        </p:nvSpPr>
        <p:spPr>
          <a:xfrm>
            <a:off x="2185723" y="3985510"/>
            <a:ext cx="7516801" cy="461665"/>
          </a:xfrm>
          <a:prstGeom prst="rect">
            <a:avLst/>
          </a:prstGeom>
          <a:noFill/>
        </p:spPr>
        <p:txBody>
          <a:bodyPr wrap="none" lIns="91440" tIns="45720" rIns="91440" bIns="45720">
            <a:spAutoFit/>
          </a:bodyPr>
          <a:lstStyle/>
          <a:p>
            <a:pPr algn="ctr"/>
            <a:r>
              <a:rPr lang="he-IL" sz="2400" cap="none" spc="0" dirty="0">
                <a:ln w="0"/>
                <a:solidFill>
                  <a:schemeClr val="tx1"/>
                </a:solidFill>
                <a:latin typeface="Segoe UI" panose="020B0502040204020203" pitchFamily="34" charset="0"/>
                <a:cs typeface="Segoe UI" panose="020B0502040204020203" pitchFamily="34" charset="0"/>
              </a:rPr>
              <a:t>מדריכי/ת שכבות, תהליך שכבג, אחריות ומחויבות </a:t>
            </a:r>
            <a:r>
              <a:rPr lang="he-IL" sz="2400" cap="none" spc="0" dirty="0" err="1">
                <a:ln w="0"/>
                <a:solidFill>
                  <a:schemeClr val="tx1"/>
                </a:solidFill>
                <a:latin typeface="Segoe UI" panose="020B0502040204020203" pitchFamily="34" charset="0"/>
                <a:cs typeface="Segoe UI" panose="020B0502040204020203" pitchFamily="34" charset="0"/>
              </a:rPr>
              <a:t>השכבג</a:t>
            </a:r>
            <a:endParaRPr lang="he-IL" sz="2400" cap="none" spc="0" dirty="0">
              <a:ln w="0"/>
              <a:solidFill>
                <a:schemeClr val="tx1"/>
              </a:solidFill>
              <a:latin typeface="Segoe UI" panose="020B0502040204020203" pitchFamily="34" charset="0"/>
              <a:cs typeface="Segoe UI" panose="020B0502040204020203" pitchFamily="34" charset="0"/>
            </a:endParaRPr>
          </a:p>
        </p:txBody>
      </p:sp>
      <p:sp>
        <p:nvSpPr>
          <p:cNvPr id="14" name="מלבן 13">
            <a:extLst>
              <a:ext uri="{FF2B5EF4-FFF2-40B4-BE49-F238E27FC236}">
                <a16:creationId xmlns:a16="http://schemas.microsoft.com/office/drawing/2014/main" id="{2F01D474-7429-92F4-92CD-4C5921FE75FC}"/>
              </a:ext>
            </a:extLst>
          </p:cNvPr>
          <p:cNvSpPr/>
          <p:nvPr/>
        </p:nvSpPr>
        <p:spPr>
          <a:xfrm>
            <a:off x="2741821" y="5652363"/>
            <a:ext cx="6527749" cy="461665"/>
          </a:xfrm>
          <a:prstGeom prst="rect">
            <a:avLst/>
          </a:prstGeom>
          <a:noFill/>
        </p:spPr>
        <p:txBody>
          <a:bodyPr wrap="none" lIns="91440" tIns="45720" rIns="91440" bIns="45720">
            <a:spAutoFit/>
          </a:bodyPr>
          <a:lstStyle/>
          <a:p>
            <a:pPr algn="ctr"/>
            <a:r>
              <a:rPr lang="he-IL" sz="2400" cap="none" spc="0" dirty="0">
                <a:ln w="0"/>
                <a:solidFill>
                  <a:schemeClr val="tx1"/>
                </a:solidFill>
                <a:latin typeface="Segoe UI" panose="020B0502040204020203" pitchFamily="34" charset="0"/>
                <a:cs typeface="Segoe UI" panose="020B0502040204020203" pitchFamily="34" charset="0"/>
              </a:rPr>
              <a:t>תפקיד הפעילים, הכשרות, קשר בין צוותים בשבט</a:t>
            </a:r>
          </a:p>
        </p:txBody>
      </p:sp>
      <p:sp>
        <p:nvSpPr>
          <p:cNvPr id="15" name="מלבן 14">
            <a:extLst>
              <a:ext uri="{FF2B5EF4-FFF2-40B4-BE49-F238E27FC236}">
                <a16:creationId xmlns:a16="http://schemas.microsoft.com/office/drawing/2014/main" id="{097B59C5-D9FA-09B8-D6C6-32AD00AF58D7}"/>
              </a:ext>
            </a:extLst>
          </p:cNvPr>
          <p:cNvSpPr/>
          <p:nvPr/>
        </p:nvSpPr>
        <p:spPr>
          <a:xfrm>
            <a:off x="2838420" y="7319216"/>
            <a:ext cx="6721713" cy="461665"/>
          </a:xfrm>
          <a:prstGeom prst="rect">
            <a:avLst/>
          </a:prstGeom>
          <a:noFill/>
        </p:spPr>
        <p:txBody>
          <a:bodyPr wrap="none" lIns="91440" tIns="45720" rIns="91440" bIns="45720">
            <a:spAutoFit/>
          </a:bodyPr>
          <a:lstStyle/>
          <a:p>
            <a:pPr algn="ctr"/>
            <a:r>
              <a:rPr lang="he-IL" sz="2400" cap="none" spc="0" dirty="0">
                <a:ln w="0"/>
                <a:solidFill>
                  <a:schemeClr val="tx1"/>
                </a:solidFill>
                <a:latin typeface="Segoe UI" panose="020B0502040204020203" pitchFamily="34" charset="0"/>
                <a:cs typeface="Segoe UI" panose="020B0502040204020203" pitchFamily="34" charset="0"/>
              </a:rPr>
              <a:t>קשר בין שותפים, התנדבויות, קשר עם הורי השבט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1404627" y="1498898"/>
            <a:ext cx="15607023" cy="7510732"/>
            <a:chOff x="0" y="0"/>
            <a:chExt cx="21260769" cy="10231544"/>
          </a:xfrm>
        </p:grpSpPr>
        <p:sp>
          <p:nvSpPr>
            <p:cNvPr id="3" name="Freeform 3"/>
            <p:cNvSpPr/>
            <p:nvPr/>
          </p:nvSpPr>
          <p:spPr>
            <a:xfrm>
              <a:off x="31750" y="31750"/>
              <a:ext cx="21197269" cy="10168044"/>
            </a:xfrm>
            <a:custGeom>
              <a:avLst/>
              <a:gdLst/>
              <a:ahLst/>
              <a:cxnLst/>
              <a:rect l="l" t="t" r="r" b="b"/>
              <a:pathLst>
                <a:path w="21197269" h="10168044">
                  <a:moveTo>
                    <a:pt x="21104560" y="10168044"/>
                  </a:moveTo>
                  <a:lnTo>
                    <a:pt x="92710" y="10168044"/>
                  </a:lnTo>
                  <a:cubicBezTo>
                    <a:pt x="41910" y="10168044"/>
                    <a:pt x="0" y="10126134"/>
                    <a:pt x="0" y="10075334"/>
                  </a:cubicBezTo>
                  <a:lnTo>
                    <a:pt x="0" y="92710"/>
                  </a:lnTo>
                  <a:cubicBezTo>
                    <a:pt x="0" y="41910"/>
                    <a:pt x="41910" y="0"/>
                    <a:pt x="92710" y="0"/>
                  </a:cubicBezTo>
                  <a:lnTo>
                    <a:pt x="21103290" y="0"/>
                  </a:lnTo>
                  <a:cubicBezTo>
                    <a:pt x="21154090" y="0"/>
                    <a:pt x="21195999" y="41910"/>
                    <a:pt x="21195999" y="92710"/>
                  </a:cubicBezTo>
                  <a:lnTo>
                    <a:pt x="21195999" y="10074064"/>
                  </a:lnTo>
                  <a:cubicBezTo>
                    <a:pt x="21197269" y="10126134"/>
                    <a:pt x="21155360" y="10168044"/>
                    <a:pt x="21104560" y="10168044"/>
                  </a:cubicBezTo>
                  <a:close/>
                </a:path>
              </a:pathLst>
            </a:custGeom>
            <a:solidFill>
              <a:srgbClr val="FFFEF7"/>
            </a:solidFill>
          </p:spPr>
          <p:txBody>
            <a:bodyPr/>
            <a:lstStyle/>
            <a:p>
              <a:endParaRPr lang="he-IL"/>
            </a:p>
          </p:txBody>
        </p:sp>
        <p:sp>
          <p:nvSpPr>
            <p:cNvPr id="4" name="Freeform 4"/>
            <p:cNvSpPr/>
            <p:nvPr/>
          </p:nvSpPr>
          <p:spPr>
            <a:xfrm>
              <a:off x="0" y="0"/>
              <a:ext cx="21260769" cy="10231544"/>
            </a:xfrm>
            <a:custGeom>
              <a:avLst/>
              <a:gdLst/>
              <a:ahLst/>
              <a:cxnLst/>
              <a:rect l="l" t="t" r="r" b="b"/>
              <a:pathLst>
                <a:path w="21260769" h="10231544">
                  <a:moveTo>
                    <a:pt x="21136310" y="59690"/>
                  </a:moveTo>
                  <a:cubicBezTo>
                    <a:pt x="21171869" y="59690"/>
                    <a:pt x="21201080" y="88900"/>
                    <a:pt x="21201080" y="124460"/>
                  </a:cubicBezTo>
                  <a:lnTo>
                    <a:pt x="21201080" y="10107084"/>
                  </a:lnTo>
                  <a:cubicBezTo>
                    <a:pt x="21201080" y="10142644"/>
                    <a:pt x="21171869" y="10171854"/>
                    <a:pt x="21136310" y="10171854"/>
                  </a:cubicBezTo>
                  <a:lnTo>
                    <a:pt x="124460" y="10171854"/>
                  </a:lnTo>
                  <a:cubicBezTo>
                    <a:pt x="88900" y="10171854"/>
                    <a:pt x="59690" y="10142644"/>
                    <a:pt x="59690" y="10107084"/>
                  </a:cubicBezTo>
                  <a:lnTo>
                    <a:pt x="59690" y="124460"/>
                  </a:lnTo>
                  <a:cubicBezTo>
                    <a:pt x="59690" y="88900"/>
                    <a:pt x="88900" y="59690"/>
                    <a:pt x="124460" y="59690"/>
                  </a:cubicBezTo>
                  <a:lnTo>
                    <a:pt x="21136310" y="59690"/>
                  </a:lnTo>
                  <a:moveTo>
                    <a:pt x="21136310" y="0"/>
                  </a:moveTo>
                  <a:lnTo>
                    <a:pt x="124460" y="0"/>
                  </a:lnTo>
                  <a:cubicBezTo>
                    <a:pt x="55880" y="0"/>
                    <a:pt x="0" y="55880"/>
                    <a:pt x="0" y="124460"/>
                  </a:cubicBezTo>
                  <a:lnTo>
                    <a:pt x="0" y="10107084"/>
                  </a:lnTo>
                  <a:cubicBezTo>
                    <a:pt x="0" y="10175664"/>
                    <a:pt x="55880" y="10231544"/>
                    <a:pt x="124460" y="10231544"/>
                  </a:cubicBezTo>
                  <a:lnTo>
                    <a:pt x="21136310" y="10231544"/>
                  </a:lnTo>
                  <a:cubicBezTo>
                    <a:pt x="21204890" y="10231544"/>
                    <a:pt x="21260769" y="10175664"/>
                    <a:pt x="21260769" y="10107084"/>
                  </a:cubicBezTo>
                  <a:lnTo>
                    <a:pt x="21260769" y="124460"/>
                  </a:lnTo>
                  <a:cubicBezTo>
                    <a:pt x="21260769" y="55880"/>
                    <a:pt x="21204890" y="0"/>
                    <a:pt x="21136310" y="0"/>
                  </a:cubicBezTo>
                  <a:close/>
                </a:path>
              </a:pathLst>
            </a:custGeom>
            <a:solidFill>
              <a:srgbClr val="191919"/>
            </a:solidFill>
          </p:spPr>
          <p:txBody>
            <a:bodyPr/>
            <a:lstStyle/>
            <a:p>
              <a:endParaRPr lang="he-IL"/>
            </a:p>
          </p:txBody>
        </p:sp>
      </p:grpSp>
      <p:sp>
        <p:nvSpPr>
          <p:cNvPr id="5" name="Freeform 5"/>
          <p:cNvSpPr/>
          <p:nvPr/>
        </p:nvSpPr>
        <p:spPr>
          <a:xfrm rot="231717">
            <a:off x="-154932" y="-72299"/>
            <a:ext cx="7331669" cy="3825798"/>
          </a:xfrm>
          <a:custGeom>
            <a:avLst/>
            <a:gdLst/>
            <a:ahLst/>
            <a:cxnLst/>
            <a:rect l="l" t="t" r="r" b="b"/>
            <a:pathLst>
              <a:path w="7331669" h="3825798">
                <a:moveTo>
                  <a:pt x="0" y="0"/>
                </a:moveTo>
                <a:lnTo>
                  <a:pt x="7331669" y="0"/>
                </a:lnTo>
                <a:lnTo>
                  <a:pt x="7331669" y="3825799"/>
                </a:lnTo>
                <a:lnTo>
                  <a:pt x="0" y="3825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6" name="Freeform 6"/>
          <p:cNvSpPr/>
          <p:nvPr/>
        </p:nvSpPr>
        <p:spPr>
          <a:xfrm rot="-10800000">
            <a:off x="-3798639" y="8684891"/>
            <a:ext cx="11594212" cy="1602109"/>
          </a:xfrm>
          <a:custGeom>
            <a:avLst/>
            <a:gdLst/>
            <a:ahLst/>
            <a:cxnLst/>
            <a:rect l="l" t="t" r="r" b="b"/>
            <a:pathLst>
              <a:path w="11594212" h="1602109">
                <a:moveTo>
                  <a:pt x="0" y="0"/>
                </a:moveTo>
                <a:lnTo>
                  <a:pt x="11594211" y="0"/>
                </a:lnTo>
                <a:lnTo>
                  <a:pt x="11594211" y="1602109"/>
                </a:lnTo>
                <a:lnTo>
                  <a:pt x="0" y="1602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7" name="Freeform 7"/>
          <p:cNvSpPr/>
          <p:nvPr/>
        </p:nvSpPr>
        <p:spPr>
          <a:xfrm>
            <a:off x="10023135" y="0"/>
            <a:ext cx="10847286" cy="1498898"/>
          </a:xfrm>
          <a:custGeom>
            <a:avLst/>
            <a:gdLst/>
            <a:ahLst/>
            <a:cxnLst/>
            <a:rect l="l" t="t" r="r" b="b"/>
            <a:pathLst>
              <a:path w="10847286" h="1498898">
                <a:moveTo>
                  <a:pt x="0" y="0"/>
                </a:moveTo>
                <a:lnTo>
                  <a:pt x="10847286" y="0"/>
                </a:lnTo>
                <a:lnTo>
                  <a:pt x="10847286" y="1498898"/>
                </a:lnTo>
                <a:lnTo>
                  <a:pt x="0" y="1498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8" name="Freeform 8"/>
          <p:cNvSpPr/>
          <p:nvPr/>
        </p:nvSpPr>
        <p:spPr>
          <a:xfrm rot="-3617189" flipH="1">
            <a:off x="15767695" y="8040444"/>
            <a:ext cx="2983210" cy="2891002"/>
          </a:xfrm>
          <a:custGeom>
            <a:avLst/>
            <a:gdLst/>
            <a:ahLst/>
            <a:cxnLst/>
            <a:rect l="l" t="t" r="r" b="b"/>
            <a:pathLst>
              <a:path w="2983210" h="2891002">
                <a:moveTo>
                  <a:pt x="2983210" y="0"/>
                </a:moveTo>
                <a:lnTo>
                  <a:pt x="0" y="0"/>
                </a:lnTo>
                <a:lnTo>
                  <a:pt x="0" y="2891002"/>
                </a:lnTo>
                <a:lnTo>
                  <a:pt x="2983210" y="2891002"/>
                </a:lnTo>
                <a:lnTo>
                  <a:pt x="298321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מלבן 8">
            <a:extLst>
              <a:ext uri="{FF2B5EF4-FFF2-40B4-BE49-F238E27FC236}">
                <a16:creationId xmlns:a16="http://schemas.microsoft.com/office/drawing/2014/main" id="{48F06A6B-CA09-444B-1842-5624351F3BD9}"/>
              </a:ext>
            </a:extLst>
          </p:cNvPr>
          <p:cNvSpPr/>
          <p:nvPr/>
        </p:nvSpPr>
        <p:spPr>
          <a:xfrm>
            <a:off x="10525365" y="3657277"/>
            <a:ext cx="4648200" cy="2108269"/>
          </a:xfrm>
          <a:prstGeom prst="rect">
            <a:avLst/>
          </a:prstGeom>
          <a:noFill/>
        </p:spPr>
        <p:txBody>
          <a:bodyPr wrap="square" lIns="91440" tIns="45720" rIns="91440" bIns="45720">
            <a:spAutoFit/>
          </a:bodyPr>
          <a:lstStyle/>
          <a:p>
            <a:pPr algn="r" rtl="1">
              <a:spcAft>
                <a:spcPts val="600"/>
              </a:spcAft>
            </a:pPr>
            <a:r>
              <a:rPr lang="he-IL" sz="18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'המלווה כנמלה' </a:t>
            </a:r>
          </a:p>
          <a:p>
            <a:pPr algn="r" rtl="1">
              <a:spcAft>
                <a:spcPts val="600"/>
              </a:spcAft>
            </a:pP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נמצא.ת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בשטח,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פועל.ת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משתתפ.ת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בנטל, </a:t>
            </a:r>
            <a:r>
              <a:rPr lang="he-IL" sz="180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מבינ</a:t>
            </a:r>
            <a:r>
              <a:rPr lang="he-IL" sz="180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 </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את המערכת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ופועל.ת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בה. בהסתכלות כנמלה נהיה יחד עם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המרכז.ת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ביומיום השבטי, נסייע במקומות שיש צורך ונחלוק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איתו.ה</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את כובד האחריות הכבדה שעל </a:t>
            </a: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כתפיו.ה</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באמצעות שיחות וחשיבה משותפת. </a:t>
            </a: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0" name="מלבן 9">
            <a:extLst>
              <a:ext uri="{FF2B5EF4-FFF2-40B4-BE49-F238E27FC236}">
                <a16:creationId xmlns:a16="http://schemas.microsoft.com/office/drawing/2014/main" id="{94F40606-0232-18DE-1799-3C9B8FEA13F5}"/>
              </a:ext>
            </a:extLst>
          </p:cNvPr>
          <p:cNvSpPr/>
          <p:nvPr/>
        </p:nvSpPr>
        <p:spPr>
          <a:xfrm>
            <a:off x="3114435" y="3701549"/>
            <a:ext cx="4377267" cy="2108269"/>
          </a:xfrm>
          <a:prstGeom prst="rect">
            <a:avLst/>
          </a:prstGeom>
          <a:noFill/>
        </p:spPr>
        <p:txBody>
          <a:bodyPr wrap="square" lIns="91440" tIns="45720" rIns="91440" bIns="45720">
            <a:spAutoFit/>
          </a:bodyPr>
          <a:lstStyle/>
          <a:p>
            <a:pPr algn="r" rtl="1">
              <a:spcAft>
                <a:spcPts val="600"/>
              </a:spcAft>
            </a:pPr>
            <a:r>
              <a:rPr lang="he-IL" sz="18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'המלווה כציפור' </a:t>
            </a:r>
          </a:p>
          <a:p>
            <a:pPr algn="r" rtl="1">
              <a:spcAft>
                <a:spcPts val="600"/>
              </a:spcAft>
            </a:pPr>
            <a:r>
              <a:rPr lang="he-IL" sz="180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מסתכל.ת</a:t>
            </a:r>
            <a:r>
              <a:rPr lang="he-IL" sz="18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על התהליכים הגדולים ורחבים יותר, ממעוף הציפור, החל מתהליכים ברמת הפרט ועד לתהליכים ברמת ההנהגה והתנועה. הראיה 'ממעוף הציפור' מאפשרת להבין משמעותיות וקשרים שלנמלה יהיה קשה לראות. </a:t>
            </a: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2" name="תיבת טקסט 11">
            <a:extLst>
              <a:ext uri="{FF2B5EF4-FFF2-40B4-BE49-F238E27FC236}">
                <a16:creationId xmlns:a16="http://schemas.microsoft.com/office/drawing/2014/main" id="{F0BDDC80-5901-C388-48EF-8FCB7202363C}"/>
              </a:ext>
            </a:extLst>
          </p:cNvPr>
          <p:cNvSpPr txBox="1"/>
          <p:nvPr/>
        </p:nvSpPr>
        <p:spPr>
          <a:xfrm>
            <a:off x="3114435" y="6805444"/>
            <a:ext cx="12335932" cy="1569660"/>
          </a:xfrm>
          <a:prstGeom prst="rect">
            <a:avLst/>
          </a:prstGeom>
          <a:noFill/>
        </p:spPr>
        <p:txBody>
          <a:bodyPr wrap="square">
            <a:spAutoFit/>
          </a:bodyPr>
          <a:lstStyle/>
          <a:p>
            <a:pPr algn="ctr"/>
            <a:r>
              <a:rPr lang="he-IL" sz="24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לקחת את הנמלה ו"לשים" לה כנפיים- זה למעשה התפקיד המרכזי של מלווה השבט, של הקשר. הקשר שואב את הכוח שלו מזה שהמלווה </a:t>
            </a:r>
            <a:r>
              <a:rPr lang="he-IL" sz="2400" b="1"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מצליח.ה</a:t>
            </a:r>
            <a:r>
              <a:rPr lang="he-IL" sz="24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לראות את היומיום ולקחת את הנושאים לרמה העקרונית יותר- מהכלל אל הפרט. חשוב לשים לב שאנחנו ב"גם וגם" - לא להיות רק נמלה או רק ברוח, בציפור. הכוונה היא לשלב בין השניים גם במהלך שיחה אחת. </a:t>
            </a:r>
            <a:endParaRPr lang="he-IL" sz="2400" b="1" dirty="0">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5845989" y="773826"/>
            <a:ext cx="7830293" cy="1551946"/>
          </a:xfrm>
          <a:custGeom>
            <a:avLst/>
            <a:gdLst/>
            <a:ahLst/>
            <a:cxnLst/>
            <a:rect l="l" t="t" r="r" b="b"/>
            <a:pathLst>
              <a:path w="9699658" h="3103890">
                <a:moveTo>
                  <a:pt x="0" y="0"/>
                </a:moveTo>
                <a:lnTo>
                  <a:pt x="9699657" y="0"/>
                </a:lnTo>
                <a:lnTo>
                  <a:pt x="9699657" y="3103891"/>
                </a:lnTo>
                <a:lnTo>
                  <a:pt x="0" y="310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dirty="0"/>
          </a:p>
        </p:txBody>
      </p:sp>
      <p:sp>
        <p:nvSpPr>
          <p:cNvPr id="3" name="Freeform 3"/>
          <p:cNvSpPr/>
          <p:nvPr/>
        </p:nvSpPr>
        <p:spPr>
          <a:xfrm>
            <a:off x="11657783" y="1450025"/>
            <a:ext cx="2704795" cy="1249123"/>
          </a:xfrm>
          <a:custGeom>
            <a:avLst/>
            <a:gdLst/>
            <a:ahLst/>
            <a:cxnLst/>
            <a:rect l="l" t="t" r="r" b="b"/>
            <a:pathLst>
              <a:path w="2704795" h="1249123">
                <a:moveTo>
                  <a:pt x="0" y="0"/>
                </a:moveTo>
                <a:lnTo>
                  <a:pt x="2704795" y="0"/>
                </a:lnTo>
                <a:lnTo>
                  <a:pt x="2704795" y="1249124"/>
                </a:lnTo>
                <a:lnTo>
                  <a:pt x="0" y="1249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rot="-491967">
            <a:off x="4059589" y="-612994"/>
            <a:ext cx="2241878" cy="2042147"/>
          </a:xfrm>
          <a:custGeom>
            <a:avLst/>
            <a:gdLst/>
            <a:ahLst/>
            <a:cxnLst/>
            <a:rect l="l" t="t" r="r" b="b"/>
            <a:pathLst>
              <a:path w="2241878" h="2042147">
                <a:moveTo>
                  <a:pt x="0" y="0"/>
                </a:moveTo>
                <a:lnTo>
                  <a:pt x="2241878" y="0"/>
                </a:lnTo>
                <a:lnTo>
                  <a:pt x="2241878" y="2042147"/>
                </a:lnTo>
                <a:lnTo>
                  <a:pt x="0" y="20421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rot="4706294" flipV="1">
            <a:off x="766267" y="257357"/>
            <a:ext cx="1651440" cy="1868020"/>
          </a:xfrm>
          <a:custGeom>
            <a:avLst/>
            <a:gdLst/>
            <a:ahLst/>
            <a:cxnLst/>
            <a:rect l="l" t="t" r="r" b="b"/>
            <a:pathLst>
              <a:path w="3895386" h="4128059">
                <a:moveTo>
                  <a:pt x="0" y="4128058"/>
                </a:moveTo>
                <a:lnTo>
                  <a:pt x="3895387" y="4128058"/>
                </a:lnTo>
                <a:lnTo>
                  <a:pt x="3895387"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6" name="Freeform 6"/>
          <p:cNvSpPr/>
          <p:nvPr/>
        </p:nvSpPr>
        <p:spPr>
          <a:xfrm rot="-1568932">
            <a:off x="16456936" y="967389"/>
            <a:ext cx="1447775" cy="2075662"/>
          </a:xfrm>
          <a:custGeom>
            <a:avLst/>
            <a:gdLst/>
            <a:ahLst/>
            <a:cxnLst/>
            <a:rect l="l" t="t" r="r" b="b"/>
            <a:pathLst>
              <a:path w="1447775" h="2075662">
                <a:moveTo>
                  <a:pt x="0" y="0"/>
                </a:moveTo>
                <a:lnTo>
                  <a:pt x="1447774" y="0"/>
                </a:lnTo>
                <a:lnTo>
                  <a:pt x="1447774" y="2075662"/>
                </a:lnTo>
                <a:lnTo>
                  <a:pt x="0" y="20756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7" name="Freeform 7"/>
          <p:cNvSpPr/>
          <p:nvPr/>
        </p:nvSpPr>
        <p:spPr>
          <a:xfrm>
            <a:off x="10538197" y="0"/>
            <a:ext cx="10083238" cy="1393320"/>
          </a:xfrm>
          <a:custGeom>
            <a:avLst/>
            <a:gdLst/>
            <a:ahLst/>
            <a:cxnLst/>
            <a:rect l="l" t="t" r="r" b="b"/>
            <a:pathLst>
              <a:path w="10083238" h="1393320">
                <a:moveTo>
                  <a:pt x="0" y="0"/>
                </a:moveTo>
                <a:lnTo>
                  <a:pt x="10083238" y="0"/>
                </a:lnTo>
                <a:lnTo>
                  <a:pt x="10083238" y="1393320"/>
                </a:lnTo>
                <a:lnTo>
                  <a:pt x="0" y="13933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dirty="0"/>
          </a:p>
        </p:txBody>
      </p:sp>
      <p:sp>
        <p:nvSpPr>
          <p:cNvPr id="8" name="Freeform 8"/>
          <p:cNvSpPr/>
          <p:nvPr/>
        </p:nvSpPr>
        <p:spPr>
          <a:xfrm rot="-10800000">
            <a:off x="-4098675" y="8905418"/>
            <a:ext cx="9279203" cy="2078243"/>
          </a:xfrm>
          <a:custGeom>
            <a:avLst/>
            <a:gdLst/>
            <a:ahLst/>
            <a:cxnLst/>
            <a:rect l="l" t="t" r="r" b="b"/>
            <a:pathLst>
              <a:path w="9279203" h="2078243">
                <a:moveTo>
                  <a:pt x="0" y="0"/>
                </a:moveTo>
                <a:lnTo>
                  <a:pt x="9279203" y="0"/>
                </a:lnTo>
                <a:lnTo>
                  <a:pt x="9279203" y="2078242"/>
                </a:lnTo>
                <a:lnTo>
                  <a:pt x="0" y="2078242"/>
                </a:lnTo>
                <a:lnTo>
                  <a:pt x="0" y="0"/>
                </a:lnTo>
                <a:close/>
              </a:path>
            </a:pathLst>
          </a:custGeom>
          <a:blipFill>
            <a:blip r:embed="rId12">
              <a:extLst>
                <a:ext uri="{96DAC541-7B7A-43D3-8B79-37D633B846F1}">
                  <asvg:svgBlip xmlns:asvg="http://schemas.microsoft.com/office/drawing/2016/SVG/main" r:embed="rId13"/>
                </a:ext>
              </a:extLst>
            </a:blip>
            <a:stretch>
              <a:fillRect l="-62081"/>
            </a:stretch>
          </a:blipFill>
        </p:spPr>
        <p:txBody>
          <a:bodyPr/>
          <a:lstStyle/>
          <a:p>
            <a:endParaRPr lang="he-IL"/>
          </a:p>
        </p:txBody>
      </p:sp>
      <p:sp>
        <p:nvSpPr>
          <p:cNvPr id="10" name="תיבת טקסט 9">
            <a:extLst>
              <a:ext uri="{FF2B5EF4-FFF2-40B4-BE49-F238E27FC236}">
                <a16:creationId xmlns:a16="http://schemas.microsoft.com/office/drawing/2014/main" id="{1778BD78-1AF6-F260-48A4-4F0A1477300E}"/>
              </a:ext>
            </a:extLst>
          </p:cNvPr>
          <p:cNvSpPr txBox="1"/>
          <p:nvPr/>
        </p:nvSpPr>
        <p:spPr>
          <a:xfrm>
            <a:off x="1156856" y="2699148"/>
            <a:ext cx="16023967" cy="7417415"/>
          </a:xfrm>
          <a:prstGeom prst="rect">
            <a:avLst/>
          </a:prstGeom>
          <a:noFill/>
        </p:spPr>
        <p:txBody>
          <a:bodyPr wrap="square">
            <a:spAutoFit/>
          </a:bodyPr>
          <a:lstStyle/>
          <a:p>
            <a:pPr algn="r" rtl="1"/>
            <a:r>
              <a:rPr lang="he-IL" sz="2400" b="0" i="0" dirty="0">
                <a:solidFill>
                  <a:srgbClr val="000000"/>
                </a:solidFill>
                <a:effectLst/>
                <a:latin typeface="Segoe UI" panose="020B0502040204020203" pitchFamily="34" charset="0"/>
                <a:cs typeface="Segoe UI" panose="020B0502040204020203" pitchFamily="34" charset="0"/>
              </a:rPr>
              <a:t>למרות שהמושג ״חוסן״ הפך בולט מאד בשיח הפסיכולוגי האקדמי ובדיבור הנפוץ על בריאות  נפשית, המשמעות שלו נותרה עדיין מעורפלת. מה שברור הוא </a:t>
            </a:r>
            <a:r>
              <a:rPr lang="he-IL" sz="2400" b="0" i="0" u="sng" dirty="0">
                <a:solidFill>
                  <a:srgbClr val="000000"/>
                </a:solidFill>
                <a:effectLst/>
                <a:latin typeface="Segoe UI" panose="020B0502040204020203" pitchFamily="34" charset="0"/>
                <a:cs typeface="Segoe UI" panose="020B0502040204020203" pitchFamily="34" charset="0"/>
              </a:rPr>
              <a:t>שבמצב של חוסן נפשי אירוע שהוא בעל פוטנציאל טראומטי, לא יהפוך לטראומה. </a:t>
            </a:r>
            <a:r>
              <a:rPr lang="he-IL" sz="2400" b="0" i="0" dirty="0">
                <a:solidFill>
                  <a:srgbClr val="000000"/>
                </a:solidFill>
                <a:effectLst/>
                <a:latin typeface="Segoe UI" panose="020B0502040204020203" pitchFamily="34" charset="0"/>
                <a:cs typeface="Segoe UI" panose="020B0502040204020203" pitchFamily="34" charset="0"/>
              </a:rPr>
              <a:t>הכוונה אינה שהאירוע עצמו יהיה קל יותר מאיזו שהיא בחינה, אלא שהשלכותיו העתידיות יהיו פחות הרסניות. לא ברור האם הכוונה בכך היא שלא יהיו סימפטומים של </a:t>
            </a:r>
            <a:r>
              <a:rPr lang="en-US" sz="2400" b="0" i="0" dirty="0">
                <a:solidFill>
                  <a:srgbClr val="000000"/>
                </a:solidFill>
                <a:effectLst/>
                <a:latin typeface="Segoe UI" panose="020B0502040204020203" pitchFamily="34" charset="0"/>
                <a:cs typeface="Segoe UI" panose="020B0502040204020203" pitchFamily="34" charset="0"/>
              </a:rPr>
              <a:t> PTSD </a:t>
            </a:r>
            <a:r>
              <a:rPr lang="he-IL" sz="2400" b="0" i="0" dirty="0">
                <a:solidFill>
                  <a:srgbClr val="000000"/>
                </a:solidFill>
                <a:effectLst/>
                <a:latin typeface="Segoe UI" panose="020B0502040204020203" pitchFamily="34" charset="0"/>
                <a:cs typeface="Segoe UI" panose="020B0502040204020203" pitchFamily="34" charset="0"/>
              </a:rPr>
              <a:t>או שההשלכות על המשך </a:t>
            </a:r>
            <a:r>
              <a:rPr lang="he-IL" sz="2400" b="0" i="0" dirty="0" err="1">
                <a:solidFill>
                  <a:srgbClr val="000000"/>
                </a:solidFill>
                <a:effectLst/>
                <a:latin typeface="Segoe UI" panose="020B0502040204020203" pitchFamily="34" charset="0"/>
                <a:cs typeface="Segoe UI" panose="020B0502040204020203" pitchFamily="34" charset="0"/>
              </a:rPr>
              <a:t>ההתפחות</a:t>
            </a:r>
            <a:r>
              <a:rPr lang="he-IL" sz="2400" b="0" i="0" dirty="0">
                <a:solidFill>
                  <a:srgbClr val="000000"/>
                </a:solidFill>
                <a:effectLst/>
                <a:latin typeface="Segoe UI" panose="020B0502040204020203" pitchFamily="34" charset="0"/>
                <a:cs typeface="Segoe UI" panose="020B0502040204020203" pitchFamily="34" charset="0"/>
              </a:rPr>
              <a:t> הנפשית, על קשרים ועל מבנה האישיות הן אלו שיהיו פחות קשות. </a:t>
            </a:r>
          </a:p>
          <a:p>
            <a:pPr algn="r" rtl="1"/>
            <a:r>
              <a:rPr lang="he-IL" sz="2400" b="0" i="0" dirty="0">
                <a:solidFill>
                  <a:srgbClr val="000000"/>
                </a:solidFill>
                <a:effectLst/>
                <a:latin typeface="Segoe UI" panose="020B0502040204020203" pitchFamily="34" charset="0"/>
                <a:cs typeface="Segoe UI" panose="020B0502040204020203" pitchFamily="34" charset="0"/>
              </a:rPr>
              <a:t>לגבי שתי האפשרויות קשה להגדיר מה עוצמת הפגיעה בעקבות האירוע שנחשבת עדיין בתוך גבולות החוסן, לעומת זו שמעידה על היווצרותה של טראומה.</a:t>
            </a:r>
          </a:p>
          <a:p>
            <a:pPr algn="r" rtl="1"/>
            <a:r>
              <a:rPr lang="he-IL" sz="2400" b="0" i="0" dirty="0">
                <a:solidFill>
                  <a:srgbClr val="000000"/>
                </a:solidFill>
                <a:effectLst/>
                <a:latin typeface="Segoe UI" panose="020B0502040204020203" pitchFamily="34" charset="0"/>
                <a:cs typeface="Segoe UI" panose="020B0502040204020203" pitchFamily="34" charset="0"/>
              </a:rPr>
              <a:t>באופן מעט פרדוקסלי, בהתחשב בחוסר הבהירות של משמעות החוסן, מה שנמצא כגורם הכרחי ביצירתו הוא </a:t>
            </a:r>
            <a:r>
              <a:rPr lang="he-IL" sz="3200" b="1" i="0" dirty="0">
                <a:solidFill>
                  <a:srgbClr val="000000"/>
                </a:solidFill>
                <a:effectLst/>
                <a:latin typeface="Segoe UI" panose="020B0502040204020203" pitchFamily="34" charset="0"/>
                <a:cs typeface="Segoe UI" panose="020B0502040204020203" pitchFamily="34" charset="0"/>
              </a:rPr>
              <a:t>מתן משמעות. </a:t>
            </a:r>
            <a:r>
              <a:rPr lang="he-IL" sz="2400" b="0" i="0" u="none" strike="noStrike" dirty="0">
                <a:solidFill>
                  <a:srgbClr val="3866B6"/>
                </a:solidFill>
                <a:effectLst/>
                <a:latin typeface="Segoe UI" panose="020B0502040204020203" pitchFamily="34" charset="0"/>
                <a:cs typeface="Segoe UI" panose="020B0502040204020203" pitchFamily="34" charset="0"/>
                <a:hlinkClick r:id="rId14"/>
              </a:rPr>
              <a:t>מאמר שפורסם בניו-</a:t>
            </a:r>
            <a:r>
              <a:rPr lang="he-IL" sz="2400" b="0" i="0" u="none" strike="noStrike" dirty="0" err="1">
                <a:solidFill>
                  <a:srgbClr val="3866B6"/>
                </a:solidFill>
                <a:effectLst/>
                <a:latin typeface="Segoe UI" panose="020B0502040204020203" pitchFamily="34" charset="0"/>
                <a:cs typeface="Segoe UI" panose="020B0502040204020203" pitchFamily="34" charset="0"/>
                <a:hlinkClick r:id="rId14"/>
              </a:rPr>
              <a:t>יורקר</a:t>
            </a:r>
            <a:r>
              <a:rPr lang="he-IL" sz="2400" b="0" i="0" u="none" strike="noStrike" dirty="0">
                <a:solidFill>
                  <a:srgbClr val="3866B6"/>
                </a:solidFill>
                <a:effectLst/>
                <a:latin typeface="Segoe UI" panose="020B0502040204020203" pitchFamily="34" charset="0"/>
                <a:cs typeface="Segoe UI" panose="020B0502040204020203" pitchFamily="34" charset="0"/>
                <a:hlinkClick r:id="rId14"/>
              </a:rPr>
              <a:t> על גורמי חוסן נפשי </a:t>
            </a:r>
            <a:r>
              <a:rPr lang="he-IL" sz="2400" b="0" i="0" dirty="0">
                <a:solidFill>
                  <a:srgbClr val="000000"/>
                </a:solidFill>
                <a:effectLst/>
                <a:latin typeface="Segoe UI" panose="020B0502040204020203" pitchFamily="34" charset="0"/>
                <a:cs typeface="Segoe UI" panose="020B0502040204020203" pitchFamily="34" charset="0"/>
              </a:rPr>
              <a:t>מלמד כי החוסן קשור ביכולת להמשיג חוויות קשות בעלות פוטנציאל טראומטי באופן שמקנה להן משמעות כל שהיא. </a:t>
            </a:r>
          </a:p>
          <a:p>
            <a:pPr algn="r" rtl="1"/>
            <a:r>
              <a:rPr lang="he-IL" sz="2400" b="0" i="0" dirty="0">
                <a:solidFill>
                  <a:srgbClr val="000000"/>
                </a:solidFill>
                <a:effectLst/>
                <a:latin typeface="Segoe UI" panose="020B0502040204020203" pitchFamily="34" charset="0"/>
                <a:cs typeface="Segoe UI" panose="020B0502040204020203" pitchFamily="34" charset="0"/>
              </a:rPr>
              <a:t>למשל, משמעות שקשורה להתמודדות עם הסכנה שנחוותה (כמו התמודדות עם מחלה קשה שמובילה לפעילות הסברתית שתפחית את הסיכוי לחלות, או התמודדות עם דיכוי חברתי ותנאי מחיה קשים שמובילה לפעילות חברתית שיוצאת נגדם). אבל לעתים המשמעות אינה כרוכה באקטיביות, ובמקום זאת היא יכולה להיות כל צורה של הסבר האירוע שהתרחש באופן שיכול להיות בעל מובן.</a:t>
            </a:r>
          </a:p>
          <a:p>
            <a:pPr algn="r" rtl="1"/>
            <a:r>
              <a:rPr lang="he-IL" sz="2400" b="0" i="0" dirty="0">
                <a:solidFill>
                  <a:srgbClr val="000000"/>
                </a:solidFill>
                <a:effectLst/>
                <a:latin typeface="Segoe UI" panose="020B0502040204020203" pitchFamily="34" charset="0"/>
                <a:cs typeface="Segoe UI" panose="020B0502040204020203" pitchFamily="34" charset="0"/>
              </a:rPr>
              <a:t>לטענת החוקרים המצוטטים במאמר, ניתן ללמד צורה כזו של </a:t>
            </a:r>
            <a:r>
              <a:rPr lang="he-IL" sz="2800" b="1" i="0" dirty="0">
                <a:solidFill>
                  <a:srgbClr val="000000"/>
                </a:solidFill>
                <a:effectLst/>
                <a:latin typeface="Segoe UI" panose="020B0502040204020203" pitchFamily="34" charset="0"/>
                <a:cs typeface="Segoe UI" panose="020B0502040204020203" pitchFamily="34" charset="0"/>
              </a:rPr>
              <a:t>התמודדות-מייצרת-משמעות </a:t>
            </a:r>
            <a:r>
              <a:rPr lang="he-IL" sz="2400" b="0" i="0" dirty="0">
                <a:solidFill>
                  <a:srgbClr val="000000"/>
                </a:solidFill>
                <a:effectLst/>
                <a:latin typeface="Segoe UI" panose="020B0502040204020203" pitchFamily="34" charset="0"/>
                <a:cs typeface="Segoe UI" panose="020B0502040204020203" pitchFamily="34" charset="0"/>
              </a:rPr>
              <a:t>ובכך להגביר את החוסן של א/נשים מול אירועי חיים קשים בעלי פוטנציאל טראומטי. נראה שמשמעות החוסן בהקשר כזה היא עצם התהליך של רכישתו, כלומר הניסיון שנעשה להטמיע ולהסביר לעצמנו חוויות קשות ומערערות. </a:t>
            </a:r>
          </a:p>
          <a:p>
            <a:pPr algn="r" rtl="1"/>
            <a:br>
              <a:rPr lang="he-IL" sz="2400" dirty="0">
                <a:latin typeface="Segoe UI" panose="020B0502040204020203" pitchFamily="34" charset="0"/>
                <a:cs typeface="Segoe UI" panose="020B0502040204020203" pitchFamily="34" charset="0"/>
              </a:rPr>
            </a:br>
            <a:endParaRPr lang="he-IL" sz="2400" dirty="0">
              <a:latin typeface="Segoe UI" panose="020B0502040204020203" pitchFamily="34" charset="0"/>
              <a:cs typeface="Segoe UI" panose="020B0502040204020203" pitchFamily="34" charset="0"/>
            </a:endParaRPr>
          </a:p>
        </p:txBody>
      </p:sp>
      <p:sp>
        <p:nvSpPr>
          <p:cNvPr id="11" name="מלבן 10">
            <a:extLst>
              <a:ext uri="{FF2B5EF4-FFF2-40B4-BE49-F238E27FC236}">
                <a16:creationId xmlns:a16="http://schemas.microsoft.com/office/drawing/2014/main" id="{BC575F99-1DAF-6F4C-4DAD-4EA3D4888EA3}"/>
              </a:ext>
            </a:extLst>
          </p:cNvPr>
          <p:cNvSpPr/>
          <p:nvPr/>
        </p:nvSpPr>
        <p:spPr>
          <a:xfrm>
            <a:off x="9216559" y="1058345"/>
            <a:ext cx="1585690" cy="923330"/>
          </a:xfrm>
          <a:prstGeom prst="rect">
            <a:avLst/>
          </a:prstGeom>
          <a:noFill/>
        </p:spPr>
        <p:txBody>
          <a:bodyPr wrap="none" lIns="91440" tIns="45720" rIns="91440" bIns="45720">
            <a:spAutoFit/>
          </a:bodyPr>
          <a:lstStyle/>
          <a:p>
            <a:pPr algn="ctr"/>
            <a:r>
              <a:rPr lang="he-IL" sz="5400" b="1" cap="none" spc="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חוסן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4" name="Freeform 4"/>
          <p:cNvSpPr/>
          <p:nvPr/>
        </p:nvSpPr>
        <p:spPr>
          <a:xfrm rot="-491967">
            <a:off x="4366081" y="1559751"/>
            <a:ext cx="1707111" cy="1555022"/>
          </a:xfrm>
          <a:custGeom>
            <a:avLst/>
            <a:gdLst/>
            <a:ahLst/>
            <a:cxnLst/>
            <a:rect l="l" t="t" r="r" b="b"/>
            <a:pathLst>
              <a:path w="1707111" h="1555022">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5" name="Freeform 5"/>
          <p:cNvSpPr/>
          <p:nvPr/>
        </p:nvSpPr>
        <p:spPr>
          <a:xfrm>
            <a:off x="12512426" y="1028700"/>
            <a:ext cx="3634128" cy="4158041"/>
          </a:xfrm>
          <a:custGeom>
            <a:avLst/>
            <a:gdLst/>
            <a:ahLst/>
            <a:cxnLst/>
            <a:rect l="l" t="t" r="r" b="b"/>
            <a:pathLst>
              <a:path w="3634128" h="4158041">
                <a:moveTo>
                  <a:pt x="0" y="0"/>
                </a:moveTo>
                <a:lnTo>
                  <a:pt x="3634128" y="0"/>
                </a:lnTo>
                <a:lnTo>
                  <a:pt x="3634128" y="4158041"/>
                </a:lnTo>
                <a:lnTo>
                  <a:pt x="0" y="4158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p:cNvSpPr/>
          <p:nvPr/>
        </p:nvSpPr>
        <p:spPr>
          <a:xfrm rot="4482109" flipV="1">
            <a:off x="1036375" y="1845129"/>
            <a:ext cx="3895386" cy="4128059"/>
          </a:xfrm>
          <a:custGeom>
            <a:avLst/>
            <a:gdLst/>
            <a:ahLst/>
            <a:cxnLst/>
            <a:rect l="l" t="t" r="r" b="b"/>
            <a:pathLst>
              <a:path w="3895386" h="4128059">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p:cNvSpPr/>
          <p:nvPr/>
        </p:nvSpPr>
        <p:spPr>
          <a:xfrm rot="-1568932">
            <a:off x="15591427" y="5685088"/>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8" name="מלבן 7">
            <a:extLst>
              <a:ext uri="{FF2B5EF4-FFF2-40B4-BE49-F238E27FC236}">
                <a16:creationId xmlns:a16="http://schemas.microsoft.com/office/drawing/2014/main" id="{445F9C57-3250-4B11-3CEA-28C0BAC819BF}"/>
              </a:ext>
            </a:extLst>
          </p:cNvPr>
          <p:cNvSpPr/>
          <p:nvPr/>
        </p:nvSpPr>
        <p:spPr>
          <a:xfrm>
            <a:off x="3401883" y="5182710"/>
            <a:ext cx="11484234" cy="341632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אנחנו עושים/ות עבודה חשובה בשגרה</a:t>
            </a:r>
          </a:p>
          <a:p>
            <a:pPr algn="ctr"/>
            <a:r>
              <a:rPr lang="he-IL" sz="5400"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וחשובה מאי פעם בשגרת חרום</a:t>
            </a:r>
          </a:p>
          <a:p>
            <a:pPr algn="ctr"/>
            <a:endParaRPr lang="he-IL" sz="5400" b="0" cap="none" spc="0" dirty="0">
              <a:ln w="0"/>
              <a:solidFill>
                <a:schemeClr val="tx1"/>
              </a:solidFill>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endParaRPr>
          </a:p>
          <a:p>
            <a:pPr algn="ctr"/>
            <a:r>
              <a:rPr lang="he-IL" sz="5400"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בהצלחה</a:t>
            </a:r>
            <a:endParaRPr lang="he-IL" sz="5400" b="0" cap="none" spc="0" dirty="0">
              <a:ln w="0"/>
              <a:solidFill>
                <a:schemeClr val="tx1"/>
              </a:solidFill>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659</Words>
  <Application>Microsoft Office PowerPoint</Application>
  <PresentationFormat>מותאם אישית</PresentationFormat>
  <Paragraphs>43</Paragraphs>
  <Slides>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Calibri</vt:lpstr>
      <vt:lpstr>Arial</vt:lpstr>
      <vt:lpstr>Segoe UI</vt:lpstr>
      <vt:lpstr>Segoe UI Semibold</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 ירום</dc:creator>
  <cp:lastModifiedBy>לי ירום</cp:lastModifiedBy>
  <cp:revision>4</cp:revision>
  <dcterms:created xsi:type="dcterms:W3CDTF">2006-08-16T00:00:00Z</dcterms:created>
  <dcterms:modified xsi:type="dcterms:W3CDTF">2023-11-23T10:37:42Z</dcterms:modified>
  <dc:identifier>DAFy1f17blw</dc:identifier>
</cp:coreProperties>
</file>