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821" r:id="rId1"/>
  </p:sldMasterIdLst>
  <p:notesMasterIdLst>
    <p:notesMasterId r:id="rId24"/>
  </p:notesMasterIdLst>
  <p:handoutMasterIdLst>
    <p:handoutMasterId r:id="rId25"/>
  </p:handoutMasterIdLst>
  <p:sldIdLst>
    <p:sldId id="275" r:id="rId2"/>
    <p:sldId id="339" r:id="rId3"/>
    <p:sldId id="393" r:id="rId4"/>
    <p:sldId id="340" r:id="rId5"/>
    <p:sldId id="374" r:id="rId6"/>
    <p:sldId id="392" r:id="rId7"/>
    <p:sldId id="333" r:id="rId8"/>
    <p:sldId id="365" r:id="rId9"/>
    <p:sldId id="394" r:id="rId10"/>
    <p:sldId id="389" r:id="rId11"/>
    <p:sldId id="326" r:id="rId12"/>
    <p:sldId id="396" r:id="rId13"/>
    <p:sldId id="381" r:id="rId14"/>
    <p:sldId id="395" r:id="rId15"/>
    <p:sldId id="325" r:id="rId16"/>
    <p:sldId id="398" r:id="rId17"/>
    <p:sldId id="399" r:id="rId18"/>
    <p:sldId id="400" r:id="rId19"/>
    <p:sldId id="402" r:id="rId20"/>
    <p:sldId id="401" r:id="rId21"/>
    <p:sldId id="380" r:id="rId22"/>
    <p:sldId id="397" r:id="rId23"/>
  </p:sldIdLst>
  <p:sldSz cx="9144000" cy="6858000" type="screen4x3"/>
  <p:notesSz cx="6858000" cy="9144000"/>
  <p:embeddedFontLst>
    <p:embeddedFont>
      <p:font typeface="Alef" panose="00000500000000000000" pitchFamily="2" charset="-79"/>
      <p:regular r:id="rId26"/>
      <p:bold r:id="rId27"/>
    </p:embeddedFon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Wingdings 3" panose="05040102010807070707" pitchFamily="18" charset="2"/>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1388D80F-AC30-F942-A6B1-81D47D46B4F1}">
          <p14:sldIdLst>
            <p14:sldId id="275"/>
            <p14:sldId id="339"/>
            <p14:sldId id="393"/>
            <p14:sldId id="340"/>
            <p14:sldId id="374"/>
            <p14:sldId id="392"/>
            <p14:sldId id="333"/>
            <p14:sldId id="365"/>
            <p14:sldId id="394"/>
            <p14:sldId id="389"/>
            <p14:sldId id="326"/>
            <p14:sldId id="396"/>
            <p14:sldId id="381"/>
            <p14:sldId id="395"/>
            <p14:sldId id="325"/>
            <p14:sldId id="398"/>
            <p14:sldId id="399"/>
            <p14:sldId id="400"/>
            <p14:sldId id="402"/>
            <p14:sldId id="401"/>
            <p14:sldId id="380"/>
            <p14:sldId id="3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B3D9"/>
    <a:srgbClr val="C91A07"/>
    <a:srgbClr val="284853"/>
    <a:srgbClr val="305966"/>
    <a:srgbClr val="404040"/>
    <a:srgbClr val="FF3F5B"/>
    <a:srgbClr val="FF3952"/>
    <a:srgbClr val="ED3349"/>
    <a:srgbClr val="00B8BA"/>
    <a:srgbClr val="C90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סגנון כהה 1 - הדגשה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סגנון ביניים 4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סגנון ביניים 4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סגנון כהה 1 - הדגשה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סגנון כהה 2 - הדגשה 5/הדגשה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929F9F4-4A8F-4326-A1B4-22849713DDAB}" styleName="סגנון כהה 1 - הדגשה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סגנון ערכת נושא 2 - הדגשה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סגנון ערכת נושא 2 - הדגשה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סגנון ערכת נושא 2 - הדגשה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סגנון ערכת נושא 2 - הדגשה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סגנון ערכת נושא 1 - הדגשה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סגנון ביניים 1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202B0CA-FC54-4496-8BCA-5EF66A818D29}" styleName="סגנון כהה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98" autoAdjust="0"/>
    <p:restoredTop sz="69131" autoAdjust="0"/>
  </p:normalViewPr>
  <p:slideViewPr>
    <p:cSldViewPr>
      <p:cViewPr varScale="1">
        <p:scale>
          <a:sx n="43" d="100"/>
          <a:sy n="43" d="100"/>
        </p:scale>
        <p:origin x="2020" y="20"/>
      </p:cViewPr>
      <p:guideLst>
        <p:guide orient="horz" pos="2160"/>
        <p:guide pos="2880"/>
      </p:guideLst>
    </p:cSldViewPr>
  </p:slideViewPr>
  <p:notesTextViewPr>
    <p:cViewPr>
      <p:scale>
        <a:sx n="1" d="1"/>
        <a:sy n="1" d="1"/>
      </p:scale>
      <p:origin x="0" y="0"/>
    </p:cViewPr>
  </p:notesTextViewPr>
  <p:notesViewPr>
    <p:cSldViewPr>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עדן חי" userId="88cd5e05-e43c-4e5d-b747-3958e83f9230" providerId="ADAL" clId="{AC9EB715-01A2-4781-9CA5-A985BB9C8A8E}"/>
    <pc:docChg chg="modSld">
      <pc:chgData name="עדן חי" userId="88cd5e05-e43c-4e5d-b747-3958e83f9230" providerId="ADAL" clId="{AC9EB715-01A2-4781-9CA5-A985BB9C8A8E}" dt="2022-10-26T17:17:39.884" v="6" actId="20577"/>
      <pc:docMkLst>
        <pc:docMk/>
      </pc:docMkLst>
      <pc:sldChg chg="modNotesTx">
        <pc:chgData name="עדן חי" userId="88cd5e05-e43c-4e5d-b747-3958e83f9230" providerId="ADAL" clId="{AC9EB715-01A2-4781-9CA5-A985BB9C8A8E}" dt="2022-10-26T17:17:36.890" v="5" actId="20577"/>
        <pc:sldMkLst>
          <pc:docMk/>
          <pc:sldMk cId="4173724163" sldId="380"/>
        </pc:sldMkLst>
      </pc:sldChg>
      <pc:sldChg chg="modNotesTx">
        <pc:chgData name="עדן חי" userId="88cd5e05-e43c-4e5d-b747-3958e83f9230" providerId="ADAL" clId="{AC9EB715-01A2-4781-9CA5-A985BB9C8A8E}" dt="2022-10-26T17:17:19.181" v="1" actId="20577"/>
        <pc:sldMkLst>
          <pc:docMk/>
          <pc:sldMk cId="4228047318" sldId="395"/>
        </pc:sldMkLst>
      </pc:sldChg>
      <pc:sldChg chg="modNotesTx">
        <pc:chgData name="עדן חי" userId="88cd5e05-e43c-4e5d-b747-3958e83f9230" providerId="ADAL" clId="{AC9EB715-01A2-4781-9CA5-A985BB9C8A8E}" dt="2022-10-26T17:17:39.884" v="6" actId="20577"/>
        <pc:sldMkLst>
          <pc:docMk/>
          <pc:sldMk cId="2677153421" sldId="397"/>
        </pc:sldMkLst>
      </pc:sldChg>
      <pc:sldChg chg="modNotesTx">
        <pc:chgData name="עדן חי" userId="88cd5e05-e43c-4e5d-b747-3958e83f9230" providerId="ADAL" clId="{AC9EB715-01A2-4781-9CA5-A985BB9C8A8E}" dt="2022-10-26T17:17:25.645" v="2" actId="20577"/>
        <pc:sldMkLst>
          <pc:docMk/>
          <pc:sldMk cId="3713633264" sldId="399"/>
        </pc:sldMkLst>
      </pc:sldChg>
      <pc:sldChg chg="modNotesTx">
        <pc:chgData name="עדן חי" userId="88cd5e05-e43c-4e5d-b747-3958e83f9230" providerId="ADAL" clId="{AC9EB715-01A2-4781-9CA5-A985BB9C8A8E}" dt="2022-10-26T17:16:13.714" v="0"/>
        <pc:sldMkLst>
          <pc:docMk/>
          <pc:sldMk cId="118965073" sldId="400"/>
        </pc:sldMkLst>
      </pc:sldChg>
      <pc:sldChg chg="modNotesTx">
        <pc:chgData name="עדן חי" userId="88cd5e05-e43c-4e5d-b747-3958e83f9230" providerId="ADAL" clId="{AC9EB715-01A2-4781-9CA5-A985BB9C8A8E}" dt="2022-10-26T17:17:33.996" v="4" actId="20577"/>
        <pc:sldMkLst>
          <pc:docMk/>
          <pc:sldMk cId="3710196756" sldId="401"/>
        </pc:sldMkLst>
      </pc:sldChg>
      <pc:sldChg chg="modNotesTx">
        <pc:chgData name="עדן חי" userId="88cd5e05-e43c-4e5d-b747-3958e83f9230" providerId="ADAL" clId="{AC9EB715-01A2-4781-9CA5-A985BB9C8A8E}" dt="2022-10-26T17:17:31.001" v="3" actId="20577"/>
        <pc:sldMkLst>
          <pc:docMk/>
          <pc:sldMk cId="655598266" sldId="4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7E38F603-ADA8-D74A-971E-B9AF18E12DBF}"/>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a:extLst>
              <a:ext uri="{FF2B5EF4-FFF2-40B4-BE49-F238E27FC236}">
                <a16:creationId xmlns:a16="http://schemas.microsoft.com/office/drawing/2014/main" id="{6642513A-EB05-924F-9C39-FAD1FF732A07}"/>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4145C69C-D936-F84E-980D-4904F67226F1}" type="datetimeFigureOut">
              <a:rPr lang="he-IL" smtClean="0"/>
              <a:t>א'/חשון/תשפ"ג</a:t>
            </a:fld>
            <a:endParaRPr lang="he-IL"/>
          </a:p>
        </p:txBody>
      </p:sp>
      <p:sp>
        <p:nvSpPr>
          <p:cNvPr id="4" name="מציין מיקום של כותרת תחתונה 3">
            <a:extLst>
              <a:ext uri="{FF2B5EF4-FFF2-40B4-BE49-F238E27FC236}">
                <a16:creationId xmlns:a16="http://schemas.microsoft.com/office/drawing/2014/main" id="{2C7EC1EE-0736-434E-AB21-F8BE51145BEF}"/>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a:extLst>
              <a:ext uri="{FF2B5EF4-FFF2-40B4-BE49-F238E27FC236}">
                <a16:creationId xmlns:a16="http://schemas.microsoft.com/office/drawing/2014/main" id="{9A1DF24B-8842-2A4B-9890-EBDB0F850069}"/>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DFB3CA3F-FB0F-554A-867B-EFB2C7797887}" type="slidenum">
              <a:rPr lang="he-IL" smtClean="0"/>
              <a:t>‹#›</a:t>
            </a:fld>
            <a:endParaRPr lang="he-IL"/>
          </a:p>
        </p:txBody>
      </p:sp>
    </p:spTree>
    <p:extLst>
      <p:ext uri="{BB962C8B-B14F-4D97-AF65-F5344CB8AC3E}">
        <p14:creationId xmlns:p14="http://schemas.microsoft.com/office/powerpoint/2010/main" val="2693947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A35B0BB-EEF1-4C75-8179-0A27695BCA90}" type="datetimeFigureOut">
              <a:rPr lang="he-IL" smtClean="0"/>
              <a:t>א'/חשון/תשפ"ג</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AF965EB-6AA2-4981-A03B-1ACF6719409D}" type="slidenum">
              <a:rPr lang="he-IL" smtClean="0"/>
              <a:t>‹#›</a:t>
            </a:fld>
            <a:endParaRPr lang="he-IL"/>
          </a:p>
        </p:txBody>
      </p:sp>
    </p:spTree>
    <p:extLst>
      <p:ext uri="{BB962C8B-B14F-4D97-AF65-F5344CB8AC3E}">
        <p14:creationId xmlns:p14="http://schemas.microsoft.com/office/powerpoint/2010/main" val="42518498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85480" y="4343144"/>
            <a:ext cx="5487041" cy="4115019"/>
          </a:xfrm>
          <a:prstGeom prst="rect">
            <a:avLst/>
          </a:prstGeom>
        </p:spPr>
        <p:txBody>
          <a:bodyPr/>
          <a:lstStyle/>
          <a:p>
            <a:pPr marL="0" indent="0" algn="r" defTabSz="914400" rtl="1" eaLnBrk="1" latinLnBrk="0" hangingPunct="1">
              <a:buNone/>
            </a:pPr>
            <a:endParaRPr 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1</a:t>
            </a:fld>
            <a:endParaRPr lang="en-US"/>
          </a:p>
        </p:txBody>
      </p:sp>
    </p:spTree>
    <p:extLst>
      <p:ext uri="{BB962C8B-B14F-4D97-AF65-F5344CB8AC3E}">
        <p14:creationId xmlns:p14="http://schemas.microsoft.com/office/powerpoint/2010/main" val="295821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10</a:t>
            </a:fld>
            <a:endParaRPr lang="en-US"/>
          </a:p>
        </p:txBody>
      </p:sp>
    </p:spTree>
    <p:extLst>
      <p:ext uri="{BB962C8B-B14F-4D97-AF65-F5344CB8AC3E}">
        <p14:creationId xmlns:p14="http://schemas.microsoft.com/office/powerpoint/2010/main" val="311401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r>
              <a:rPr lang="he-IL" altLang="he-IL" dirty="0"/>
              <a:t>פה ממש חשוב להסביר שכל עובד קבוע כלומר ממדריך שכבה ומעלה בשבט שסיים לעבוד צריך להביא מכתב התפטרות / מייל למנהלת המשרד על מנת שיוצאיו לו מוכתב סיום העסקה</a:t>
            </a:r>
          </a:p>
          <a:p>
            <a:r>
              <a:rPr lang="he-IL" altLang="he-IL" dirty="0"/>
              <a:t>בהמשך מפורט התהליך של פיטורין שחשוב להסביר להם שיכירו מה התהליך החוקי לעשות זאת</a:t>
            </a:r>
          </a:p>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12</a:t>
            </a:fld>
            <a:endParaRPr lang="en-US"/>
          </a:p>
        </p:txBody>
      </p:sp>
    </p:spTree>
    <p:extLst>
      <p:ext uri="{BB962C8B-B14F-4D97-AF65-F5344CB8AC3E}">
        <p14:creationId xmlns:p14="http://schemas.microsoft.com/office/powerpoint/2010/main" val="258080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13</a:t>
            </a:fld>
            <a:endParaRPr lang="en-US"/>
          </a:p>
        </p:txBody>
      </p:sp>
    </p:spTree>
    <p:extLst>
      <p:ext uri="{BB962C8B-B14F-4D97-AF65-F5344CB8AC3E}">
        <p14:creationId xmlns:p14="http://schemas.microsoft.com/office/powerpoint/2010/main" val="650844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4AF965EB-6AA2-4981-A03B-1ACF6719409D}" type="slidenum">
              <a:rPr lang="he-IL" smtClean="0"/>
              <a:t>14</a:t>
            </a:fld>
            <a:endParaRPr lang="he-IL"/>
          </a:p>
        </p:txBody>
      </p:sp>
    </p:spTree>
    <p:extLst>
      <p:ext uri="{BB962C8B-B14F-4D97-AF65-F5344CB8AC3E}">
        <p14:creationId xmlns:p14="http://schemas.microsoft.com/office/powerpoint/2010/main" val="83545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AF965EB-6AA2-4981-A03B-1ACF6719409D}" type="slidenum">
              <a:rPr lang="he-IL" smtClean="0"/>
              <a:t>15</a:t>
            </a:fld>
            <a:endParaRPr lang="he-IL"/>
          </a:p>
        </p:txBody>
      </p:sp>
    </p:spTree>
    <p:extLst>
      <p:ext uri="{BB962C8B-B14F-4D97-AF65-F5344CB8AC3E}">
        <p14:creationId xmlns:p14="http://schemas.microsoft.com/office/powerpoint/2010/main" val="108472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r>
              <a:rPr lang="he-IL" altLang="he-IL" dirty="0"/>
              <a:t>פה ממש חשוב להסביר שכל עובד קבוע כלומר ממדריך שכבה ומעלה בשבט שסיים לעבוד צריך להביא מכתב התפטרות / מייל למנהלת המשרד על מנת שיוצאיו לו מוכתב סיום העסקה</a:t>
            </a:r>
          </a:p>
          <a:p>
            <a:r>
              <a:rPr lang="he-IL" altLang="he-IL" dirty="0"/>
              <a:t>בהמשך מפורט התהליך של פיטורין שחשוב להסביר להם שיכירו מה התהליך החוקי לעשות זאת</a:t>
            </a:r>
          </a:p>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16</a:t>
            </a:fld>
            <a:endParaRPr lang="en-US"/>
          </a:p>
        </p:txBody>
      </p:sp>
    </p:spTree>
    <p:extLst>
      <p:ext uri="{BB962C8B-B14F-4D97-AF65-F5344CB8AC3E}">
        <p14:creationId xmlns:p14="http://schemas.microsoft.com/office/powerpoint/2010/main" val="3033028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17</a:t>
            </a:fld>
            <a:endParaRPr lang="en-US"/>
          </a:p>
        </p:txBody>
      </p:sp>
    </p:spTree>
    <p:extLst>
      <p:ext uri="{BB962C8B-B14F-4D97-AF65-F5344CB8AC3E}">
        <p14:creationId xmlns:p14="http://schemas.microsoft.com/office/powerpoint/2010/main" val="356339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r>
              <a:rPr lang="en-US" altLang="he-IL" dirty="0"/>
              <a:t>https://www.einatlahav.co.il/%D7%91%D7%9C%D7%95%D7%92/6-%D7%90%D7%AA%D7%92%D7%A8%D7%99%D7%9D-%D7%9E%D7%A8%D7%9B%D7%96%D7%99%D7%99%D7%9D-%D7%91%D7%A0%D7%99%D7%94%D7%95%D7%9C-%D7%95%D7%A4%D7%99%D7%AA%D7%95%D7%97-%D7%9E%D7%A0%D7%94%D7%9C%D7%99%D7%9D-%D7%91%D7%93%D7%A8%D7%92-%D7%91%D7%99%D7%A0%D7%99%D7%99%D7%9D</a:t>
            </a:r>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18</a:t>
            </a:fld>
            <a:endParaRPr lang="en-US"/>
          </a:p>
        </p:txBody>
      </p:sp>
    </p:spTree>
    <p:extLst>
      <p:ext uri="{BB962C8B-B14F-4D97-AF65-F5344CB8AC3E}">
        <p14:creationId xmlns:p14="http://schemas.microsoft.com/office/powerpoint/2010/main" val="1841683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19</a:t>
            </a:fld>
            <a:endParaRPr lang="en-US"/>
          </a:p>
        </p:txBody>
      </p:sp>
    </p:spTree>
    <p:extLst>
      <p:ext uri="{BB962C8B-B14F-4D97-AF65-F5344CB8AC3E}">
        <p14:creationId xmlns:p14="http://schemas.microsoft.com/office/powerpoint/2010/main" val="95852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20</a:t>
            </a:fld>
            <a:endParaRPr lang="en-US"/>
          </a:p>
        </p:txBody>
      </p:sp>
    </p:spTree>
    <p:extLst>
      <p:ext uri="{BB962C8B-B14F-4D97-AF65-F5344CB8AC3E}">
        <p14:creationId xmlns:p14="http://schemas.microsoft.com/office/powerpoint/2010/main" val="356793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altLang="he-IL" dirty="0"/>
              <a:t>חשוב לחדד את השוני בין משרה של 6 ימים ושל 5 ימים בדגש על העבודה בשישי בבוקר ובערב חג חצי יום.</a:t>
            </a:r>
          </a:p>
          <a:p>
            <a:r>
              <a:rPr lang="he-IL" altLang="he-IL" dirty="0"/>
              <a:t>אין הדבר אומר שהם כולם מגיעים לעבוד בשישי בבוקר וזה תלוי שיטת עבודה של כל מרכז הנהגה וברוב ההנהגות שישי בוקר הוא יום שלא מגיעים בו למשרד אבל גם חשוב שיכירו את זה וגם שידעו שחשוב שהם ימלאו את זה בנוכחות. </a:t>
            </a:r>
          </a:p>
          <a:p>
            <a:pPr algn="r" rtl="1"/>
            <a:endParaRPr lang="he-IL" dirty="0"/>
          </a:p>
        </p:txBody>
      </p:sp>
      <p:sp>
        <p:nvSpPr>
          <p:cNvPr id="4" name="מציין מיקום של מספר שקופית 3"/>
          <p:cNvSpPr>
            <a:spLocks noGrp="1"/>
          </p:cNvSpPr>
          <p:nvPr>
            <p:ph type="sldNum" sz="quarter" idx="5"/>
          </p:nvPr>
        </p:nvSpPr>
        <p:spPr/>
        <p:txBody>
          <a:bodyPr/>
          <a:lstStyle/>
          <a:p>
            <a:fld id="{4AF965EB-6AA2-4981-A03B-1ACF6719409D}" type="slidenum">
              <a:rPr lang="he-IL" smtClean="0"/>
              <a:t>2</a:t>
            </a:fld>
            <a:endParaRPr lang="he-IL"/>
          </a:p>
        </p:txBody>
      </p:sp>
    </p:spTree>
    <p:extLst>
      <p:ext uri="{BB962C8B-B14F-4D97-AF65-F5344CB8AC3E}">
        <p14:creationId xmlns:p14="http://schemas.microsoft.com/office/powerpoint/2010/main" val="1612417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21</a:t>
            </a:fld>
            <a:endParaRPr lang="en-US"/>
          </a:p>
        </p:txBody>
      </p:sp>
    </p:spTree>
    <p:extLst>
      <p:ext uri="{BB962C8B-B14F-4D97-AF65-F5344CB8AC3E}">
        <p14:creationId xmlns:p14="http://schemas.microsoft.com/office/powerpoint/2010/main" val="1246021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22</a:t>
            </a:fld>
            <a:endParaRPr lang="en-US"/>
          </a:p>
        </p:txBody>
      </p:sp>
    </p:spTree>
    <p:extLst>
      <p:ext uri="{BB962C8B-B14F-4D97-AF65-F5344CB8AC3E}">
        <p14:creationId xmlns:p14="http://schemas.microsoft.com/office/powerpoint/2010/main" val="423497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altLang="he-IL" dirty="0"/>
              <a:t>חשוב לחדד את השוני בין משרה של 6 ימים ושל 5 ימים בדגש על העבודה בשישי בבוקר ובערב חג חצי יום.</a:t>
            </a:r>
          </a:p>
          <a:p>
            <a:r>
              <a:rPr lang="he-IL" altLang="he-IL" dirty="0"/>
              <a:t>אין הדבר אומר שהם כולם מגיעים לעבוד בשישי בבוקר וזה תלוי שיטת עבודה של כל מרכז הנהגה וברוב ההנהגות שישי בוקר הוא יום שלא מגיעים בו למשרד אבל גם חשוב שיכירו את זה וגם שידעו שחשוב שהם ימלאו את זה בנוכחות. </a:t>
            </a:r>
          </a:p>
          <a:p>
            <a:pPr algn="r" rtl="1"/>
            <a:endParaRPr lang="he-IL" dirty="0"/>
          </a:p>
        </p:txBody>
      </p:sp>
      <p:sp>
        <p:nvSpPr>
          <p:cNvPr id="4" name="מציין מיקום של מספר שקופית 3"/>
          <p:cNvSpPr>
            <a:spLocks noGrp="1"/>
          </p:cNvSpPr>
          <p:nvPr>
            <p:ph type="sldNum" sz="quarter" idx="5"/>
          </p:nvPr>
        </p:nvSpPr>
        <p:spPr/>
        <p:txBody>
          <a:bodyPr/>
          <a:lstStyle/>
          <a:p>
            <a:fld id="{4AF965EB-6AA2-4981-A03B-1ACF6719409D}" type="slidenum">
              <a:rPr lang="he-IL" smtClean="0"/>
              <a:t>3</a:t>
            </a:fld>
            <a:endParaRPr lang="he-IL"/>
          </a:p>
        </p:txBody>
      </p:sp>
    </p:spTree>
    <p:extLst>
      <p:ext uri="{BB962C8B-B14F-4D97-AF65-F5344CB8AC3E}">
        <p14:creationId xmlns:p14="http://schemas.microsoft.com/office/powerpoint/2010/main" val="223279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4AF965EB-6AA2-4981-A03B-1ACF6719409D}" type="slidenum">
              <a:rPr lang="he-IL" smtClean="0"/>
              <a:t>4</a:t>
            </a:fld>
            <a:endParaRPr lang="he-IL"/>
          </a:p>
        </p:txBody>
      </p:sp>
    </p:spTree>
    <p:extLst>
      <p:ext uri="{BB962C8B-B14F-4D97-AF65-F5344CB8AC3E}">
        <p14:creationId xmlns:p14="http://schemas.microsoft.com/office/powerpoint/2010/main" val="167672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5</a:t>
            </a:fld>
            <a:endParaRPr lang="en-US"/>
          </a:p>
        </p:txBody>
      </p:sp>
    </p:spTree>
    <p:extLst>
      <p:ext uri="{BB962C8B-B14F-4D97-AF65-F5344CB8AC3E}">
        <p14:creationId xmlns:p14="http://schemas.microsoft.com/office/powerpoint/2010/main" val="428665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6</a:t>
            </a:fld>
            <a:endParaRPr lang="en-US"/>
          </a:p>
        </p:txBody>
      </p:sp>
    </p:spTree>
    <p:extLst>
      <p:ext uri="{BB962C8B-B14F-4D97-AF65-F5344CB8AC3E}">
        <p14:creationId xmlns:p14="http://schemas.microsoft.com/office/powerpoint/2010/main" val="162129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r>
              <a:rPr lang="he-IL" altLang="he-IL" dirty="0"/>
              <a:t>פה חשוב להדגיש גם את החופש שהם לוקחים ושאי אפשר להיכנס למינוס של חופש עד</a:t>
            </a:r>
            <a:r>
              <a:rPr lang="he-IL" altLang="he-IL" baseline="0" dirty="0"/>
              <a:t> שיש וותק של שנתיים בתפקיד וגם אז מותר רק מינוס של 5 ימים.</a:t>
            </a:r>
            <a:endParaRPr lang="he-IL" altLang="he-IL" dirty="0"/>
          </a:p>
          <a:p>
            <a:r>
              <a:rPr lang="he-IL" altLang="he-IL" dirty="0"/>
              <a:t>מי שלוקח יותר מזה ירד לו ימי עבודה מהשכר יסוד שלו. </a:t>
            </a:r>
          </a:p>
          <a:p>
            <a:endParaRPr lang="he-IL" altLang="he-IL" dirty="0"/>
          </a:p>
          <a:p>
            <a:r>
              <a:rPr lang="he-IL" dirty="0">
                <a:solidFill>
                  <a:schemeClr val="bg1"/>
                </a:solidFill>
                <a:latin typeface="Calibri" panose="020F0502020204030204" pitchFamily="34" charset="0"/>
                <a:cs typeface="Calibri" panose="020F0502020204030204" pitchFamily="34" charset="0"/>
              </a:rPr>
              <a:t>נכון להיום יש 2 הדממות - לאחר חנוכה ובמהלך חול המועד פסח (חצי על חשבון המעביד).</a:t>
            </a:r>
          </a:p>
          <a:p>
            <a:r>
              <a:rPr lang="he-IL" dirty="0">
                <a:solidFill>
                  <a:schemeClr val="bg1"/>
                </a:solidFill>
                <a:latin typeface="Calibri" panose="020F0502020204030204" pitchFamily="34" charset="0"/>
                <a:cs typeface="Calibri" panose="020F0502020204030204" pitchFamily="34" charset="0"/>
              </a:rPr>
              <a:t>* יש אפשרות לצבור ימי חופש לפי המכסה השנתית של כל עובד.</a:t>
            </a:r>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7</a:t>
            </a:fld>
            <a:endParaRPr lang="en-US"/>
          </a:p>
        </p:txBody>
      </p:sp>
    </p:spTree>
    <p:extLst>
      <p:ext uri="{BB962C8B-B14F-4D97-AF65-F5344CB8AC3E}">
        <p14:creationId xmlns:p14="http://schemas.microsoft.com/office/powerpoint/2010/main" val="30551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r>
              <a:rPr lang="he-IL" altLang="he-IL" dirty="0"/>
              <a:t>להדגיש את התפקיד שלהם כמי שמוודא שמרכז לא עבד בשבת חופשית ובמידה ועבד בשבת הוא לקח יום מנוחה חלופי לאחר מכן.</a:t>
            </a:r>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8</a:t>
            </a:fld>
            <a:endParaRPr lang="en-US"/>
          </a:p>
        </p:txBody>
      </p:sp>
    </p:spTree>
    <p:extLst>
      <p:ext uri="{BB962C8B-B14F-4D97-AF65-F5344CB8AC3E}">
        <p14:creationId xmlns:p14="http://schemas.microsoft.com/office/powerpoint/2010/main" val="270341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a:xfrm>
            <a:off x="691886" y="4000957"/>
            <a:ext cx="5535088" cy="3790380"/>
          </a:xfrm>
          <a:prstGeom prst="rect">
            <a:avLst/>
          </a:prstGeom>
        </p:spPr>
        <p:txBody>
          <a:bodyPr/>
          <a:lstStyle/>
          <a:p>
            <a:endParaRPr lang="he-IL" altLang="he-IL" dirty="0"/>
          </a:p>
        </p:txBody>
      </p:sp>
      <p:sp>
        <p:nvSpPr>
          <p:cNvPr id="4" name="מציין מיקום של מספר שקופית 3"/>
          <p:cNvSpPr>
            <a:spLocks noGrp="1"/>
          </p:cNvSpPr>
          <p:nvPr>
            <p:ph type="sldNum" sz="quarter" idx="10"/>
          </p:nvPr>
        </p:nvSpPr>
        <p:spPr/>
        <p:txBody>
          <a:bodyPr/>
          <a:lstStyle/>
          <a:p>
            <a:fld id="{1D78C44E-928E-4601-B49E-D8B26EF2AE41}" type="slidenum">
              <a:rPr lang="en-US" smtClean="0"/>
              <a:t>9</a:t>
            </a:fld>
            <a:endParaRPr lang="en-US"/>
          </a:p>
        </p:txBody>
      </p:sp>
    </p:spTree>
    <p:extLst>
      <p:ext uri="{BB962C8B-B14F-4D97-AF65-F5344CB8AC3E}">
        <p14:creationId xmlns:p14="http://schemas.microsoft.com/office/powerpoint/2010/main" val="426345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424960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he-IL"/>
              <a:t>לחץ כדי לערוך סגנון כותרת של תבנית בסיס</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131394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3548561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F8E559-581B-443D-8417-1B8C14FD92EA}" type="slidenum">
              <a:rPr lang="he-IL" smtClean="0"/>
              <a:t>‹#›</a:t>
            </a:fld>
            <a:endParaRPr lang="he-I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47611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272840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F8E559-581B-443D-8417-1B8C14FD92EA}" type="slidenum">
              <a:rPr lang="he-IL" smtClean="0"/>
              <a:t>‹#›</a:t>
            </a:fld>
            <a:endParaRPr lang="he-I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03754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181283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1215948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900202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53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9708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1066711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69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22228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he-IL"/>
              <a:t>לחץ כדי לערוך סגנון כותרת של תבנית בסיס</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88700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284743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3757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165874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212430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4D15352-FC1C-424D-BB7A-6694864417E9}" type="datetimeFigureOut">
              <a:rPr lang="he-IL" smtClean="0"/>
              <a:t>א'/חשון/תשפ"ג</a:t>
            </a:fld>
            <a:endParaRPr lang="he-IL"/>
          </a:p>
        </p:txBody>
      </p:sp>
      <p:sp>
        <p:nvSpPr>
          <p:cNvPr id="6" name="Footer Placeholder 5"/>
          <p:cNvSpPr>
            <a:spLocks noGrp="1"/>
          </p:cNvSpPr>
          <p:nvPr>
            <p:ph type="ftr" sz="quarter" idx="11"/>
          </p:nvPr>
        </p:nvSpPr>
        <p:spPr>
          <a:xfrm>
            <a:off x="533400" y="6172200"/>
            <a:ext cx="5811724" cy="365125"/>
          </a:xfrm>
        </p:spPr>
        <p:txBody>
          <a:bodyPr/>
          <a:lstStyle/>
          <a:p>
            <a:endParaRPr lang="he-IL"/>
          </a:p>
        </p:txBody>
      </p:sp>
      <p:sp>
        <p:nvSpPr>
          <p:cNvPr id="7" name="Slide Number Placeholder 6"/>
          <p:cNvSpPr>
            <a:spLocks noGrp="1"/>
          </p:cNvSpPr>
          <p:nvPr>
            <p:ph type="sldNum" sz="quarter" idx="12"/>
          </p:nvPr>
        </p:nvSpPr>
        <p:spPr/>
        <p:txBody>
          <a:bodyPr/>
          <a:lstStyle/>
          <a:p>
            <a:fld id="{05F8E559-581B-443D-8417-1B8C14FD92EA}" type="slidenum">
              <a:rPr lang="he-IL" smtClean="0"/>
              <a:t>‹#›</a:t>
            </a:fld>
            <a:endParaRPr lang="he-IL"/>
          </a:p>
        </p:txBody>
      </p:sp>
    </p:spTree>
    <p:extLst>
      <p:ext uri="{BB962C8B-B14F-4D97-AF65-F5344CB8AC3E}">
        <p14:creationId xmlns:p14="http://schemas.microsoft.com/office/powerpoint/2010/main" val="14999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tx1"/>
            </a:gs>
            <a:gs pos="5000">
              <a:srgbClr val="23B3D9"/>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4D15352-FC1C-424D-BB7A-6694864417E9}" type="datetimeFigureOut">
              <a:rPr lang="he-IL" smtClean="0"/>
              <a:t>א'/חשון/תשפ"ג</a:t>
            </a:fld>
            <a:endParaRPr lang="he-IL"/>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5F8E559-581B-443D-8417-1B8C14FD92EA}" type="slidenum">
              <a:rPr lang="he-IL" smtClean="0"/>
              <a:t>‹#›</a:t>
            </a:fld>
            <a:endParaRPr lang="he-IL"/>
          </a:p>
        </p:txBody>
      </p:sp>
    </p:spTree>
    <p:extLst>
      <p:ext uri="{BB962C8B-B14F-4D97-AF65-F5344CB8AC3E}">
        <p14:creationId xmlns:p14="http://schemas.microsoft.com/office/powerpoint/2010/main" val="1550708397"/>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Lst>
  <p:txStyles>
    <p:titleStyle>
      <a:lvl1pPr algn="l" defTabSz="457200" rtl="1" eaLnBrk="1" latinLnBrk="0" hangingPunct="1">
        <a:spcBef>
          <a:spcPct val="0"/>
        </a:spcBef>
        <a:buNone/>
        <a:defRPr sz="32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hyperlink" Target="https://www.ccl.org/articles/leading-effectively-articles/top-6-leadership-challenges/" TargetMode="Externa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hyperlink" Target="https://www.ccl.org/articles/leading-effectively-articles/top-6-leadership-challenges/" TargetMode="Externa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4.jpe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6F5D59FA-8E9E-DC4A-85FE-772BDFFBEDBA}"/>
              </a:ext>
            </a:extLst>
          </p:cNvPr>
          <p:cNvSpPr txBox="1"/>
          <p:nvPr/>
        </p:nvSpPr>
        <p:spPr>
          <a:xfrm>
            <a:off x="827583" y="836712"/>
            <a:ext cx="7776864" cy="3447098"/>
          </a:xfrm>
          <a:prstGeom prst="rect">
            <a:avLst/>
          </a:prstGeom>
          <a:noFill/>
          <a:ln w="19050">
            <a:noFill/>
            <a:prstDash val="dash"/>
          </a:ln>
          <a:effectLst>
            <a:outerShdw blurRad="50800" dist="38100" dir="2700000" algn="tl" rotWithShape="0">
              <a:prstClr val="black">
                <a:alpha val="40000"/>
              </a:prstClr>
            </a:outerShdw>
          </a:effectLst>
        </p:spPr>
        <p:txBody>
          <a:bodyPr wrap="square" rtlCol="1">
            <a:spAutoFit/>
          </a:bodyPr>
          <a:lstStyle/>
          <a:p>
            <a:pPr algn="ctr"/>
            <a:r>
              <a:rPr lang="he-IL" sz="6600" b="1" dirty="0">
                <a:solidFill>
                  <a:schemeClr val="bg1"/>
                </a:solidFill>
                <a:latin typeface="Calibri" panose="020F0502020204030204" pitchFamily="34" charset="0"/>
                <a:ea typeface="Verdana" panose="020B0604030504040204" pitchFamily="34" charset="0"/>
                <a:cs typeface="Calibri" panose="020F0502020204030204" pitchFamily="34" charset="0"/>
              </a:rPr>
              <a:t>רכזי/</a:t>
            </a:r>
            <a:r>
              <a:rPr lang="he-IL" sz="6600" b="1" dirty="0" err="1">
                <a:solidFill>
                  <a:schemeClr val="bg1"/>
                </a:solidFill>
                <a:latin typeface="Calibri" panose="020F0502020204030204" pitchFamily="34" charset="0"/>
                <a:ea typeface="Verdana" panose="020B0604030504040204" pitchFamily="34" charset="0"/>
                <a:cs typeface="Calibri" panose="020F0502020204030204" pitchFamily="34" charset="0"/>
              </a:rPr>
              <a:t>ות</a:t>
            </a:r>
            <a:r>
              <a:rPr lang="he-IL" sz="6600" b="1" dirty="0">
                <a:solidFill>
                  <a:schemeClr val="bg1"/>
                </a:solidFill>
                <a:latin typeface="Calibri" panose="020F0502020204030204" pitchFamily="34" charset="0"/>
                <a:ea typeface="Verdana" panose="020B0604030504040204" pitchFamily="34" charset="0"/>
                <a:cs typeface="Calibri" panose="020F0502020204030204" pitchFamily="34" charset="0"/>
              </a:rPr>
              <a:t> אשכול ועולם משאבי אנוש</a:t>
            </a:r>
            <a:endParaRPr lang="en-US" sz="6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a:p>
            <a:pPr algn="ctr"/>
            <a:r>
              <a:rPr lang="he-IL" sz="2800" b="1" dirty="0">
                <a:solidFill>
                  <a:schemeClr val="bg1"/>
                </a:solidFill>
                <a:latin typeface="Calibri" panose="020F0502020204030204" pitchFamily="34" charset="0"/>
                <a:ea typeface="Verdana" panose="020B0604030504040204" pitchFamily="34" charset="0"/>
                <a:cs typeface="Calibri" panose="020F0502020204030204" pitchFamily="34" charset="0"/>
              </a:rPr>
              <a:t>יום עיון 2.11.222</a:t>
            </a:r>
          </a:p>
          <a:p>
            <a:pPr algn="ctr"/>
            <a:endParaRPr lang="he-IL" sz="5400" dirty="0">
              <a:solidFill>
                <a:srgbClr val="FFC736"/>
              </a:solidFill>
              <a:latin typeface="Calibri" panose="020F0502020204030204" pitchFamily="34" charset="0"/>
              <a:ea typeface="Verdana" panose="020B0604030504040204" pitchFamily="34" charset="0"/>
              <a:cs typeface="Calibri" panose="020F0502020204030204" pitchFamily="34" charset="0"/>
            </a:endParaRPr>
          </a:p>
        </p:txBody>
      </p:sp>
      <p:pic>
        <p:nvPicPr>
          <p:cNvPr id="1026" name="Picture 2" descr="Time Management Drawing Sketch Control Vector Stock Vector - Illustration  of control, hour: 174309659">
            <a:extLst>
              <a:ext uri="{FF2B5EF4-FFF2-40B4-BE49-F238E27FC236}">
                <a16:creationId xmlns:a16="http://schemas.microsoft.com/office/drawing/2014/main" id="{D7D82A1A-AB4A-DBAE-94A6-BCD18A37D25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07927" y="2852936"/>
            <a:ext cx="4616177" cy="487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87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kern="1200" dirty="0">
                <a:solidFill>
                  <a:schemeClr val="bg1">
                    <a:lumMod val="95000"/>
                  </a:schemeClr>
                </a:solidFill>
                <a:latin typeface="Calibri" panose="020F0502020204030204" pitchFamily="34" charset="0"/>
                <a:cs typeface="Calibri" panose="020F0502020204030204" pitchFamily="34" charset="0"/>
              </a:rPr>
              <a:t>משוב והערכה</a:t>
            </a:r>
          </a:p>
        </p:txBody>
      </p:sp>
      <p:sp>
        <p:nvSpPr>
          <p:cNvPr id="8" name="תיבת טקסט 7">
            <a:extLst>
              <a:ext uri="{FF2B5EF4-FFF2-40B4-BE49-F238E27FC236}">
                <a16:creationId xmlns:a16="http://schemas.microsoft.com/office/drawing/2014/main" id="{9F2CD22D-3B5E-4999-927E-B235E42C43A8}"/>
              </a:ext>
            </a:extLst>
          </p:cNvPr>
          <p:cNvSpPr txBox="1"/>
          <p:nvPr/>
        </p:nvSpPr>
        <p:spPr>
          <a:xfrm>
            <a:off x="971600" y="1149583"/>
            <a:ext cx="7776864" cy="4970591"/>
          </a:xfrm>
          <a:prstGeom prst="rect">
            <a:avLst/>
          </a:prstGeom>
          <a:noFill/>
        </p:spPr>
        <p:txBody>
          <a:bodyPr wrap="square" rtlCol="0">
            <a:spAutoFit/>
          </a:bodyPr>
          <a:lstStyle/>
          <a:p>
            <a:pPr lvl="0" algn="r" rtl="1">
              <a:lnSpc>
                <a:spcPct val="115000"/>
              </a:lnSpc>
            </a:pPr>
            <a:r>
              <a:rPr lang="he-IL" sz="2000" b="1" dirty="0">
                <a:solidFill>
                  <a:schemeClr val="accent3"/>
                </a:solidFill>
                <a:latin typeface="Calibri" panose="020F0502020204030204" pitchFamily="34" charset="0"/>
                <a:cs typeface="Calibri" panose="020F0502020204030204" pitchFamily="34" charset="0"/>
              </a:rPr>
              <a:t>קיום משוב הוא חלק הכרחי בעבודת המנהל/ת, בין אם באמצעות תהליך הערכת עובדים מובנה או באמצעות שיחת משוב כחלק מהשגרה השוטפת.</a:t>
            </a:r>
          </a:p>
          <a:p>
            <a:pPr lvl="0" algn="r" rtl="1">
              <a:lnSpc>
                <a:spcPct val="115000"/>
              </a:lnSpc>
            </a:pPr>
            <a:endParaRPr lang="he-IL" sz="2000" dirty="0">
              <a:solidFill>
                <a:schemeClr val="bg1"/>
              </a:solidFill>
              <a:latin typeface="Calibri" panose="020F0502020204030204" pitchFamily="34" charset="0"/>
              <a:cs typeface="Calibri" panose="020F0502020204030204" pitchFamily="34" charset="0"/>
            </a:endParaRPr>
          </a:p>
          <a:p>
            <a:pPr lvl="0" algn="r" rtl="1">
              <a:lnSpc>
                <a:spcPct val="115000"/>
              </a:lnSpc>
            </a:pPr>
            <a:r>
              <a:rPr lang="he-IL" sz="2000" dirty="0">
                <a:solidFill>
                  <a:schemeClr val="bg1"/>
                </a:solidFill>
                <a:latin typeface="Calibri" panose="020F0502020204030204" pitchFamily="34" charset="0"/>
                <a:cs typeface="Calibri" panose="020F0502020204030204" pitchFamily="34" charset="0"/>
              </a:rPr>
              <a:t>משוב קורה כל הזמן. מה מטרתו?</a:t>
            </a:r>
          </a:p>
          <a:p>
            <a:pPr marL="342900" lvl="0" indent="-342900" algn="r" rtl="1">
              <a:lnSpc>
                <a:spcPct val="115000"/>
              </a:lnSpc>
              <a:buFont typeface="Arial" panose="020B0604020202020204" pitchFamily="34" charset="0"/>
              <a:buChar char="•"/>
            </a:pPr>
            <a:r>
              <a:rPr lang="he-IL" sz="2000" dirty="0">
                <a:solidFill>
                  <a:schemeClr val="bg1"/>
                </a:solidFill>
                <a:latin typeface="Calibri" panose="020F0502020204030204" pitchFamily="34" charset="0"/>
                <a:cs typeface="Calibri" panose="020F0502020204030204" pitchFamily="34" charset="0"/>
              </a:rPr>
              <a:t>הערכה ופיתוח אישי של העובד/ת, בחינה ושיפור ביצועים בעבודתו/ה.</a:t>
            </a:r>
          </a:p>
          <a:p>
            <a:pPr marL="342900" lvl="0" indent="-342900" algn="r" rtl="1">
              <a:lnSpc>
                <a:spcPct val="115000"/>
              </a:lnSpc>
              <a:buFont typeface="Arial" panose="020B0604020202020204" pitchFamily="34" charset="0"/>
              <a:buChar char="•"/>
            </a:pPr>
            <a:r>
              <a:rPr lang="he-IL" sz="2000" dirty="0">
                <a:solidFill>
                  <a:schemeClr val="bg1"/>
                </a:solidFill>
                <a:latin typeface="Calibri" panose="020F0502020204030204" pitchFamily="34" charset="0"/>
                <a:cs typeface="Calibri" panose="020F0502020204030204" pitchFamily="34" charset="0"/>
              </a:rPr>
              <a:t>חיזוק יחסי עבודה גלויים, הוגנים והדדיים בין המנהל/ת לעובד/ת.</a:t>
            </a:r>
          </a:p>
          <a:p>
            <a:pPr marL="342900" lvl="0" indent="-342900" algn="r" rtl="1">
              <a:lnSpc>
                <a:spcPct val="115000"/>
              </a:lnSpc>
              <a:buFont typeface="Arial" panose="020B0604020202020204" pitchFamily="34" charset="0"/>
              <a:buChar char="•"/>
            </a:pPr>
            <a:r>
              <a:rPr lang="he-IL" sz="2000" dirty="0">
                <a:solidFill>
                  <a:schemeClr val="bg1"/>
                </a:solidFill>
                <a:latin typeface="Calibri" panose="020F0502020204030204" pitchFamily="34" charset="0"/>
                <a:cs typeface="Calibri" panose="020F0502020204030204" pitchFamily="34" charset="0"/>
              </a:rPr>
              <a:t>יצירת תחושת ודאות לעובד/ת ביחס לתפקודו/ה ומידת שביעות הרצון ממנו/ה, זו הזדמנות לקבלת פידבק.</a:t>
            </a:r>
          </a:p>
          <a:p>
            <a:pPr marL="342900" lvl="0" indent="-342900" algn="r" rtl="1">
              <a:lnSpc>
                <a:spcPct val="115000"/>
              </a:lnSpc>
              <a:buFont typeface="Arial" panose="020B0604020202020204" pitchFamily="34" charset="0"/>
              <a:buChar char="•"/>
            </a:pPr>
            <a:r>
              <a:rPr lang="he-IL" sz="2000" dirty="0">
                <a:solidFill>
                  <a:schemeClr val="bg1"/>
                </a:solidFill>
                <a:latin typeface="Calibri" panose="020F0502020204030204" pitchFamily="34" charset="0"/>
                <a:cs typeface="Calibri" panose="020F0502020204030204" pitchFamily="34" charset="0"/>
              </a:rPr>
              <a:t>מנוף לפיתוח אישי ולשימור עובדים/</a:t>
            </a:r>
            <a:r>
              <a:rPr lang="he-IL" sz="2000" dirty="0" err="1">
                <a:solidFill>
                  <a:schemeClr val="bg1"/>
                </a:solidFill>
                <a:latin typeface="Calibri" panose="020F0502020204030204" pitchFamily="34" charset="0"/>
                <a:cs typeface="Calibri" panose="020F0502020204030204" pitchFamily="34" charset="0"/>
              </a:rPr>
              <a:t>ות</a:t>
            </a:r>
            <a:r>
              <a:rPr lang="he-IL" sz="2000" dirty="0">
                <a:solidFill>
                  <a:schemeClr val="bg1"/>
                </a:solidFill>
                <a:latin typeface="Calibri" panose="020F0502020204030204" pitchFamily="34" charset="0"/>
                <a:cs typeface="Calibri" panose="020F0502020204030204" pitchFamily="34" charset="0"/>
              </a:rPr>
              <a:t> חזקים/</a:t>
            </a:r>
            <a:r>
              <a:rPr lang="he-IL" sz="2000" dirty="0" err="1">
                <a:solidFill>
                  <a:schemeClr val="bg1"/>
                </a:solidFill>
                <a:latin typeface="Calibri" panose="020F0502020204030204" pitchFamily="34" charset="0"/>
                <a:cs typeface="Calibri" panose="020F0502020204030204" pitchFamily="34" charset="0"/>
              </a:rPr>
              <a:t>ות</a:t>
            </a:r>
            <a:r>
              <a:rPr lang="he-IL" sz="2000" dirty="0">
                <a:solidFill>
                  <a:schemeClr val="bg1"/>
                </a:solidFill>
                <a:latin typeface="Calibri" panose="020F0502020204030204" pitchFamily="34" charset="0"/>
                <a:cs typeface="Calibri" panose="020F0502020204030204" pitchFamily="34" charset="0"/>
              </a:rPr>
              <a:t> במערכת: זיהוי עובדים/</a:t>
            </a:r>
            <a:r>
              <a:rPr lang="he-IL" sz="2000" dirty="0" err="1">
                <a:solidFill>
                  <a:schemeClr val="bg1"/>
                </a:solidFill>
                <a:latin typeface="Calibri" panose="020F0502020204030204" pitchFamily="34" charset="0"/>
                <a:cs typeface="Calibri" panose="020F0502020204030204" pitchFamily="34" charset="0"/>
              </a:rPr>
              <a:t>ות</a:t>
            </a:r>
            <a:r>
              <a:rPr lang="he-IL" sz="2000" dirty="0">
                <a:solidFill>
                  <a:schemeClr val="bg1"/>
                </a:solidFill>
                <a:latin typeface="Calibri" panose="020F0502020204030204" pitchFamily="34" charset="0"/>
                <a:cs typeface="Calibri" panose="020F0502020204030204" pitchFamily="34" charset="0"/>
              </a:rPr>
              <a:t> עם פוטנציאל גבוה לתפקידי המשך בתנועה ויצירת אופק קידומי עבורם/ן, זיהוי מרכזים שמצטיינים בתחום מקצועי הועצמה שלהם ע"י העברת הידע שלהם לעמיתים במעגל.</a:t>
            </a:r>
          </a:p>
          <a:p>
            <a:pPr lvl="0" algn="r" rtl="1">
              <a:lnSpc>
                <a:spcPct val="115000"/>
              </a:lnSpc>
            </a:pPr>
            <a:endParaRPr lang="en-US" sz="2000" dirty="0">
              <a:solidFill>
                <a:schemeClr val="bg1"/>
              </a:solidFill>
              <a:latin typeface="Calibri" panose="020F0502020204030204" pitchFamily="34" charset="0"/>
              <a:cs typeface="Calibri" panose="020F0502020204030204" pitchFamily="34" charset="0"/>
            </a:endParaRPr>
          </a:p>
          <a:p>
            <a:pPr marL="285750" indent="-285750">
              <a:buFontTx/>
              <a:buChar char="-"/>
            </a:pPr>
            <a:endParaRPr lang="en-US" dirty="0">
              <a:solidFill>
                <a:schemeClr val="bg1"/>
              </a:solidFill>
              <a:highlight>
                <a:srgbClr val="FFFF00"/>
              </a:highlight>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C16C5EC9-D0D6-1806-D787-19E5DCD8457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5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אליפסה 5">
            <a:hlinkClick r:id="" action="ppaction://noaction" highlightClick="1"/>
            <a:extLst>
              <a:ext uri="{FF2B5EF4-FFF2-40B4-BE49-F238E27FC236}">
                <a16:creationId xmlns:a16="http://schemas.microsoft.com/office/drawing/2014/main" id="{6AE73D78-84AC-2145-AC4B-ED82AB3FDB99}"/>
              </a:ext>
            </a:extLst>
          </p:cNvPr>
          <p:cNvSpPr/>
          <p:nvPr/>
        </p:nvSpPr>
        <p:spPr>
          <a:xfrm>
            <a:off x="6666417" y="2636912"/>
            <a:ext cx="1296144" cy="1246905"/>
          </a:xfrm>
          <a:prstGeom prst="ellipse">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שבטי קידום</a:t>
            </a:r>
          </a:p>
        </p:txBody>
      </p:sp>
      <p:sp>
        <p:nvSpPr>
          <p:cNvPr id="7" name="אליפסה 6">
            <a:hlinkClick r:id="" action="ppaction://noaction" highlightClick="1"/>
            <a:extLst>
              <a:ext uri="{FF2B5EF4-FFF2-40B4-BE49-F238E27FC236}">
                <a16:creationId xmlns:a16="http://schemas.microsoft.com/office/drawing/2014/main" id="{BCBB112B-E802-8A42-9FAD-14F8738A98F8}"/>
              </a:ext>
            </a:extLst>
          </p:cNvPr>
          <p:cNvSpPr/>
          <p:nvPr/>
        </p:nvSpPr>
        <p:spPr>
          <a:xfrm>
            <a:off x="6636456" y="4422869"/>
            <a:ext cx="1296144" cy="1246905"/>
          </a:xfrm>
          <a:prstGeom prst="ellipse">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צוותי הנהגות</a:t>
            </a:r>
          </a:p>
        </p:txBody>
      </p:sp>
      <p:sp>
        <p:nvSpPr>
          <p:cNvPr id="8" name="אליפסה 7">
            <a:hlinkClick r:id="" action="ppaction://noaction" highlightClick="1"/>
            <a:extLst>
              <a:ext uri="{FF2B5EF4-FFF2-40B4-BE49-F238E27FC236}">
                <a16:creationId xmlns:a16="http://schemas.microsoft.com/office/drawing/2014/main" id="{EED8E6E6-CD97-2742-91B9-37538D030114}"/>
              </a:ext>
            </a:extLst>
          </p:cNvPr>
          <p:cNvSpPr/>
          <p:nvPr/>
        </p:nvSpPr>
        <p:spPr>
          <a:xfrm>
            <a:off x="4139952" y="2636912"/>
            <a:ext cx="1296144" cy="1246905"/>
          </a:xfrm>
          <a:prstGeom prst="ellipse">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רכזים/</a:t>
            </a:r>
            <a:r>
              <a:rPr lang="he-IL" dirty="0" err="1">
                <a:latin typeface="Calibri" panose="020F0502020204030204" pitchFamily="34" charset="0"/>
                <a:cs typeface="Calibri" panose="020F0502020204030204" pitchFamily="34" charset="0"/>
              </a:rPr>
              <a:t>ות</a:t>
            </a:r>
            <a:r>
              <a:rPr lang="he-IL" dirty="0">
                <a:latin typeface="Calibri" panose="020F0502020204030204" pitchFamily="34" charset="0"/>
                <a:cs typeface="Calibri" panose="020F0502020204030204" pitchFamily="34" charset="0"/>
              </a:rPr>
              <a:t> במטה</a:t>
            </a:r>
          </a:p>
        </p:txBody>
      </p:sp>
      <p:sp>
        <p:nvSpPr>
          <p:cNvPr id="10" name="אליפסה 9">
            <a:hlinkClick r:id="" action="ppaction://noaction" highlightClick="1"/>
            <a:extLst>
              <a:ext uri="{FF2B5EF4-FFF2-40B4-BE49-F238E27FC236}">
                <a16:creationId xmlns:a16="http://schemas.microsoft.com/office/drawing/2014/main" id="{9E3563DF-6B2D-804A-889C-6F9764A8DFE2}"/>
              </a:ext>
            </a:extLst>
          </p:cNvPr>
          <p:cNvSpPr/>
          <p:nvPr/>
        </p:nvSpPr>
        <p:spPr>
          <a:xfrm>
            <a:off x="4116614" y="4365104"/>
            <a:ext cx="1252534" cy="1250302"/>
          </a:xfrm>
          <a:prstGeom prst="ellipse">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ריכוז ושליחות בחו״ל</a:t>
            </a:r>
          </a:p>
        </p:txBody>
      </p:sp>
      <p:sp>
        <p:nvSpPr>
          <p:cNvPr id="13" name="אליפסה 12">
            <a:hlinkClick r:id="" action="ppaction://noaction" highlightClick="1"/>
            <a:extLst>
              <a:ext uri="{FF2B5EF4-FFF2-40B4-BE49-F238E27FC236}">
                <a16:creationId xmlns:a16="http://schemas.microsoft.com/office/drawing/2014/main" id="{8EBBE4E8-0D7A-634E-A51A-8678D929574C}"/>
              </a:ext>
            </a:extLst>
          </p:cNvPr>
          <p:cNvSpPr/>
          <p:nvPr/>
        </p:nvSpPr>
        <p:spPr>
          <a:xfrm>
            <a:off x="1457378" y="4441175"/>
            <a:ext cx="1296144" cy="1246905"/>
          </a:xfrm>
          <a:prstGeom prst="ellipse">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עתודה ניהולית</a:t>
            </a:r>
          </a:p>
        </p:txBody>
      </p:sp>
      <p:sp>
        <p:nvSpPr>
          <p:cNvPr id="15" name="כותרת 1">
            <a:extLst>
              <a:ext uri="{FF2B5EF4-FFF2-40B4-BE49-F238E27FC236}">
                <a16:creationId xmlns:a16="http://schemas.microsoft.com/office/drawing/2014/main" id="{853E6533-5574-4EF5-B961-65964E09EDB3}"/>
              </a:ext>
            </a:extLst>
          </p:cNvPr>
          <p:cNvSpPr txBox="1">
            <a:spLocks/>
          </p:cNvSpPr>
          <p:nvPr/>
        </p:nvSpPr>
        <p:spPr>
          <a:xfrm>
            <a:off x="457200" y="0"/>
            <a:ext cx="8229600" cy="986427"/>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b="1">
                <a:solidFill>
                  <a:schemeClr val="bg1">
                    <a:lumMod val="95000"/>
                  </a:schemeClr>
                </a:solidFill>
                <a:latin typeface="Calibri" panose="020F0502020204030204" pitchFamily="34" charset="0"/>
                <a:cs typeface="Calibri" panose="020F0502020204030204" pitchFamily="34" charset="0"/>
              </a:rPr>
              <a:t>אופציות קידום בתנועת הצופים</a:t>
            </a:r>
            <a:endParaRPr lang="he-IL" b="1" dirty="0">
              <a:solidFill>
                <a:schemeClr val="bg1">
                  <a:lumMod val="95000"/>
                </a:schemeClr>
              </a:solidFill>
              <a:latin typeface="Calibri" panose="020F0502020204030204" pitchFamily="34" charset="0"/>
              <a:cs typeface="Calibri" panose="020F0502020204030204" pitchFamily="34" charset="0"/>
            </a:endParaRPr>
          </a:p>
        </p:txBody>
      </p:sp>
      <p:cxnSp>
        <p:nvCxnSpPr>
          <p:cNvPr id="16" name="מחבר ישר 15">
            <a:extLst>
              <a:ext uri="{FF2B5EF4-FFF2-40B4-BE49-F238E27FC236}">
                <a16:creationId xmlns:a16="http://schemas.microsoft.com/office/drawing/2014/main" id="{1F61477E-3347-4CAB-9DE9-6886A65C41C4}"/>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8" name="אליפסה 17">
            <a:extLst>
              <a:ext uri="{FF2B5EF4-FFF2-40B4-BE49-F238E27FC236}">
                <a16:creationId xmlns:a16="http://schemas.microsoft.com/office/drawing/2014/main" id="{0B2E172A-94C0-4926-8D4E-4B53B1D5E9DF}"/>
              </a:ext>
            </a:extLst>
          </p:cNvPr>
          <p:cNvSpPr/>
          <p:nvPr/>
        </p:nvSpPr>
        <p:spPr>
          <a:xfrm>
            <a:off x="1457378" y="2636911"/>
            <a:ext cx="1321311" cy="1246905"/>
          </a:xfrm>
          <a:prstGeom prst="ellipse">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רכז/ת מרחבי/ת</a:t>
            </a:r>
          </a:p>
        </p:txBody>
      </p:sp>
      <p:sp>
        <p:nvSpPr>
          <p:cNvPr id="3" name="תיבת טקסט 2">
            <a:extLst>
              <a:ext uri="{FF2B5EF4-FFF2-40B4-BE49-F238E27FC236}">
                <a16:creationId xmlns:a16="http://schemas.microsoft.com/office/drawing/2014/main" id="{F8CAFD1A-7368-4E90-9E92-D6E13D50FFA5}"/>
              </a:ext>
            </a:extLst>
          </p:cNvPr>
          <p:cNvSpPr txBox="1"/>
          <p:nvPr/>
        </p:nvSpPr>
        <p:spPr>
          <a:xfrm>
            <a:off x="457200" y="1412776"/>
            <a:ext cx="8147248" cy="707886"/>
          </a:xfrm>
          <a:prstGeom prst="rect">
            <a:avLst/>
          </a:prstGeom>
          <a:noFill/>
        </p:spPr>
        <p:txBody>
          <a:bodyPr wrap="square" rtlCol="1">
            <a:spAutoFit/>
          </a:bodyPr>
          <a:lstStyle/>
          <a:p>
            <a:r>
              <a:rPr lang="he-IL" sz="2000" dirty="0">
                <a:solidFill>
                  <a:prstClr val="white"/>
                </a:solidFill>
                <a:latin typeface="Calibri" panose="020F0502020204030204" pitchFamily="34" charset="0"/>
                <a:cs typeface="Calibri" panose="020F0502020204030204" pitchFamily="34" charset="0"/>
              </a:rPr>
              <a:t>זיהיתם מרכז מוביל? רוצים לשמר אותו בתנועה? חשוב לנהל שיח ולהביא למודעות שיש לאן להתקדם וניתן לבנות מסלול קריירה בתוך התנועה</a:t>
            </a:r>
          </a:p>
        </p:txBody>
      </p:sp>
      <p:pic>
        <p:nvPicPr>
          <p:cNvPr id="2" name="Picture 2" descr="Time Management Drawing Sketch Control Vector Stock Vector - Illustration  of control, hour: 174309659">
            <a:extLst>
              <a:ext uri="{FF2B5EF4-FFF2-40B4-BE49-F238E27FC236}">
                <a16:creationId xmlns:a16="http://schemas.microsoft.com/office/drawing/2014/main" id="{9794CBEC-F774-3F30-1407-A2ED55AABD6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0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סיום העסקה</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sp>
        <p:nvSpPr>
          <p:cNvPr id="5" name="מלבן 4">
            <a:extLst>
              <a:ext uri="{FF2B5EF4-FFF2-40B4-BE49-F238E27FC236}">
                <a16:creationId xmlns:a16="http://schemas.microsoft.com/office/drawing/2014/main" id="{7329C327-61BE-D145-AF64-5F1A98C73CE9}"/>
              </a:ext>
            </a:extLst>
          </p:cNvPr>
          <p:cNvSpPr/>
          <p:nvPr/>
        </p:nvSpPr>
        <p:spPr>
          <a:xfrm>
            <a:off x="0" y="1340768"/>
            <a:ext cx="8826642" cy="2708434"/>
          </a:xfrm>
          <a:prstGeom prst="rect">
            <a:avLst/>
          </a:prstGeom>
        </p:spPr>
        <p:txBody>
          <a:bodyPr wrap="square">
            <a:spAutoFit/>
          </a:bodyPr>
          <a:lstStyle/>
          <a:p>
            <a:pPr algn="r"/>
            <a:r>
              <a:rPr lang="he-IL" altLang="he-IL" sz="1700" dirty="0">
                <a:solidFill>
                  <a:schemeClr val="bg1"/>
                </a:solidFill>
                <a:latin typeface="Calibri" panose="020F0502020204030204" pitchFamily="34" charset="0"/>
                <a:cs typeface="Calibri" panose="020F0502020204030204" pitchFamily="34" charset="0"/>
              </a:rPr>
              <a:t>ישנן שתי אופציות של סיום העסקה:</a:t>
            </a:r>
          </a:p>
          <a:p>
            <a:pPr algn="r"/>
            <a:endParaRPr lang="he-IL" altLang="he-IL" sz="1700" dirty="0">
              <a:solidFill>
                <a:schemeClr val="bg1"/>
              </a:solidFill>
              <a:latin typeface="Calibri" panose="020F0502020204030204" pitchFamily="34" charset="0"/>
              <a:cs typeface="Calibri" panose="020F0502020204030204" pitchFamily="34" charset="0"/>
            </a:endParaRPr>
          </a:p>
          <a:p>
            <a:pPr algn="r"/>
            <a:r>
              <a:rPr lang="he-IL" altLang="he-IL" sz="1700" b="1" dirty="0">
                <a:solidFill>
                  <a:schemeClr val="bg1"/>
                </a:solidFill>
                <a:latin typeface="Calibri" panose="020F0502020204030204" pitchFamily="34" charset="0"/>
                <a:cs typeface="Calibri" panose="020F0502020204030204" pitchFamily="34" charset="0"/>
              </a:rPr>
              <a:t>התפטרות של העובד- </a:t>
            </a:r>
            <a:r>
              <a:rPr lang="he-IL" altLang="he-IL" sz="1700" dirty="0">
                <a:solidFill>
                  <a:schemeClr val="bg1"/>
                </a:solidFill>
                <a:latin typeface="Calibri" panose="020F0502020204030204" pitchFamily="34" charset="0"/>
                <a:cs typeface="Calibri" panose="020F0502020204030204" pitchFamily="34" charset="0"/>
              </a:rPr>
              <a:t>החלטה של העובד לסיים את עבודתו.</a:t>
            </a:r>
          </a:p>
          <a:p>
            <a:pPr algn="r"/>
            <a:r>
              <a:rPr lang="he-IL" altLang="he-IL" sz="1700" b="1" dirty="0">
                <a:solidFill>
                  <a:schemeClr val="bg1"/>
                </a:solidFill>
                <a:latin typeface="Calibri" panose="020F0502020204030204" pitchFamily="34" charset="0"/>
                <a:cs typeface="Calibri" panose="020F0502020204030204" pitchFamily="34" charset="0"/>
              </a:rPr>
              <a:t>פיטורין-</a:t>
            </a:r>
            <a:r>
              <a:rPr lang="he-IL" altLang="he-IL" sz="1700" dirty="0">
                <a:solidFill>
                  <a:schemeClr val="bg1"/>
                </a:solidFill>
                <a:latin typeface="Calibri" panose="020F0502020204030204" pitchFamily="34" charset="0"/>
                <a:cs typeface="Calibri" panose="020F0502020204030204" pitchFamily="34" charset="0"/>
              </a:rPr>
              <a:t> החלטה של המעסיק לסיים את עבודת העובד. </a:t>
            </a:r>
          </a:p>
          <a:p>
            <a:pPr algn="r"/>
            <a:endParaRPr lang="he-IL" altLang="he-IL" sz="1700" dirty="0">
              <a:solidFill>
                <a:schemeClr val="bg1"/>
              </a:solidFill>
              <a:latin typeface="Calibri" panose="020F0502020204030204" pitchFamily="34" charset="0"/>
              <a:cs typeface="Calibri" panose="020F0502020204030204" pitchFamily="34" charset="0"/>
            </a:endParaRPr>
          </a:p>
          <a:p>
            <a:pPr algn="r"/>
            <a:endParaRPr lang="he-IL" altLang="he-IL" sz="1700" dirty="0">
              <a:solidFill>
                <a:schemeClr val="bg1"/>
              </a:solidFill>
              <a:latin typeface="Calibri" panose="020F0502020204030204" pitchFamily="34" charset="0"/>
              <a:cs typeface="Calibri" panose="020F0502020204030204" pitchFamily="34" charset="0"/>
            </a:endParaRPr>
          </a:p>
          <a:p>
            <a:pPr algn="r"/>
            <a:r>
              <a:rPr lang="he-IL" altLang="he-IL" sz="1700" b="1" dirty="0">
                <a:solidFill>
                  <a:schemeClr val="bg1"/>
                </a:solidFill>
                <a:latin typeface="Calibri" panose="020F0502020204030204" pitchFamily="34" charset="0"/>
                <a:cs typeface="Calibri" panose="020F0502020204030204" pitchFamily="34" charset="0"/>
              </a:rPr>
              <a:t>התפטרות של העובד- </a:t>
            </a:r>
          </a:p>
          <a:p>
            <a:pPr algn="r"/>
            <a:r>
              <a:rPr lang="he-IL" altLang="he-IL" sz="1700" dirty="0">
                <a:solidFill>
                  <a:schemeClr val="bg1"/>
                </a:solidFill>
                <a:latin typeface="Calibri" panose="020F0502020204030204" pitchFamily="34" charset="0"/>
                <a:cs typeface="Calibri" panose="020F0502020204030204" pitchFamily="34" charset="0"/>
              </a:rPr>
              <a:t>כאשר עובד מחליט לסיים את תפקידו מסיבות שונות (חוסר רצון, אי התאמה, סיום תפקיד) עליו ראשית להודיע לממונה עליו ולשלוח מכתב התפטרות בו הוא רושם את תאריך סיום העבודה וסיבת ההתפטרות. </a:t>
            </a:r>
          </a:p>
          <a:p>
            <a:pPr algn="r"/>
            <a:endParaRPr lang="he-IL" altLang="he-IL" sz="1700" dirty="0">
              <a:solidFill>
                <a:schemeClr val="bg1"/>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2B775ADF-7455-25AB-E85B-13377F3057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35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סיום העסקה</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sp>
        <p:nvSpPr>
          <p:cNvPr id="5" name="מלבן 4">
            <a:extLst>
              <a:ext uri="{FF2B5EF4-FFF2-40B4-BE49-F238E27FC236}">
                <a16:creationId xmlns:a16="http://schemas.microsoft.com/office/drawing/2014/main" id="{7329C327-61BE-D145-AF64-5F1A98C73CE9}"/>
              </a:ext>
            </a:extLst>
          </p:cNvPr>
          <p:cNvSpPr/>
          <p:nvPr/>
        </p:nvSpPr>
        <p:spPr>
          <a:xfrm>
            <a:off x="76338" y="1124744"/>
            <a:ext cx="8826642" cy="4016484"/>
          </a:xfrm>
          <a:prstGeom prst="rect">
            <a:avLst/>
          </a:prstGeom>
        </p:spPr>
        <p:txBody>
          <a:bodyPr wrap="square">
            <a:spAutoFit/>
          </a:bodyPr>
          <a:lstStyle/>
          <a:p>
            <a:pPr algn="r"/>
            <a:r>
              <a:rPr lang="he-IL" altLang="he-IL" sz="1700" b="1" dirty="0">
                <a:solidFill>
                  <a:schemeClr val="bg1"/>
                </a:solidFill>
                <a:latin typeface="Calibri" panose="020F0502020204030204" pitchFamily="34" charset="0"/>
                <a:cs typeface="Calibri" panose="020F0502020204030204" pitchFamily="34" charset="0"/>
              </a:rPr>
              <a:t>פיטורין-</a:t>
            </a:r>
          </a:p>
          <a:p>
            <a:pPr algn="r"/>
            <a:r>
              <a:rPr lang="he-IL" altLang="he-IL" sz="1700" dirty="0">
                <a:solidFill>
                  <a:schemeClr val="bg1"/>
                </a:solidFill>
                <a:latin typeface="Calibri" panose="020F0502020204030204" pitchFamily="34" charset="0"/>
                <a:cs typeface="Calibri" panose="020F0502020204030204" pitchFamily="34" charset="0"/>
              </a:rPr>
              <a:t>במקרה בו המעסיק שוקל לסיים את העסקתו של העובד מתבצע תהליך מסודר הכולל:</a:t>
            </a:r>
          </a:p>
          <a:p>
            <a:pPr algn="r"/>
            <a:endParaRPr lang="he-IL" altLang="he-IL" sz="1700" dirty="0">
              <a:solidFill>
                <a:schemeClr val="bg1"/>
              </a:solidFill>
              <a:latin typeface="Calibri" panose="020F0502020204030204" pitchFamily="34" charset="0"/>
              <a:cs typeface="Calibri" panose="020F0502020204030204" pitchFamily="34" charset="0"/>
            </a:endParaRPr>
          </a:p>
          <a:p>
            <a:pPr algn="r"/>
            <a:r>
              <a:rPr lang="he-IL" altLang="he-IL" sz="1700" dirty="0">
                <a:solidFill>
                  <a:schemeClr val="bg1"/>
                </a:solidFill>
                <a:latin typeface="Calibri" panose="020F0502020204030204" pitchFamily="34" charset="0"/>
                <a:cs typeface="Calibri" panose="020F0502020204030204" pitchFamily="34" charset="0"/>
              </a:rPr>
              <a:t>1. הזמנה לשיחת שימוע:</a:t>
            </a:r>
          </a:p>
          <a:p>
            <a:pPr algn="r"/>
            <a:r>
              <a:rPr lang="he-IL" altLang="he-IL" sz="1700" dirty="0">
                <a:solidFill>
                  <a:schemeClr val="bg1"/>
                </a:solidFill>
                <a:latin typeface="Calibri" panose="020F0502020204030204" pitchFamily="34" charset="0"/>
                <a:cs typeface="Calibri" panose="020F0502020204030204" pitchFamily="34" charset="0"/>
              </a:rPr>
              <a:t>מתן הודעה מנומקת ומפורטת, מראש ובכתב, הכוללת את הסיבות בגינן התנועה </a:t>
            </a:r>
            <a:r>
              <a:rPr lang="he-IL" altLang="he-IL" sz="1700" u="sng" dirty="0">
                <a:solidFill>
                  <a:schemeClr val="bg1"/>
                </a:solidFill>
                <a:latin typeface="Calibri" panose="020F0502020204030204" pitchFamily="34" charset="0"/>
                <a:cs typeface="Calibri" panose="020F0502020204030204" pitchFamily="34" charset="0"/>
              </a:rPr>
              <a:t>שוקלת</a:t>
            </a:r>
            <a:r>
              <a:rPr lang="he-IL" altLang="he-IL" sz="1700" dirty="0">
                <a:solidFill>
                  <a:schemeClr val="bg1"/>
                </a:solidFill>
                <a:latin typeface="Calibri" panose="020F0502020204030204" pitchFamily="34" charset="0"/>
                <a:cs typeface="Calibri" panose="020F0502020204030204" pitchFamily="34" charset="0"/>
              </a:rPr>
              <a:t> את המשך העסקתו. </a:t>
            </a:r>
          </a:p>
          <a:p>
            <a:pPr algn="r"/>
            <a:endParaRPr lang="he-IL" altLang="he-IL" sz="1700" dirty="0">
              <a:solidFill>
                <a:schemeClr val="bg1"/>
              </a:solidFill>
              <a:latin typeface="Calibri" panose="020F0502020204030204" pitchFamily="34" charset="0"/>
              <a:cs typeface="Calibri" panose="020F0502020204030204" pitchFamily="34" charset="0"/>
            </a:endParaRPr>
          </a:p>
          <a:p>
            <a:pPr algn="r"/>
            <a:r>
              <a:rPr lang="he-IL" altLang="he-IL" sz="1700" dirty="0">
                <a:solidFill>
                  <a:schemeClr val="bg1"/>
                </a:solidFill>
                <a:latin typeface="Calibri" panose="020F0502020204030204" pitchFamily="34" charset="0"/>
                <a:cs typeface="Calibri" panose="020F0502020204030204" pitchFamily="34" charset="0"/>
              </a:rPr>
              <a:t>2. שיחת שימוע:</a:t>
            </a:r>
          </a:p>
          <a:p>
            <a:pPr algn="r"/>
            <a:r>
              <a:rPr lang="he-IL" altLang="he-IL" sz="1700" dirty="0">
                <a:solidFill>
                  <a:schemeClr val="bg1"/>
                </a:solidFill>
                <a:latin typeface="Calibri" panose="020F0502020204030204" pitchFamily="34" charset="0"/>
                <a:cs typeface="Calibri" panose="020F0502020204030204" pitchFamily="34" charset="0"/>
              </a:rPr>
              <a:t>בשיחת השימוע העובד מפרט את התייחסותו לנימוקים ולטענות התנועה כפי שהועלה במכתב ההזמנה לשימוע. עובד יכול לבחור להגיע לשיחה עם נציג מטעמו או להציג את טענותיו בכתב. כמו כן עובד יכול לבחור לוותר על שיחת השימוע ואז תתקבל החלטה ללא קיום השיחה.</a:t>
            </a:r>
          </a:p>
          <a:p>
            <a:pPr algn="r"/>
            <a:endParaRPr lang="he-IL" altLang="he-IL" sz="1700" dirty="0">
              <a:solidFill>
                <a:schemeClr val="bg1"/>
              </a:solidFill>
              <a:latin typeface="Calibri" panose="020F0502020204030204" pitchFamily="34" charset="0"/>
              <a:cs typeface="Calibri" panose="020F0502020204030204" pitchFamily="34" charset="0"/>
            </a:endParaRPr>
          </a:p>
          <a:p>
            <a:pPr algn="r"/>
            <a:r>
              <a:rPr lang="he-IL" altLang="he-IL" sz="1700" dirty="0">
                <a:solidFill>
                  <a:schemeClr val="bg1"/>
                </a:solidFill>
                <a:latin typeface="Calibri" panose="020F0502020204030204" pitchFamily="34" charset="0"/>
                <a:cs typeface="Calibri" panose="020F0502020204030204" pitchFamily="34" charset="0"/>
              </a:rPr>
              <a:t>3.סיכום שיחת השימוע והחלטת המעסיק:</a:t>
            </a:r>
          </a:p>
          <a:p>
            <a:pPr algn="r"/>
            <a:r>
              <a:rPr lang="he-IL" altLang="he-IL" sz="1700" dirty="0">
                <a:solidFill>
                  <a:schemeClr val="bg1"/>
                </a:solidFill>
                <a:latin typeface="Calibri" panose="020F0502020204030204" pitchFamily="34" charset="0"/>
                <a:cs typeface="Calibri" panose="020F0502020204030204" pitchFamily="34" charset="0"/>
              </a:rPr>
              <a:t>לאחר השימוע יישלח לעובד סיכום עיקרי הדברים שנאמרו.</a:t>
            </a:r>
          </a:p>
          <a:p>
            <a:pPr algn="r"/>
            <a:r>
              <a:rPr lang="he-IL" altLang="he-IL" sz="1700" u="sng" dirty="0">
                <a:solidFill>
                  <a:schemeClr val="bg1"/>
                </a:solidFill>
                <a:latin typeface="Calibri" panose="020F0502020204030204" pitchFamily="34" charset="0"/>
                <a:cs typeface="Calibri" panose="020F0502020204030204" pitchFamily="34" charset="0"/>
              </a:rPr>
              <a:t>רק לאחר השיחה</a:t>
            </a:r>
            <a:r>
              <a:rPr lang="he-IL" altLang="he-IL" sz="1700" dirty="0">
                <a:solidFill>
                  <a:schemeClr val="bg1"/>
                </a:solidFill>
                <a:latin typeface="Calibri" panose="020F0502020204030204" pitchFamily="34" charset="0"/>
                <a:cs typeface="Calibri" panose="020F0502020204030204" pitchFamily="34" charset="0"/>
              </a:rPr>
              <a:t>, שוקלים את הדברים ומתקבלת החלטה.</a:t>
            </a:r>
          </a:p>
          <a:p>
            <a:pPr algn="r"/>
            <a:endParaRPr lang="he-IL" altLang="he-IL" sz="1700" dirty="0">
              <a:solidFill>
                <a:schemeClr val="bg1"/>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00C2FB28-4959-3830-B3C0-5815D4255B7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9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מחבר ישר 17">
            <a:extLst>
              <a:ext uri="{FF2B5EF4-FFF2-40B4-BE49-F238E27FC236}">
                <a16:creationId xmlns:a16="http://schemas.microsoft.com/office/drawing/2014/main" id="{5BFF03D6-384E-DD4A-B4DE-4C4E4741A1FC}"/>
              </a:ext>
            </a:extLst>
          </p:cNvPr>
          <p:cNvCxnSpPr>
            <a:cxnSpLocks/>
          </p:cNvCxnSpPr>
          <p:nvPr/>
        </p:nvCxnSpPr>
        <p:spPr>
          <a:xfrm>
            <a:off x="457200" y="1052736"/>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0" name="כותרת 1">
            <a:extLst>
              <a:ext uri="{FF2B5EF4-FFF2-40B4-BE49-F238E27FC236}">
                <a16:creationId xmlns:a16="http://schemas.microsoft.com/office/drawing/2014/main" id="{DF9E2645-47EF-8145-9E8F-74A0D5E4669B}"/>
              </a:ext>
            </a:extLst>
          </p:cNvPr>
          <p:cNvSpPr>
            <a:spLocks noGrp="1"/>
          </p:cNvSpPr>
          <p:nvPr>
            <p:ph type="title"/>
          </p:nvPr>
        </p:nvSpPr>
        <p:spPr>
          <a:xfrm>
            <a:off x="457200" y="66309"/>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kern="1200" dirty="0">
                <a:solidFill>
                  <a:schemeClr val="bg1">
                    <a:lumMod val="95000"/>
                  </a:schemeClr>
                </a:solidFill>
                <a:latin typeface="Calibri" panose="020F0502020204030204" pitchFamily="34" charset="0"/>
                <a:cs typeface="Calibri" panose="020F0502020204030204" pitchFamily="34" charset="0"/>
              </a:rPr>
              <a:t>על מה דיברנו?</a:t>
            </a:r>
          </a:p>
        </p:txBody>
      </p:sp>
      <p:sp>
        <p:nvSpPr>
          <p:cNvPr id="6" name="מציין מיקום תוכן 2">
            <a:extLst>
              <a:ext uri="{FF2B5EF4-FFF2-40B4-BE49-F238E27FC236}">
                <a16:creationId xmlns:a16="http://schemas.microsoft.com/office/drawing/2014/main" id="{805CCE44-450B-9940-B806-FA343F958C0A}"/>
              </a:ext>
            </a:extLst>
          </p:cNvPr>
          <p:cNvSpPr txBox="1">
            <a:spLocks/>
          </p:cNvSpPr>
          <p:nvPr/>
        </p:nvSpPr>
        <p:spPr>
          <a:xfrm>
            <a:off x="455166" y="1364505"/>
            <a:ext cx="8374062" cy="4368751"/>
          </a:xfrm>
          <a:prstGeom prst="rect">
            <a:avLst/>
          </a:prstGeom>
        </p:spPr>
        <p:txBody>
          <a:bodyPr vert="horz" lIns="91440" tIns="45720" rIns="91440" bIns="45720" rtlCol="1">
            <a:normAutofit fontScale="85000" lnSpcReduction="2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200000"/>
              </a:lnSpc>
              <a:buNone/>
              <a:defRPr/>
            </a:pPr>
            <a:r>
              <a:rPr lang="he-IL" sz="2100" b="1" dirty="0">
                <a:solidFill>
                  <a:schemeClr val="bg1"/>
                </a:solidFill>
                <a:latin typeface="Calibri" panose="020F0502020204030204" pitchFamily="34" charset="0"/>
                <a:cs typeface="Calibri" panose="020F0502020204030204" pitchFamily="34" charset="0"/>
              </a:rPr>
              <a:t>ניהול א.נשים לעומת ניהול משימות:</a:t>
            </a:r>
          </a:p>
          <a:p>
            <a:pPr>
              <a:lnSpc>
                <a:spcPct val="200000"/>
              </a:lnSpc>
              <a:defRPr/>
            </a:pPr>
            <a:r>
              <a:rPr lang="he-IL" sz="2100" b="1" dirty="0">
                <a:solidFill>
                  <a:schemeClr val="bg1"/>
                </a:solidFill>
                <a:latin typeface="Calibri" panose="020F0502020204030204" pitchFamily="34" charset="0"/>
                <a:cs typeface="Calibri" panose="020F0502020204030204" pitchFamily="34" charset="0"/>
              </a:rPr>
              <a:t>יחסי עובד/ת- מנהל/ת הכוללים:</a:t>
            </a:r>
          </a:p>
          <a:p>
            <a:pPr marL="0" indent="0">
              <a:lnSpc>
                <a:spcPct val="200000"/>
              </a:lnSpc>
              <a:buNone/>
              <a:defRPr/>
            </a:pPr>
            <a:r>
              <a:rPr lang="he-IL" sz="2100" b="1" dirty="0">
                <a:solidFill>
                  <a:schemeClr val="bg1"/>
                </a:solidFill>
                <a:latin typeface="Calibri" panose="020F0502020204030204" pitchFamily="34" charset="0"/>
                <a:cs typeface="Calibri" panose="020F0502020204030204" pitchFamily="34" charset="0"/>
              </a:rPr>
              <a:t>- ליווי ופיתוח מקצועי- כתובת ניהולית מקצועית, קידום, משוב, העצמה מקצועית, תגמול, משוב והערכה, העצמה.</a:t>
            </a:r>
          </a:p>
          <a:p>
            <a:pPr marL="0" indent="0">
              <a:lnSpc>
                <a:spcPct val="200000"/>
              </a:lnSpc>
              <a:buNone/>
              <a:defRPr/>
            </a:pPr>
            <a:r>
              <a:rPr lang="he-IL" sz="2100" b="1" dirty="0">
                <a:solidFill>
                  <a:schemeClr val="bg1"/>
                </a:solidFill>
                <a:latin typeface="Calibri" panose="020F0502020204030204" pitchFamily="34" charset="0"/>
                <a:cs typeface="Calibri" panose="020F0502020204030204" pitchFamily="34" charset="0"/>
              </a:rPr>
              <a:t>- ליווי אישי ורווחה- כתובת אישית לעובד, תמיכה רגשית, לזכור את הא.נשים שמאחורי התפקיד והמשימה.</a:t>
            </a:r>
          </a:p>
          <a:p>
            <a:pPr>
              <a:lnSpc>
                <a:spcPct val="200000"/>
              </a:lnSpc>
              <a:defRPr/>
            </a:pPr>
            <a:r>
              <a:rPr lang="he-IL" sz="2100" b="1" dirty="0">
                <a:solidFill>
                  <a:schemeClr val="bg1"/>
                </a:solidFill>
                <a:latin typeface="Calibri" panose="020F0502020204030204" pitchFamily="34" charset="0"/>
                <a:cs typeface="Calibri" panose="020F0502020204030204" pitchFamily="34" charset="0"/>
              </a:rPr>
              <a:t>אחריות על קיום דיני העבודה ונהלי תנועת הצופים- משאבי אנוש כאן בשבילכם לכל שאלה/התייעצות</a:t>
            </a:r>
          </a:p>
          <a:p>
            <a:pPr>
              <a:defRPr/>
            </a:pPr>
            <a:endParaRPr lang="he-IL" sz="2000" b="1" dirty="0">
              <a:solidFill>
                <a:schemeClr val="accent4"/>
              </a:solidFill>
              <a:latin typeface="Calibri" panose="020F0502020204030204" pitchFamily="34" charset="0"/>
              <a:cs typeface="Calibri" panose="020F0502020204030204" pitchFamily="34" charset="0"/>
            </a:endParaRPr>
          </a:p>
          <a:p>
            <a:pPr>
              <a:defRPr/>
            </a:pPr>
            <a:endParaRPr lang="he-IL" sz="2000" b="1" dirty="0">
              <a:solidFill>
                <a:schemeClr val="accent4"/>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B32B80DB-3692-9F59-1A8F-7E62E1445B4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4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2E02AD05-9314-F94E-8BC0-709961376B1B}"/>
              </a:ext>
            </a:extLst>
          </p:cNvPr>
          <p:cNvSpPr txBox="1"/>
          <p:nvPr/>
        </p:nvSpPr>
        <p:spPr>
          <a:xfrm>
            <a:off x="1115616" y="2348880"/>
            <a:ext cx="6912768" cy="1446550"/>
          </a:xfrm>
          <a:prstGeom prst="rect">
            <a:avLst/>
          </a:prstGeom>
          <a:noFill/>
          <a:ln w="19050">
            <a:noFill/>
            <a:prstDash val="dash"/>
          </a:ln>
          <a:effectLst>
            <a:outerShdw blurRad="50800" dist="38100" dir="2700000" algn="tl" rotWithShape="0">
              <a:prstClr val="black">
                <a:alpha val="40000"/>
              </a:prstClr>
            </a:outerShdw>
          </a:effectLst>
        </p:spPr>
        <p:txBody>
          <a:bodyPr wrap="square" rtlCol="1">
            <a:spAutoFit/>
          </a:bodyPr>
          <a:lstStyle/>
          <a:p>
            <a:pPr algn="ctr"/>
            <a:r>
              <a:rPr lang="he-IL" sz="4400" b="1" dirty="0">
                <a:solidFill>
                  <a:schemeClr val="bg1"/>
                </a:solidFill>
                <a:latin typeface="Calibri" panose="020F0502020204030204" pitchFamily="34" charset="0"/>
                <a:ea typeface="Verdana" panose="020B0604030504040204" pitchFamily="34" charset="0"/>
                <a:cs typeface="Calibri" panose="020F0502020204030204" pitchFamily="34" charset="0"/>
              </a:rPr>
              <a:t>אתגרים בניהול </a:t>
            </a:r>
          </a:p>
          <a:p>
            <a:pPr algn="ctr"/>
            <a:r>
              <a:rPr lang="he-IL" sz="4400" b="1" dirty="0">
                <a:solidFill>
                  <a:schemeClr val="bg1"/>
                </a:solidFill>
                <a:latin typeface="Calibri" panose="020F0502020204030204" pitchFamily="34" charset="0"/>
                <a:ea typeface="Verdana" panose="020B0604030504040204" pitchFamily="34" charset="0"/>
                <a:cs typeface="Calibri" panose="020F0502020204030204" pitchFamily="34" charset="0"/>
              </a:rPr>
              <a:t>דרג ביניים</a:t>
            </a:r>
          </a:p>
        </p:txBody>
      </p:sp>
      <p:pic>
        <p:nvPicPr>
          <p:cNvPr id="2" name="Picture 2" descr="Time Management Drawing Sketch Control Vector Stock Vector - Illustration  of control, hour: 174309659">
            <a:extLst>
              <a:ext uri="{FF2B5EF4-FFF2-40B4-BE49-F238E27FC236}">
                <a16:creationId xmlns:a16="http://schemas.microsoft.com/office/drawing/2014/main" id="{1FBCBF0E-4614-98EF-87D3-AC27BAEC662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83768" y="3404984"/>
            <a:ext cx="3960440" cy="418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90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אתגרים בניהול |</a:t>
            </a:r>
            <a:r>
              <a:rPr lang="en-US" b="1" dirty="0">
                <a:solidFill>
                  <a:schemeClr val="bg1">
                    <a:lumMod val="95000"/>
                  </a:schemeClr>
                </a:solidFill>
                <a:latin typeface="Calibri" panose="020F0502020204030204" pitchFamily="34" charset="0"/>
                <a:cs typeface="Calibri" panose="020F0502020204030204" pitchFamily="34" charset="0"/>
              </a:rPr>
              <a:t> </a:t>
            </a:r>
            <a:r>
              <a:rPr lang="he-IL" b="1" dirty="0">
                <a:solidFill>
                  <a:schemeClr val="bg1">
                    <a:lumMod val="95000"/>
                  </a:schemeClr>
                </a:solidFill>
                <a:latin typeface="Calibri" panose="020F0502020204030204" pitchFamily="34" charset="0"/>
                <a:cs typeface="Calibri" panose="020F0502020204030204" pitchFamily="34" charset="0"/>
              </a:rPr>
              <a:t>דרג ביניים</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2B775ADF-7455-25AB-E85B-13377F3057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DFCD0A47-0E31-0E7D-1BFD-2B2279AD98F5}"/>
              </a:ext>
            </a:extLst>
          </p:cNvPr>
          <p:cNvSpPr txBox="1"/>
          <p:nvPr/>
        </p:nvSpPr>
        <p:spPr>
          <a:xfrm>
            <a:off x="485800" y="1970334"/>
            <a:ext cx="8352928" cy="2031325"/>
          </a:xfrm>
          <a:prstGeom prst="rect">
            <a:avLst/>
          </a:prstGeom>
          <a:noFill/>
        </p:spPr>
        <p:txBody>
          <a:bodyPr wrap="square">
            <a:spAutoFit/>
          </a:bodyPr>
          <a:lstStyle/>
          <a:p>
            <a:pPr algn="r"/>
            <a:br>
              <a:rPr lang="he-IL" dirty="0"/>
            </a:br>
            <a:r>
              <a:rPr lang="he-IL" b="0" i="0" u="none" strike="noStrike" dirty="0">
                <a:solidFill>
                  <a:srgbClr val="00ADB5"/>
                </a:solidFill>
                <a:effectLst/>
                <a:latin typeface="Alef" panose="00000500000000000000" pitchFamily="2" charset="-79"/>
                <a:cs typeface="Alef" panose="00000500000000000000" pitchFamily="2" charset="-79"/>
                <a:hlinkClick r:id="rId5"/>
              </a:rPr>
              <a:t>במחקר שבו נשאלו 763 מנהלים בדרג ביניים</a:t>
            </a:r>
            <a:r>
              <a:rPr lang="he-IL" b="0" i="0" dirty="0">
                <a:solidFill>
                  <a:srgbClr val="000000"/>
                </a:solidFill>
                <a:effectLst/>
                <a:latin typeface="Alef" panose="00000500000000000000" pitchFamily="2" charset="-79"/>
                <a:cs typeface="Alef" panose="00000500000000000000" pitchFamily="2" charset="-79"/>
              </a:rPr>
              <a:t> (בארגונים מסין / הונג קונג, מצרים, הודו, סינגפור, בריטניה, ספרד, וארצות הברית), מהם האתגרים העיקריים איתם הם מתמודדים, חזרו ועלו, במילים ונסיבות משתנות, 6 אתגרים מרכזיים.</a:t>
            </a:r>
            <a:br>
              <a:rPr lang="he-IL" dirty="0"/>
            </a:br>
            <a:r>
              <a:rPr lang="he-IL" b="0" i="0" dirty="0">
                <a:solidFill>
                  <a:srgbClr val="000000"/>
                </a:solidFill>
                <a:effectLst/>
                <a:latin typeface="Alef" panose="00000500000000000000" pitchFamily="2" charset="-79"/>
                <a:cs typeface="Alef" panose="00000500000000000000" pitchFamily="2" charset="-79"/>
              </a:rPr>
              <a:t>מסקנת המחקר </a:t>
            </a:r>
            <a:r>
              <a:rPr lang="he-IL" b="0" i="0" dirty="0" err="1">
                <a:solidFill>
                  <a:srgbClr val="000000"/>
                </a:solidFill>
                <a:effectLst/>
                <a:latin typeface="Alef" panose="00000500000000000000" pitchFamily="2" charset="-79"/>
                <a:cs typeface="Alef" panose="00000500000000000000" pitchFamily="2" charset="-79"/>
              </a:rPr>
              <a:t>היתה</a:t>
            </a:r>
            <a:r>
              <a:rPr lang="he-IL" b="0" i="0" dirty="0">
                <a:solidFill>
                  <a:srgbClr val="000000"/>
                </a:solidFill>
                <a:effectLst/>
                <a:latin typeface="Alef" panose="00000500000000000000" pitchFamily="2" charset="-79"/>
                <a:cs typeface="Alef" panose="00000500000000000000" pitchFamily="2" charset="-79"/>
              </a:rPr>
              <a:t> שששת האתגרים שחזרו על עצמם שוב </a:t>
            </a:r>
            <a:r>
              <a:rPr lang="he-IL" b="0" i="0" dirty="0" err="1">
                <a:solidFill>
                  <a:srgbClr val="000000"/>
                </a:solidFill>
                <a:effectLst/>
                <a:latin typeface="Alef" panose="00000500000000000000" pitchFamily="2" charset="-79"/>
                <a:cs typeface="Alef" panose="00000500000000000000" pitchFamily="2" charset="-79"/>
              </a:rPr>
              <a:t>שוב</a:t>
            </a:r>
            <a:r>
              <a:rPr lang="he-IL" b="0" i="0" dirty="0">
                <a:solidFill>
                  <a:srgbClr val="000000"/>
                </a:solidFill>
                <a:effectLst/>
                <a:latin typeface="Alef" panose="00000500000000000000" pitchFamily="2" charset="-79"/>
                <a:cs typeface="Alef" panose="00000500000000000000" pitchFamily="2" charset="-79"/>
              </a:rPr>
              <a:t> מעסיקים כל מנהל, לא משנה תחום העיסוק, המגזר או מיקומו בעולם, ולכן צריכים להיות תחומי מיקוד מרכזיים בהתפתחות ניהולית, בכל מקום בעולם ובכל הארגונים.</a:t>
            </a:r>
            <a:endParaRPr lang="he-IL" dirty="0"/>
          </a:p>
        </p:txBody>
      </p:sp>
    </p:spTree>
    <p:extLst>
      <p:ext uri="{BB962C8B-B14F-4D97-AF65-F5344CB8AC3E}">
        <p14:creationId xmlns:p14="http://schemas.microsoft.com/office/powerpoint/2010/main" val="209657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אתגרים בניהול |</a:t>
            </a:r>
            <a:r>
              <a:rPr lang="en-US" b="1" dirty="0">
                <a:solidFill>
                  <a:schemeClr val="bg1">
                    <a:lumMod val="95000"/>
                  </a:schemeClr>
                </a:solidFill>
                <a:latin typeface="Calibri" panose="020F0502020204030204" pitchFamily="34" charset="0"/>
                <a:cs typeface="Calibri" panose="020F0502020204030204" pitchFamily="34" charset="0"/>
              </a:rPr>
              <a:t> </a:t>
            </a:r>
            <a:r>
              <a:rPr lang="he-IL" b="1" dirty="0">
                <a:solidFill>
                  <a:schemeClr val="bg1">
                    <a:lumMod val="95000"/>
                  </a:schemeClr>
                </a:solidFill>
                <a:latin typeface="Calibri" panose="020F0502020204030204" pitchFamily="34" charset="0"/>
                <a:cs typeface="Calibri" panose="020F0502020204030204" pitchFamily="34" charset="0"/>
              </a:rPr>
              <a:t>דרג ביניים</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2B775ADF-7455-25AB-E85B-13377F3057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DFCD0A47-0E31-0E7D-1BFD-2B2279AD98F5}"/>
              </a:ext>
            </a:extLst>
          </p:cNvPr>
          <p:cNvSpPr txBox="1"/>
          <p:nvPr/>
        </p:nvSpPr>
        <p:spPr>
          <a:xfrm>
            <a:off x="485800" y="1970334"/>
            <a:ext cx="8352928" cy="2031325"/>
          </a:xfrm>
          <a:prstGeom prst="rect">
            <a:avLst/>
          </a:prstGeom>
          <a:noFill/>
        </p:spPr>
        <p:txBody>
          <a:bodyPr wrap="square">
            <a:spAutoFit/>
          </a:bodyPr>
          <a:lstStyle/>
          <a:p>
            <a:pPr algn="r"/>
            <a:br>
              <a:rPr lang="he-IL" dirty="0"/>
            </a:br>
            <a:r>
              <a:rPr lang="he-IL" b="0" i="0" u="none" strike="noStrike" dirty="0">
                <a:solidFill>
                  <a:srgbClr val="00ADB5"/>
                </a:solidFill>
                <a:effectLst/>
                <a:latin typeface="Alef" panose="00000500000000000000" pitchFamily="2" charset="-79"/>
                <a:cs typeface="Alef" panose="00000500000000000000" pitchFamily="2" charset="-79"/>
                <a:hlinkClick r:id="rId5"/>
              </a:rPr>
              <a:t>במחקר שבו נשאלו 763 מנהלים בדרג ביניים</a:t>
            </a:r>
            <a:r>
              <a:rPr lang="he-IL" b="0" i="0" dirty="0">
                <a:solidFill>
                  <a:srgbClr val="000000"/>
                </a:solidFill>
                <a:effectLst/>
                <a:latin typeface="Alef" panose="00000500000000000000" pitchFamily="2" charset="-79"/>
                <a:cs typeface="Alef" panose="00000500000000000000" pitchFamily="2" charset="-79"/>
              </a:rPr>
              <a:t> (בארגונים מסין / הונג קונג, מצרים, הודו, סינגפור, בריטניה, ספרד, וארצות הברית), מהם האתגרים העיקריים איתם הם מתמודדים, חזרו ועלו, במילים ונסיבות משתנות, 6 אתגרים מרכזיים.</a:t>
            </a:r>
            <a:br>
              <a:rPr lang="he-IL" dirty="0"/>
            </a:br>
            <a:r>
              <a:rPr lang="he-IL" b="0" i="0" dirty="0">
                <a:solidFill>
                  <a:srgbClr val="000000"/>
                </a:solidFill>
                <a:effectLst/>
                <a:latin typeface="Alef" panose="00000500000000000000" pitchFamily="2" charset="-79"/>
                <a:cs typeface="Alef" panose="00000500000000000000" pitchFamily="2" charset="-79"/>
              </a:rPr>
              <a:t>מסקנת המחקר </a:t>
            </a:r>
            <a:r>
              <a:rPr lang="he-IL" b="0" i="0" dirty="0" err="1">
                <a:solidFill>
                  <a:srgbClr val="000000"/>
                </a:solidFill>
                <a:effectLst/>
                <a:latin typeface="Alef" panose="00000500000000000000" pitchFamily="2" charset="-79"/>
                <a:cs typeface="Alef" panose="00000500000000000000" pitchFamily="2" charset="-79"/>
              </a:rPr>
              <a:t>היתה</a:t>
            </a:r>
            <a:r>
              <a:rPr lang="he-IL" b="0" i="0" dirty="0">
                <a:solidFill>
                  <a:srgbClr val="000000"/>
                </a:solidFill>
                <a:effectLst/>
                <a:latin typeface="Alef" panose="00000500000000000000" pitchFamily="2" charset="-79"/>
                <a:cs typeface="Alef" panose="00000500000000000000" pitchFamily="2" charset="-79"/>
              </a:rPr>
              <a:t> שששת האתגרים שחזרו על עצמם שוב </a:t>
            </a:r>
            <a:r>
              <a:rPr lang="he-IL" b="0" i="0" dirty="0" err="1">
                <a:solidFill>
                  <a:srgbClr val="000000"/>
                </a:solidFill>
                <a:effectLst/>
                <a:latin typeface="Alef" panose="00000500000000000000" pitchFamily="2" charset="-79"/>
                <a:cs typeface="Alef" panose="00000500000000000000" pitchFamily="2" charset="-79"/>
              </a:rPr>
              <a:t>שוב</a:t>
            </a:r>
            <a:r>
              <a:rPr lang="he-IL" b="0" i="0" dirty="0">
                <a:solidFill>
                  <a:srgbClr val="000000"/>
                </a:solidFill>
                <a:effectLst/>
                <a:latin typeface="Alef" panose="00000500000000000000" pitchFamily="2" charset="-79"/>
                <a:cs typeface="Alef" panose="00000500000000000000" pitchFamily="2" charset="-79"/>
              </a:rPr>
              <a:t> מעסיקים כל מנהל, לא משנה תחום העיסוק, המגזר או מיקומו בעולם, ולכן צריכים להיות תחומי מיקוד מרכזיים בהתפתחות ניהולית, בכל מקום בעולם ובכל הארגונים.</a:t>
            </a:r>
            <a:endParaRPr lang="he-IL" dirty="0"/>
          </a:p>
        </p:txBody>
      </p:sp>
    </p:spTree>
    <p:extLst>
      <p:ext uri="{BB962C8B-B14F-4D97-AF65-F5344CB8AC3E}">
        <p14:creationId xmlns:p14="http://schemas.microsoft.com/office/powerpoint/2010/main" val="3713633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אתגרים בניהול |</a:t>
            </a:r>
            <a:r>
              <a:rPr lang="en-US" b="1" dirty="0">
                <a:solidFill>
                  <a:schemeClr val="bg1">
                    <a:lumMod val="95000"/>
                  </a:schemeClr>
                </a:solidFill>
                <a:latin typeface="Calibri" panose="020F0502020204030204" pitchFamily="34" charset="0"/>
                <a:cs typeface="Calibri" panose="020F0502020204030204" pitchFamily="34" charset="0"/>
              </a:rPr>
              <a:t> </a:t>
            </a:r>
            <a:r>
              <a:rPr lang="he-IL" b="1" dirty="0">
                <a:solidFill>
                  <a:schemeClr val="bg1">
                    <a:lumMod val="95000"/>
                  </a:schemeClr>
                </a:solidFill>
                <a:latin typeface="Calibri" panose="020F0502020204030204" pitchFamily="34" charset="0"/>
                <a:cs typeface="Calibri" panose="020F0502020204030204" pitchFamily="34" charset="0"/>
              </a:rPr>
              <a:t>דרג ביניים</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2B775ADF-7455-25AB-E85B-13377F3057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FDE045D8-7229-CBD6-F144-D738D51FEF35}"/>
              </a:ext>
            </a:extLst>
          </p:cNvPr>
          <p:cNvSpPr txBox="1"/>
          <p:nvPr/>
        </p:nvSpPr>
        <p:spPr>
          <a:xfrm>
            <a:off x="659984" y="1305341"/>
            <a:ext cx="8463696" cy="4247317"/>
          </a:xfrm>
          <a:prstGeom prst="rect">
            <a:avLst/>
          </a:prstGeom>
          <a:noFill/>
        </p:spPr>
        <p:txBody>
          <a:bodyPr wrap="square">
            <a:spAutoFit/>
          </a:bodyPr>
          <a:lstStyle/>
          <a:p>
            <a:pPr algn="r"/>
            <a:r>
              <a:rPr lang="he-IL" b="0" i="0" dirty="0">
                <a:solidFill>
                  <a:srgbClr val="000000"/>
                </a:solidFill>
                <a:effectLst/>
                <a:highlight>
                  <a:srgbClr val="23B3D9"/>
                </a:highlight>
                <a:latin typeface="Alef" panose="00000500000000000000" pitchFamily="2" charset="-79"/>
                <a:cs typeface="Alef" panose="00000500000000000000" pitchFamily="2" charset="-79"/>
              </a:rPr>
              <a:t>אתגר האפקטיביות</a:t>
            </a:r>
            <a:r>
              <a:rPr lang="he-IL" b="1" i="0" dirty="0">
                <a:solidFill>
                  <a:srgbClr val="00B5AF"/>
                </a:solidFill>
                <a:effectLst/>
                <a:highlight>
                  <a:srgbClr val="23B3D9"/>
                </a:highlight>
                <a:latin typeface="Alef" panose="00000500000000000000" pitchFamily="2" charset="-79"/>
                <a:cs typeface="Alef" panose="00000500000000000000" pitchFamily="2" charset="-79"/>
              </a:rPr>
              <a:t> </a:t>
            </a:r>
            <a:endParaRPr lang="he-IL" b="0" i="0" dirty="0">
              <a:solidFill>
                <a:srgbClr val="000000"/>
              </a:solidFill>
              <a:effectLst/>
              <a:highlight>
                <a:srgbClr val="23B3D9"/>
              </a:highlight>
              <a:latin typeface="Alef" panose="00000500000000000000" pitchFamily="2" charset="-79"/>
              <a:cs typeface="Alef" panose="00000500000000000000" pitchFamily="2" charset="-79"/>
            </a:endParaRPr>
          </a:p>
          <a:p>
            <a:pPr algn="r"/>
            <a:r>
              <a:rPr lang="he-IL" b="0" i="0" dirty="0">
                <a:solidFill>
                  <a:srgbClr val="000000"/>
                </a:solidFill>
                <a:effectLst/>
                <a:latin typeface="Alef" panose="00000500000000000000" pitchFamily="2" charset="-79"/>
                <a:cs typeface="Alef" panose="00000500000000000000" pitchFamily="2" charset="-79"/>
              </a:rPr>
              <a:t>האתגר לפתח ולשפר אפקטיביות </a:t>
            </a:r>
            <a:r>
              <a:rPr lang="he-IL" b="1" i="0" dirty="0">
                <a:solidFill>
                  <a:srgbClr val="000000"/>
                </a:solidFill>
                <a:effectLst/>
                <a:latin typeface="Alef" panose="00000500000000000000" pitchFamily="2" charset="-79"/>
                <a:cs typeface="Alef" panose="00000500000000000000" pitchFamily="2" charset="-79"/>
              </a:rPr>
              <a:t> </a:t>
            </a:r>
            <a:r>
              <a:rPr lang="he-IL" b="0" i="0" dirty="0">
                <a:solidFill>
                  <a:srgbClr val="000000"/>
                </a:solidFill>
                <a:effectLst/>
                <a:latin typeface="Alef" panose="00000500000000000000" pitchFamily="2" charset="-79"/>
                <a:cs typeface="Alef" panose="00000500000000000000" pitchFamily="2" charset="-79"/>
              </a:rPr>
              <a:t>מצריך רכישת כלים וידע לתכנון וניהול זמן, </a:t>
            </a:r>
            <a:r>
              <a:rPr lang="he-IL" b="0" i="0" dirty="0" err="1">
                <a:solidFill>
                  <a:srgbClr val="000000"/>
                </a:solidFill>
                <a:effectLst/>
                <a:latin typeface="Alef" panose="00000500000000000000" pitchFamily="2" charset="-79"/>
                <a:cs typeface="Alef" panose="00000500000000000000" pitchFamily="2" charset="-79"/>
              </a:rPr>
              <a:t>תעדוף</a:t>
            </a:r>
            <a:r>
              <a:rPr lang="he-IL" b="0" i="0" dirty="0">
                <a:solidFill>
                  <a:srgbClr val="000000"/>
                </a:solidFill>
                <a:effectLst/>
                <a:latin typeface="Alef" panose="00000500000000000000" pitchFamily="2" charset="-79"/>
                <a:cs typeface="Alef" panose="00000500000000000000" pitchFamily="2" charset="-79"/>
              </a:rPr>
              <a:t>, פיתוח חשיבה אסטרטגית ויכולת לעבוד בזריזות וביעילות.</a:t>
            </a:r>
          </a:p>
          <a:p>
            <a:pPr algn="r"/>
            <a:br>
              <a:rPr lang="he-IL" b="0" i="0" dirty="0">
                <a:solidFill>
                  <a:srgbClr val="000000"/>
                </a:solidFill>
                <a:effectLst/>
                <a:latin typeface="Alef" panose="00000500000000000000" pitchFamily="2" charset="-79"/>
                <a:cs typeface="Alef" panose="00000500000000000000" pitchFamily="2" charset="-79"/>
              </a:rPr>
            </a:br>
            <a:r>
              <a:rPr lang="he-IL" b="0" i="0" dirty="0">
                <a:solidFill>
                  <a:srgbClr val="000000"/>
                </a:solidFill>
                <a:effectLst/>
                <a:highlight>
                  <a:srgbClr val="23B3D9"/>
                </a:highlight>
                <a:latin typeface="Alef" panose="00000500000000000000" pitchFamily="2" charset="-79"/>
                <a:cs typeface="Alef" panose="00000500000000000000" pitchFamily="2" charset="-79"/>
              </a:rPr>
              <a:t>האתגר לעורר השראה באחרים</a:t>
            </a:r>
          </a:p>
          <a:p>
            <a:pPr algn="r"/>
            <a:r>
              <a:rPr lang="he-IL" b="0" i="0" dirty="0">
                <a:solidFill>
                  <a:srgbClr val="000000"/>
                </a:solidFill>
                <a:effectLst/>
                <a:latin typeface="Alef" panose="00000500000000000000" pitchFamily="2" charset="-79"/>
                <a:cs typeface="Alef" panose="00000500000000000000" pitchFamily="2" charset="-79"/>
              </a:rPr>
              <a:t>השאיפה להוות דמות או מודל כאדם בכלל וכמוביל דרך בפרט, מוביל לצורך באיתור מודלים, מקורות ומשאבי למידה והשראה הן עבור המנהל/ת והן עבור הצוות והעובדים. מסלול החיים וההתפתחות של כל אדם ועובד משובצת בדמויות, משפטי מפתח ורעיונות שמתגבשים לתמהיל ייחודי שבסופו של דבר משפיע ויוצר את רוח המנהל והצוות.</a:t>
            </a:r>
          </a:p>
          <a:p>
            <a:pPr algn="r"/>
            <a:br>
              <a:rPr lang="he-IL" b="0" i="0" dirty="0">
                <a:solidFill>
                  <a:srgbClr val="000000"/>
                </a:solidFill>
                <a:effectLst/>
                <a:latin typeface="Alef" panose="00000500000000000000" pitchFamily="2" charset="-79"/>
                <a:cs typeface="Alef" panose="00000500000000000000" pitchFamily="2" charset="-79"/>
              </a:rPr>
            </a:br>
            <a:r>
              <a:rPr lang="he-IL" b="0" i="0" dirty="0">
                <a:solidFill>
                  <a:srgbClr val="000000"/>
                </a:solidFill>
                <a:effectLst/>
                <a:highlight>
                  <a:srgbClr val="23B3D9"/>
                </a:highlight>
                <a:latin typeface="Alef" panose="00000500000000000000" pitchFamily="2" charset="-79"/>
                <a:cs typeface="Alef" panose="00000500000000000000" pitchFamily="2" charset="-79"/>
              </a:rPr>
              <a:t>האתגר להוביל צוות </a:t>
            </a:r>
          </a:p>
          <a:p>
            <a:pPr algn="r"/>
            <a:r>
              <a:rPr lang="he-IL" b="0" i="0" dirty="0">
                <a:solidFill>
                  <a:srgbClr val="000000"/>
                </a:solidFill>
                <a:effectLst/>
                <a:latin typeface="Alef" panose="00000500000000000000" pitchFamily="2" charset="-79"/>
                <a:cs typeface="Alef" panose="00000500000000000000" pitchFamily="2" charset="-79"/>
              </a:rPr>
              <a:t>הובלת צוות כוללת בתוכה שלושה צרכים נפרדים ומשלימים: בניה וגיבוש צוות, ניהול בפועל ופיתוח הצוות בתחום המקצועי ובהיבטים מנטליים, רגשיים, תקשורתיים ועוד.</a:t>
            </a:r>
            <a:br>
              <a:rPr lang="he-IL" b="0" i="0" dirty="0">
                <a:solidFill>
                  <a:srgbClr val="000000"/>
                </a:solidFill>
                <a:effectLst/>
                <a:latin typeface="Alef" panose="00000500000000000000" pitchFamily="2" charset="-79"/>
                <a:cs typeface="Alef" panose="00000500000000000000" pitchFamily="2" charset="-79"/>
              </a:rPr>
            </a:br>
            <a:r>
              <a:rPr lang="he-IL" b="0" i="0" dirty="0">
                <a:solidFill>
                  <a:srgbClr val="000000"/>
                </a:solidFill>
                <a:effectLst/>
                <a:latin typeface="Alef" panose="00000500000000000000" pitchFamily="2" charset="-79"/>
                <a:cs typeface="Alef" panose="00000500000000000000" pitchFamily="2" charset="-79"/>
              </a:rPr>
              <a:t>האתגרים והשלבים השונים במעגל החיים של צוות והצרכים הייחודיים של כל אחד מהשלבים</a:t>
            </a:r>
            <a:br>
              <a:rPr lang="he-IL" b="0" i="0" dirty="0">
                <a:solidFill>
                  <a:srgbClr val="000000"/>
                </a:solidFill>
                <a:effectLst/>
                <a:latin typeface="Alef" panose="00000500000000000000" pitchFamily="2" charset="-79"/>
                <a:cs typeface="Alef" panose="00000500000000000000" pitchFamily="2" charset="-79"/>
              </a:rPr>
            </a:br>
            <a:endParaRPr lang="he-IL" b="0" i="0" dirty="0">
              <a:solidFill>
                <a:srgbClr val="000000"/>
              </a:solidFill>
              <a:effectLst/>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1896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אתגרים בניהול |</a:t>
            </a:r>
            <a:r>
              <a:rPr lang="en-US" b="1" dirty="0">
                <a:solidFill>
                  <a:schemeClr val="bg1">
                    <a:lumMod val="95000"/>
                  </a:schemeClr>
                </a:solidFill>
                <a:latin typeface="Calibri" panose="020F0502020204030204" pitchFamily="34" charset="0"/>
                <a:cs typeface="Calibri" panose="020F0502020204030204" pitchFamily="34" charset="0"/>
              </a:rPr>
              <a:t> </a:t>
            </a:r>
            <a:r>
              <a:rPr lang="he-IL" b="1" dirty="0">
                <a:solidFill>
                  <a:schemeClr val="bg1">
                    <a:lumMod val="95000"/>
                  </a:schemeClr>
                </a:solidFill>
                <a:latin typeface="Calibri" panose="020F0502020204030204" pitchFamily="34" charset="0"/>
                <a:cs typeface="Calibri" panose="020F0502020204030204" pitchFamily="34" charset="0"/>
              </a:rPr>
              <a:t>דרג ביניים</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2B775ADF-7455-25AB-E85B-13377F3057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FDE045D8-7229-CBD6-F144-D738D51FEF35}"/>
              </a:ext>
            </a:extLst>
          </p:cNvPr>
          <p:cNvSpPr txBox="1"/>
          <p:nvPr/>
        </p:nvSpPr>
        <p:spPr>
          <a:xfrm>
            <a:off x="670768" y="1628800"/>
            <a:ext cx="8492376" cy="3970318"/>
          </a:xfrm>
          <a:prstGeom prst="rect">
            <a:avLst/>
          </a:prstGeom>
          <a:noFill/>
        </p:spPr>
        <p:txBody>
          <a:bodyPr wrap="square">
            <a:spAutoFit/>
          </a:bodyPr>
          <a:lstStyle/>
          <a:p>
            <a:pPr algn="r"/>
            <a:r>
              <a:rPr lang="he-IL" b="0" i="0" dirty="0">
                <a:solidFill>
                  <a:srgbClr val="000000"/>
                </a:solidFill>
                <a:effectLst/>
                <a:highlight>
                  <a:srgbClr val="23B3D9"/>
                </a:highlight>
                <a:latin typeface="Alef" panose="00000500000000000000" pitchFamily="2" charset="-79"/>
                <a:cs typeface="Alef" panose="00000500000000000000" pitchFamily="2" charset="-79"/>
              </a:rPr>
              <a:t>אתגר פיתוח העובדים</a:t>
            </a:r>
          </a:p>
          <a:p>
            <a:pPr algn="r"/>
            <a:r>
              <a:rPr lang="he-IL" b="0" i="0" dirty="0">
                <a:solidFill>
                  <a:srgbClr val="000000"/>
                </a:solidFill>
                <a:effectLst/>
                <a:latin typeface="Alef" panose="00000500000000000000" pitchFamily="2" charset="-79"/>
                <a:cs typeface="Alef" panose="00000500000000000000" pitchFamily="2" charset="-79"/>
              </a:rPr>
              <a:t>השאיפה לפתח ולקדם, אישית ומקצועית, כל אחד מהעובדים כוללת את היכולת לאתר ולאבחן צרכים, לבחור ולפתח מענים מתאימים וכן מיומנויות הדרכה ואימון.</a:t>
            </a:r>
          </a:p>
          <a:p>
            <a:pPr algn="r"/>
            <a:br>
              <a:rPr lang="he-IL" b="0" i="0" dirty="0">
                <a:solidFill>
                  <a:srgbClr val="000000"/>
                </a:solidFill>
                <a:effectLst/>
                <a:latin typeface="Alef" panose="00000500000000000000" pitchFamily="2" charset="-79"/>
                <a:cs typeface="Alef" panose="00000500000000000000" pitchFamily="2" charset="-79"/>
              </a:rPr>
            </a:br>
            <a:r>
              <a:rPr lang="he-IL" b="0" i="0" dirty="0">
                <a:solidFill>
                  <a:srgbClr val="000000"/>
                </a:solidFill>
                <a:effectLst/>
                <a:highlight>
                  <a:srgbClr val="23B3D9"/>
                </a:highlight>
                <a:latin typeface="Alef" panose="00000500000000000000" pitchFamily="2" charset="-79"/>
                <a:cs typeface="Alef" panose="00000500000000000000" pitchFamily="2" charset="-79"/>
              </a:rPr>
              <a:t>האתגר לספק ענין לבעלי ענין </a:t>
            </a:r>
          </a:p>
          <a:p>
            <a:pPr algn="r"/>
            <a:r>
              <a:rPr lang="he-IL" b="0" i="0" dirty="0">
                <a:solidFill>
                  <a:srgbClr val="000000"/>
                </a:solidFill>
                <a:effectLst/>
                <a:latin typeface="Alef" panose="00000500000000000000" pitchFamily="2" charset="-79"/>
                <a:cs typeface="Alef" panose="00000500000000000000" pitchFamily="2" charset="-79"/>
              </a:rPr>
              <a:t>כאן נדרשות מיומנויות של יחסי אנוש ותקשורת בינאישית, מודעות לגורמים שמשפיעים על תדמית והבנה בפוליטיקה ארגונית ומערכות יחסים.</a:t>
            </a:r>
          </a:p>
          <a:p>
            <a:pPr algn="r"/>
            <a:br>
              <a:rPr lang="he-IL" b="0" i="0" dirty="0">
                <a:solidFill>
                  <a:srgbClr val="000000"/>
                </a:solidFill>
                <a:effectLst/>
                <a:latin typeface="Alef" panose="00000500000000000000" pitchFamily="2" charset="-79"/>
                <a:cs typeface="Alef" panose="00000500000000000000" pitchFamily="2" charset="-79"/>
              </a:rPr>
            </a:br>
            <a:r>
              <a:rPr lang="he-IL" b="0" i="0" dirty="0">
                <a:solidFill>
                  <a:srgbClr val="000000"/>
                </a:solidFill>
                <a:effectLst/>
                <a:highlight>
                  <a:srgbClr val="23B3D9"/>
                </a:highlight>
                <a:latin typeface="Alef" panose="00000500000000000000" pitchFamily="2" charset="-79"/>
                <a:cs typeface="Alef" panose="00000500000000000000" pitchFamily="2" charset="-79"/>
              </a:rPr>
              <a:t>האתגר להוביל  שינוי </a:t>
            </a:r>
          </a:p>
          <a:p>
            <a:pPr algn="r"/>
            <a:r>
              <a:rPr lang="he-IL" b="0" i="0" dirty="0">
                <a:solidFill>
                  <a:srgbClr val="000000"/>
                </a:solidFill>
                <a:effectLst/>
                <a:latin typeface="Alef" panose="00000500000000000000" pitchFamily="2" charset="-79"/>
                <a:cs typeface="Alef" panose="00000500000000000000" pitchFamily="2" charset="-79"/>
              </a:rPr>
              <a:t>עמידה בליבם ובחזיתם של תהליכי שינוי מצריכה הבנת עומק של תהליך השינוי </a:t>
            </a:r>
            <a:r>
              <a:rPr lang="he-IL" b="0" i="0" dirty="0" err="1">
                <a:solidFill>
                  <a:srgbClr val="000000"/>
                </a:solidFill>
                <a:effectLst/>
                <a:latin typeface="Alef" panose="00000500000000000000" pitchFamily="2" charset="-79"/>
                <a:cs typeface="Alef" panose="00000500000000000000" pitchFamily="2" charset="-79"/>
              </a:rPr>
              <a:t>ונגזרותיו</a:t>
            </a:r>
            <a:r>
              <a:rPr lang="he-IL" b="0" i="0" dirty="0">
                <a:solidFill>
                  <a:srgbClr val="000000"/>
                </a:solidFill>
                <a:effectLst/>
                <a:latin typeface="Alef" panose="00000500000000000000" pitchFamily="2" charset="-79"/>
                <a:cs typeface="Alef" panose="00000500000000000000" pitchFamily="2" charset="-79"/>
              </a:rPr>
              <a:t>, מורכבותו והשלכותיו. אלה מצריכים מיומנויות חקר, תפיסה, ניתוח ועיבוד נתונים ומשמעויות.</a:t>
            </a:r>
            <a:br>
              <a:rPr lang="he-IL" b="0" i="0" dirty="0">
                <a:solidFill>
                  <a:srgbClr val="000000"/>
                </a:solidFill>
                <a:effectLst/>
                <a:latin typeface="Alef" panose="00000500000000000000" pitchFamily="2" charset="-79"/>
                <a:cs typeface="Alef" panose="00000500000000000000" pitchFamily="2" charset="-79"/>
              </a:rPr>
            </a:br>
            <a:r>
              <a:rPr lang="he-IL" b="0" i="0" dirty="0">
                <a:solidFill>
                  <a:srgbClr val="000000"/>
                </a:solidFill>
                <a:effectLst/>
                <a:latin typeface="Alef" panose="00000500000000000000" pitchFamily="2" charset="-79"/>
                <a:cs typeface="Alef" panose="00000500000000000000" pitchFamily="2" charset="-79"/>
              </a:rPr>
              <a:t>לאורך הדרך והובלת השינוי יש צורך במיומנויות נוספות כמו גיוס ורתימת העובדים, ניהול השינוי והטמעתו.</a:t>
            </a:r>
            <a:br>
              <a:rPr lang="he-IL" b="0" i="0" dirty="0">
                <a:solidFill>
                  <a:srgbClr val="000000"/>
                </a:solidFill>
                <a:effectLst/>
                <a:latin typeface="Alef" panose="00000500000000000000" pitchFamily="2" charset="-79"/>
                <a:cs typeface="Alef" panose="00000500000000000000" pitchFamily="2" charset="-79"/>
              </a:rPr>
            </a:br>
            <a:endParaRPr lang="he-IL" b="0" i="0" dirty="0">
              <a:solidFill>
                <a:srgbClr val="000000"/>
              </a:solidFill>
              <a:effectLst/>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65559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מחבר ישר 17">
            <a:extLst>
              <a:ext uri="{FF2B5EF4-FFF2-40B4-BE49-F238E27FC236}">
                <a16:creationId xmlns:a16="http://schemas.microsoft.com/office/drawing/2014/main" id="{5BFF03D6-384E-DD4A-B4DE-4C4E4741A1FC}"/>
              </a:ext>
            </a:extLst>
          </p:cNvPr>
          <p:cNvCxnSpPr>
            <a:cxnSpLocks/>
          </p:cNvCxnSpPr>
          <p:nvPr/>
        </p:nvCxnSpPr>
        <p:spPr>
          <a:xfrm>
            <a:off x="457200" y="1052736"/>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0" name="כותרת 1">
            <a:extLst>
              <a:ext uri="{FF2B5EF4-FFF2-40B4-BE49-F238E27FC236}">
                <a16:creationId xmlns:a16="http://schemas.microsoft.com/office/drawing/2014/main" id="{DF9E2645-47EF-8145-9E8F-74A0D5E4669B}"/>
              </a:ext>
            </a:extLst>
          </p:cNvPr>
          <p:cNvSpPr>
            <a:spLocks noGrp="1"/>
          </p:cNvSpPr>
          <p:nvPr>
            <p:ph type="title"/>
          </p:nvPr>
        </p:nvSpPr>
        <p:spPr>
          <a:xfrm>
            <a:off x="457200" y="66309"/>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kern="1200" dirty="0">
                <a:solidFill>
                  <a:schemeClr val="bg1">
                    <a:lumMod val="95000"/>
                  </a:schemeClr>
                </a:solidFill>
                <a:latin typeface="Calibri" panose="020F0502020204030204" pitchFamily="34" charset="0"/>
                <a:cs typeface="Calibri" panose="020F0502020204030204" pitchFamily="34" charset="0"/>
              </a:rPr>
              <a:t>ניהול א.נשים לעומת ניהול משימות</a:t>
            </a:r>
          </a:p>
        </p:txBody>
      </p:sp>
      <p:sp>
        <p:nvSpPr>
          <p:cNvPr id="6" name="מציין מיקום תוכן 2">
            <a:extLst>
              <a:ext uri="{FF2B5EF4-FFF2-40B4-BE49-F238E27FC236}">
                <a16:creationId xmlns:a16="http://schemas.microsoft.com/office/drawing/2014/main" id="{805CCE44-450B-9940-B806-FA343F958C0A}"/>
              </a:ext>
            </a:extLst>
          </p:cNvPr>
          <p:cNvSpPr txBox="1">
            <a:spLocks/>
          </p:cNvSpPr>
          <p:nvPr/>
        </p:nvSpPr>
        <p:spPr>
          <a:xfrm>
            <a:off x="455166" y="1364505"/>
            <a:ext cx="8374062" cy="4368751"/>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defRPr/>
            </a:pPr>
            <a:r>
              <a:rPr lang="he-IL" sz="2000" b="1" dirty="0">
                <a:solidFill>
                  <a:schemeClr val="bg1"/>
                </a:solidFill>
                <a:latin typeface="Calibri" panose="020F0502020204030204" pitchFamily="34" charset="0"/>
                <a:cs typeface="Calibri" panose="020F0502020204030204" pitchFamily="34" charset="0"/>
              </a:rPr>
              <a:t>ליווי ופיתוח מקצועי – הכשרה/ ניהול משימות</a:t>
            </a:r>
          </a:p>
          <a:p>
            <a:pPr>
              <a:lnSpc>
                <a:spcPct val="200000"/>
              </a:lnSpc>
              <a:defRPr/>
            </a:pPr>
            <a:r>
              <a:rPr lang="he-IL" sz="2000" b="1" dirty="0">
                <a:solidFill>
                  <a:schemeClr val="bg1"/>
                </a:solidFill>
                <a:latin typeface="Calibri" panose="020F0502020204030204" pitchFamily="34" charset="0"/>
                <a:cs typeface="Calibri" panose="020F0502020204030204" pitchFamily="34" charset="0"/>
              </a:rPr>
              <a:t>ליווי אישי ורווחה- הצמחה</a:t>
            </a:r>
          </a:p>
          <a:p>
            <a:pPr>
              <a:lnSpc>
                <a:spcPct val="200000"/>
              </a:lnSpc>
              <a:defRPr/>
            </a:pPr>
            <a:r>
              <a:rPr lang="he-IL" sz="2000" b="1" dirty="0">
                <a:solidFill>
                  <a:schemeClr val="bg1"/>
                </a:solidFill>
                <a:latin typeface="Calibri" panose="020F0502020204030204" pitchFamily="34" charset="0"/>
                <a:cs typeface="Calibri" panose="020F0502020204030204" pitchFamily="34" charset="0"/>
              </a:rPr>
              <a:t>יחסי עובד/ת- מנהל/ת</a:t>
            </a:r>
          </a:p>
          <a:p>
            <a:pPr>
              <a:lnSpc>
                <a:spcPct val="200000"/>
              </a:lnSpc>
              <a:defRPr/>
            </a:pPr>
            <a:r>
              <a:rPr lang="he-IL" sz="2000" b="1" dirty="0">
                <a:solidFill>
                  <a:schemeClr val="bg1"/>
                </a:solidFill>
                <a:latin typeface="Calibri" panose="020F0502020204030204" pitchFamily="34" charset="0"/>
                <a:cs typeface="Calibri" panose="020F0502020204030204" pitchFamily="34" charset="0"/>
              </a:rPr>
              <a:t>אחריות על קיום דיני העבודה ונהלי תנועת הצופים</a:t>
            </a:r>
          </a:p>
          <a:p>
            <a:pPr>
              <a:defRPr/>
            </a:pPr>
            <a:endParaRPr lang="he-IL" sz="2000" b="1" dirty="0">
              <a:solidFill>
                <a:schemeClr val="accent4"/>
              </a:solidFill>
              <a:latin typeface="Calibri" panose="020F0502020204030204" pitchFamily="34" charset="0"/>
              <a:cs typeface="Calibri" panose="020F0502020204030204" pitchFamily="34" charset="0"/>
            </a:endParaRPr>
          </a:p>
          <a:p>
            <a:pPr>
              <a:defRPr/>
            </a:pPr>
            <a:endParaRPr lang="he-IL" sz="2000" b="1" dirty="0">
              <a:solidFill>
                <a:schemeClr val="accent4"/>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EC35223C-BC84-6945-1FA3-C7166AE3C7E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03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אתגרים בניהול |</a:t>
            </a:r>
            <a:r>
              <a:rPr lang="en-US" b="1" dirty="0">
                <a:solidFill>
                  <a:schemeClr val="bg1">
                    <a:lumMod val="95000"/>
                  </a:schemeClr>
                </a:solidFill>
                <a:latin typeface="Calibri" panose="020F0502020204030204" pitchFamily="34" charset="0"/>
                <a:cs typeface="Calibri" panose="020F0502020204030204" pitchFamily="34" charset="0"/>
              </a:rPr>
              <a:t> </a:t>
            </a:r>
            <a:r>
              <a:rPr lang="he-IL" b="1" dirty="0">
                <a:solidFill>
                  <a:schemeClr val="bg1">
                    <a:lumMod val="95000"/>
                  </a:schemeClr>
                </a:solidFill>
                <a:latin typeface="Calibri" panose="020F0502020204030204" pitchFamily="34" charset="0"/>
                <a:cs typeface="Calibri" panose="020F0502020204030204" pitchFamily="34" charset="0"/>
              </a:rPr>
              <a:t>דרג ביניים</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2B775ADF-7455-25AB-E85B-13377F3057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E35257C-ADB7-3D76-63C3-563874EA5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303" y="1340768"/>
            <a:ext cx="7598618" cy="506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9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דילמות בניהול </a:t>
            </a:r>
            <a:r>
              <a:rPr lang="he-IL" b="1" dirty="0" err="1">
                <a:solidFill>
                  <a:schemeClr val="bg1">
                    <a:lumMod val="95000"/>
                  </a:schemeClr>
                </a:solidFill>
                <a:latin typeface="Calibri" panose="020F0502020204030204" pitchFamily="34" charset="0"/>
                <a:cs typeface="Calibri" panose="020F0502020204030204" pitchFamily="34" charset="0"/>
              </a:rPr>
              <a:t>מרכזי.ות</a:t>
            </a:r>
            <a:r>
              <a:rPr lang="he-IL" b="1" dirty="0">
                <a:solidFill>
                  <a:schemeClr val="bg1">
                    <a:lumMod val="95000"/>
                  </a:schemeClr>
                </a:solidFill>
                <a:latin typeface="Calibri" panose="020F0502020204030204" pitchFamily="34" charset="0"/>
                <a:cs typeface="Calibri" panose="020F0502020204030204" pitchFamily="34" charset="0"/>
              </a:rPr>
              <a:t> שבטים</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sp>
        <p:nvSpPr>
          <p:cNvPr id="5" name="מלבן 4">
            <a:extLst>
              <a:ext uri="{FF2B5EF4-FFF2-40B4-BE49-F238E27FC236}">
                <a16:creationId xmlns:a16="http://schemas.microsoft.com/office/drawing/2014/main" id="{7329C327-61BE-D145-AF64-5F1A98C73CE9}"/>
              </a:ext>
            </a:extLst>
          </p:cNvPr>
          <p:cNvSpPr/>
          <p:nvPr/>
        </p:nvSpPr>
        <p:spPr>
          <a:xfrm>
            <a:off x="0" y="1340768"/>
            <a:ext cx="8826642" cy="3231654"/>
          </a:xfrm>
          <a:prstGeom prst="rect">
            <a:avLst/>
          </a:prstGeom>
        </p:spPr>
        <p:txBody>
          <a:bodyPr wrap="square">
            <a:spAutoFit/>
          </a:bodyPr>
          <a:lstStyle/>
          <a:p>
            <a:pPr algn="r"/>
            <a:r>
              <a:rPr lang="he-IL" altLang="he-IL" sz="1700" dirty="0">
                <a:solidFill>
                  <a:schemeClr val="bg1"/>
                </a:solidFill>
                <a:latin typeface="Calibri" panose="020F0502020204030204" pitchFamily="34" charset="0"/>
                <a:cs typeface="Calibri" panose="020F0502020204030204" pitchFamily="34" charset="0"/>
              </a:rPr>
              <a:t>מרכזת שנה שלישית, אשת חינוך טובה מאוד, מצליחה להיות דמות מאוד משמעותית בשבט בכלל </a:t>
            </a:r>
            <a:r>
              <a:rPr lang="he-IL" altLang="he-IL" sz="1700" dirty="0" err="1">
                <a:solidFill>
                  <a:schemeClr val="bg1"/>
                </a:solidFill>
                <a:latin typeface="Calibri" panose="020F0502020204030204" pitchFamily="34" charset="0"/>
                <a:cs typeface="Calibri" panose="020F0502020204030204" pitchFamily="34" charset="0"/>
              </a:rPr>
              <a:t>ושבכבג</a:t>
            </a:r>
            <a:r>
              <a:rPr lang="he-IL" altLang="he-IL" sz="1700" dirty="0">
                <a:solidFill>
                  <a:schemeClr val="bg1"/>
                </a:solidFill>
                <a:latin typeface="Calibri" panose="020F0502020204030204" pitchFamily="34" charset="0"/>
                <a:cs typeface="Calibri" panose="020F0502020204030204" pitchFamily="34" charset="0"/>
              </a:rPr>
              <a:t> בפרט</a:t>
            </a:r>
          </a:p>
          <a:p>
            <a:pPr algn="r"/>
            <a:r>
              <a:rPr lang="he-IL" altLang="he-IL" sz="1700" dirty="0">
                <a:solidFill>
                  <a:schemeClr val="bg1"/>
                </a:solidFill>
                <a:latin typeface="Calibri" panose="020F0502020204030204" pitchFamily="34" charset="0"/>
                <a:cs typeface="Calibri" panose="020F0502020204030204" pitchFamily="34" charset="0"/>
              </a:rPr>
              <a:t>במהלך הזמן זוהתה אצל אותה מרכזת בעיית אמינות,</a:t>
            </a:r>
          </a:p>
          <a:p>
            <a:pPr algn="r"/>
            <a:r>
              <a:rPr lang="he-IL" altLang="he-IL" sz="1700" dirty="0">
                <a:solidFill>
                  <a:schemeClr val="bg1"/>
                </a:solidFill>
                <a:latin typeface="Calibri" panose="020F0502020204030204" pitchFamily="34" charset="0"/>
                <a:cs typeface="Calibri" panose="020F0502020204030204" pitchFamily="34" charset="0"/>
              </a:rPr>
              <a:t>דיווחה נוכחות ופעילות חריגה </a:t>
            </a:r>
            <a:r>
              <a:rPr lang="he-IL" altLang="he-IL" sz="1700" dirty="0" err="1">
                <a:solidFill>
                  <a:schemeClr val="bg1"/>
                </a:solidFill>
                <a:latin typeface="Calibri" panose="020F0502020204030204" pitchFamily="34" charset="0"/>
                <a:cs typeface="Calibri" panose="020F0502020204030204" pitchFamily="34" charset="0"/>
              </a:rPr>
              <a:t>כשלא</a:t>
            </a:r>
            <a:r>
              <a:rPr lang="he-IL" altLang="he-IL" sz="1700" dirty="0">
                <a:solidFill>
                  <a:schemeClr val="bg1"/>
                </a:solidFill>
                <a:latin typeface="Calibri" panose="020F0502020204030204" pitchFamily="34" charset="0"/>
                <a:cs typeface="Calibri" panose="020F0502020204030204" pitchFamily="34" charset="0"/>
              </a:rPr>
              <a:t> עבדה באמת, אמרה שעשתה פגישות אבל לא עשתה</a:t>
            </a:r>
          </a:p>
          <a:p>
            <a:pPr algn="r"/>
            <a:r>
              <a:rPr lang="he-IL" altLang="he-IL" sz="1700" dirty="0">
                <a:solidFill>
                  <a:schemeClr val="bg1"/>
                </a:solidFill>
                <a:latin typeface="Calibri" panose="020F0502020204030204" pitchFamily="34" charset="0"/>
                <a:cs typeface="Calibri" panose="020F0502020204030204" pitchFamily="34" charset="0"/>
              </a:rPr>
              <a:t>כשנכנס עוד מרכז היא לא התייחסה אליו והסיתה את </a:t>
            </a:r>
            <a:r>
              <a:rPr lang="he-IL" altLang="he-IL" sz="1700" dirty="0" err="1">
                <a:solidFill>
                  <a:schemeClr val="bg1"/>
                </a:solidFill>
                <a:latin typeface="Calibri" panose="020F0502020204030204" pitchFamily="34" charset="0"/>
                <a:cs typeface="Calibri" panose="020F0502020204030204" pitchFamily="34" charset="0"/>
              </a:rPr>
              <a:t>השכבג</a:t>
            </a:r>
            <a:r>
              <a:rPr lang="he-IL" altLang="he-IL" sz="1700" dirty="0">
                <a:solidFill>
                  <a:schemeClr val="bg1"/>
                </a:solidFill>
                <a:latin typeface="Calibri" panose="020F0502020204030204" pitchFamily="34" charset="0"/>
                <a:cs typeface="Calibri" panose="020F0502020204030204" pitchFamily="34" charset="0"/>
              </a:rPr>
              <a:t> נגדו</a:t>
            </a:r>
          </a:p>
          <a:p>
            <a:pPr algn="r"/>
            <a:r>
              <a:rPr lang="he-IL" altLang="he-IL" sz="1700" dirty="0">
                <a:solidFill>
                  <a:schemeClr val="bg1"/>
                </a:solidFill>
                <a:latin typeface="Calibri" panose="020F0502020204030204" pitchFamily="34" charset="0"/>
                <a:cs typeface="Calibri" panose="020F0502020204030204" pitchFamily="34" charset="0"/>
              </a:rPr>
              <a:t>הדרג מתנדב מאוד מאוד אוהב אותה</a:t>
            </a:r>
          </a:p>
          <a:p>
            <a:pPr algn="r"/>
            <a:endParaRPr lang="he-IL" altLang="he-IL" sz="1700" dirty="0">
              <a:solidFill>
                <a:schemeClr val="bg1"/>
              </a:solidFill>
              <a:latin typeface="Calibri" panose="020F0502020204030204" pitchFamily="34" charset="0"/>
              <a:cs typeface="Calibri" panose="020F0502020204030204" pitchFamily="34" charset="0"/>
            </a:endParaRPr>
          </a:p>
          <a:p>
            <a:pPr algn="r"/>
            <a:endParaRPr lang="he-IL" altLang="he-IL" sz="1700" dirty="0">
              <a:solidFill>
                <a:schemeClr val="bg1"/>
              </a:solidFill>
              <a:latin typeface="Calibri" panose="020F0502020204030204" pitchFamily="34" charset="0"/>
              <a:cs typeface="Calibri" panose="020F0502020204030204" pitchFamily="34" charset="0"/>
            </a:endParaRPr>
          </a:p>
          <a:p>
            <a:pPr algn="r"/>
            <a:endParaRPr lang="he-IL" altLang="he-IL" sz="1700" dirty="0">
              <a:solidFill>
                <a:schemeClr val="bg1"/>
              </a:solidFill>
              <a:latin typeface="Calibri" panose="020F0502020204030204" pitchFamily="34" charset="0"/>
              <a:cs typeface="Calibri" panose="020F0502020204030204" pitchFamily="34" charset="0"/>
            </a:endParaRPr>
          </a:p>
          <a:p>
            <a:pPr algn="r"/>
            <a:endParaRPr lang="he-IL" altLang="he-IL" sz="1700" dirty="0">
              <a:solidFill>
                <a:schemeClr val="bg1"/>
              </a:solidFill>
              <a:latin typeface="Calibri" panose="020F0502020204030204" pitchFamily="34" charset="0"/>
              <a:cs typeface="Calibri" panose="020F0502020204030204" pitchFamily="34" charset="0"/>
            </a:endParaRPr>
          </a:p>
          <a:p>
            <a:pPr algn="r"/>
            <a:endParaRPr lang="he-IL" altLang="he-IL" sz="1700" dirty="0">
              <a:solidFill>
                <a:schemeClr val="bg1"/>
              </a:solidFill>
              <a:latin typeface="Calibri" panose="020F0502020204030204" pitchFamily="34" charset="0"/>
              <a:cs typeface="Calibri" panose="020F0502020204030204" pitchFamily="34" charset="0"/>
            </a:endParaRPr>
          </a:p>
          <a:p>
            <a:pPr algn="r"/>
            <a:endParaRPr lang="he-IL" altLang="he-IL" sz="1700" dirty="0">
              <a:solidFill>
                <a:schemeClr val="bg1"/>
              </a:solidFill>
              <a:latin typeface="Calibri" panose="020F0502020204030204" pitchFamily="34" charset="0"/>
              <a:cs typeface="Calibri" panose="020F0502020204030204" pitchFamily="34" charset="0"/>
            </a:endParaRPr>
          </a:p>
          <a:p>
            <a:pPr algn="r"/>
            <a:endParaRPr lang="he-IL" altLang="he-IL" sz="1700" dirty="0">
              <a:solidFill>
                <a:schemeClr val="bg1"/>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2B775ADF-7455-25AB-E85B-13377F3057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24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דילמות בניהול </a:t>
            </a:r>
            <a:r>
              <a:rPr lang="he-IL" b="1" dirty="0" err="1">
                <a:solidFill>
                  <a:schemeClr val="bg1">
                    <a:lumMod val="95000"/>
                  </a:schemeClr>
                </a:solidFill>
                <a:latin typeface="Calibri" panose="020F0502020204030204" pitchFamily="34" charset="0"/>
                <a:cs typeface="Calibri" panose="020F0502020204030204" pitchFamily="34" charset="0"/>
              </a:rPr>
              <a:t>מרכזי.ות</a:t>
            </a:r>
            <a:r>
              <a:rPr lang="he-IL" b="1" dirty="0">
                <a:solidFill>
                  <a:schemeClr val="bg1">
                    <a:lumMod val="95000"/>
                  </a:schemeClr>
                </a:solidFill>
                <a:latin typeface="Calibri" panose="020F0502020204030204" pitchFamily="34" charset="0"/>
                <a:cs typeface="Calibri" panose="020F0502020204030204" pitchFamily="34" charset="0"/>
              </a:rPr>
              <a:t> שבטים</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sp>
        <p:nvSpPr>
          <p:cNvPr id="5" name="מלבן 4">
            <a:extLst>
              <a:ext uri="{FF2B5EF4-FFF2-40B4-BE49-F238E27FC236}">
                <a16:creationId xmlns:a16="http://schemas.microsoft.com/office/drawing/2014/main" id="{7329C327-61BE-D145-AF64-5F1A98C73CE9}"/>
              </a:ext>
            </a:extLst>
          </p:cNvPr>
          <p:cNvSpPr/>
          <p:nvPr/>
        </p:nvSpPr>
        <p:spPr>
          <a:xfrm>
            <a:off x="0" y="1340768"/>
            <a:ext cx="8826642" cy="2185214"/>
          </a:xfrm>
          <a:prstGeom prst="rect">
            <a:avLst/>
          </a:prstGeom>
        </p:spPr>
        <p:txBody>
          <a:bodyPr wrap="square">
            <a:spAutoFit/>
          </a:bodyPr>
          <a:lstStyle/>
          <a:p>
            <a:pPr algn="r"/>
            <a:r>
              <a:rPr lang="he-IL" altLang="he-IL" sz="1700" dirty="0">
                <a:solidFill>
                  <a:schemeClr val="bg1"/>
                </a:solidFill>
                <a:latin typeface="Calibri" panose="020F0502020204030204" pitchFamily="34" charset="0"/>
                <a:cs typeface="Calibri" panose="020F0502020204030204" pitchFamily="34" charset="0"/>
              </a:rPr>
              <a:t>מרכז שנה רביעית שהיה עם מלוות השבט במעגל מרכזים והם חברים טובים. בעל כוונות טובות ומוטיבציה גבוהה מאוד ללמוד, להתפתח ולהתקדם </a:t>
            </a:r>
            <a:r>
              <a:rPr lang="he-IL" altLang="he-IL" sz="1700" b="1" dirty="0">
                <a:solidFill>
                  <a:schemeClr val="bg1"/>
                </a:solidFill>
                <a:latin typeface="Calibri" panose="020F0502020204030204" pitchFamily="34" charset="0"/>
                <a:cs typeface="Calibri" panose="020F0502020204030204" pitchFamily="34" charset="0"/>
              </a:rPr>
              <a:t>אך</a:t>
            </a:r>
            <a:r>
              <a:rPr lang="he-IL" altLang="he-IL" sz="1700" dirty="0">
                <a:solidFill>
                  <a:schemeClr val="bg1"/>
                </a:solidFill>
                <a:latin typeface="Calibri" panose="020F0502020204030204" pitchFamily="34" charset="0"/>
                <a:cs typeface="Calibri" panose="020F0502020204030204" pitchFamily="34" charset="0"/>
              </a:rPr>
              <a:t> לא מצליח להיות מסודר ולא מצליח למלא משימות. </a:t>
            </a:r>
          </a:p>
          <a:p>
            <a:pPr algn="r"/>
            <a:r>
              <a:rPr lang="he-IL" altLang="he-IL" sz="1700" dirty="0">
                <a:solidFill>
                  <a:schemeClr val="bg1"/>
                </a:solidFill>
                <a:latin typeface="Calibri" panose="020F0502020204030204" pitchFamily="34" charset="0"/>
                <a:cs typeface="Calibri" panose="020F0502020204030204" pitchFamily="34" charset="0"/>
              </a:rPr>
              <a:t>כבר מלווה אותו שנה שנייה (בשנה שעברה הוא עבר משבט קטן לרכז שבט גדול) ולאורך כל הדרך הייתה שקיפות מלאה </a:t>
            </a:r>
            <a:r>
              <a:rPr lang="he-IL" altLang="he-IL" sz="1700" dirty="0" err="1">
                <a:solidFill>
                  <a:schemeClr val="bg1"/>
                </a:solidFill>
                <a:latin typeface="Calibri" panose="020F0502020204030204" pitchFamily="34" charset="0"/>
                <a:cs typeface="Calibri" panose="020F0502020204030204" pitchFamily="34" charset="0"/>
              </a:rPr>
              <a:t>כשלא</a:t>
            </a:r>
            <a:r>
              <a:rPr lang="he-IL" altLang="he-IL" sz="1700" dirty="0">
                <a:solidFill>
                  <a:schemeClr val="bg1"/>
                </a:solidFill>
                <a:latin typeface="Calibri" panose="020F0502020204030204" pitchFamily="34" charset="0"/>
                <a:cs typeface="Calibri" panose="020F0502020204030204" pitchFamily="34" charset="0"/>
              </a:rPr>
              <a:t> ביצע משימות או התנהג לא כראוי, היו שיחות נזיפה אפילו בטיולים </a:t>
            </a:r>
            <a:r>
              <a:rPr lang="he-IL" altLang="he-IL" sz="1700" dirty="0" err="1">
                <a:solidFill>
                  <a:schemeClr val="bg1"/>
                </a:solidFill>
                <a:latin typeface="Calibri" panose="020F0502020204030204" pitchFamily="34" charset="0"/>
                <a:cs typeface="Calibri" panose="020F0502020204030204" pitchFamily="34" charset="0"/>
              </a:rPr>
              <a:t>הנהגתיים</a:t>
            </a:r>
            <a:r>
              <a:rPr lang="he-IL" altLang="he-IL" sz="1700" dirty="0">
                <a:solidFill>
                  <a:schemeClr val="bg1"/>
                </a:solidFill>
                <a:latin typeface="Calibri" panose="020F0502020204030204" pitchFamily="34" charset="0"/>
                <a:cs typeface="Calibri" panose="020F0502020204030204" pitchFamily="34" charset="0"/>
              </a:rPr>
              <a:t> לא הבאנו לו תפקיד מוביל למרות שממש רצה בהסבר שאנחנו לא מקבלים התנהגות כזאת.</a:t>
            </a:r>
          </a:p>
          <a:p>
            <a:pPr algn="r"/>
            <a:r>
              <a:rPr lang="he-IL" altLang="he-IL" sz="1700" dirty="0">
                <a:solidFill>
                  <a:schemeClr val="bg1"/>
                </a:solidFill>
                <a:latin typeface="Calibri" panose="020F0502020204030204" pitchFamily="34" charset="0"/>
                <a:cs typeface="Calibri" panose="020F0502020204030204" pitchFamily="34" charset="0"/>
              </a:rPr>
              <a:t> המרכז הוא מרכז שבט יחסית קשה בהנהגה ומרכז לבד שבט של 1000 ילדים.</a:t>
            </a:r>
          </a:p>
          <a:p>
            <a:pPr algn="r"/>
            <a:r>
              <a:rPr lang="he-IL" altLang="he-IL" sz="1700" dirty="0">
                <a:solidFill>
                  <a:schemeClr val="bg1"/>
                </a:solidFill>
                <a:latin typeface="Calibri" panose="020F0502020204030204" pitchFamily="34" charset="0"/>
                <a:cs typeface="Calibri" panose="020F0502020204030204" pitchFamily="34" charset="0"/>
              </a:rPr>
              <a:t> אין לי ספק שהוא עובד מאוד קשה אבל סדר העדיפויות שלו פשוט לא נכון. כל משימה של ההנהגה כמו למלא טבלה או דרישה של לשלוח משהו הוא לא עושה בזמן (גם כשאני מזכירה לו כמה פעמים). </a:t>
            </a:r>
          </a:p>
        </p:txBody>
      </p:sp>
      <p:pic>
        <p:nvPicPr>
          <p:cNvPr id="2" name="Picture 2" descr="Time Management Drawing Sketch Control Vector Stock Vector - Illustration  of control, hour: 174309659">
            <a:extLst>
              <a:ext uri="{FF2B5EF4-FFF2-40B4-BE49-F238E27FC236}">
                <a16:creationId xmlns:a16="http://schemas.microsoft.com/office/drawing/2014/main" id="{2B775ADF-7455-25AB-E85B-13377F3057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5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מחבר ישר 17">
            <a:extLst>
              <a:ext uri="{FF2B5EF4-FFF2-40B4-BE49-F238E27FC236}">
                <a16:creationId xmlns:a16="http://schemas.microsoft.com/office/drawing/2014/main" id="{5BFF03D6-384E-DD4A-B4DE-4C4E4741A1FC}"/>
              </a:ext>
            </a:extLst>
          </p:cNvPr>
          <p:cNvCxnSpPr>
            <a:cxnSpLocks/>
          </p:cNvCxnSpPr>
          <p:nvPr/>
        </p:nvCxnSpPr>
        <p:spPr>
          <a:xfrm>
            <a:off x="457200" y="1052736"/>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0" name="כותרת 1">
            <a:extLst>
              <a:ext uri="{FF2B5EF4-FFF2-40B4-BE49-F238E27FC236}">
                <a16:creationId xmlns:a16="http://schemas.microsoft.com/office/drawing/2014/main" id="{DF9E2645-47EF-8145-9E8F-74A0D5E4669B}"/>
              </a:ext>
            </a:extLst>
          </p:cNvPr>
          <p:cNvSpPr>
            <a:spLocks noGrp="1"/>
          </p:cNvSpPr>
          <p:nvPr>
            <p:ph type="title"/>
          </p:nvPr>
        </p:nvSpPr>
        <p:spPr>
          <a:xfrm>
            <a:off x="457200" y="66309"/>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kern="1200" dirty="0">
                <a:solidFill>
                  <a:schemeClr val="bg1">
                    <a:lumMod val="95000"/>
                  </a:schemeClr>
                </a:solidFill>
                <a:latin typeface="Calibri" panose="020F0502020204030204" pitchFamily="34" charset="0"/>
                <a:cs typeface="Calibri" panose="020F0502020204030204" pitchFamily="34" charset="0"/>
              </a:rPr>
              <a:t>משרות בתנועת הצופים</a:t>
            </a:r>
          </a:p>
        </p:txBody>
      </p:sp>
      <p:sp>
        <p:nvSpPr>
          <p:cNvPr id="6" name="מציין מיקום תוכן 2">
            <a:extLst>
              <a:ext uri="{FF2B5EF4-FFF2-40B4-BE49-F238E27FC236}">
                <a16:creationId xmlns:a16="http://schemas.microsoft.com/office/drawing/2014/main" id="{805CCE44-450B-9940-B806-FA343F958C0A}"/>
              </a:ext>
            </a:extLst>
          </p:cNvPr>
          <p:cNvSpPr txBox="1">
            <a:spLocks/>
          </p:cNvSpPr>
          <p:nvPr/>
        </p:nvSpPr>
        <p:spPr>
          <a:xfrm>
            <a:off x="455166" y="1364505"/>
            <a:ext cx="8374062" cy="4368751"/>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he-IL" sz="2000" dirty="0">
                <a:solidFill>
                  <a:schemeClr val="bg1"/>
                </a:solidFill>
                <a:latin typeface="Calibri" panose="020F0502020204030204" pitchFamily="34" charset="0"/>
                <a:cs typeface="Calibri" panose="020F0502020204030204" pitchFamily="34" charset="0"/>
              </a:rPr>
              <a:t>ככלל שכרו של עובד בתנועת הצופים מורכב משכר בסיס, תשלום בגין שעות נוספות (אם נדרש) ותשלום בגין הוצאות נסיעה מהבית למקום עבודתו.</a:t>
            </a:r>
          </a:p>
          <a:p>
            <a:pPr marL="0" indent="0">
              <a:buNone/>
              <a:defRPr/>
            </a:pPr>
            <a:endParaRPr lang="he-IL" sz="2000" dirty="0">
              <a:solidFill>
                <a:schemeClr val="bg1"/>
              </a:solidFill>
              <a:latin typeface="Calibri" panose="020F0502020204030204" pitchFamily="34" charset="0"/>
              <a:cs typeface="Calibri" panose="020F0502020204030204" pitchFamily="34" charset="0"/>
            </a:endParaRPr>
          </a:p>
          <a:p>
            <a:pPr marL="0" indent="0">
              <a:buNone/>
              <a:defRPr/>
            </a:pPr>
            <a:r>
              <a:rPr lang="he-IL" sz="2000" dirty="0">
                <a:solidFill>
                  <a:schemeClr val="bg1"/>
                </a:solidFill>
                <a:latin typeface="Calibri" panose="020F0502020204030204" pitchFamily="34" charset="0"/>
                <a:cs typeface="Calibri" panose="020F0502020204030204" pitchFamily="34" charset="0"/>
              </a:rPr>
              <a:t>בתנועת הצופים נהוגות שתי צורות העסקה מרכזיות:</a:t>
            </a:r>
          </a:p>
          <a:p>
            <a:pPr marL="0" indent="0">
              <a:buNone/>
              <a:defRPr/>
            </a:pPr>
            <a:r>
              <a:rPr lang="he-IL" sz="2000" u="sng" dirty="0">
                <a:solidFill>
                  <a:schemeClr val="bg1"/>
                </a:solidFill>
                <a:latin typeface="Calibri" panose="020F0502020204030204" pitchFamily="34" charset="0"/>
                <a:cs typeface="Calibri" panose="020F0502020204030204" pitchFamily="34" charset="0"/>
              </a:rPr>
              <a:t>משרה גלובלית- </a:t>
            </a:r>
            <a:r>
              <a:rPr lang="he-IL" sz="2000" dirty="0">
                <a:solidFill>
                  <a:schemeClr val="bg1"/>
                </a:solidFill>
                <a:latin typeface="Calibri" panose="020F0502020204030204" pitchFamily="34" charset="0"/>
                <a:cs typeface="Calibri" panose="020F0502020204030204" pitchFamily="34" charset="0"/>
              </a:rPr>
              <a:t>משרה שניתן בגינה תשלום שכר חודשי קבוע מראש. חלק מהמשרות מוגדרות לפי 5 ימי עבודה בשבוע וחלקן על פי 6 ימי עבודה.</a:t>
            </a:r>
          </a:p>
          <a:p>
            <a:pPr marL="0" indent="0">
              <a:buNone/>
              <a:defRPr/>
            </a:pPr>
            <a:endParaRPr lang="he-IL" sz="2000" u="sng" dirty="0">
              <a:solidFill>
                <a:schemeClr val="bg1"/>
              </a:solidFill>
              <a:latin typeface="Calibri" panose="020F0502020204030204" pitchFamily="34" charset="0"/>
              <a:cs typeface="Calibri" panose="020F0502020204030204" pitchFamily="34" charset="0"/>
            </a:endParaRPr>
          </a:p>
          <a:p>
            <a:pPr marL="0" indent="0">
              <a:buNone/>
              <a:defRPr/>
            </a:pPr>
            <a:r>
              <a:rPr lang="he-IL" sz="2000" u="sng" dirty="0">
                <a:solidFill>
                  <a:schemeClr val="bg1"/>
                </a:solidFill>
                <a:latin typeface="Calibri" panose="020F0502020204030204" pitchFamily="34" charset="0"/>
                <a:cs typeface="Calibri" panose="020F0502020204030204" pitchFamily="34" charset="0"/>
              </a:rPr>
              <a:t>משרה שעתית- </a:t>
            </a:r>
            <a:r>
              <a:rPr lang="he-IL" sz="2000" dirty="0">
                <a:solidFill>
                  <a:schemeClr val="bg1"/>
                </a:solidFill>
                <a:latin typeface="Calibri" panose="020F0502020204030204" pitchFamily="34" charset="0"/>
                <a:cs typeface="Calibri" panose="020F0502020204030204" pitchFamily="34" charset="0"/>
              </a:rPr>
              <a:t>משרה שניתן בגינה תשלום שכר שעתי בהתאם להיקף שעות העבודה בפועל.</a:t>
            </a:r>
          </a:p>
          <a:p>
            <a:pPr marL="0" indent="0">
              <a:buNone/>
              <a:defRPr/>
            </a:pPr>
            <a:endParaRPr lang="he-IL" sz="2000" dirty="0">
              <a:solidFill>
                <a:schemeClr val="bg1"/>
              </a:solidFill>
              <a:latin typeface="Calibri" panose="020F0502020204030204" pitchFamily="34" charset="0"/>
              <a:cs typeface="Calibri" panose="020F0502020204030204" pitchFamily="34" charset="0"/>
            </a:endParaRPr>
          </a:p>
          <a:p>
            <a:pPr>
              <a:defRPr/>
            </a:pPr>
            <a:endParaRPr lang="he-IL" sz="2000" b="1" dirty="0">
              <a:solidFill>
                <a:schemeClr val="accent4"/>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8A54BF5C-1117-9B76-CEE6-6CEC07CB20A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14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מחבר ישר 17">
            <a:extLst>
              <a:ext uri="{FF2B5EF4-FFF2-40B4-BE49-F238E27FC236}">
                <a16:creationId xmlns:a16="http://schemas.microsoft.com/office/drawing/2014/main" id="{5BFF03D6-384E-DD4A-B4DE-4C4E4741A1FC}"/>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0" name="כותרת 1">
            <a:extLst>
              <a:ext uri="{FF2B5EF4-FFF2-40B4-BE49-F238E27FC236}">
                <a16:creationId xmlns:a16="http://schemas.microsoft.com/office/drawing/2014/main" id="{DF9E2645-47EF-8145-9E8F-74A0D5E4669B}"/>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kern="1200" dirty="0">
                <a:solidFill>
                  <a:schemeClr val="bg1">
                    <a:lumMod val="95000"/>
                  </a:schemeClr>
                </a:solidFill>
                <a:latin typeface="Calibri" panose="020F0502020204030204" pitchFamily="34" charset="0"/>
                <a:cs typeface="Calibri" panose="020F0502020204030204" pitchFamily="34" charset="0"/>
              </a:rPr>
              <a:t>חוק שעות עבודה ומנוחה</a:t>
            </a:r>
          </a:p>
        </p:txBody>
      </p:sp>
      <p:sp>
        <p:nvSpPr>
          <p:cNvPr id="2" name="מלבן 1">
            <a:extLst>
              <a:ext uri="{FF2B5EF4-FFF2-40B4-BE49-F238E27FC236}">
                <a16:creationId xmlns:a16="http://schemas.microsoft.com/office/drawing/2014/main" id="{17732DA8-0FAC-1847-BB78-422FCF0E3C7F}"/>
              </a:ext>
            </a:extLst>
          </p:cNvPr>
          <p:cNvSpPr/>
          <p:nvPr/>
        </p:nvSpPr>
        <p:spPr>
          <a:xfrm>
            <a:off x="457200" y="1385021"/>
            <a:ext cx="8584105" cy="4247317"/>
          </a:xfrm>
          <a:prstGeom prst="rect">
            <a:avLst/>
          </a:prstGeom>
        </p:spPr>
        <p:txBody>
          <a:bodyPr wrap="square">
            <a:spAutoFit/>
          </a:bodyPr>
          <a:lstStyle/>
          <a:p>
            <a:pPr algn="r"/>
            <a:r>
              <a:rPr lang="he-IL" altLang="he-IL" dirty="0">
                <a:solidFill>
                  <a:schemeClr val="bg1"/>
                </a:solidFill>
                <a:latin typeface="Calibri" panose="020F0502020204030204" pitchFamily="34" charset="0"/>
                <a:cs typeface="Calibri" panose="020F0502020204030204" pitchFamily="34" charset="0"/>
              </a:rPr>
              <a:t>חוק הקובע את הזמנים שבהם מותר למעסיק להעסיק את העובד, את זכות העובד למנוחה שבועית, ואת הגמול שיש לשלם בעד עבודה נוספת. </a:t>
            </a:r>
          </a:p>
          <a:p>
            <a:pPr algn="r"/>
            <a:r>
              <a:rPr lang="he-IL" altLang="he-IL" dirty="0">
                <a:solidFill>
                  <a:schemeClr val="bg1"/>
                </a:solidFill>
                <a:latin typeface="Calibri" panose="020F0502020204030204" pitchFamily="34" charset="0"/>
                <a:cs typeface="Calibri" panose="020F0502020204030204" pitchFamily="34" charset="0"/>
              </a:rPr>
              <a:t>משרה מלאה כהגדרתה בחוק הינה בת 42 שעות שבועיות.</a:t>
            </a:r>
          </a:p>
          <a:p>
            <a:pPr algn="r"/>
            <a:endParaRPr lang="he-IL" altLang="he-IL" dirty="0">
              <a:solidFill>
                <a:schemeClr val="bg1"/>
              </a:solidFill>
              <a:latin typeface="Calibri" panose="020F0502020204030204" pitchFamily="34" charset="0"/>
              <a:cs typeface="Calibri" panose="020F0502020204030204" pitchFamily="34" charset="0"/>
            </a:endParaRPr>
          </a:p>
          <a:p>
            <a:pPr algn="r"/>
            <a:r>
              <a:rPr lang="he-IL" altLang="he-IL" dirty="0">
                <a:solidFill>
                  <a:schemeClr val="bg1"/>
                </a:solidFill>
                <a:latin typeface="Calibri" panose="020F0502020204030204" pitchFamily="34" charset="0"/>
                <a:cs typeface="Calibri" panose="020F0502020204030204" pitchFamily="34" charset="0"/>
              </a:rPr>
              <a:t>הגדרות תנועתיות בהתאם לחוק שעות עבודה ומנוחה (ההגדרות מתייחסות למשרה מלאה במקרה של משרה חלקית יש לחשב בהתאם לאחוזי המשרה שנקבעו):</a:t>
            </a:r>
          </a:p>
          <a:p>
            <a:pPr algn="r"/>
            <a:r>
              <a:rPr lang="he-IL" altLang="he-IL" dirty="0">
                <a:solidFill>
                  <a:schemeClr val="bg1"/>
                </a:solidFill>
                <a:latin typeface="Calibri" panose="020F0502020204030204" pitchFamily="34" charset="0"/>
                <a:cs typeface="Calibri" panose="020F0502020204030204" pitchFamily="34" charset="0"/>
              </a:rPr>
              <a:t>א. אין להעסיק עובד יותר מ 12 שעות ביום (למעט ימי מפעלים).</a:t>
            </a:r>
          </a:p>
          <a:p>
            <a:pPr algn="r"/>
            <a:r>
              <a:rPr lang="he-IL" altLang="he-IL" dirty="0">
                <a:solidFill>
                  <a:schemeClr val="bg1"/>
                </a:solidFill>
                <a:latin typeface="Calibri" panose="020F0502020204030204" pitchFamily="34" charset="0"/>
                <a:cs typeface="Calibri" panose="020F0502020204030204" pitchFamily="34" charset="0"/>
              </a:rPr>
              <a:t>ב. על פי חוק היקף שעות נוספות מקסימלי הינו 60 שעות בחודש, יחד עם זאת לפי הגדרות העבודה בתנועה מוגדרות לעובדי מטה וצוות הנהגה עד-40 שעות נוספות בחודש ולמרכזי שבטים מוגדרות 18 שעות נוספות בחודש..</a:t>
            </a:r>
          </a:p>
          <a:p>
            <a:pPr algn="r"/>
            <a:endParaRPr lang="he-IL" altLang="he-IL" dirty="0">
              <a:solidFill>
                <a:schemeClr val="bg1"/>
              </a:solidFill>
              <a:latin typeface="Calibri" panose="020F0502020204030204" pitchFamily="34" charset="0"/>
              <a:cs typeface="Calibri" panose="020F0502020204030204" pitchFamily="34" charset="0"/>
            </a:endParaRPr>
          </a:p>
          <a:p>
            <a:pPr algn="r"/>
            <a:r>
              <a:rPr lang="he-IL" altLang="he-IL" b="1" dirty="0">
                <a:solidFill>
                  <a:schemeClr val="bg1"/>
                </a:solidFill>
                <a:latin typeface="Calibri" panose="020F0502020204030204" pitchFamily="34" charset="0"/>
                <a:cs typeface="Calibri" panose="020F0502020204030204" pitchFamily="34" charset="0"/>
              </a:rPr>
              <a:t>באישור דיווחי נוכחות לעובד יש לבדוק את כל ימי העבודה בחודש, לוודא כי לא חרג מהיקף השעות המאושר לו, למעט בחודשים בהם מתקיימת פעילות חריגה בגינה מקבלים תגמול נוסף. במידה והתבצעה חריגה חשוב לנהל על כך שיח עם העובד ולסייע לו לנהל את הזמן בצורה יעילה, על מנת למנוע המשך חריגות בעתיד.</a:t>
            </a:r>
          </a:p>
        </p:txBody>
      </p:sp>
      <p:pic>
        <p:nvPicPr>
          <p:cNvPr id="3" name="Picture 2" descr="Time Management Drawing Sketch Control Vector Stock Vector - Illustration  of control, hour: 174309659">
            <a:extLst>
              <a:ext uri="{FF2B5EF4-FFF2-40B4-BE49-F238E27FC236}">
                <a16:creationId xmlns:a16="http://schemas.microsoft.com/office/drawing/2014/main" id="{ECB1E3B8-DEE0-953C-5D5E-2BC82A1C249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69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תנאי העסקה- מרכזי שבטים</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sp>
        <p:nvSpPr>
          <p:cNvPr id="5" name="מלבן 4">
            <a:extLst>
              <a:ext uri="{FF2B5EF4-FFF2-40B4-BE49-F238E27FC236}">
                <a16:creationId xmlns:a16="http://schemas.microsoft.com/office/drawing/2014/main" id="{7329C327-61BE-D145-AF64-5F1A98C73CE9}"/>
              </a:ext>
            </a:extLst>
          </p:cNvPr>
          <p:cNvSpPr/>
          <p:nvPr/>
        </p:nvSpPr>
        <p:spPr>
          <a:xfrm>
            <a:off x="323529" y="620688"/>
            <a:ext cx="8363272" cy="5447645"/>
          </a:xfrm>
          <a:prstGeom prst="rect">
            <a:avLst/>
          </a:prstGeom>
        </p:spPr>
        <p:txBody>
          <a:bodyPr wrap="square">
            <a:spAutoFit/>
          </a:bodyPr>
          <a:lstStyle/>
          <a:p>
            <a:pPr algn="r" rtl="1"/>
            <a:br>
              <a:rPr lang="he-IL" altLang="he-IL" b="1" dirty="0">
                <a:solidFill>
                  <a:schemeClr val="bg1"/>
                </a:solidFill>
                <a:latin typeface="Calibri" panose="020F0502020204030204" pitchFamily="34" charset="0"/>
                <a:cs typeface="Calibri" panose="020F0502020204030204" pitchFamily="34" charset="0"/>
              </a:rPr>
            </a:br>
            <a:endParaRPr lang="he-IL" sz="2400" b="1" dirty="0">
              <a:solidFill>
                <a:schemeClr val="bg1"/>
              </a:solidFill>
              <a:latin typeface="Calibri" panose="020F0502020204030204" pitchFamily="34" charset="0"/>
              <a:cs typeface="Calibri" panose="020F0502020204030204" pitchFamily="34" charset="0"/>
            </a:endParaRPr>
          </a:p>
          <a:p>
            <a:pPr marL="285750" indent="-285750" algn="r" rtl="1">
              <a:buFont typeface="Wingdings" panose="05000000000000000000" pitchFamily="2" charset="2"/>
              <a:buChar char="§"/>
            </a:pPr>
            <a:r>
              <a:rPr lang="he-IL" b="1" dirty="0">
                <a:solidFill>
                  <a:schemeClr val="bg1"/>
                </a:solidFill>
                <a:latin typeface="Calibri" panose="020F0502020204030204" pitchFamily="34" charset="0"/>
                <a:cs typeface="Calibri" panose="020F0502020204030204" pitchFamily="34" charset="0"/>
              </a:rPr>
              <a:t>שכר בסיס:</a:t>
            </a:r>
          </a:p>
          <a:p>
            <a:pPr algn="r" rtl="1"/>
            <a:r>
              <a:rPr lang="he-IL" dirty="0">
                <a:solidFill>
                  <a:schemeClr val="bg1"/>
                </a:solidFill>
                <a:latin typeface="Calibri" panose="020F0502020204030204" pitchFamily="34" charset="0"/>
                <a:cs typeface="Calibri" panose="020F0502020204030204" pitchFamily="34" charset="0"/>
              </a:rPr>
              <a:t>שכר כולל בסך 7,000 ₪, המורכב מ 6,200 ₪ ברוטו שכר בסיס + 18 שעות נוספות מוסכמות מראש (על סך 800 ₪ ברוטו).</a:t>
            </a:r>
          </a:p>
          <a:p>
            <a:pPr algn="r" rtl="1"/>
            <a:endParaRPr lang="he-IL" dirty="0">
              <a:solidFill>
                <a:schemeClr val="bg1"/>
              </a:solidFill>
              <a:latin typeface="Calibri" panose="020F0502020204030204" pitchFamily="34" charset="0"/>
              <a:cs typeface="Calibri" panose="020F0502020204030204" pitchFamily="34" charset="0"/>
            </a:endParaRPr>
          </a:p>
          <a:p>
            <a:pPr algn="r" rtl="1"/>
            <a:r>
              <a:rPr lang="he-IL" dirty="0">
                <a:solidFill>
                  <a:schemeClr val="bg1"/>
                </a:solidFill>
                <a:latin typeface="Calibri" panose="020F0502020204030204" pitchFamily="34" charset="0"/>
                <a:cs typeface="Calibri" panose="020F0502020204030204" pitchFamily="34" charset="0"/>
              </a:rPr>
              <a:t>תוספות לשכר בסיס- נהוגות בתנועה תוספות לשכר הבסיס למרכז בהתבסס על מספר קריטריונים. כל קריטריון שמתקיים מזכה את העובד בתוספת לשכר הבסיס בסך 300 ₪. ניתן להתחשב בעד שני קריטריונים (כלומר שכר בסיס של עד 7,600 ₪ לפני תוספת שעות נוספות מוסכמות מראש).</a:t>
            </a:r>
          </a:p>
          <a:p>
            <a:pPr algn="r" rtl="1"/>
            <a:r>
              <a:rPr lang="he-IL" dirty="0">
                <a:solidFill>
                  <a:schemeClr val="bg1"/>
                </a:solidFill>
                <a:latin typeface="Calibri" panose="020F0502020204030204" pitchFamily="34" charset="0"/>
                <a:cs typeface="Calibri" panose="020F0502020204030204" pitchFamily="34" charset="0"/>
              </a:rPr>
              <a:t>הקריטריונים הם:</a:t>
            </a:r>
          </a:p>
          <a:p>
            <a:pPr algn="r" rtl="1"/>
            <a:r>
              <a:rPr lang="he-IL" dirty="0">
                <a:solidFill>
                  <a:schemeClr val="bg1"/>
                </a:solidFill>
                <a:latin typeface="Calibri" panose="020F0502020204030204" pitchFamily="34" charset="0"/>
                <a:cs typeface="Calibri" panose="020F0502020204030204" pitchFamily="34" charset="0"/>
              </a:rPr>
              <a:t>א. בוגר שנת שירות בתנועת הצופים.</a:t>
            </a:r>
          </a:p>
          <a:p>
            <a:pPr algn="r" rtl="1"/>
            <a:r>
              <a:rPr lang="he-IL" dirty="0">
                <a:solidFill>
                  <a:schemeClr val="bg1"/>
                </a:solidFill>
                <a:latin typeface="Calibri" panose="020F0502020204030204" pitchFamily="34" charset="0"/>
                <a:cs typeface="Calibri" panose="020F0502020204030204" pitchFamily="34" charset="0"/>
              </a:rPr>
              <a:t>ב. ריכוז שבט בפרק משימה בנח"ל.</a:t>
            </a:r>
          </a:p>
          <a:p>
            <a:pPr algn="r" rtl="1"/>
            <a:r>
              <a:rPr lang="he-IL" dirty="0">
                <a:solidFill>
                  <a:schemeClr val="bg1"/>
                </a:solidFill>
                <a:latin typeface="Calibri" panose="020F0502020204030204" pitchFamily="34" charset="0"/>
                <a:cs typeface="Calibri" panose="020F0502020204030204" pitchFamily="34" charset="0"/>
              </a:rPr>
              <a:t>ג. עבודה קודמת במשך שנה שלמה ב25% משרה לפחות בתנועת</a:t>
            </a:r>
            <a:endParaRPr lang="en-US" dirty="0">
              <a:solidFill>
                <a:schemeClr val="bg1"/>
              </a:solidFill>
              <a:latin typeface="Calibri" panose="020F0502020204030204" pitchFamily="34" charset="0"/>
              <a:cs typeface="Calibri" panose="020F0502020204030204" pitchFamily="34" charset="0"/>
            </a:endParaRPr>
          </a:p>
          <a:p>
            <a:pPr algn="r" rtl="1"/>
            <a:r>
              <a:rPr lang="he-IL" dirty="0">
                <a:solidFill>
                  <a:schemeClr val="bg1"/>
                </a:solidFill>
                <a:latin typeface="Calibri" panose="020F0502020204030204" pitchFamily="34" charset="0"/>
                <a:cs typeface="Calibri" panose="020F0502020204030204" pitchFamily="34" charset="0"/>
              </a:rPr>
              <a:t> הצופים.</a:t>
            </a:r>
          </a:p>
          <a:p>
            <a:pPr algn="r" rtl="1"/>
            <a:r>
              <a:rPr lang="he-IL" dirty="0">
                <a:solidFill>
                  <a:schemeClr val="bg1"/>
                </a:solidFill>
                <a:latin typeface="Calibri" panose="020F0502020204030204" pitchFamily="34" charset="0"/>
                <a:cs typeface="Calibri" panose="020F0502020204030204" pitchFamily="34" charset="0"/>
              </a:rPr>
              <a:t>ד. ניסיון תעסוקתי של שנתיים לפחות בתחום החינוך בהיקף</a:t>
            </a:r>
            <a:endParaRPr lang="en-US" dirty="0">
              <a:solidFill>
                <a:schemeClr val="bg1"/>
              </a:solidFill>
              <a:latin typeface="Calibri" panose="020F0502020204030204" pitchFamily="34" charset="0"/>
              <a:cs typeface="Calibri" panose="020F0502020204030204" pitchFamily="34" charset="0"/>
            </a:endParaRPr>
          </a:p>
          <a:p>
            <a:pPr algn="r" rtl="1"/>
            <a:r>
              <a:rPr lang="he-IL" dirty="0">
                <a:solidFill>
                  <a:schemeClr val="bg1"/>
                </a:solidFill>
                <a:latin typeface="Calibri" panose="020F0502020204030204" pitchFamily="34" charset="0"/>
                <a:cs typeface="Calibri" panose="020F0502020204030204" pitchFamily="34" charset="0"/>
              </a:rPr>
              <a:t> של 25% משרה לפחות.</a:t>
            </a:r>
          </a:p>
          <a:p>
            <a:pPr algn="r" rtl="1"/>
            <a:r>
              <a:rPr lang="he-IL" dirty="0">
                <a:solidFill>
                  <a:schemeClr val="bg1"/>
                </a:solidFill>
                <a:latin typeface="Calibri" panose="020F0502020204030204" pitchFamily="34" charset="0"/>
                <a:cs typeface="Calibri" panose="020F0502020204030204" pitchFamily="34" charset="0"/>
              </a:rPr>
              <a:t>ה. שחרור מצה"ל בדרגת קצונה לאחר שירות קבע.</a:t>
            </a:r>
          </a:p>
          <a:p>
            <a:pPr algn="r" rtl="1"/>
            <a:r>
              <a:rPr lang="he-IL" dirty="0">
                <a:solidFill>
                  <a:schemeClr val="bg1"/>
                </a:solidFill>
                <a:latin typeface="Calibri" panose="020F0502020204030204" pitchFamily="34" charset="0"/>
                <a:cs typeface="Calibri" panose="020F0502020204030204" pitchFamily="34" charset="0"/>
              </a:rPr>
              <a:t>ו. בעל תואר ראשון. </a:t>
            </a:r>
          </a:p>
          <a:p>
            <a:pPr algn="r" rtl="1"/>
            <a:endParaRPr lang="he-IL" dirty="0">
              <a:solidFill>
                <a:schemeClr val="bg1"/>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8E68CB69-40DC-89AF-4A00-D2CF07661BA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תנאי העסקה- מרכזי שבטים</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sp>
        <p:nvSpPr>
          <p:cNvPr id="5" name="מלבן 4">
            <a:extLst>
              <a:ext uri="{FF2B5EF4-FFF2-40B4-BE49-F238E27FC236}">
                <a16:creationId xmlns:a16="http://schemas.microsoft.com/office/drawing/2014/main" id="{7329C327-61BE-D145-AF64-5F1A98C73CE9}"/>
              </a:ext>
            </a:extLst>
          </p:cNvPr>
          <p:cNvSpPr/>
          <p:nvPr/>
        </p:nvSpPr>
        <p:spPr>
          <a:xfrm>
            <a:off x="323529" y="620688"/>
            <a:ext cx="8496944" cy="5355312"/>
          </a:xfrm>
          <a:prstGeom prst="rect">
            <a:avLst/>
          </a:prstGeom>
        </p:spPr>
        <p:txBody>
          <a:bodyPr wrap="square">
            <a:spAutoFit/>
          </a:bodyPr>
          <a:lstStyle/>
          <a:p>
            <a:pPr algn="r" rtl="1"/>
            <a:br>
              <a:rPr lang="he-IL" altLang="he-IL" b="1" dirty="0">
                <a:solidFill>
                  <a:schemeClr val="bg1"/>
                </a:solidFill>
                <a:latin typeface="Calibri" panose="020F0502020204030204" pitchFamily="34" charset="0"/>
                <a:cs typeface="Calibri" panose="020F0502020204030204" pitchFamily="34" charset="0"/>
              </a:rPr>
            </a:br>
            <a:endParaRPr lang="he-IL" dirty="0">
              <a:solidFill>
                <a:schemeClr val="bg1"/>
              </a:solidFill>
              <a:latin typeface="Calibri" panose="020F0502020204030204" pitchFamily="34" charset="0"/>
              <a:cs typeface="Calibri" panose="020F0502020204030204" pitchFamily="34" charset="0"/>
            </a:endParaRPr>
          </a:p>
          <a:p>
            <a:pPr marL="285750" indent="-285750" algn="r" rtl="1">
              <a:buFont typeface="Wingdings" panose="05000000000000000000" pitchFamily="2" charset="2"/>
              <a:buChar char="§"/>
            </a:pPr>
            <a:r>
              <a:rPr lang="he-IL" b="1" dirty="0">
                <a:solidFill>
                  <a:schemeClr val="bg1"/>
                </a:solidFill>
                <a:latin typeface="Calibri" panose="020F0502020204030204" pitchFamily="34" charset="0"/>
                <a:cs typeface="Calibri" panose="020F0502020204030204" pitchFamily="34" charset="0"/>
              </a:rPr>
              <a:t>תוספת פעילות חריגה: </a:t>
            </a:r>
          </a:p>
          <a:p>
            <a:pPr algn="r" rtl="1"/>
            <a:r>
              <a:rPr lang="he-IL" dirty="0">
                <a:solidFill>
                  <a:schemeClr val="bg1"/>
                </a:solidFill>
                <a:latin typeface="Calibri" panose="020F0502020204030204" pitchFamily="34" charset="0"/>
                <a:cs typeface="Calibri" panose="020F0502020204030204" pitchFamily="34" charset="0"/>
              </a:rPr>
              <a:t>תוספת בגין פעילות חריגה: באמצע השבוע 200 ש״ח, </a:t>
            </a:r>
            <a:r>
              <a:rPr lang="he-IL" dirty="0" err="1">
                <a:solidFill>
                  <a:schemeClr val="bg1"/>
                </a:solidFill>
                <a:latin typeface="Calibri" panose="020F0502020204030204" pitchFamily="34" charset="0"/>
                <a:cs typeface="Calibri" panose="020F0502020204030204" pitchFamily="34" charset="0"/>
              </a:rPr>
              <a:t>בסופ״ש</a:t>
            </a:r>
            <a:r>
              <a:rPr lang="he-IL" dirty="0">
                <a:solidFill>
                  <a:schemeClr val="bg1"/>
                </a:solidFill>
                <a:latin typeface="Calibri" panose="020F0502020204030204" pitchFamily="34" charset="0"/>
                <a:cs typeface="Calibri" panose="020F0502020204030204" pitchFamily="34" charset="0"/>
              </a:rPr>
              <a:t> 300 ש״ח (תעריף יומי).</a:t>
            </a:r>
          </a:p>
          <a:p>
            <a:pPr algn="r" rtl="1"/>
            <a:endParaRPr lang="he-IL" dirty="0">
              <a:solidFill>
                <a:schemeClr val="bg1"/>
              </a:solidFill>
              <a:latin typeface="Calibri" panose="020F0502020204030204" pitchFamily="34" charset="0"/>
              <a:cs typeface="Calibri" panose="020F0502020204030204" pitchFamily="34" charset="0"/>
            </a:endParaRPr>
          </a:p>
          <a:p>
            <a:pPr algn="r" rtl="1"/>
            <a:r>
              <a:rPr lang="he-IL" dirty="0">
                <a:solidFill>
                  <a:schemeClr val="bg1"/>
                </a:solidFill>
                <a:latin typeface="Calibri" panose="020F0502020204030204" pitchFamily="34" charset="0"/>
                <a:cs typeface="Calibri" panose="020F0502020204030204" pitchFamily="34" charset="0"/>
              </a:rPr>
              <a:t>להלן רשימת הפעילויות החריגות המוכרות לצורך תוספת זו :</a:t>
            </a:r>
          </a:p>
          <a:p>
            <a:pPr marL="285750" indent="-285750" algn="r" rtl="1">
              <a:buFont typeface="Wingdings" panose="05000000000000000000" pitchFamily="2" charset="2"/>
              <a:buChar char="§"/>
            </a:pPr>
            <a:r>
              <a:rPr lang="he-IL" dirty="0">
                <a:solidFill>
                  <a:schemeClr val="bg1"/>
                </a:solidFill>
                <a:latin typeface="Calibri" panose="020F0502020204030204" pitchFamily="34" charset="0"/>
                <a:cs typeface="Calibri" panose="020F0502020204030204" pitchFamily="34" charset="0"/>
              </a:rPr>
              <a:t>כל הטיולים אשר כוללים לינה.</a:t>
            </a:r>
          </a:p>
          <a:p>
            <a:pPr marL="285750" indent="-285750" algn="r" rtl="1">
              <a:buFont typeface="Wingdings" panose="05000000000000000000" pitchFamily="2" charset="2"/>
              <a:buChar char="§"/>
            </a:pPr>
            <a:r>
              <a:rPr lang="he-IL" dirty="0">
                <a:solidFill>
                  <a:schemeClr val="bg1"/>
                </a:solidFill>
                <a:latin typeface="Calibri" panose="020F0502020204030204" pitchFamily="34" charset="0"/>
                <a:cs typeface="Calibri" panose="020F0502020204030204" pitchFamily="34" charset="0"/>
              </a:rPr>
              <a:t>פעילות חריגה ( טקס פתיחת שנה / פורימון / יום צופה / </a:t>
            </a:r>
            <a:r>
              <a:rPr lang="he-IL" dirty="0" err="1">
                <a:solidFill>
                  <a:schemeClr val="bg1"/>
                </a:solidFill>
                <a:latin typeface="Calibri" panose="020F0502020204030204" pitchFamily="34" charset="0"/>
                <a:cs typeface="Calibri" panose="020F0502020204030204" pitchFamily="34" charset="0"/>
              </a:rPr>
              <a:t>פסטישבט</a:t>
            </a:r>
            <a:r>
              <a:rPr lang="he-IL" dirty="0">
                <a:solidFill>
                  <a:schemeClr val="bg1"/>
                </a:solidFill>
                <a:latin typeface="Calibri" panose="020F0502020204030204" pitchFamily="34" charset="0"/>
                <a:cs typeface="Calibri" panose="020F0502020204030204" pitchFamily="34" charset="0"/>
              </a:rPr>
              <a:t>/ טיול חד יומי ) העולה על 12 שעות עבודה רצופות. </a:t>
            </a:r>
          </a:p>
          <a:p>
            <a:pPr marL="285750" indent="-285750" algn="r" rtl="1">
              <a:buFont typeface="Wingdings" panose="05000000000000000000" pitchFamily="2" charset="2"/>
              <a:buChar char="§"/>
            </a:pPr>
            <a:r>
              <a:rPr lang="he-IL" dirty="0">
                <a:solidFill>
                  <a:schemeClr val="bg1"/>
                </a:solidFill>
                <a:latin typeface="Calibri" panose="020F0502020204030204" pitchFamily="34" charset="0"/>
                <a:cs typeface="Calibri" panose="020F0502020204030204" pitchFamily="34" charset="0"/>
              </a:rPr>
              <a:t>הכשרות הכוללות לינה ומוגדרות כמזכות בתוספת פעילות חריגה באוגדן תנאי ההעסקה התנועתי.</a:t>
            </a:r>
          </a:p>
          <a:p>
            <a:pPr algn="r" rtl="1"/>
            <a:endParaRPr lang="he-IL" b="1" dirty="0">
              <a:solidFill>
                <a:schemeClr val="bg1"/>
              </a:solidFill>
              <a:latin typeface="Calibri" panose="020F0502020204030204" pitchFamily="34" charset="0"/>
              <a:cs typeface="Calibri" panose="020F0502020204030204" pitchFamily="34" charset="0"/>
            </a:endParaRPr>
          </a:p>
          <a:p>
            <a:pPr algn="r" rtl="1"/>
            <a:r>
              <a:rPr lang="he-IL" b="1" dirty="0">
                <a:solidFill>
                  <a:schemeClr val="bg1"/>
                </a:solidFill>
                <a:latin typeface="Calibri" panose="020F0502020204030204" pitchFamily="34" charset="0"/>
                <a:cs typeface="Calibri" panose="020F0502020204030204" pitchFamily="34" charset="0"/>
              </a:rPr>
              <a:t>יש לוודא דיווח פעילות חריגה בהתאם להנחיות על מנת לוודא תגמול לעובד.</a:t>
            </a:r>
          </a:p>
          <a:p>
            <a:pPr algn="r" rtl="1"/>
            <a:endParaRPr lang="he-IL" b="1" dirty="0">
              <a:solidFill>
                <a:schemeClr val="bg1"/>
              </a:solidFill>
              <a:latin typeface="Calibri" panose="020F0502020204030204" pitchFamily="34" charset="0"/>
              <a:cs typeface="Calibri" panose="020F0502020204030204" pitchFamily="34" charset="0"/>
            </a:endParaRPr>
          </a:p>
          <a:p>
            <a:pPr marL="285750" indent="-285750" algn="r" rtl="1">
              <a:buFont typeface="Wingdings" panose="05000000000000000000" pitchFamily="2" charset="2"/>
              <a:buChar char="§"/>
            </a:pPr>
            <a:r>
              <a:rPr lang="he-IL" b="1" dirty="0">
                <a:solidFill>
                  <a:schemeClr val="bg1"/>
                </a:solidFill>
                <a:latin typeface="Calibri" panose="020F0502020204030204" pitchFamily="34" charset="0"/>
                <a:cs typeface="Calibri" panose="020F0502020204030204" pitchFamily="34" charset="0"/>
              </a:rPr>
              <a:t>מענק הישארות: </a:t>
            </a:r>
            <a:r>
              <a:rPr lang="he-IL" dirty="0">
                <a:solidFill>
                  <a:schemeClr val="bg1"/>
                </a:solidFill>
                <a:latin typeface="Calibri" panose="020F0502020204030204" pitchFamily="34" charset="0"/>
                <a:cs typeface="Calibri" panose="020F0502020204030204" pitchFamily="34" charset="0"/>
              </a:rPr>
              <a:t>מרכזי שבטים זכאים למענק הישארות לאחר סיום 24 חודשים בתפקיד. </a:t>
            </a:r>
          </a:p>
          <a:p>
            <a:pPr algn="r" rtl="1"/>
            <a:endParaRPr lang="he-IL" dirty="0">
              <a:solidFill>
                <a:schemeClr val="bg1"/>
              </a:solidFill>
              <a:latin typeface="Calibri" panose="020F0502020204030204" pitchFamily="34" charset="0"/>
              <a:cs typeface="Calibri" panose="020F0502020204030204" pitchFamily="34" charset="0"/>
            </a:endParaRPr>
          </a:p>
          <a:p>
            <a:pPr marL="285750" indent="-285750" algn="r" rtl="1">
              <a:buFont typeface="Wingdings" panose="05000000000000000000" pitchFamily="2" charset="2"/>
              <a:buChar char="§"/>
            </a:pPr>
            <a:endParaRPr lang="he-IL" dirty="0">
              <a:solidFill>
                <a:schemeClr val="bg1"/>
              </a:solidFill>
              <a:latin typeface="Calibri" panose="020F0502020204030204" pitchFamily="34" charset="0"/>
              <a:cs typeface="Calibri" panose="020F0502020204030204" pitchFamily="34" charset="0"/>
            </a:endParaRPr>
          </a:p>
          <a:p>
            <a:pPr marL="285750" indent="-285750" algn="r" rtl="1">
              <a:buFont typeface="Wingdings" panose="05000000000000000000" pitchFamily="2" charset="2"/>
              <a:buChar char="§"/>
            </a:pPr>
            <a:endParaRPr lang="he-IL" dirty="0">
              <a:solidFill>
                <a:schemeClr val="bg1"/>
              </a:solidFill>
              <a:latin typeface="Calibri" panose="020F0502020204030204" pitchFamily="34" charset="0"/>
              <a:cs typeface="Calibri" panose="020F0502020204030204" pitchFamily="34" charset="0"/>
            </a:endParaRPr>
          </a:p>
          <a:p>
            <a:pPr marL="285750" indent="-285750" algn="r" rtl="1">
              <a:buFont typeface="Wingdings" panose="05000000000000000000" pitchFamily="2" charset="2"/>
              <a:buChar char="§"/>
            </a:pPr>
            <a:endParaRPr lang="he-IL" dirty="0">
              <a:solidFill>
                <a:schemeClr val="bg1"/>
              </a:solidFill>
              <a:latin typeface="Calibri" panose="020F0502020204030204" pitchFamily="34" charset="0"/>
              <a:cs typeface="Calibri" panose="020F0502020204030204" pitchFamily="34" charset="0"/>
            </a:endParaRPr>
          </a:p>
          <a:p>
            <a:pPr algn="r" rtl="1"/>
            <a:endParaRPr lang="he-IL" dirty="0">
              <a:solidFill>
                <a:schemeClr val="bg1"/>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6F0BE99A-3637-1657-F2D9-C1C322708DC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16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2736" y="1085171"/>
            <a:ext cx="8147248" cy="2308324"/>
          </a:xfrm>
          <a:prstGeom prst="rect">
            <a:avLst/>
          </a:prstGeom>
          <a:noFill/>
        </p:spPr>
        <p:txBody>
          <a:bodyPr wrap="square" rtlCol="1">
            <a:spAutoFit/>
          </a:bodyPr>
          <a:lstStyle/>
          <a:p>
            <a:pPr algn="r" rtl="1"/>
            <a:r>
              <a:rPr lang="he-IL" dirty="0">
                <a:solidFill>
                  <a:schemeClr val="bg1"/>
                </a:solidFill>
                <a:latin typeface="Calibri" panose="020F0502020204030204" pitchFamily="34" charset="0"/>
                <a:cs typeface="Calibri" panose="020F0502020204030204" pitchFamily="34" charset="0"/>
              </a:rPr>
              <a:t>על העובד לנצל את ימי החופשה שעומדים לרשותו.</a:t>
            </a:r>
            <a:br>
              <a:rPr lang="he-IL" dirty="0">
                <a:solidFill>
                  <a:schemeClr val="bg1"/>
                </a:solidFill>
                <a:latin typeface="Calibri" panose="020F0502020204030204" pitchFamily="34" charset="0"/>
                <a:cs typeface="Calibri" panose="020F0502020204030204" pitchFamily="34" charset="0"/>
              </a:rPr>
            </a:br>
            <a:r>
              <a:rPr lang="he-IL" dirty="0">
                <a:solidFill>
                  <a:schemeClr val="bg1"/>
                </a:solidFill>
                <a:latin typeface="Calibri" panose="020F0502020204030204" pitchFamily="34" charset="0"/>
                <a:cs typeface="Calibri" panose="020F0502020204030204" pitchFamily="34" charset="0"/>
              </a:rPr>
              <a:t>מועד החופשה יקבע בתיאום עם הממונה ובאישורו. </a:t>
            </a:r>
            <a:r>
              <a:rPr lang="he-IL" b="1" dirty="0">
                <a:solidFill>
                  <a:schemeClr val="bg1"/>
                </a:solidFill>
                <a:latin typeface="Calibri" panose="020F0502020204030204" pitchFamily="34" charset="0"/>
                <a:cs typeface="Calibri" panose="020F0502020204030204" pitchFamily="34" charset="0"/>
              </a:rPr>
              <a:t>ככלל אין לאפשר לעובד להיכנס למינוס של ימי חופש, למעט עובדים בעלי ותק של שנתיים לפחות (באישור משאבי אנוש). </a:t>
            </a:r>
            <a:br>
              <a:rPr lang="he-IL" b="1" dirty="0">
                <a:solidFill>
                  <a:schemeClr val="bg1"/>
                </a:solidFill>
                <a:latin typeface="Calibri" panose="020F0502020204030204" pitchFamily="34" charset="0"/>
                <a:cs typeface="Calibri" panose="020F0502020204030204" pitchFamily="34" charset="0"/>
              </a:rPr>
            </a:br>
            <a:br>
              <a:rPr lang="he-IL" dirty="0">
                <a:solidFill>
                  <a:schemeClr val="bg1"/>
                </a:solidFill>
                <a:latin typeface="Calibri" panose="020F0502020204030204" pitchFamily="34" charset="0"/>
                <a:cs typeface="Calibri" panose="020F0502020204030204" pitchFamily="34" charset="0"/>
              </a:rPr>
            </a:br>
            <a:r>
              <a:rPr lang="he-IL" dirty="0">
                <a:solidFill>
                  <a:schemeClr val="bg1"/>
                </a:solidFill>
                <a:latin typeface="Calibri" panose="020F0502020204030204" pitchFamily="34" charset="0"/>
                <a:cs typeface="Calibri" panose="020F0502020204030204" pitchFamily="34" charset="0"/>
              </a:rPr>
              <a:t>התנועה רשאית להורות על יציאה לחופשה מרוכזת לכלל העובדים בהתרעה של לפחות שבועיים מראש.</a:t>
            </a:r>
          </a:p>
          <a:p>
            <a:pPr algn="r" rtl="1"/>
            <a:br>
              <a:rPr lang="en-US" dirty="0">
                <a:solidFill>
                  <a:schemeClr val="bg1"/>
                </a:solidFill>
                <a:latin typeface="Calibri" panose="020F0502020204030204" pitchFamily="34" charset="0"/>
                <a:cs typeface="Calibri" panose="020F0502020204030204" pitchFamily="34" charset="0"/>
              </a:rPr>
            </a:br>
            <a:endParaRPr lang="he-IL" dirty="0">
              <a:solidFill>
                <a:schemeClr val="bg1"/>
              </a:solidFill>
              <a:latin typeface="Calibri" panose="020F0502020204030204" pitchFamily="34" charset="0"/>
              <a:cs typeface="Calibri" panose="020F0502020204030204" pitchFamily="34" charset="0"/>
            </a:endParaRPr>
          </a:p>
        </p:txBody>
      </p:sp>
      <p:graphicFrame>
        <p:nvGraphicFramePr>
          <p:cNvPr id="18" name="טבלה 17"/>
          <p:cNvGraphicFramePr>
            <a:graphicFrameLocks noGrp="1"/>
          </p:cNvGraphicFramePr>
          <p:nvPr>
            <p:extLst>
              <p:ext uri="{D42A27DB-BD31-4B8C-83A1-F6EECF244321}">
                <p14:modId xmlns:p14="http://schemas.microsoft.com/office/powerpoint/2010/main" val="2490954009"/>
              </p:ext>
            </p:extLst>
          </p:nvPr>
        </p:nvGraphicFramePr>
        <p:xfrm>
          <a:off x="1007603" y="3061445"/>
          <a:ext cx="7211145" cy="2834710"/>
        </p:xfrm>
        <a:graphic>
          <a:graphicData uri="http://schemas.openxmlformats.org/drawingml/2006/table">
            <a:tbl>
              <a:tblPr rtl="1" firstRow="1" bandRow="1">
                <a:tableStyleId>{5202B0CA-FC54-4496-8BCA-5EF66A818D29}</a:tableStyleId>
              </a:tblPr>
              <a:tblGrid>
                <a:gridCol w="2403715">
                  <a:extLst>
                    <a:ext uri="{9D8B030D-6E8A-4147-A177-3AD203B41FA5}">
                      <a16:colId xmlns:a16="http://schemas.microsoft.com/office/drawing/2014/main" val="20000"/>
                    </a:ext>
                  </a:extLst>
                </a:gridCol>
                <a:gridCol w="2403715">
                  <a:extLst>
                    <a:ext uri="{9D8B030D-6E8A-4147-A177-3AD203B41FA5}">
                      <a16:colId xmlns:a16="http://schemas.microsoft.com/office/drawing/2014/main" val="1646525945"/>
                    </a:ext>
                  </a:extLst>
                </a:gridCol>
                <a:gridCol w="2403715">
                  <a:extLst>
                    <a:ext uri="{9D8B030D-6E8A-4147-A177-3AD203B41FA5}">
                      <a16:colId xmlns:a16="http://schemas.microsoft.com/office/drawing/2014/main" val="20001"/>
                    </a:ext>
                  </a:extLst>
                </a:gridCol>
              </a:tblGrid>
              <a:tr h="330723">
                <a:tc>
                  <a:txBody>
                    <a:bodyPr/>
                    <a:lstStyle/>
                    <a:p>
                      <a:pPr algn="ctr" rtl="1"/>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dirty="0"/>
                        <a:t>עובד 5 ימים בשבוע</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dirty="0"/>
                        <a:t>עובד</a:t>
                      </a:r>
                      <a:r>
                        <a:rPr lang="he-IL" sz="1800" baseline="0" dirty="0"/>
                        <a:t> 6 ימים בשבוע</a:t>
                      </a:r>
                      <a:endParaRPr lang="he-IL" sz="1800" dirty="0">
                        <a:latin typeface="Calibri" panose="020F0502020204030204" pitchFamily="34" charset="0"/>
                        <a:cs typeface="Calibri" panose="020F0502020204030204" pitchFamily="34" charset="0"/>
                      </a:endParaRPr>
                    </a:p>
                  </a:txBody>
                  <a:tcPr marL="84406" marR="84406" marT="45725" marB="45725"/>
                </a:tc>
                <a:extLst>
                  <a:ext uri="{0D108BD9-81ED-4DB2-BD59-A6C34878D82A}">
                    <a16:rowId xmlns:a16="http://schemas.microsoft.com/office/drawing/2014/main" val="10000"/>
                  </a:ext>
                </a:extLst>
              </a:tr>
              <a:tr h="578758">
                <a:tc>
                  <a:txBody>
                    <a:bodyPr/>
                    <a:lstStyle/>
                    <a:p>
                      <a:pPr algn="ctr" rtl="1"/>
                      <a:r>
                        <a:rPr lang="he-IL" sz="1800" dirty="0"/>
                        <a:t>בעבור כל אחת מחמש השנים הראשונות</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a:t>12</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dirty="0"/>
                        <a:t>14 יום בשנה</a:t>
                      </a:r>
                      <a:endParaRPr lang="he-IL" sz="1800" dirty="0">
                        <a:latin typeface="Calibri" panose="020F0502020204030204" pitchFamily="34" charset="0"/>
                        <a:cs typeface="Calibri" panose="020F0502020204030204" pitchFamily="34" charset="0"/>
                      </a:endParaRPr>
                    </a:p>
                  </a:txBody>
                  <a:tcPr marL="84406" marR="84406" marT="45725" marB="45725"/>
                </a:tc>
                <a:extLst>
                  <a:ext uri="{0D108BD9-81ED-4DB2-BD59-A6C34878D82A}">
                    <a16:rowId xmlns:a16="http://schemas.microsoft.com/office/drawing/2014/main" val="10001"/>
                  </a:ext>
                </a:extLst>
              </a:tr>
              <a:tr h="330723">
                <a:tc>
                  <a:txBody>
                    <a:bodyPr/>
                    <a:lstStyle/>
                    <a:p>
                      <a:pPr algn="ctr" rtl="1"/>
                      <a:r>
                        <a:rPr lang="he-IL" sz="1800" dirty="0"/>
                        <a:t>בעבור השנה השישית</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a:t>17</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dirty="0"/>
                        <a:t>16 יום בשנה</a:t>
                      </a:r>
                      <a:endParaRPr lang="he-IL" sz="1800" dirty="0">
                        <a:latin typeface="Calibri" panose="020F0502020204030204" pitchFamily="34" charset="0"/>
                        <a:cs typeface="Calibri" panose="020F0502020204030204" pitchFamily="34" charset="0"/>
                      </a:endParaRPr>
                    </a:p>
                  </a:txBody>
                  <a:tcPr marL="84406" marR="84406" marT="45725" marB="45725"/>
                </a:tc>
                <a:extLst>
                  <a:ext uri="{0D108BD9-81ED-4DB2-BD59-A6C34878D82A}">
                    <a16:rowId xmlns:a16="http://schemas.microsoft.com/office/drawing/2014/main" val="10003"/>
                  </a:ext>
                </a:extLst>
              </a:tr>
              <a:tr h="330723">
                <a:tc>
                  <a:txBody>
                    <a:bodyPr/>
                    <a:lstStyle/>
                    <a:p>
                      <a:pPr algn="ctr" rtl="1"/>
                      <a:r>
                        <a:rPr lang="he-IL" sz="1800" dirty="0"/>
                        <a:t>בעבור השנה השביעית</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a:t>17</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dirty="0"/>
                        <a:t>18 יום בשנה</a:t>
                      </a:r>
                      <a:endParaRPr lang="he-IL" sz="1800" dirty="0">
                        <a:latin typeface="Calibri" panose="020F0502020204030204" pitchFamily="34" charset="0"/>
                        <a:cs typeface="Calibri" panose="020F0502020204030204" pitchFamily="34" charset="0"/>
                      </a:endParaRPr>
                    </a:p>
                  </a:txBody>
                  <a:tcPr marL="84406" marR="84406" marT="45725" marB="45725"/>
                </a:tc>
                <a:extLst>
                  <a:ext uri="{0D108BD9-81ED-4DB2-BD59-A6C34878D82A}">
                    <a16:rowId xmlns:a16="http://schemas.microsoft.com/office/drawing/2014/main" val="3365404606"/>
                  </a:ext>
                </a:extLst>
              </a:tr>
              <a:tr h="330723">
                <a:tc>
                  <a:txBody>
                    <a:bodyPr/>
                    <a:lstStyle/>
                    <a:p>
                      <a:pPr algn="ctr" rtl="1"/>
                      <a:r>
                        <a:rPr lang="he-IL" sz="1800" dirty="0"/>
                        <a:t>בעבור השנה השמינית</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a:t>17</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dirty="0"/>
                        <a:t>19 יום בשנה</a:t>
                      </a:r>
                      <a:endParaRPr lang="he-IL" sz="1800" dirty="0">
                        <a:latin typeface="Calibri" panose="020F0502020204030204" pitchFamily="34" charset="0"/>
                        <a:cs typeface="Calibri" panose="020F0502020204030204" pitchFamily="34" charset="0"/>
                      </a:endParaRPr>
                    </a:p>
                  </a:txBody>
                  <a:tcPr marL="84406" marR="84406" marT="45725" marB="45725"/>
                </a:tc>
                <a:extLst>
                  <a:ext uri="{0D108BD9-81ED-4DB2-BD59-A6C34878D82A}">
                    <a16:rowId xmlns:a16="http://schemas.microsoft.com/office/drawing/2014/main" val="2750752559"/>
                  </a:ext>
                </a:extLst>
              </a:tr>
              <a:tr h="341837">
                <a:tc>
                  <a:txBody>
                    <a:bodyPr/>
                    <a:lstStyle/>
                    <a:p>
                      <a:pPr algn="ctr" rtl="1"/>
                      <a:r>
                        <a:rPr lang="he-IL" sz="1800" dirty="0"/>
                        <a:t>בעבור השנה התשיעית </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a:t>23</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dirty="0"/>
                        <a:t>20 יום בשנה</a:t>
                      </a:r>
                      <a:endParaRPr lang="he-IL" sz="1800" dirty="0">
                        <a:latin typeface="Calibri" panose="020F0502020204030204" pitchFamily="34" charset="0"/>
                        <a:cs typeface="Calibri" panose="020F0502020204030204" pitchFamily="34" charset="0"/>
                      </a:endParaRPr>
                    </a:p>
                  </a:txBody>
                  <a:tcPr marL="84406" marR="84406" marT="45725" marB="45725"/>
                </a:tc>
                <a:extLst>
                  <a:ext uri="{0D108BD9-81ED-4DB2-BD59-A6C34878D82A}">
                    <a16:rowId xmlns:a16="http://schemas.microsoft.com/office/drawing/2014/main" val="10005"/>
                  </a:ext>
                </a:extLst>
              </a:tr>
              <a:tr h="341837">
                <a:tc>
                  <a:txBody>
                    <a:bodyPr/>
                    <a:lstStyle/>
                    <a:p>
                      <a:pPr algn="ctr" rtl="1"/>
                      <a:r>
                        <a:rPr lang="he-IL" sz="1800" dirty="0"/>
                        <a:t>בעבור השנה העשירית</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dirty="0"/>
                        <a:t>23</a:t>
                      </a:r>
                      <a:endParaRPr lang="he-IL" sz="1800" dirty="0">
                        <a:latin typeface="Calibri" panose="020F0502020204030204" pitchFamily="34" charset="0"/>
                        <a:cs typeface="Calibri" panose="020F0502020204030204" pitchFamily="34" charset="0"/>
                      </a:endParaRPr>
                    </a:p>
                  </a:txBody>
                  <a:tcPr marL="84406" marR="84406" marT="45725" marB="45725"/>
                </a:tc>
                <a:tc>
                  <a:txBody>
                    <a:bodyPr/>
                    <a:lstStyle/>
                    <a:p>
                      <a:pPr algn="ctr" rtl="1"/>
                      <a:r>
                        <a:rPr lang="he-IL" sz="1800" dirty="0"/>
                        <a:t>21 יום בשנה</a:t>
                      </a:r>
                      <a:endParaRPr lang="he-IL" sz="1800" dirty="0">
                        <a:latin typeface="Calibri" panose="020F0502020204030204" pitchFamily="34" charset="0"/>
                        <a:cs typeface="Calibri" panose="020F0502020204030204" pitchFamily="34" charset="0"/>
                      </a:endParaRPr>
                    </a:p>
                  </a:txBody>
                  <a:tcPr marL="84406" marR="84406" marT="45725" marB="45725"/>
                </a:tc>
                <a:extLst>
                  <a:ext uri="{0D108BD9-81ED-4DB2-BD59-A6C34878D82A}">
                    <a16:rowId xmlns:a16="http://schemas.microsoft.com/office/drawing/2014/main" val="2064905611"/>
                  </a:ext>
                </a:extLst>
              </a:tr>
            </a:tbl>
          </a:graphicData>
        </a:graphic>
      </p:graphicFrame>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kern="1200" dirty="0">
                <a:solidFill>
                  <a:schemeClr val="bg1">
                    <a:lumMod val="95000"/>
                  </a:schemeClr>
                </a:solidFill>
                <a:latin typeface="Calibri" panose="020F0502020204030204" pitchFamily="34" charset="0"/>
                <a:cs typeface="Calibri" panose="020F0502020204030204" pitchFamily="34" charset="0"/>
              </a:rPr>
              <a:t>חוק ימי חופשה</a:t>
            </a:r>
          </a:p>
        </p:txBody>
      </p:sp>
      <p:pic>
        <p:nvPicPr>
          <p:cNvPr id="3" name="Picture 2" descr="Time Management Drawing Sketch Control Vector Stock Vector - Illustration  of control, hour: 174309659">
            <a:extLst>
              <a:ext uri="{FF2B5EF4-FFF2-40B4-BE49-F238E27FC236}">
                <a16:creationId xmlns:a16="http://schemas.microsoft.com/office/drawing/2014/main" id="{1781D4BE-90C8-C21B-D7D1-DD9BFEFDE56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8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המשך-</a:t>
            </a:r>
            <a:r>
              <a:rPr lang="he-IL" b="1" kern="1200" dirty="0">
                <a:solidFill>
                  <a:schemeClr val="bg1">
                    <a:lumMod val="95000"/>
                  </a:schemeClr>
                </a:solidFill>
                <a:latin typeface="Calibri" panose="020F0502020204030204" pitchFamily="34" charset="0"/>
                <a:cs typeface="Calibri" panose="020F0502020204030204" pitchFamily="34" charset="0"/>
              </a:rPr>
              <a:t> ימי חופשה</a:t>
            </a:r>
          </a:p>
        </p:txBody>
      </p:sp>
      <p:sp>
        <p:nvSpPr>
          <p:cNvPr id="7" name="מציין מיקום תוכן 2">
            <a:extLst>
              <a:ext uri="{FF2B5EF4-FFF2-40B4-BE49-F238E27FC236}">
                <a16:creationId xmlns:a16="http://schemas.microsoft.com/office/drawing/2014/main" id="{D5C58C0E-4157-F146-83B6-F300665C3315}"/>
              </a:ext>
            </a:extLst>
          </p:cNvPr>
          <p:cNvSpPr txBox="1">
            <a:spLocks/>
          </p:cNvSpPr>
          <p:nvPr/>
        </p:nvSpPr>
        <p:spPr bwMode="auto">
          <a:xfrm>
            <a:off x="384523" y="1340768"/>
            <a:ext cx="8579965" cy="47436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lnSpcReduction="1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1800" b="1" dirty="0">
                <a:solidFill>
                  <a:schemeClr val="accent4">
                    <a:lumMod val="60000"/>
                    <a:lumOff val="40000"/>
                  </a:schemeClr>
                </a:solidFill>
                <a:latin typeface="Calibri" panose="020F0502020204030204" pitchFamily="34" charset="0"/>
                <a:cs typeface="Calibri" panose="020F0502020204030204" pitchFamily="34" charset="0"/>
              </a:rPr>
              <a:t>יום מנוחה חלופי:</a:t>
            </a:r>
            <a:br>
              <a:rPr lang="he-IL" sz="1800" u="sng" dirty="0">
                <a:solidFill>
                  <a:schemeClr val="bg1"/>
                </a:solidFill>
                <a:latin typeface="Calibri" panose="020F0502020204030204" pitchFamily="34" charset="0"/>
                <a:cs typeface="Calibri" panose="020F0502020204030204" pitchFamily="34" charset="0"/>
              </a:rPr>
            </a:br>
            <a:r>
              <a:rPr lang="he-IL" sz="1800" dirty="0">
                <a:solidFill>
                  <a:schemeClr val="bg1"/>
                </a:solidFill>
                <a:latin typeface="Calibri" panose="020F0502020204030204" pitchFamily="34" charset="0"/>
                <a:cs typeface="Calibri" panose="020F0502020204030204" pitchFamily="34" charset="0"/>
              </a:rPr>
              <a:t>במקרה של עבודה במהלך השבת החוק קובע כי על העובד לקחת יום מנוחה חלופי במהלך השבוע העוקב באישור מנהל ישיר, כך שתהיה לו חופשה רצופה בת 36 שעות.</a:t>
            </a:r>
            <a:br>
              <a:rPr lang="he-IL" sz="1800" dirty="0">
                <a:solidFill>
                  <a:schemeClr val="bg1"/>
                </a:solidFill>
                <a:latin typeface="Calibri" panose="020F0502020204030204" pitchFamily="34" charset="0"/>
                <a:cs typeface="Calibri" panose="020F0502020204030204" pitchFamily="34" charset="0"/>
              </a:rPr>
            </a:br>
            <a:r>
              <a:rPr lang="he-IL" sz="1800" dirty="0">
                <a:solidFill>
                  <a:schemeClr val="bg1"/>
                </a:solidFill>
                <a:latin typeface="Calibri" panose="020F0502020204030204" pitchFamily="34" charset="0"/>
                <a:cs typeface="Calibri" panose="020F0502020204030204" pitchFamily="34" charset="0"/>
              </a:rPr>
              <a:t>יום זה לא יורד ממניין ימי החופשה השנתיים.</a:t>
            </a:r>
          </a:p>
          <a:p>
            <a:pPr marL="0" indent="0">
              <a:buNone/>
            </a:pPr>
            <a:r>
              <a:rPr lang="he-IL" sz="1800" b="1" dirty="0">
                <a:solidFill>
                  <a:schemeClr val="bg1"/>
                </a:solidFill>
                <a:latin typeface="Calibri" panose="020F0502020204030204" pitchFamily="34" charset="0"/>
                <a:cs typeface="Calibri" panose="020F0502020204030204" pitchFamily="34" charset="0"/>
              </a:rPr>
              <a:t>באחריות מרכז/ת האשכול ומרכז/ת ההנהגה לוודא כי העובד יוצא ליום מנוחה חלופי.</a:t>
            </a:r>
            <a:br>
              <a:rPr lang="he-IL" sz="1800" b="1" dirty="0">
                <a:solidFill>
                  <a:schemeClr val="bg1"/>
                </a:solidFill>
                <a:latin typeface="Calibri" panose="020F0502020204030204" pitchFamily="34" charset="0"/>
                <a:cs typeface="Calibri" panose="020F0502020204030204" pitchFamily="34" charset="0"/>
              </a:rPr>
            </a:br>
            <a:br>
              <a:rPr lang="he-IL" sz="1800" b="1" dirty="0">
                <a:solidFill>
                  <a:schemeClr val="accent4">
                    <a:lumMod val="60000"/>
                    <a:lumOff val="40000"/>
                  </a:schemeClr>
                </a:solidFill>
                <a:latin typeface="Calibri" panose="020F0502020204030204" pitchFamily="34" charset="0"/>
                <a:cs typeface="Calibri" panose="020F0502020204030204" pitchFamily="34" charset="0"/>
              </a:rPr>
            </a:br>
            <a:r>
              <a:rPr lang="he-IL" sz="1800" b="1" dirty="0">
                <a:solidFill>
                  <a:schemeClr val="accent4">
                    <a:lumMod val="60000"/>
                    <a:lumOff val="40000"/>
                  </a:schemeClr>
                </a:solidFill>
                <a:latin typeface="Calibri" panose="020F0502020204030204" pitchFamily="34" charset="0"/>
                <a:cs typeface="Calibri" panose="020F0502020204030204" pitchFamily="34" charset="0"/>
              </a:rPr>
              <a:t>שבת חופשית:</a:t>
            </a:r>
            <a:br>
              <a:rPr lang="he-IL" sz="1800" b="1" dirty="0">
                <a:solidFill>
                  <a:schemeClr val="accent4">
                    <a:lumMod val="60000"/>
                    <a:lumOff val="40000"/>
                  </a:schemeClr>
                </a:solidFill>
                <a:latin typeface="Calibri" panose="020F0502020204030204" pitchFamily="34" charset="0"/>
                <a:cs typeface="Calibri" panose="020F0502020204030204" pitchFamily="34" charset="0"/>
              </a:rPr>
            </a:br>
            <a:r>
              <a:rPr lang="he-IL" sz="1800" dirty="0">
                <a:solidFill>
                  <a:schemeClr val="bg1"/>
                </a:solidFill>
                <a:latin typeface="Calibri" panose="020F0502020204030204" pitchFamily="34" charset="0"/>
                <a:cs typeface="Calibri" panose="020F0502020204030204" pitchFamily="34" charset="0"/>
              </a:rPr>
              <a:t>אחת לחודשיים מופיעה </a:t>
            </a:r>
            <a:r>
              <a:rPr lang="he-IL" sz="1800" dirty="0" err="1">
                <a:solidFill>
                  <a:schemeClr val="bg1"/>
                </a:solidFill>
                <a:latin typeface="Calibri" panose="020F0502020204030204" pitchFamily="34" charset="0"/>
                <a:cs typeface="Calibri" panose="020F0502020204030204" pitchFamily="34" charset="0"/>
              </a:rPr>
              <a:t>בלו"ז</a:t>
            </a:r>
            <a:r>
              <a:rPr lang="he-IL" sz="1800" dirty="0">
                <a:solidFill>
                  <a:schemeClr val="bg1"/>
                </a:solidFill>
                <a:latin typeface="Calibri" panose="020F0502020204030204" pitchFamily="34" charset="0"/>
                <a:cs typeface="Calibri" panose="020F0502020204030204" pitchFamily="34" charset="0"/>
              </a:rPr>
              <a:t> השנתי שבת חופשית. בסוף שבוע זה אסור לקבוע פעילות שבטית / </a:t>
            </a:r>
            <a:r>
              <a:rPr lang="he-IL" sz="1800" dirty="0" err="1">
                <a:solidFill>
                  <a:schemeClr val="bg1"/>
                </a:solidFill>
                <a:latin typeface="Calibri" panose="020F0502020204030204" pitchFamily="34" charset="0"/>
                <a:cs typeface="Calibri" panose="020F0502020204030204" pitchFamily="34" charset="0"/>
              </a:rPr>
              <a:t>הנהגתית</a:t>
            </a:r>
            <a:r>
              <a:rPr lang="he-IL" sz="1800" dirty="0">
                <a:solidFill>
                  <a:schemeClr val="bg1"/>
                </a:solidFill>
                <a:latin typeface="Calibri" panose="020F0502020204030204" pitchFamily="34" charset="0"/>
                <a:cs typeface="Calibri" panose="020F0502020204030204" pitchFamily="34" charset="0"/>
              </a:rPr>
              <a:t>.</a:t>
            </a:r>
            <a:br>
              <a:rPr lang="he-IL" sz="1800" u="sng" dirty="0">
                <a:solidFill>
                  <a:schemeClr val="bg1"/>
                </a:solidFill>
                <a:latin typeface="Calibri" panose="020F0502020204030204" pitchFamily="34" charset="0"/>
                <a:cs typeface="Calibri" panose="020F0502020204030204" pitchFamily="34" charset="0"/>
              </a:rPr>
            </a:br>
            <a:br>
              <a:rPr lang="he-IL" sz="1800" dirty="0">
                <a:solidFill>
                  <a:schemeClr val="bg1"/>
                </a:solidFill>
                <a:latin typeface="Calibri" panose="020F0502020204030204" pitchFamily="34" charset="0"/>
                <a:cs typeface="Calibri" panose="020F0502020204030204" pitchFamily="34" charset="0"/>
              </a:rPr>
            </a:br>
            <a:r>
              <a:rPr lang="he-IL" sz="1800" b="1" dirty="0">
                <a:solidFill>
                  <a:schemeClr val="accent4">
                    <a:lumMod val="60000"/>
                    <a:lumOff val="40000"/>
                  </a:schemeClr>
                </a:solidFill>
                <a:latin typeface="Calibri" panose="020F0502020204030204" pitchFamily="34" charset="0"/>
                <a:cs typeface="Calibri" panose="020F0502020204030204" pitchFamily="34" charset="0"/>
              </a:rPr>
              <a:t>הטבות בתנועת הצופים:</a:t>
            </a:r>
          </a:p>
          <a:p>
            <a:r>
              <a:rPr lang="he-IL" sz="1800" dirty="0">
                <a:solidFill>
                  <a:schemeClr val="bg1"/>
                </a:solidFill>
                <a:latin typeface="Calibri" panose="020F0502020204030204" pitchFamily="34" charset="0"/>
                <a:cs typeface="Calibri" panose="020F0502020204030204" pitchFamily="34" charset="0"/>
              </a:rPr>
              <a:t>ערבי חג מוגדרים כיום מנוחה מלא ע"ח המעסיק.</a:t>
            </a:r>
          </a:p>
          <a:p>
            <a:r>
              <a:rPr lang="he-IL" sz="1800" dirty="0">
                <a:solidFill>
                  <a:schemeClr val="bg1"/>
                </a:solidFill>
                <a:latin typeface="Calibri" panose="020F0502020204030204" pitchFamily="34" charset="0"/>
                <a:cs typeface="Calibri" panose="020F0502020204030204" pitchFamily="34" charset="0"/>
              </a:rPr>
              <a:t>יום בחירה אחד בשנה ע"ח המעסיק. </a:t>
            </a:r>
            <a:endParaRPr lang="en-US" sz="1800" dirty="0">
              <a:solidFill>
                <a:schemeClr val="bg1"/>
              </a:solidFill>
              <a:latin typeface="Calibri" panose="020F0502020204030204" pitchFamily="34" charset="0"/>
              <a:cs typeface="Calibri" panose="020F0502020204030204" pitchFamily="34" charset="0"/>
            </a:endParaRPr>
          </a:p>
          <a:p>
            <a:r>
              <a:rPr lang="he-IL" sz="1800" dirty="0">
                <a:solidFill>
                  <a:schemeClr val="bg1"/>
                </a:solidFill>
                <a:latin typeface="Calibri" panose="020F0502020204030204" pitchFamily="34" charset="0"/>
                <a:cs typeface="Calibri" panose="020F0502020204030204" pitchFamily="34" charset="0"/>
              </a:rPr>
              <a:t>ימי חופשה מיוחדים ע"ח התנועה: נישואין, נישואי בן/בת, חופשת בן/בת זוג של יולדת, בר/ת מצווה, אבל בקרבה שניה, אזכרה בקרבה ראשונה.</a:t>
            </a:r>
            <a:br>
              <a:rPr lang="en-US" sz="1800" dirty="0">
                <a:solidFill>
                  <a:schemeClr val="bg1"/>
                </a:solidFill>
                <a:latin typeface="Calibri" panose="020F0502020204030204" pitchFamily="34" charset="0"/>
                <a:cs typeface="Calibri" panose="020F0502020204030204" pitchFamily="34" charset="0"/>
              </a:rPr>
            </a:br>
            <a:br>
              <a:rPr lang="he-IL" sz="1800" dirty="0">
                <a:solidFill>
                  <a:schemeClr val="bg1"/>
                </a:solidFill>
                <a:latin typeface="Calibri" panose="020F0502020204030204" pitchFamily="34" charset="0"/>
                <a:cs typeface="Calibri" panose="020F0502020204030204" pitchFamily="34" charset="0"/>
              </a:rPr>
            </a:br>
            <a:endParaRPr lang="he-IL" altLang="he-IL" sz="1900" dirty="0">
              <a:solidFill>
                <a:schemeClr val="bg1"/>
              </a:solidFill>
              <a:latin typeface="Calibri" panose="020F0502020204030204" pitchFamily="34" charset="0"/>
              <a:cs typeface="Calibri" panose="020F0502020204030204" pitchFamily="34" charset="0"/>
            </a:endParaRPr>
          </a:p>
          <a:p>
            <a:endParaRPr lang="he-IL" altLang="he-IL" sz="1900" dirty="0">
              <a:solidFill>
                <a:schemeClr val="bg1"/>
              </a:solidFill>
              <a:latin typeface="Calibri" panose="020F0502020204030204" pitchFamily="34" charset="0"/>
              <a:cs typeface="Calibri" panose="020F0502020204030204" pitchFamily="34" charset="0"/>
            </a:endParaRPr>
          </a:p>
          <a:p>
            <a:endParaRPr lang="he-IL" altLang="he-IL" sz="1900" dirty="0">
              <a:solidFill>
                <a:schemeClr val="bg1"/>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49847EBE-9308-7F0C-AB10-2228C6589C2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9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a:extLst>
              <a:ext uri="{FF2B5EF4-FFF2-40B4-BE49-F238E27FC236}">
                <a16:creationId xmlns:a16="http://schemas.microsoft.com/office/drawing/2014/main" id="{B78E1855-260D-E341-9475-921D7A149828}"/>
              </a:ext>
            </a:extLst>
          </p:cNvPr>
          <p:cNvCxnSpPr>
            <a:cxnSpLocks/>
          </p:cNvCxnSpPr>
          <p:nvPr/>
        </p:nvCxnSpPr>
        <p:spPr>
          <a:xfrm>
            <a:off x="457200" y="986427"/>
            <a:ext cx="8229600" cy="0"/>
          </a:xfrm>
          <a:prstGeom prst="line">
            <a:avLst/>
          </a:prstGeom>
          <a:ln w="12700">
            <a:solidFill>
              <a:srgbClr val="FFBE30"/>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7" name="כותרת 1">
            <a:extLst>
              <a:ext uri="{FF2B5EF4-FFF2-40B4-BE49-F238E27FC236}">
                <a16:creationId xmlns:a16="http://schemas.microsoft.com/office/drawing/2014/main" id="{68F6D3AE-BBF4-B745-806C-A433998BEF35}"/>
              </a:ext>
            </a:extLst>
          </p:cNvPr>
          <p:cNvSpPr>
            <a:spLocks noGrp="1"/>
          </p:cNvSpPr>
          <p:nvPr>
            <p:ph type="title"/>
          </p:nvPr>
        </p:nvSpPr>
        <p:spPr>
          <a:xfrm>
            <a:off x="457200" y="0"/>
            <a:ext cx="8229600" cy="986427"/>
          </a:xfrm>
          <a:effectLst>
            <a:outerShdw blurRad="50800" dist="38100" dir="2700000" algn="tl" rotWithShape="0">
              <a:prstClr val="black">
                <a:alpha val="40000"/>
              </a:prstClr>
            </a:outerShdw>
          </a:effectLst>
        </p:spPr>
        <p:txBody>
          <a:bodyPr vert="horz" lIns="91440" tIns="45720" rIns="91440" bIns="45720" rtlCol="1" anchor="ctr">
            <a:noAutofit/>
          </a:bodyPr>
          <a:lstStyle/>
          <a:p>
            <a:pPr algn="r"/>
            <a:r>
              <a:rPr lang="he-IL" b="1" dirty="0">
                <a:solidFill>
                  <a:schemeClr val="bg1">
                    <a:lumMod val="95000"/>
                  </a:schemeClr>
                </a:solidFill>
                <a:latin typeface="Calibri" panose="020F0502020204030204" pitchFamily="34" charset="0"/>
                <a:cs typeface="Calibri" panose="020F0502020204030204" pitchFamily="34" charset="0"/>
              </a:rPr>
              <a:t>מלגות</a:t>
            </a:r>
            <a:endParaRPr lang="he-IL" b="1" kern="1200" dirty="0">
              <a:solidFill>
                <a:schemeClr val="bg1">
                  <a:lumMod val="95000"/>
                </a:schemeClr>
              </a:solidFill>
              <a:latin typeface="Calibri" panose="020F0502020204030204" pitchFamily="34" charset="0"/>
              <a:cs typeface="Calibri" panose="020F0502020204030204" pitchFamily="34" charset="0"/>
            </a:endParaRPr>
          </a:p>
        </p:txBody>
      </p:sp>
      <p:sp>
        <p:nvSpPr>
          <p:cNvPr id="5" name="מלבן 4">
            <a:extLst>
              <a:ext uri="{FF2B5EF4-FFF2-40B4-BE49-F238E27FC236}">
                <a16:creationId xmlns:a16="http://schemas.microsoft.com/office/drawing/2014/main" id="{7329C327-61BE-D145-AF64-5F1A98C73CE9}"/>
              </a:ext>
            </a:extLst>
          </p:cNvPr>
          <p:cNvSpPr/>
          <p:nvPr/>
        </p:nvSpPr>
        <p:spPr>
          <a:xfrm>
            <a:off x="158679" y="836712"/>
            <a:ext cx="8826642" cy="5466112"/>
          </a:xfrm>
          <a:prstGeom prst="rect">
            <a:avLst/>
          </a:prstGeom>
        </p:spPr>
        <p:txBody>
          <a:bodyPr wrap="square">
            <a:spAutoFit/>
          </a:bodyPr>
          <a:lstStyle/>
          <a:p>
            <a:pPr algn="r" rtl="1"/>
            <a:br>
              <a:rPr lang="he-IL" altLang="he-IL" b="1" dirty="0">
                <a:solidFill>
                  <a:schemeClr val="bg1"/>
                </a:solidFill>
                <a:latin typeface="Calibri" panose="020F0502020204030204" pitchFamily="34" charset="0"/>
                <a:cs typeface="Calibri" panose="020F0502020204030204" pitchFamily="34" charset="0"/>
              </a:rPr>
            </a:br>
            <a:r>
              <a:rPr lang="he-IL" altLang="he-IL" b="1" dirty="0">
                <a:solidFill>
                  <a:schemeClr val="bg1"/>
                </a:solidFill>
                <a:latin typeface="Calibri" panose="020F0502020204030204" pitchFamily="34" charset="0"/>
                <a:cs typeface="Calibri" panose="020F0502020204030204" pitchFamily="34" charset="0"/>
              </a:rPr>
              <a:t>יש לכם מרכז/ת שאתם רוצים לתגמל אותו, לעודד את הישארותו בתנועה- מלגות זה אחד </a:t>
            </a:r>
          </a:p>
          <a:p>
            <a:pPr algn="r" rtl="1"/>
            <a:r>
              <a:rPr lang="he-IL" altLang="he-IL" b="1" dirty="0">
                <a:solidFill>
                  <a:schemeClr val="bg1"/>
                </a:solidFill>
                <a:latin typeface="Calibri" panose="020F0502020204030204" pitchFamily="34" charset="0"/>
                <a:cs typeface="Calibri" panose="020F0502020204030204" pitchFamily="34" charset="0"/>
              </a:rPr>
              <a:t>המסלולים האפשריים. זה המקום שלכם להציף מול מרכז/ת ההנהגה.</a:t>
            </a:r>
          </a:p>
          <a:p>
            <a:pPr algn="r" rtl="1"/>
            <a:endParaRPr lang="he-IL" altLang="he-IL" b="1" dirty="0">
              <a:solidFill>
                <a:schemeClr val="bg1"/>
              </a:solidFill>
              <a:latin typeface="Calibri" panose="020F0502020204030204" pitchFamily="34" charset="0"/>
              <a:cs typeface="Calibri" panose="020F0502020204030204" pitchFamily="34" charset="0"/>
            </a:endParaRPr>
          </a:p>
          <a:p>
            <a:pPr algn="r" rtl="1"/>
            <a:r>
              <a:rPr lang="he-IL" altLang="he-IL" b="1" dirty="0">
                <a:solidFill>
                  <a:schemeClr val="bg1"/>
                </a:solidFill>
                <a:latin typeface="Calibri" panose="020F0502020204030204" pitchFamily="34" charset="0"/>
                <a:cs typeface="Calibri" panose="020F0502020204030204" pitchFamily="34" charset="0"/>
              </a:rPr>
              <a:t>התנועה מאפשרת הענקת מלגות לעובדיה במספר מסלולים:</a:t>
            </a:r>
            <a:endParaRPr lang="en-US" altLang="he-IL" b="1" dirty="0">
              <a:solidFill>
                <a:schemeClr val="bg1"/>
              </a:solidFill>
              <a:latin typeface="Calibri" panose="020F0502020204030204" pitchFamily="34" charset="0"/>
              <a:cs typeface="Calibri" panose="020F0502020204030204" pitchFamily="34" charset="0"/>
            </a:endParaRPr>
          </a:p>
          <a:p>
            <a:pPr algn="r" rtl="1">
              <a:spcBef>
                <a:spcPct val="20000"/>
              </a:spcBef>
              <a:defRPr/>
            </a:pPr>
            <a:endParaRPr lang="he-IL" altLang="he-IL" dirty="0">
              <a:solidFill>
                <a:schemeClr val="bg1"/>
              </a:solidFill>
              <a:latin typeface="Calibri" panose="020F0502020204030204" pitchFamily="34" charset="0"/>
              <a:cs typeface="Calibri" panose="020F0502020204030204" pitchFamily="34" charset="0"/>
            </a:endParaRPr>
          </a:p>
          <a:p>
            <a:pPr marL="285750" indent="-285750" algn="r" rtl="1">
              <a:spcBef>
                <a:spcPct val="20000"/>
              </a:spcBef>
              <a:buFont typeface="Arial" panose="020B0604020202020204" pitchFamily="34" charset="0"/>
              <a:buChar char="•"/>
              <a:defRPr/>
            </a:pPr>
            <a:r>
              <a:rPr lang="he-IL" altLang="he-IL" dirty="0">
                <a:solidFill>
                  <a:schemeClr val="bg1"/>
                </a:solidFill>
                <a:latin typeface="Calibri" panose="020F0502020204030204" pitchFamily="34" charset="0"/>
                <a:cs typeface="Calibri" panose="020F0502020204030204" pitchFamily="34" charset="0"/>
              </a:rPr>
              <a:t>מלגת לימודים:</a:t>
            </a:r>
          </a:p>
          <a:p>
            <a:pPr algn="r" rtl="1">
              <a:spcBef>
                <a:spcPct val="20000"/>
              </a:spcBef>
              <a:defRPr/>
            </a:pPr>
            <a:r>
              <a:rPr lang="he-IL" altLang="he-IL" dirty="0">
                <a:solidFill>
                  <a:schemeClr val="bg1"/>
                </a:solidFill>
                <a:latin typeface="Calibri" panose="020F0502020204030204" pitchFamily="34" charset="0"/>
                <a:cs typeface="Calibri" panose="020F0502020204030204" pitchFamily="34" charset="0"/>
              </a:rPr>
              <a:t>      בהתאם לקריטריון שימור- עד 5000 ₪ בשנה.</a:t>
            </a:r>
          </a:p>
          <a:p>
            <a:pPr algn="r" rtl="1">
              <a:spcBef>
                <a:spcPct val="20000"/>
              </a:spcBef>
              <a:defRPr/>
            </a:pPr>
            <a:r>
              <a:rPr lang="he-IL" altLang="he-IL" dirty="0">
                <a:solidFill>
                  <a:schemeClr val="bg1"/>
                </a:solidFill>
                <a:latin typeface="Calibri" panose="020F0502020204030204" pitchFamily="34" charset="0"/>
                <a:cs typeface="Calibri" panose="020F0502020204030204" pitchFamily="34" charset="0"/>
              </a:rPr>
              <a:t>      בהתאם לקריטריון מקצועי+ שימור- עד 70% משכר לימוד אוניברסיטאי בשנה.</a:t>
            </a:r>
          </a:p>
          <a:p>
            <a:pPr marL="285750" indent="-285750" algn="r" rtl="1">
              <a:spcBef>
                <a:spcPct val="20000"/>
              </a:spcBef>
              <a:buFont typeface="Arial" panose="020B0604020202020204" pitchFamily="34" charset="0"/>
              <a:buChar char="•"/>
              <a:defRPr/>
            </a:pPr>
            <a:r>
              <a:rPr lang="he-IL" altLang="he-IL" dirty="0">
                <a:solidFill>
                  <a:schemeClr val="bg1"/>
                </a:solidFill>
                <a:latin typeface="Calibri" panose="020F0502020204030204" pitchFamily="34" charset="0"/>
                <a:cs typeface="Calibri" panose="020F0502020204030204" pitchFamily="34" charset="0"/>
              </a:rPr>
              <a:t>מלגת מחייה- עד 7,000 ₪ לשנה.</a:t>
            </a:r>
          </a:p>
          <a:p>
            <a:pPr marL="285750" indent="-285750" algn="r" rtl="1">
              <a:spcBef>
                <a:spcPct val="20000"/>
              </a:spcBef>
              <a:buFont typeface="Arial" panose="020B0604020202020204" pitchFamily="34" charset="0"/>
              <a:buChar char="•"/>
              <a:defRPr/>
            </a:pPr>
            <a:r>
              <a:rPr lang="he-IL" altLang="he-IL" dirty="0">
                <a:solidFill>
                  <a:schemeClr val="bg1"/>
                </a:solidFill>
                <a:latin typeface="Calibri" panose="020F0502020204030204" pitchFamily="34" charset="0"/>
                <a:cs typeface="Calibri" panose="020F0502020204030204" pitchFamily="34" charset="0"/>
              </a:rPr>
              <a:t>מלגת פריפריה- עד 7,000 ₪ לשנה.</a:t>
            </a:r>
          </a:p>
          <a:p>
            <a:pPr algn="r" rtl="1">
              <a:spcBef>
                <a:spcPct val="20000"/>
              </a:spcBef>
              <a:defRPr/>
            </a:pPr>
            <a:endParaRPr lang="he-IL" altLang="he-IL" b="1" dirty="0">
              <a:solidFill>
                <a:schemeClr val="bg1"/>
              </a:solidFill>
              <a:latin typeface="Calibri" panose="020F0502020204030204" pitchFamily="34" charset="0"/>
              <a:cs typeface="Calibri" panose="020F0502020204030204" pitchFamily="34" charset="0"/>
            </a:endParaRPr>
          </a:p>
          <a:p>
            <a:pPr algn="r" rtl="1">
              <a:spcBef>
                <a:spcPct val="20000"/>
              </a:spcBef>
              <a:defRPr/>
            </a:pPr>
            <a:r>
              <a:rPr lang="he-IL" altLang="he-IL" b="1" dirty="0">
                <a:solidFill>
                  <a:schemeClr val="bg1"/>
                </a:solidFill>
                <a:latin typeface="Calibri" panose="020F0502020204030204" pitchFamily="34" charset="0"/>
                <a:cs typeface="Calibri" panose="020F0502020204030204" pitchFamily="34" charset="0"/>
              </a:rPr>
              <a:t>הטבות אפשריות נוספות:</a:t>
            </a:r>
          </a:p>
          <a:p>
            <a:pPr marL="285750" indent="-285750" algn="r" rtl="1">
              <a:spcBef>
                <a:spcPct val="20000"/>
              </a:spcBef>
              <a:buFont typeface="Arial" panose="020B0604020202020204" pitchFamily="34" charset="0"/>
              <a:buChar char="•"/>
              <a:defRPr/>
            </a:pPr>
            <a:r>
              <a:rPr lang="he-IL" altLang="he-IL" dirty="0">
                <a:solidFill>
                  <a:schemeClr val="bg1"/>
                </a:solidFill>
                <a:latin typeface="Calibri" panose="020F0502020204030204" pitchFamily="34" charset="0"/>
                <a:cs typeface="Calibri" panose="020F0502020204030204" pitchFamily="34" charset="0"/>
              </a:rPr>
              <a:t>סיוע בשכ"ד</a:t>
            </a:r>
          </a:p>
          <a:p>
            <a:pPr marL="285750" indent="-285750" algn="r" rtl="1">
              <a:spcBef>
                <a:spcPct val="20000"/>
              </a:spcBef>
              <a:buFont typeface="Arial" panose="020B0604020202020204" pitchFamily="34" charset="0"/>
              <a:buChar char="•"/>
              <a:defRPr/>
            </a:pPr>
            <a:r>
              <a:rPr lang="he-IL" altLang="he-IL" dirty="0">
                <a:solidFill>
                  <a:schemeClr val="bg1"/>
                </a:solidFill>
                <a:latin typeface="Calibri" panose="020F0502020204030204" pitchFamily="34" charset="0"/>
                <a:cs typeface="Calibri" panose="020F0502020204030204" pitchFamily="34" charset="0"/>
              </a:rPr>
              <a:t>מענק מילוי מקום</a:t>
            </a:r>
          </a:p>
          <a:p>
            <a:pPr marL="285750" indent="-285750" algn="r" rtl="1">
              <a:spcBef>
                <a:spcPct val="20000"/>
              </a:spcBef>
              <a:buFont typeface="Arial" panose="020B0604020202020204" pitchFamily="34" charset="0"/>
              <a:buChar char="•"/>
              <a:defRPr/>
            </a:pPr>
            <a:r>
              <a:rPr lang="he-IL" altLang="he-IL" dirty="0">
                <a:solidFill>
                  <a:schemeClr val="bg1"/>
                </a:solidFill>
                <a:latin typeface="Calibri" panose="020F0502020204030204" pitchFamily="34" charset="0"/>
                <a:cs typeface="Calibri" panose="020F0502020204030204" pitchFamily="34" charset="0"/>
              </a:rPr>
              <a:t>מענק "חבר מביא חבר"</a:t>
            </a:r>
          </a:p>
          <a:p>
            <a:pPr marL="285750" indent="-285750" algn="r" rtl="1">
              <a:spcBef>
                <a:spcPct val="20000"/>
              </a:spcBef>
              <a:buFont typeface="Arial" panose="020B0604020202020204" pitchFamily="34" charset="0"/>
              <a:buChar char="•"/>
              <a:defRPr/>
            </a:pPr>
            <a:endParaRPr lang="he-IL" altLang="he-IL" dirty="0">
              <a:solidFill>
                <a:schemeClr val="bg1"/>
              </a:solidFill>
              <a:latin typeface="Calibri" panose="020F0502020204030204" pitchFamily="34" charset="0"/>
              <a:cs typeface="Calibri" panose="020F0502020204030204" pitchFamily="34" charset="0"/>
            </a:endParaRPr>
          </a:p>
        </p:txBody>
      </p:sp>
      <p:pic>
        <p:nvPicPr>
          <p:cNvPr id="2" name="Picture 2" descr="Time Management Drawing Sketch Control Vector Stock Vector - Illustration  of control, hour: 174309659">
            <a:extLst>
              <a:ext uri="{FF2B5EF4-FFF2-40B4-BE49-F238E27FC236}">
                <a16:creationId xmlns:a16="http://schemas.microsoft.com/office/drawing/2014/main" id="{74450DB2-0656-1372-5669-66F5CAE2D0F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0568" y="4653136"/>
            <a:ext cx="2501742" cy="26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71066"/>
      </p:ext>
    </p:extLst>
  </p:cSld>
  <p:clrMapOvr>
    <a:masterClrMapping/>
  </p:clrMapOvr>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פרוסה">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TM02900771[[fn=פרוסה]]</Template>
  <TotalTime>3942</TotalTime>
  <Words>2445</Words>
  <Application>Microsoft Office PowerPoint</Application>
  <PresentationFormat>‫הצגה על המסך (4:3)</PresentationFormat>
  <Paragraphs>216</Paragraphs>
  <Slides>22</Slides>
  <Notes>21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22</vt:i4>
      </vt:variant>
    </vt:vector>
  </HeadingPairs>
  <TitlesOfParts>
    <vt:vector size="29" baseType="lpstr">
      <vt:lpstr>Wingdings</vt:lpstr>
      <vt:lpstr>Arial</vt:lpstr>
      <vt:lpstr>Alef</vt:lpstr>
      <vt:lpstr>Century Gothic</vt:lpstr>
      <vt:lpstr>Calibri</vt:lpstr>
      <vt:lpstr>Wingdings 3</vt:lpstr>
      <vt:lpstr>פרוסה</vt:lpstr>
      <vt:lpstr>מצגת של PowerPoint‏</vt:lpstr>
      <vt:lpstr>ניהול א.נשים לעומת ניהול משימות</vt:lpstr>
      <vt:lpstr>משרות בתנועת הצופים</vt:lpstr>
      <vt:lpstr>חוק שעות עבודה ומנוחה</vt:lpstr>
      <vt:lpstr>תנאי העסקה- מרכזי שבטים</vt:lpstr>
      <vt:lpstr>תנאי העסקה- מרכזי שבטים</vt:lpstr>
      <vt:lpstr>חוק ימי חופשה</vt:lpstr>
      <vt:lpstr>המשך- ימי חופשה</vt:lpstr>
      <vt:lpstr>מלגות</vt:lpstr>
      <vt:lpstr>משוב והערכה</vt:lpstr>
      <vt:lpstr>מצגת של PowerPoint‏</vt:lpstr>
      <vt:lpstr>סיום העסקה</vt:lpstr>
      <vt:lpstr>סיום העסקה</vt:lpstr>
      <vt:lpstr>על מה דיברנו?</vt:lpstr>
      <vt:lpstr>מצגת של PowerPoint‏</vt:lpstr>
      <vt:lpstr>אתגרים בניהול | דרג ביניים</vt:lpstr>
      <vt:lpstr>אתגרים בניהול | דרג ביניים</vt:lpstr>
      <vt:lpstr>אתגרים בניהול | דרג ביניים</vt:lpstr>
      <vt:lpstr>אתגרים בניהול | דרג ביניים</vt:lpstr>
      <vt:lpstr>אתגרים בניהול | דרג ביניים</vt:lpstr>
      <vt:lpstr>דילמות בניהול מרכזי.ות שבטים</vt:lpstr>
      <vt:lpstr>דילמות בניהול מרכזי.ות שבטים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עמית בלנק</dc:creator>
  <cp:lastModifiedBy>עדן חי</cp:lastModifiedBy>
  <cp:revision>54</cp:revision>
  <dcterms:created xsi:type="dcterms:W3CDTF">2020-12-27T05:01:38Z</dcterms:created>
  <dcterms:modified xsi:type="dcterms:W3CDTF">2022-10-26T17:17:45Z</dcterms:modified>
</cp:coreProperties>
</file>