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8" r:id="rId7"/>
    <p:sldId id="260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C08D"/>
    <a:srgbClr val="B5E0F5"/>
    <a:srgbClr val="F17A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021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D2B9453-CA0D-421B-AA1C-79DFC6E35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1F3B4208-F042-423D-9008-222B038F52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DBDE586-9704-49E4-9652-E77E40800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י"א/תשרי/תשפ"ג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B28FD26-1F44-4812-94CF-456B49BCC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11B1E89-9D05-4933-BCDA-844CD216D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888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EAC7153-1750-4B05-A96A-D0615C939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4D9512A-D2CD-46D4-B326-4AAC3E9F1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F5101A6-DD82-4EE0-B281-AC076BB19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י"א/תשרי/תשפ"ג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387736D-A361-4F93-94FE-4425919A6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C939C27-1E40-493E-997B-2D2B674B3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7702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33C151E5-9144-4C4D-9415-B87BA35B92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4C928388-5B3E-446F-A41F-E05C24D44D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572DB13-A7D8-410D-AD44-61B403B81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י"א/תשרי/תשפ"ג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C5C070F-9886-44E7-B2BF-30C1FAF95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64CC9C4-87E5-4537-B8F2-AFF62E036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374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9A4615E-1A84-46B5-A8FE-142BE172B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A2DDC6C-ED6F-49EC-9AF6-23C379F8F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E8CE9F2-1B30-41DE-8C68-49E5D07C7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י"א/תשרי/תשפ"ג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A25A766-F25B-474B-959A-1DFC7380E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911C9E1-E6B6-4FA7-94F8-BC17017B6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124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4B619BE-7A5E-4E88-B585-0C8DCCF13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C8E586C-64CF-4C7D-BF55-8A2AA8C40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314C558-A803-4388-B491-FBA4A77FF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י"א/תשרי/תשפ"ג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3BAAC96-5F51-4B62-B2BB-2093A4672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537E01E-0B0D-4BBC-88B4-3EF3964BB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876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B943E8E-FAEF-4DF7-B59B-737892402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41CAC63-F3A1-4D1C-AD21-723E7F8BF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5129C2F-1323-414A-9F59-16A636163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20E2B18-FF85-48A4-B65C-A5B341CFE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י"א/תשרי/תשפ"ג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24A8AE8-6BA3-4A2E-89A4-9EDC0E6E9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5408EAB-6B71-45A5-9E31-2C75E64F9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853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F0321E5-2554-4CC7-8337-51A5A9DE9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05848EB-2C97-489C-BFF8-62AADEC1F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054A1C7-7AC9-42D0-93FF-EF7A7FC0D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5EDB5BA-65D5-4285-8BFF-75528C3557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3DB11AC2-73B7-4524-804C-327EFF8FBF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5C9578A1-E0E7-426A-B678-9802F59FF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י"א/תשרי/תשפ"ג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32EC5C73-E36E-45A0-8F31-7B1089084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15904E2-F392-4F71-B90A-1FCDD11B2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9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BF761C0-769E-45C2-B3EE-905B858E2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023BF386-48F2-410D-BA03-13E44C3D8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י"א/תשרי/תשפ"ג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753A427B-1613-45AC-9629-4DD0FD1C1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19F89454-2011-4821-84C8-EEEB1935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3910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565E9BAA-B4CB-490C-ADD0-819C300FE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י"א/תשרי/תשפ"ג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0763FA32-D09F-456A-BBDF-E116DC579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939EC5D6-D133-464B-9973-D73F21038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502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54096EA-3C09-4739-B95D-93F750AD0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F4C78C7-11E3-4780-9CE2-0149E170C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CA1261D0-3B18-4660-9066-D27D34C70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4CB45EE-05E8-4E41-835F-2F2B78A13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י"א/תשרי/תשפ"ג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22D39098-DF15-43D9-996A-430924A72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EDEA758-0C67-4FF8-B408-8DB50C373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39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AA9800A-A930-47A1-91E8-AF2E2C4D4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CAA42B4D-7097-4260-9634-5654762FC5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563E6F1-DE15-4CAB-AF54-258B41C7A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4F3E129-8601-49BA-AD1C-D6EAE2C12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י"א/תשרי/תשפ"ג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6868FD6-0F4F-4469-A536-663B2929E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986F0D8-D098-4C48-80F4-C462F56A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4880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ECADBC8E-58CC-483A-BF05-F416DA33B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179E374-314B-484A-A024-4DDBA8C9E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3C2E018-6A63-452E-AB5C-087D20DDB6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F9F13-9597-47DB-8916-EEB45CD57B8C}" type="datetimeFigureOut">
              <a:rPr lang="he-IL" smtClean="0"/>
              <a:t>י"א/תשרי/תשפ"ג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E95DFD2-3B8A-4592-8164-B46D9C82A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13C7201-A3FD-4CBE-A33F-1513DAE5B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9262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1D47AFA-8846-4C58-A1E5-D543D330AC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9621BAD2-255E-4B8A-BD7C-8F9A925F28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5D04297-7A35-497F-AB32-1729D3CFD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1B6317F7-FC74-4617-9E5D-EF814EDAFFA8}"/>
              </a:ext>
            </a:extLst>
          </p:cNvPr>
          <p:cNvSpPr txBox="1"/>
          <p:nvPr/>
        </p:nvSpPr>
        <p:spPr>
          <a:xfrm>
            <a:off x="3395662" y="2090817"/>
            <a:ext cx="5400675" cy="233910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תוכנית ציר פיתוח אישי </a:t>
            </a:r>
            <a:r>
              <a:rPr lang="he-IL" sz="4000" b="1" dirty="0" err="1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לחניך.ה</a:t>
            </a:r>
            <a:r>
              <a:rPr lang="he-IL" sz="4000" b="1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</a:t>
            </a:r>
          </a:p>
          <a:p>
            <a:pPr algn="ctr"/>
            <a:r>
              <a:rPr lang="he-IL" sz="66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מה זה בעצם?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3561F34D-3725-4D58-8AEB-90CEAFC2F0DB}"/>
              </a:ext>
            </a:extLst>
          </p:cNvPr>
          <p:cNvSpPr txBox="1"/>
          <p:nvPr/>
        </p:nvSpPr>
        <p:spPr>
          <a:xfrm>
            <a:off x="5026747" y="4426803"/>
            <a:ext cx="213850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4206425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02FBC79-D278-474C-B824-BA3CE4B5A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e-IL">
              <a:solidFill>
                <a:schemeClr val="tx2"/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BC0EDDC-59CE-49D7-BF0E-572C28E77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he-IL">
              <a:solidFill>
                <a:schemeClr val="tx2"/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CAF550C-FEA5-45CF-BF02-57580ED2E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E23CAB6C-6841-48B8-8D16-4573E7593DCE}"/>
              </a:ext>
            </a:extLst>
          </p:cNvPr>
          <p:cNvSpPr txBox="1"/>
          <p:nvPr/>
        </p:nvSpPr>
        <p:spPr>
          <a:xfrm>
            <a:off x="5090686" y="948361"/>
            <a:ext cx="2010628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למה בעצם תוכנית פיתוח אישית חשובה לכל </a:t>
            </a:r>
            <a:r>
              <a:rPr lang="he-IL" sz="2400" b="1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חניך.ה</a:t>
            </a:r>
            <a:r>
              <a:rPr lang="he-IL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26ED8AFC-7B8D-40D5-93C2-146AFEB007DB}"/>
              </a:ext>
            </a:extLst>
          </p:cNvPr>
          <p:cNvSpPr txBox="1"/>
          <p:nvPr/>
        </p:nvSpPr>
        <p:spPr>
          <a:xfrm>
            <a:off x="9065526" y="4021243"/>
            <a:ext cx="1588258" cy="15610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base">
              <a:lnSpc>
                <a:spcPct val="107000"/>
              </a:lnSpc>
              <a:spcAft>
                <a:spcPts val="800"/>
              </a:spcAft>
            </a:pPr>
            <a:r>
              <a:rPr lang="he-IL" sz="18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להשתמש בנקודות שיא בשנה להתפתחות וקידום </a:t>
            </a:r>
            <a:r>
              <a:rPr lang="he-IL" sz="1800" b="1" dirty="0" err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החניכ</a:t>
            </a:r>
            <a:r>
              <a:rPr lang="he-IL" sz="18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/ה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CEB366E1-66F3-431C-B5C0-99E2F885D0F8}"/>
              </a:ext>
            </a:extLst>
          </p:cNvPr>
          <p:cNvSpPr txBox="1"/>
          <p:nvPr/>
        </p:nvSpPr>
        <p:spPr>
          <a:xfrm>
            <a:off x="6669775" y="3949080"/>
            <a:ext cx="1386385" cy="185736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base">
              <a:lnSpc>
                <a:spcPct val="107000"/>
              </a:lnSpc>
              <a:spcAft>
                <a:spcPts val="800"/>
              </a:spcAft>
            </a:pPr>
            <a:r>
              <a:rPr lang="he-IL" sz="18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למידה מעמיקה של מוקדי הכוח והנקודות לחיזוק של החניך/ה </a:t>
            </a: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1478D9B1-68FD-4098-9BE3-F67F2EC8575E}"/>
              </a:ext>
            </a:extLst>
          </p:cNvPr>
          <p:cNvSpPr txBox="1"/>
          <p:nvPr/>
        </p:nvSpPr>
        <p:spPr>
          <a:xfrm>
            <a:off x="4072151" y="3800899"/>
            <a:ext cx="1588258" cy="21537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base">
              <a:lnSpc>
                <a:spcPct val="107000"/>
              </a:lnSpc>
              <a:spcAft>
                <a:spcPts val="800"/>
              </a:spcAft>
            </a:pPr>
            <a:r>
              <a:rPr lang="he-IL" sz="18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לאפשר למדריך/ה להתבונן בכל חניך/ה באופן מוכוון (במה חזק ובמה צריך להתחזק)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9E4532C7-C8EE-4994-BAD4-F429FF47F346}"/>
              </a:ext>
            </a:extLst>
          </p:cNvPr>
          <p:cNvSpPr txBox="1"/>
          <p:nvPr/>
        </p:nvSpPr>
        <p:spPr>
          <a:xfrm>
            <a:off x="1753397" y="3800899"/>
            <a:ext cx="1132764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800" b="1" dirty="0">
                <a:solidFill>
                  <a:schemeClr val="tx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יצירת תהליך לאורך השנה של התפתחות, וראיה של התקדמות או רגרסיה</a:t>
            </a:r>
            <a:endParaRPr lang="he-IL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660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1BBFD26-0A66-463C-8FD7-BB03FB7A7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679B06C-B7DE-4F45-AEE0-B01EF486F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59F2963-3B91-4442-BE61-E77A880E1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14CBEE8-A317-4E5E-9A93-26D270F3AF40}"/>
              </a:ext>
            </a:extLst>
          </p:cNvPr>
          <p:cNvSpPr txBox="1"/>
          <p:nvPr/>
        </p:nvSpPr>
        <p:spPr>
          <a:xfrm>
            <a:off x="3140976" y="172527"/>
            <a:ext cx="5539001" cy="972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Aft>
                <a:spcPts val="1067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תנאים הכרחיים </a:t>
            </a:r>
          </a:p>
          <a:p>
            <a:pPr algn="ctr" fontAlgn="base">
              <a:spcAft>
                <a:spcPts val="1067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להתפתחות</a:t>
            </a:r>
            <a:endParaRPr lang="he-IL" sz="2400" b="1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ענן 4">
            <a:extLst>
              <a:ext uri="{FF2B5EF4-FFF2-40B4-BE49-F238E27FC236}">
                <a16:creationId xmlns:a16="http://schemas.microsoft.com/office/drawing/2014/main" id="{30AC59DF-ECB5-4DDA-96FA-34C1095DBE81}"/>
              </a:ext>
            </a:extLst>
          </p:cNvPr>
          <p:cNvSpPr/>
          <p:nvPr/>
        </p:nvSpPr>
        <p:spPr>
          <a:xfrm>
            <a:off x="8073189" y="1855507"/>
            <a:ext cx="2606840" cy="2235200"/>
          </a:xfrm>
          <a:prstGeom prst="cloud">
            <a:avLst/>
          </a:prstGeom>
          <a:solidFill>
            <a:srgbClr val="EFC08D"/>
          </a:solidFill>
          <a:ln>
            <a:solidFill>
              <a:srgbClr val="EFC0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latin typeface="Comix No2 CLM" panose="02000603000000000000" pitchFamily="2" charset="-79"/>
                <a:cs typeface="Comix No2 CLM" panose="02000603000000000000" pitchFamily="2" charset="-79"/>
              </a:rPr>
              <a:t>התנסות</a:t>
            </a:r>
          </a:p>
        </p:txBody>
      </p:sp>
      <p:sp>
        <p:nvSpPr>
          <p:cNvPr id="9" name="ענן 8">
            <a:extLst>
              <a:ext uri="{FF2B5EF4-FFF2-40B4-BE49-F238E27FC236}">
                <a16:creationId xmlns:a16="http://schemas.microsoft.com/office/drawing/2014/main" id="{A43F619E-FABA-4B92-A3E0-C777533787B8}"/>
              </a:ext>
            </a:extLst>
          </p:cNvPr>
          <p:cNvSpPr/>
          <p:nvPr/>
        </p:nvSpPr>
        <p:spPr>
          <a:xfrm>
            <a:off x="2061549" y="1646080"/>
            <a:ext cx="2606840" cy="2235200"/>
          </a:xfrm>
          <a:prstGeom prst="cloud">
            <a:avLst/>
          </a:prstGeom>
          <a:solidFill>
            <a:srgbClr val="EFC08D"/>
          </a:solidFill>
          <a:ln>
            <a:solidFill>
              <a:srgbClr val="EFC0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latin typeface="Comix No2 CLM" panose="02000603000000000000" pitchFamily="2" charset="-79"/>
                <a:cs typeface="Comix No2 CLM" panose="02000603000000000000" pitchFamily="2" charset="-79"/>
              </a:rPr>
              <a:t>למידה מותאמת</a:t>
            </a:r>
          </a:p>
        </p:txBody>
      </p:sp>
      <p:sp>
        <p:nvSpPr>
          <p:cNvPr id="10" name="ענן 9">
            <a:extLst>
              <a:ext uri="{FF2B5EF4-FFF2-40B4-BE49-F238E27FC236}">
                <a16:creationId xmlns:a16="http://schemas.microsoft.com/office/drawing/2014/main" id="{02C84EC5-D3C4-4F95-897E-25B1BE1807A1}"/>
              </a:ext>
            </a:extLst>
          </p:cNvPr>
          <p:cNvSpPr/>
          <p:nvPr/>
        </p:nvSpPr>
        <p:spPr>
          <a:xfrm>
            <a:off x="5047249" y="1509713"/>
            <a:ext cx="2606840" cy="2235200"/>
          </a:xfrm>
          <a:prstGeom prst="cloud">
            <a:avLst/>
          </a:prstGeom>
          <a:solidFill>
            <a:srgbClr val="B5E0F5"/>
          </a:solidFill>
          <a:ln>
            <a:solidFill>
              <a:srgbClr val="B5E0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Comix No2 CLM" panose="02000603000000000000" pitchFamily="2" charset="-79"/>
                <a:cs typeface="Comix No2 CLM" panose="02000603000000000000" pitchFamily="2" charset="-79"/>
              </a:rPr>
              <a:t>התמודדות עם אתגרים במרחב הלמידה</a:t>
            </a:r>
          </a:p>
        </p:txBody>
      </p:sp>
      <p:sp>
        <p:nvSpPr>
          <p:cNvPr id="11" name="ענן 10">
            <a:extLst>
              <a:ext uri="{FF2B5EF4-FFF2-40B4-BE49-F238E27FC236}">
                <a16:creationId xmlns:a16="http://schemas.microsoft.com/office/drawing/2014/main" id="{28522E40-866C-4A96-BFAF-E8C9A58F3061}"/>
              </a:ext>
            </a:extLst>
          </p:cNvPr>
          <p:cNvSpPr/>
          <p:nvPr/>
        </p:nvSpPr>
        <p:spPr>
          <a:xfrm>
            <a:off x="5673960" y="4125511"/>
            <a:ext cx="3245180" cy="2235200"/>
          </a:xfrm>
          <a:prstGeom prst="cloud">
            <a:avLst/>
          </a:prstGeom>
          <a:solidFill>
            <a:srgbClr val="EFC08D"/>
          </a:solidFill>
          <a:ln>
            <a:solidFill>
              <a:srgbClr val="EFC0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Comix No2 CLM" panose="02000603000000000000" pitchFamily="2" charset="-79"/>
                <a:cs typeface="Comix No2 CLM" panose="02000603000000000000" pitchFamily="2" charset="-79"/>
              </a:rPr>
              <a:t>היכרות עם סך מאפייני </a:t>
            </a:r>
            <a:r>
              <a:rPr lang="he-IL" sz="2000" b="1" dirty="0" err="1">
                <a:latin typeface="Comix No2 CLM" panose="02000603000000000000" pitchFamily="2" charset="-79"/>
                <a:cs typeface="Comix No2 CLM" panose="02000603000000000000" pitchFamily="2" charset="-79"/>
              </a:rPr>
              <a:t>החניכ</a:t>
            </a:r>
            <a:r>
              <a:rPr lang="he-IL" sz="2000" b="1" dirty="0">
                <a:latin typeface="Comix No2 CLM" panose="02000603000000000000" pitchFamily="2" charset="-79"/>
                <a:cs typeface="Comix No2 CLM" panose="02000603000000000000" pitchFamily="2" charset="-79"/>
              </a:rPr>
              <a:t>/ה – בדגש על חוזקות ויכולות יחד עם קשיים ואתגרים</a:t>
            </a:r>
          </a:p>
        </p:txBody>
      </p:sp>
      <p:sp>
        <p:nvSpPr>
          <p:cNvPr id="12" name="ענן 11">
            <a:extLst>
              <a:ext uri="{FF2B5EF4-FFF2-40B4-BE49-F238E27FC236}">
                <a16:creationId xmlns:a16="http://schemas.microsoft.com/office/drawing/2014/main" id="{0C20E4C0-C3A8-4973-A210-C1EC2725DDA1}"/>
              </a:ext>
            </a:extLst>
          </p:cNvPr>
          <p:cNvSpPr/>
          <p:nvPr/>
        </p:nvSpPr>
        <p:spPr>
          <a:xfrm>
            <a:off x="2648020" y="4135788"/>
            <a:ext cx="2606840" cy="2235200"/>
          </a:xfrm>
          <a:prstGeom prst="cloud">
            <a:avLst/>
          </a:prstGeom>
          <a:solidFill>
            <a:srgbClr val="B5E0F5"/>
          </a:solidFill>
          <a:ln>
            <a:solidFill>
              <a:srgbClr val="B5E0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latin typeface="Comix No2 CLM" panose="02000603000000000000" pitchFamily="2" charset="-79"/>
                <a:cs typeface="Comix No2 CLM" panose="02000603000000000000" pitchFamily="2" charset="-79"/>
              </a:rPr>
              <a:t>מרחב בטוח</a:t>
            </a:r>
          </a:p>
        </p:txBody>
      </p:sp>
    </p:spTree>
    <p:extLst>
      <p:ext uri="{BB962C8B-B14F-4D97-AF65-F5344CB8AC3E}">
        <p14:creationId xmlns:p14="http://schemas.microsoft.com/office/powerpoint/2010/main" val="74200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1BBFD26-0A66-463C-8FD7-BB03FB7A7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679B06C-B7DE-4F45-AEE0-B01EF486F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59F2963-3B91-4442-BE61-E77A880E1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14CBEE8-A317-4E5E-9A93-26D270F3AF40}"/>
              </a:ext>
            </a:extLst>
          </p:cNvPr>
          <p:cNvSpPr txBox="1"/>
          <p:nvPr/>
        </p:nvSpPr>
        <p:spPr>
          <a:xfrm>
            <a:off x="3926004" y="220864"/>
            <a:ext cx="409432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Aft>
                <a:spcPts val="1067"/>
              </a:spcAft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איך נזהה את החוזקות של </a:t>
            </a:r>
            <a:r>
              <a:rPr lang="he-IL" sz="25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החניכים.ות</a:t>
            </a: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במפעלים?</a:t>
            </a:r>
            <a:endParaRPr lang="he-IL" sz="2500" b="1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5D1895C0-A765-4336-A9B9-51A1FF704CF6}"/>
              </a:ext>
            </a:extLst>
          </p:cNvPr>
          <p:cNvSpPr txBox="1"/>
          <p:nvPr/>
        </p:nvSpPr>
        <p:spPr>
          <a:xfrm>
            <a:off x="1959167" y="1553106"/>
            <a:ext cx="8028001" cy="46003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rtl="1" fontAlgn="base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שיח מקדים עם </a:t>
            </a:r>
            <a:r>
              <a:rPr lang="he-IL" sz="2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החניכ</a:t>
            </a: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/ה על הרצונות, החששות והחלומות שלו ביחס למפעל ולמפעלים והתנסויות קודמות</a:t>
            </a:r>
          </a:p>
          <a:p>
            <a:pPr marL="342900" indent="-342900" rtl="1" fontAlgn="base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הכנה מיטיבה ומעמיקה </a:t>
            </a:r>
          </a:p>
          <a:p>
            <a:pPr marL="342900" indent="-342900" rtl="1" fontAlgn="base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הכרות עם המאפיינים הייחודיים של כל </a:t>
            </a:r>
            <a:r>
              <a:rPr lang="he-IL" sz="2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חניכ</a:t>
            </a: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/ה – האתגרים שעשויים לפגוש אך גם החוזקות והיכולות</a:t>
            </a:r>
          </a:p>
          <a:p>
            <a:pPr marL="342900" indent="-342900" rtl="1" fontAlgn="base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מתן הזדמנות שווה לקחת חלק בהובלה והוצאה לפועל של המפעל (צוותי הקמה, תפקיד משמעותי ומותאם במפקדה, תפקידי הדרכה, וועדות וכו') </a:t>
            </a:r>
          </a:p>
          <a:p>
            <a:pPr marL="342900" indent="-342900" rtl="1" fontAlgn="base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חיבור לתהליכים מקדימים שהתקיימו עם </a:t>
            </a:r>
            <a:r>
              <a:rPr lang="he-IL" sz="2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החניכ</a:t>
            </a: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/ה </a:t>
            </a:r>
          </a:p>
        </p:txBody>
      </p:sp>
    </p:spTree>
    <p:extLst>
      <p:ext uri="{BB962C8B-B14F-4D97-AF65-F5344CB8AC3E}">
        <p14:creationId xmlns:p14="http://schemas.microsoft.com/office/powerpoint/2010/main" val="3704411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1BBFD26-0A66-463C-8FD7-BB03FB7A7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679B06C-B7DE-4F45-AEE0-B01EF486F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59F2963-3B91-4442-BE61-E77A880E1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14CBEE8-A317-4E5E-9A93-26D270F3AF40}"/>
              </a:ext>
            </a:extLst>
          </p:cNvPr>
          <p:cNvSpPr txBox="1"/>
          <p:nvPr/>
        </p:nvSpPr>
        <p:spPr>
          <a:xfrm>
            <a:off x="3816822" y="365125"/>
            <a:ext cx="4094329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Aft>
                <a:spcPts val="1067"/>
              </a:spcAft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הכי הכי הכי חשוב!</a:t>
            </a:r>
            <a:endParaRPr lang="he-IL" sz="2500" b="1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5D1895C0-A765-4336-A9B9-51A1FF704CF6}"/>
              </a:ext>
            </a:extLst>
          </p:cNvPr>
          <p:cNvSpPr txBox="1"/>
          <p:nvPr/>
        </p:nvSpPr>
        <p:spPr>
          <a:xfrm>
            <a:off x="2081999" y="1825625"/>
            <a:ext cx="8028001" cy="4177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rtl="1" fontAlgn="base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תכנית ממוקדת ובעלת מטרות ברות השגה</a:t>
            </a:r>
          </a:p>
          <a:p>
            <a:pPr marL="342900" indent="-342900" rtl="1" fontAlgn="base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בנייה וחשיבה ביחד עם </a:t>
            </a:r>
            <a:r>
              <a:rPr lang="he-IL" sz="25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החניכ</a:t>
            </a: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/ה (אפשר ורצוי לחבר גם את המשפחה)</a:t>
            </a:r>
          </a:p>
          <a:p>
            <a:pPr marL="342900" indent="-342900" rtl="1" fontAlgn="base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יש להתבסס על צרכיו/ה וכישוריו/ה הייחודיים של החניך/ה</a:t>
            </a:r>
          </a:p>
          <a:p>
            <a:pPr marL="342900" indent="-342900" rtl="1" fontAlgn="base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עבודת צוות היא המפתח!</a:t>
            </a:r>
          </a:p>
          <a:p>
            <a:pPr marL="342900" indent="-342900" rtl="1" fontAlgn="base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הקשר בין </a:t>
            </a:r>
            <a:r>
              <a:rPr lang="he-IL" sz="25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המדריכ.ה</a:t>
            </a: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, הראשג"ד.ית, </a:t>
            </a:r>
            <a:r>
              <a:rPr lang="he-IL" sz="25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המרכז.ת</a:t>
            </a: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, הורי החניך.ה והכי חשוב- החניך.ה </a:t>
            </a:r>
            <a:r>
              <a:rPr lang="he-IL" sz="25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עצמו.ה</a:t>
            </a: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הוא החשוב ביותר! </a:t>
            </a:r>
          </a:p>
        </p:txBody>
      </p:sp>
    </p:spTree>
    <p:extLst>
      <p:ext uri="{BB962C8B-B14F-4D97-AF65-F5344CB8AC3E}">
        <p14:creationId xmlns:p14="http://schemas.microsoft.com/office/powerpoint/2010/main" val="2984425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742EBB3-6D3C-4565-BCA4-5EAE36E89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D186BBA-340B-4854-9E51-F8AAA99CC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he-IL" sz="15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DCBBEAA-5EF1-45A0-BBF4-A33FFE673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4229;p78">
            <a:extLst>
              <a:ext uri="{FF2B5EF4-FFF2-40B4-BE49-F238E27FC236}">
                <a16:creationId xmlns:a16="http://schemas.microsoft.com/office/drawing/2014/main" id="{00B43AB9-6A5F-40B9-86C7-453B2D49A280}"/>
              </a:ext>
            </a:extLst>
          </p:cNvPr>
          <p:cNvSpPr txBox="1">
            <a:spLocks/>
          </p:cNvSpPr>
          <p:nvPr/>
        </p:nvSpPr>
        <p:spPr>
          <a:xfrm>
            <a:off x="2756848" y="-82563"/>
            <a:ext cx="6478083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t" anchorCtr="0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b="1" dirty="0">
                <a:solidFill>
                  <a:srgbClr val="E459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מה אנחנו </a:t>
            </a:r>
            <a:r>
              <a:rPr lang="he-IL" b="1" dirty="0" err="1">
                <a:solidFill>
                  <a:srgbClr val="E459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יודעים.ות</a:t>
            </a:r>
            <a:r>
              <a:rPr lang="he-IL" b="1" dirty="0">
                <a:solidFill>
                  <a:srgbClr val="E459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sp>
        <p:nvSpPr>
          <p:cNvPr id="7" name="Google Shape;4229;p78">
            <a:extLst>
              <a:ext uri="{FF2B5EF4-FFF2-40B4-BE49-F238E27FC236}">
                <a16:creationId xmlns:a16="http://schemas.microsoft.com/office/drawing/2014/main" id="{4A27C5E8-C697-4397-A68F-0EEA20A82624}"/>
              </a:ext>
            </a:extLst>
          </p:cNvPr>
          <p:cNvSpPr txBox="1">
            <a:spLocks/>
          </p:cNvSpPr>
          <p:nvPr/>
        </p:nvSpPr>
        <p:spPr>
          <a:xfrm>
            <a:off x="6630483" y="663474"/>
            <a:ext cx="2305334" cy="622146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t" anchorCtr="0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lnSpc>
                <a:spcPct val="107000"/>
              </a:lnSpc>
              <a:spcAft>
                <a:spcPts val="1067"/>
              </a:spcAft>
            </a:pP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מאפיינים ומידע חשוב על </a:t>
            </a:r>
            <a:r>
              <a:rPr lang="he-IL" sz="1500" b="1" dirty="0" err="1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החניכ.ה</a:t>
            </a:r>
            <a:endParaRPr lang="he-IL" sz="1500" b="1" dirty="0">
              <a:solidFill>
                <a:srgbClr val="000000"/>
              </a:solidFill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8" name="Google Shape;4229;p78">
            <a:extLst>
              <a:ext uri="{FF2B5EF4-FFF2-40B4-BE49-F238E27FC236}">
                <a16:creationId xmlns:a16="http://schemas.microsoft.com/office/drawing/2014/main" id="{D9823EEE-B9DE-4588-A36A-43CCD1E367D7}"/>
              </a:ext>
            </a:extLst>
          </p:cNvPr>
          <p:cNvSpPr txBox="1">
            <a:spLocks/>
          </p:cNvSpPr>
          <p:nvPr/>
        </p:nvSpPr>
        <p:spPr>
          <a:xfrm>
            <a:off x="1339796" y="3581077"/>
            <a:ext cx="2075597" cy="458179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t" anchorCtr="0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lnSpc>
                <a:spcPct val="107000"/>
              </a:lnSpc>
              <a:spcAft>
                <a:spcPts val="1067"/>
              </a:spcAft>
            </a:pP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מה עשוי להוות עבורו אתגר במהלך המפעלים? </a:t>
            </a:r>
          </a:p>
        </p:txBody>
      </p:sp>
      <p:sp>
        <p:nvSpPr>
          <p:cNvPr id="9" name="Google Shape;4229;p78">
            <a:extLst>
              <a:ext uri="{FF2B5EF4-FFF2-40B4-BE49-F238E27FC236}">
                <a16:creationId xmlns:a16="http://schemas.microsoft.com/office/drawing/2014/main" id="{F64F070D-16D7-4CC1-91F7-D8574A97C144}"/>
              </a:ext>
            </a:extLst>
          </p:cNvPr>
          <p:cNvSpPr txBox="1">
            <a:spLocks/>
          </p:cNvSpPr>
          <p:nvPr/>
        </p:nvSpPr>
        <p:spPr>
          <a:xfrm>
            <a:off x="5012401" y="3547073"/>
            <a:ext cx="2230071" cy="416437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t" anchorCtr="0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lnSpc>
                <a:spcPct val="107000"/>
              </a:lnSpc>
              <a:spcAft>
                <a:spcPts val="1067"/>
              </a:spcAft>
            </a:pP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מהן ההתאמות שיש לבצע (במסלול, בחניון, בהדרכה, בקשר </a:t>
            </a:r>
            <a:r>
              <a:rPr lang="he-IL" sz="1500" b="1" dirty="0" err="1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מדריכ</a:t>
            </a: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/ה-</a:t>
            </a:r>
            <a:r>
              <a:rPr lang="he-IL" sz="1500" b="1" dirty="0" err="1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חניכ</a:t>
            </a: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/ה וכו')</a:t>
            </a:r>
          </a:p>
        </p:txBody>
      </p:sp>
      <p:sp>
        <p:nvSpPr>
          <p:cNvPr id="10" name="Google Shape;4229;p78">
            <a:extLst>
              <a:ext uri="{FF2B5EF4-FFF2-40B4-BE49-F238E27FC236}">
                <a16:creationId xmlns:a16="http://schemas.microsoft.com/office/drawing/2014/main" id="{0FC36387-D3BD-4527-A61C-D8FAACBBC0B1}"/>
              </a:ext>
            </a:extLst>
          </p:cNvPr>
          <p:cNvSpPr txBox="1">
            <a:spLocks/>
          </p:cNvSpPr>
          <p:nvPr/>
        </p:nvSpPr>
        <p:spPr>
          <a:xfrm>
            <a:off x="8776607" y="3581077"/>
            <a:ext cx="2075597" cy="382433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t" anchorCtr="0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lnSpc>
                <a:spcPct val="107000"/>
              </a:lnSpc>
              <a:spcAft>
                <a:spcPts val="1067"/>
              </a:spcAft>
            </a:pP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מה </a:t>
            </a:r>
            <a:r>
              <a:rPr lang="he-IL" sz="1500" b="1" dirty="0" err="1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מקומו.ה</a:t>
            </a: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החברתי בקבוצה?</a:t>
            </a:r>
          </a:p>
        </p:txBody>
      </p:sp>
      <p:sp>
        <p:nvSpPr>
          <p:cNvPr id="11" name="Google Shape;4229;p78">
            <a:extLst>
              <a:ext uri="{FF2B5EF4-FFF2-40B4-BE49-F238E27FC236}">
                <a16:creationId xmlns:a16="http://schemas.microsoft.com/office/drawing/2014/main" id="{D4F87A13-FF7A-44DB-8696-B1E5C6BC549B}"/>
              </a:ext>
            </a:extLst>
          </p:cNvPr>
          <p:cNvSpPr txBox="1">
            <a:spLocks/>
          </p:cNvSpPr>
          <p:nvPr/>
        </p:nvSpPr>
        <p:spPr>
          <a:xfrm>
            <a:off x="3253204" y="644021"/>
            <a:ext cx="2189274" cy="1083684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t" anchorCtr="0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lnSpc>
                <a:spcPct val="107000"/>
              </a:lnSpc>
              <a:spcAft>
                <a:spcPts val="1067"/>
              </a:spcAft>
            </a:pP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האם </a:t>
            </a:r>
            <a:r>
              <a:rPr lang="he-IL" sz="1500" b="1" dirty="0" err="1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יצא.ה</a:t>
            </a:r>
            <a:r>
              <a:rPr lang="he-IL" sz="1500" b="1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לטיולים בעבר? במידה וכן, איך הייתה החוויה?</a:t>
            </a:r>
          </a:p>
        </p:txBody>
      </p:sp>
    </p:spTree>
    <p:extLst>
      <p:ext uri="{BB962C8B-B14F-4D97-AF65-F5344CB8AC3E}">
        <p14:creationId xmlns:p14="http://schemas.microsoft.com/office/powerpoint/2010/main" val="1848306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1BBFD26-0A66-463C-8FD7-BB03FB7A7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679B06C-B7DE-4F45-AEE0-B01EF486F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59F2963-3B91-4442-BE61-E77A880E1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טבלה 5">
            <a:extLst>
              <a:ext uri="{FF2B5EF4-FFF2-40B4-BE49-F238E27FC236}">
                <a16:creationId xmlns:a16="http://schemas.microsoft.com/office/drawing/2014/main" id="{E92E75C0-A0BA-4E69-9D82-7C838C6B114B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364776"/>
          <a:ext cx="10112992" cy="5128098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100221">
                  <a:extLst>
                    <a:ext uri="{9D8B030D-6E8A-4147-A177-3AD203B41FA5}">
                      <a16:colId xmlns:a16="http://schemas.microsoft.com/office/drawing/2014/main" val="267689871"/>
                    </a:ext>
                  </a:extLst>
                </a:gridCol>
                <a:gridCol w="1428027">
                  <a:extLst>
                    <a:ext uri="{9D8B030D-6E8A-4147-A177-3AD203B41FA5}">
                      <a16:colId xmlns:a16="http://schemas.microsoft.com/office/drawing/2014/main" val="3939506164"/>
                    </a:ext>
                  </a:extLst>
                </a:gridCol>
                <a:gridCol w="2528248">
                  <a:extLst>
                    <a:ext uri="{9D8B030D-6E8A-4147-A177-3AD203B41FA5}">
                      <a16:colId xmlns:a16="http://schemas.microsoft.com/office/drawing/2014/main" val="1912062406"/>
                    </a:ext>
                  </a:extLst>
                </a:gridCol>
                <a:gridCol w="2528248">
                  <a:extLst>
                    <a:ext uri="{9D8B030D-6E8A-4147-A177-3AD203B41FA5}">
                      <a16:colId xmlns:a16="http://schemas.microsoft.com/office/drawing/2014/main" val="3224586234"/>
                    </a:ext>
                  </a:extLst>
                </a:gridCol>
                <a:gridCol w="2528248">
                  <a:extLst>
                    <a:ext uri="{9D8B030D-6E8A-4147-A177-3AD203B41FA5}">
                      <a16:colId xmlns:a16="http://schemas.microsoft.com/office/drawing/2014/main" val="1569324494"/>
                    </a:ext>
                  </a:extLst>
                </a:gridCol>
              </a:tblGrid>
              <a:tr h="1067832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מספר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מטרה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איזה אמצעים עומדים לרשותנו?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איזה הזדמנויות יש לנו?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איך נמדוד?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057263"/>
                  </a:ext>
                </a:extLst>
              </a:tr>
              <a:tr h="1353422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  <a:p>
                      <a:pPr algn="ctr" rtl="1"/>
                      <a:endParaRPr lang="he-IL" dirty="0"/>
                    </a:p>
                    <a:p>
                      <a:pPr algn="ctr" rtl="1"/>
                      <a:r>
                        <a:rPr lang="he-I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419697"/>
                  </a:ext>
                </a:extLst>
              </a:tr>
              <a:tr h="1353422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  <a:p>
                      <a:pPr algn="ctr" rtl="1"/>
                      <a:endParaRPr lang="he-IL" dirty="0"/>
                    </a:p>
                    <a:p>
                      <a:pPr algn="ctr" rtl="1"/>
                      <a:r>
                        <a:rPr lang="he-I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679026"/>
                  </a:ext>
                </a:extLst>
              </a:tr>
              <a:tr h="1353422"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  <a:p>
                      <a:pPr algn="ctr" rtl="1"/>
                      <a:endParaRPr lang="he-IL" dirty="0"/>
                    </a:p>
                    <a:p>
                      <a:pPr algn="ctr" rtl="1"/>
                      <a:r>
                        <a:rPr lang="he-I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093827"/>
                  </a:ext>
                </a:extLst>
              </a:tr>
            </a:tbl>
          </a:graphicData>
        </a:graphic>
      </p:graphicFrame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14CBEE8-A317-4E5E-9A93-26D270F3AF40}"/>
              </a:ext>
            </a:extLst>
          </p:cNvPr>
          <p:cNvSpPr txBox="1"/>
          <p:nvPr/>
        </p:nvSpPr>
        <p:spPr>
          <a:xfrm>
            <a:off x="4505751" y="255447"/>
            <a:ext cx="318049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Aft>
                <a:spcPts val="1067"/>
              </a:spcAft>
            </a:pPr>
            <a:r>
              <a:rPr lang="he-IL" sz="2400" b="1" dirty="0">
                <a:solidFill>
                  <a:schemeClr val="accent3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תוכנית קידום אישית ל__________</a:t>
            </a:r>
          </a:p>
        </p:txBody>
      </p:sp>
    </p:spTree>
    <p:extLst>
      <p:ext uri="{BB962C8B-B14F-4D97-AF65-F5344CB8AC3E}">
        <p14:creationId xmlns:p14="http://schemas.microsoft.com/office/powerpoint/2010/main" val="375054453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341</Words>
  <Application>Microsoft Office PowerPoint</Application>
  <PresentationFormat>מסך רחב</PresentationFormat>
  <Paragraphs>48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Comix No2 CLM</vt:lpstr>
      <vt:lpstr>Segoe UI</vt:lpstr>
      <vt:lpstr>Wingdings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עדי בן דוד</dc:creator>
  <cp:lastModifiedBy>אופיר אדרוקי</cp:lastModifiedBy>
  <cp:revision>9</cp:revision>
  <dcterms:created xsi:type="dcterms:W3CDTF">2022-01-13T14:22:28Z</dcterms:created>
  <dcterms:modified xsi:type="dcterms:W3CDTF">2022-10-06T11:54:12Z</dcterms:modified>
</cp:coreProperties>
</file>