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22" d="100"/>
          <a:sy n="122" d="100"/>
        </p:scale>
        <p:origin x="12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E85-28FA-496A-B209-99B2ED5FAE62}" type="datetimeFigureOut">
              <a:rPr lang="he-IL" smtClean="0"/>
              <a:pPr/>
              <a:t>כ"א/אדר א/תשע"ו</a:t>
            </a:fld>
            <a:endParaRPr lang="he-IL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08D0-4606-4409-BBB2-97BAA98BE02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E85-28FA-496A-B209-99B2ED5FAE62}" type="datetimeFigureOut">
              <a:rPr lang="he-IL" smtClean="0"/>
              <a:pPr/>
              <a:t>כ"א/אדר א/תשע"ו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08D0-4606-4409-BBB2-97BAA98BE02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E85-28FA-496A-B209-99B2ED5FAE62}" type="datetimeFigureOut">
              <a:rPr lang="he-IL" smtClean="0"/>
              <a:pPr/>
              <a:t>כ"א/אדר א/תשע"ו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08D0-4606-4409-BBB2-97BAA98BE02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E85-28FA-496A-B209-99B2ED5FAE62}" type="datetimeFigureOut">
              <a:rPr lang="he-IL" smtClean="0"/>
              <a:pPr/>
              <a:t>כ"א/אדר א/תשע"ו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08D0-4606-4409-BBB2-97BAA98BE02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E85-28FA-496A-B209-99B2ED5FAE62}" type="datetimeFigureOut">
              <a:rPr lang="he-IL" smtClean="0"/>
              <a:pPr/>
              <a:t>כ"א/אדר א/תשע"ו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08D0-4606-4409-BBB2-97BAA98BE02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E85-28FA-496A-B209-99B2ED5FAE62}" type="datetimeFigureOut">
              <a:rPr lang="he-IL" smtClean="0"/>
              <a:pPr/>
              <a:t>כ"א/אדר א/תשע"ו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08D0-4606-4409-BBB2-97BAA98BE02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E85-28FA-496A-B209-99B2ED5FAE62}" type="datetimeFigureOut">
              <a:rPr lang="he-IL" smtClean="0"/>
              <a:pPr/>
              <a:t>כ"א/אדר א/תשע"ו</a:t>
            </a:fld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08D0-4606-4409-BBB2-97BAA98BE02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E85-28FA-496A-B209-99B2ED5FAE62}" type="datetimeFigureOut">
              <a:rPr lang="he-IL" smtClean="0"/>
              <a:pPr/>
              <a:t>כ"א/אדר א/תשע"ו</a:t>
            </a:fld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08D0-4606-4409-BBB2-97BAA98BE02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E85-28FA-496A-B209-99B2ED5FAE62}" type="datetimeFigureOut">
              <a:rPr lang="he-IL" smtClean="0"/>
              <a:pPr/>
              <a:t>כ"א/אדר א/תשע"ו</a:t>
            </a:fld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08D0-4606-4409-BBB2-97BAA98BE02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E85-28FA-496A-B209-99B2ED5FAE62}" type="datetimeFigureOut">
              <a:rPr lang="he-IL" smtClean="0"/>
              <a:pPr/>
              <a:t>כ"א/אדר א/תשע"ו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08D0-4606-4409-BBB2-97BAA98BE02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E85-28FA-496A-B209-99B2ED5FAE62}" type="datetimeFigureOut">
              <a:rPr lang="he-IL" smtClean="0"/>
              <a:pPr/>
              <a:t>כ"א/אדר א/תשע"ו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FA08D0-4606-4409-BBB2-97BAA98BE02A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dirty="0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1EBE85-28FA-496A-B209-99B2ED5FAE62}" type="datetimeFigureOut">
              <a:rPr lang="he-IL" smtClean="0"/>
              <a:pPr/>
              <a:t>כ"א/אדר א/תשע"ו</a:t>
            </a:fld>
            <a:endParaRPr lang="he-IL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FA08D0-4606-4409-BBB2-97BAA98BE02A}" type="slidenum">
              <a:rPr lang="he-IL" smtClean="0"/>
              <a:pPr/>
              <a:t>‹#›</a:t>
            </a:fld>
            <a:endParaRPr lang="he-IL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87624" y="548680"/>
            <a:ext cx="7175351" cy="201622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he-IL" sz="6600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מודל קבלת החלטות</a:t>
            </a:r>
            <a:r>
              <a:rPr lang="he-IL" sz="6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/>
            </a:r>
            <a:br>
              <a:rPr lang="he-IL" sz="6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</a:br>
            <a:r>
              <a:rPr lang="he-IL" sz="6600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 </a:t>
            </a:r>
            <a:r>
              <a:rPr lang="he-IL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באי וודאות</a:t>
            </a:r>
            <a:endParaRPr lang="he-IL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683568" y="6453336"/>
            <a:ext cx="7854696" cy="41304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ctr"/>
            <a:r>
              <a:rPr lang="he-IL" b="1" dirty="0" smtClean="0"/>
              <a:t>ד"ר קרן אור-חן , אוניברסיטת חיפה</a:t>
            </a:r>
            <a:endParaRPr lang="he-IL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23" y="2996952"/>
            <a:ext cx="3036540" cy="20133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994665"/>
            <a:ext cx="3175000" cy="3162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8885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1037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he-IL" b="1" u="sng" dirty="0" smtClean="0">
                <a:cs typeface="+mn-cs"/>
              </a:rPr>
              <a:t>קבלת החלטות</a:t>
            </a:r>
            <a:endParaRPr lang="he-IL" b="1" u="sng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חקר החשיבה האנושית מורכב מאוד ולא פעם אנו שואלים את עצמנו מהי החשיבה- כיצד היא משיגה פתרון בעיות, משנה את פני העולם ודוחפת את האדם קדימה.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בחשיבה אנו מזהים שלושה תהליכים מרכזיים: היגיון, חיזוי ותובנה ושלושתם באים לידי ביטוי באחד התהליכים היפים ביותר של החשיבה שהוא: </a:t>
            </a:r>
            <a:r>
              <a:rPr lang="he-IL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קבלת ההחלטות.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dirty="0" smtClean="0"/>
              <a:t>המודלים הראשונים של קבלת ההחלטות לקוחים מהכלכלה, כאשר החשיבה מתוכננת, מבוקרת- אבל נשאלת השאלה האם מודלים כאלו מתאימים לחשיבה האנושית.</a:t>
            </a: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955938"/>
            <a:ext cx="3312368" cy="17854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15833886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he-IL" b="1" u="sng" dirty="0" smtClean="0"/>
              <a:t>המודל הנורמטיבי לקבלת החלטות</a:t>
            </a: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he-IL" sz="2400" dirty="0" smtClean="0"/>
              <a:t>א. לזהות חלופות פעולה אפשריות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he-IL" sz="2400" dirty="0" smtClean="0"/>
              <a:t>ב. למנות את התוצאות האפשריות של כל חלופה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he-IL" sz="2400" dirty="0" smtClean="0"/>
              <a:t>ג. להעריך תועלת חיובית ושלילית של כל תוצאה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he-IL" sz="2400" dirty="0" smtClean="0"/>
              <a:t>ד. לאמוד הסתברויות של כל תוצאה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he-IL" sz="2400" dirty="0" smtClean="0"/>
              <a:t>ה. איחוד כל המידע והגעה לכלל החלטה</a:t>
            </a:r>
          </a:p>
          <a:p>
            <a:pPr marL="0" indent="0">
              <a:lnSpc>
                <a:spcPct val="170000"/>
              </a:lnSpc>
              <a:buNone/>
            </a:pP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140968"/>
            <a:ext cx="3024336" cy="26107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528270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he-IL" u="sng" dirty="0"/>
              <a:t>שיטות לקבלת החלטה במודל הנורמטיבי: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he-IL" b="1" u="sng" dirty="0"/>
              <a:t>א. </a:t>
            </a:r>
            <a:r>
              <a:rPr lang="he-IL" dirty="0"/>
              <a:t>עלות</a:t>
            </a:r>
            <a:r>
              <a:rPr lang="en-US" dirty="0"/>
              <a:t>/</a:t>
            </a:r>
            <a:r>
              <a:rPr lang="he-IL" dirty="0"/>
              <a:t>תועלת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he-IL" b="1" u="sng" dirty="0"/>
              <a:t>ב. </a:t>
            </a:r>
            <a:r>
              <a:rPr lang="he-IL" dirty="0"/>
              <a:t>רגרסיה- קורלציה- כמה יש קשר בין משתנים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he-IL" b="1" u="sng" dirty="0"/>
              <a:t>ג. </a:t>
            </a:r>
            <a:r>
              <a:rPr lang="he-IL" dirty="0"/>
              <a:t>מודלים- הצגה גרפית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he-IL" b="1" u="sng" dirty="0"/>
              <a:t>ד. </a:t>
            </a:r>
            <a:r>
              <a:rPr lang="he-IL" dirty="0"/>
              <a:t>חיזוי- מגמות עתידיות (שווה)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he-IL" b="1" u="sng" dirty="0"/>
              <a:t>ה. </a:t>
            </a:r>
            <a:r>
              <a:rPr lang="he-IL" dirty="0"/>
              <a:t>החלטה- לכל החלטה תוצאה שמובילה להחלטה נוספת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264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he-IL" b="1" u="sng" dirty="0" smtClean="0"/>
              <a:t>המודל הנורמטיבי לקבלת החלטות- המשך</a:t>
            </a:r>
            <a:endParaRPr lang="he-IL" b="1" u="sng" dirty="0"/>
          </a:p>
        </p:txBody>
      </p:sp>
    </p:spTree>
    <p:extLst>
      <p:ext uri="{BB962C8B-B14F-4D97-AF65-F5344CB8AC3E}">
        <p14:creationId xmlns:p14="http://schemas.microsoft.com/office/powerpoint/2010/main" val="1129996404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87" y="476672"/>
            <a:ext cx="854710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תמונה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85" y="2204864"/>
            <a:ext cx="8136904" cy="41556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8389927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37041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he-IL" b="1" u="sng" dirty="0" smtClean="0"/>
              <a:t>האם המודל מתאים לדרך בה מקבלים החלטות?</a:t>
            </a: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he-IL" dirty="0" smtClean="0"/>
              <a:t>המודל אומר רק איך </a:t>
            </a:r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ראוי </a:t>
            </a:r>
            <a:r>
              <a:rPr lang="he-IL" dirty="0" smtClean="0"/>
              <a:t>לקבל החלטות.</a:t>
            </a:r>
          </a:p>
          <a:p>
            <a:pPr>
              <a:buFont typeface="Wingdings" pitchFamily="2" charset="2"/>
              <a:buChar char="q"/>
            </a:pPr>
            <a:r>
              <a:rPr lang="he-IL" dirty="0" smtClean="0"/>
              <a:t>המודל מתאר את </a:t>
            </a:r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הרצוי</a:t>
            </a:r>
            <a:r>
              <a:rPr lang="he-IL" dirty="0" smtClean="0"/>
              <a:t> ולא את המצוי ולפיכך אינו מציאותי</a:t>
            </a:r>
          </a:p>
          <a:p>
            <a:pPr>
              <a:buFont typeface="Wingdings" pitchFamily="2" charset="2"/>
              <a:buChar char="q"/>
            </a:pPr>
            <a:r>
              <a:rPr lang="he-IL" dirty="0" smtClean="0"/>
              <a:t>לא יעיל כי דורש </a:t>
            </a:r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עיבוד מידע רב </a:t>
            </a:r>
            <a:r>
              <a:rPr lang="he-IL" dirty="0" smtClean="0"/>
              <a:t>בו זמנית</a:t>
            </a:r>
          </a:p>
          <a:p>
            <a:pPr>
              <a:buFont typeface="Wingdings" pitchFamily="2" charset="2"/>
              <a:buChar char="q"/>
            </a:pPr>
            <a:r>
              <a:rPr lang="he-IL" dirty="0" smtClean="0"/>
              <a:t>במצב אמת יש </a:t>
            </a:r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לחץ זמן</a:t>
            </a:r>
          </a:p>
          <a:p>
            <a:pPr>
              <a:buFont typeface="Wingdings" pitchFamily="2" charset="2"/>
              <a:buChar char="q"/>
            </a:pPr>
            <a:r>
              <a:rPr lang="he-IL" dirty="0" smtClean="0"/>
              <a:t>בד"כ </a:t>
            </a:r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מעבר ליכולת האדם </a:t>
            </a:r>
            <a:r>
              <a:rPr lang="he-IL" dirty="0" smtClean="0"/>
              <a:t>והזמן העומד לרשותו</a:t>
            </a: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380" y="4763346"/>
            <a:ext cx="2808700" cy="188535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763966995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he-IL" b="1" u="sng" dirty="0" smtClean="0">
                <a:cs typeface="+mn-cs"/>
              </a:rPr>
              <a:t>איך מקבלים החלטות במציאות?</a:t>
            </a:r>
            <a:endParaRPr lang="he-IL" b="1" u="sng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e-IL" b="1" u="sng" dirty="0" smtClean="0"/>
              <a:t>במציאות: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b="1" u="sng" dirty="0" smtClean="0"/>
              <a:t> א. </a:t>
            </a:r>
            <a:r>
              <a:rPr lang="he-IL" dirty="0" smtClean="0"/>
              <a:t>אין ברירה בין חלופות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b="1" u="sng" dirty="0" smtClean="0"/>
              <a:t> ב. </a:t>
            </a:r>
            <a:r>
              <a:rPr lang="he-IL" dirty="0" smtClean="0"/>
              <a:t>קבלת ההחלטות מסתמכת על הגדרת מצב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b="1" u="sng" dirty="0" smtClean="0"/>
              <a:t> ג. </a:t>
            </a:r>
            <a:r>
              <a:rPr lang="he-IL" dirty="0" smtClean="0"/>
              <a:t>סלקציה מהירה של פעולות והערכות- סוקרים</a:t>
            </a:r>
            <a:r>
              <a:rPr lang="he-IL" dirty="0"/>
              <a:t> </a:t>
            </a:r>
            <a:r>
              <a:rPr lang="he-IL" dirty="0" smtClean="0"/>
              <a:t>כל פעם אופציה אחת שנשקלת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     לכל אורך הדרך</a:t>
            </a:r>
            <a:r>
              <a:rPr lang="he-IL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ד. במציאות ניתן לבחור "החלטה מספיק טובה "</a:t>
            </a:r>
            <a:r>
              <a:rPr lang="en-US" dirty="0" smtClean="0"/>
              <a:t> good enough decision </a:t>
            </a:r>
            <a:r>
              <a:rPr lang="he-IL" dirty="0" smtClean="0"/>
              <a:t>"</a:t>
            </a: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e-IL" dirty="0" smtClean="0"/>
              <a:t>במציאות נכנס גורם של אי ודאות והמידע מועט ואנו מעריכים שכיחות ועושים ניבויים עתידיים על פי הרציונליות המוגבלת וקיצורי הדרך המהירים- אך המחיר בדיוק.</a:t>
            </a: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16832"/>
            <a:ext cx="2520280" cy="14041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1622327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e-IL" dirty="0" smtClean="0"/>
              <a:t>במציאות יש עוד </a:t>
            </a:r>
            <a:r>
              <a:rPr lang="he-IL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כשלים נוספים פסיכולוגיים: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קשה לנקוט בפעילות- החשיבה היא הצד החזק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מרגישים מחויבים לקבל כל הזמן החלטות.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פחד מהחלטה לא נכונה- גורם לאי עשייה</a:t>
            </a:r>
            <a:r>
              <a:rPr lang="he-IL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משתמשים בקיצורי דרך שמחירן בדיוק אבל הם מהירים ומובילים במהירות </a:t>
            </a:r>
            <a:r>
              <a:rPr lang="he-IL" smtClean="0"/>
              <a:t>לקבלת החלטה</a:t>
            </a: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9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היוריסטיקות (קיצורי הדרך)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2900" dirty="0" smtClean="0"/>
              <a:t>על שם הקריאה "אאוריקה מצאתי", שקרא ארכימדס כשגילה את </a:t>
            </a:r>
            <a:r>
              <a:rPr lang="he-IL" sz="2900" b="1" u="sng" dirty="0" smtClean="0"/>
              <a:t>חוק</a:t>
            </a:r>
            <a:r>
              <a:rPr lang="he-IL" sz="2900" dirty="0" smtClean="0"/>
              <a:t> </a:t>
            </a:r>
            <a:r>
              <a:rPr lang="he-IL" sz="2900" b="1" u="sng" dirty="0" smtClean="0"/>
              <a:t>ארכימדס-</a:t>
            </a:r>
            <a:r>
              <a:rPr lang="he-IL" sz="2900" dirty="0" smtClean="0"/>
              <a:t> שימוש בכלי עזר שאנו יודעים מניסיוננו שיכול לקרב אותנו לפתרון, אך אין בידינו ערובה שהוא יוביל לפתרון הנכון (חוסך זמן ופעילות ומשתמש בבעיות דומות, דומה לאב טיפוס, כשל המהמרים.</a:t>
            </a:r>
            <a:endParaRPr lang="he-IL" sz="2900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215008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he-IL" b="1" u="sng" dirty="0" smtClean="0">
                <a:cs typeface="+mn-cs"/>
              </a:rPr>
              <a:t>איך מקבלים החלטות במציאות?- המשך</a:t>
            </a:r>
            <a:endParaRPr lang="he-IL" b="1" u="sng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413696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יסודי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</TotalTime>
  <Words>405</Words>
  <Application>Microsoft Office PowerPoint</Application>
  <PresentationFormat>‫הצגה על המסך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5" baseType="lpstr">
      <vt:lpstr>Arial</vt:lpstr>
      <vt:lpstr>Calibri</vt:lpstr>
      <vt:lpstr>Constantia</vt:lpstr>
      <vt:lpstr>David</vt:lpstr>
      <vt:lpstr>Wingdings</vt:lpstr>
      <vt:lpstr>Wingdings 2</vt:lpstr>
      <vt:lpstr>זרימה</vt:lpstr>
      <vt:lpstr>מודל קבלת החלטות  באי וודאות</vt:lpstr>
      <vt:lpstr>קבלת החלטות</vt:lpstr>
      <vt:lpstr>המודל הנורמטיבי לקבלת החלטות</vt:lpstr>
      <vt:lpstr>המודל הנורמטיבי לקבלת החלטות- המשך</vt:lpstr>
      <vt:lpstr>מצגת של PowerPoint</vt:lpstr>
      <vt:lpstr>האם המודל מתאים לדרך בה מקבלים החלטות?</vt:lpstr>
      <vt:lpstr>איך מקבלים החלטות במציאות?</vt:lpstr>
      <vt:lpstr>איך מקבלים החלטות במציאות?- המשך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מודל קבלת החלטות באי וודאות</dc:title>
  <dc:creator>אורנה</dc:creator>
  <cp:lastModifiedBy>Keren Orchen</cp:lastModifiedBy>
  <cp:revision>107</cp:revision>
  <dcterms:created xsi:type="dcterms:W3CDTF">2012-09-03T06:47:12Z</dcterms:created>
  <dcterms:modified xsi:type="dcterms:W3CDTF">2016-03-01T13:29:30Z</dcterms:modified>
</cp:coreProperties>
</file>