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88"/>
  </p:notesMasterIdLst>
  <p:sldIdLst>
    <p:sldId id="256" r:id="rId2"/>
    <p:sldId id="307" r:id="rId3"/>
    <p:sldId id="264" r:id="rId4"/>
    <p:sldId id="295" r:id="rId5"/>
    <p:sldId id="298" r:id="rId6"/>
    <p:sldId id="292" r:id="rId7"/>
    <p:sldId id="259" r:id="rId8"/>
    <p:sldId id="263" r:id="rId9"/>
    <p:sldId id="261" r:id="rId10"/>
    <p:sldId id="260" r:id="rId11"/>
    <p:sldId id="283" r:id="rId12"/>
    <p:sldId id="322" r:id="rId13"/>
    <p:sldId id="277" r:id="rId14"/>
    <p:sldId id="272" r:id="rId15"/>
    <p:sldId id="279" r:id="rId16"/>
    <p:sldId id="280" r:id="rId17"/>
    <p:sldId id="281" r:id="rId18"/>
    <p:sldId id="270" r:id="rId19"/>
    <p:sldId id="271" r:id="rId20"/>
    <p:sldId id="289" r:id="rId21"/>
    <p:sldId id="273" r:id="rId22"/>
    <p:sldId id="288" r:id="rId23"/>
    <p:sldId id="290" r:id="rId24"/>
    <p:sldId id="291" r:id="rId25"/>
    <p:sldId id="323" r:id="rId26"/>
    <p:sldId id="299" r:id="rId27"/>
    <p:sldId id="300" r:id="rId28"/>
    <p:sldId id="287" r:id="rId29"/>
    <p:sldId id="301" r:id="rId30"/>
    <p:sldId id="310" r:id="rId31"/>
    <p:sldId id="311" r:id="rId32"/>
    <p:sldId id="303" r:id="rId33"/>
    <p:sldId id="305" r:id="rId34"/>
    <p:sldId id="306" r:id="rId35"/>
    <p:sldId id="286" r:id="rId36"/>
    <p:sldId id="313" r:id="rId37"/>
    <p:sldId id="419" r:id="rId38"/>
    <p:sldId id="420" r:id="rId39"/>
    <p:sldId id="421" r:id="rId40"/>
    <p:sldId id="422" r:id="rId41"/>
    <p:sldId id="423" r:id="rId42"/>
    <p:sldId id="424" r:id="rId43"/>
    <p:sldId id="340" r:id="rId44"/>
    <p:sldId id="449" r:id="rId45"/>
    <p:sldId id="37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309" r:id="rId55"/>
    <p:sldId id="433" r:id="rId56"/>
    <p:sldId id="434" r:id="rId57"/>
    <p:sldId id="435" r:id="rId58"/>
    <p:sldId id="436" r:id="rId59"/>
    <p:sldId id="329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96" r:id="rId68"/>
    <p:sldId id="386" r:id="rId69"/>
    <p:sldId id="397" r:id="rId70"/>
    <p:sldId id="394" r:id="rId71"/>
    <p:sldId id="399" r:id="rId72"/>
    <p:sldId id="400" r:id="rId73"/>
    <p:sldId id="401" r:id="rId74"/>
    <p:sldId id="402" r:id="rId75"/>
    <p:sldId id="404" r:id="rId76"/>
    <p:sldId id="405" r:id="rId77"/>
    <p:sldId id="437" r:id="rId78"/>
    <p:sldId id="438" r:id="rId79"/>
    <p:sldId id="439" r:id="rId80"/>
    <p:sldId id="444" r:id="rId81"/>
    <p:sldId id="445" r:id="rId82"/>
    <p:sldId id="446" r:id="rId83"/>
    <p:sldId id="440" r:id="rId84"/>
    <p:sldId id="367" r:id="rId85"/>
    <p:sldId id="371" r:id="rId86"/>
    <p:sldId id="398" r:id="rId8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16" autoAdjust="0"/>
    <p:restoredTop sz="89104" autoAdjust="0"/>
  </p:normalViewPr>
  <p:slideViewPr>
    <p:cSldViewPr>
      <p:cViewPr varScale="1">
        <p:scale>
          <a:sx n="114" d="100"/>
          <a:sy n="114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800F99-91DE-4511-B15F-DABCCB771C2A}" type="datetimeFigureOut">
              <a:rPr lang="he-IL" smtClean="0"/>
              <a:t>כ"ז/אייר/תשפ"א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31D279-B981-4F5D-938E-6DAD5051E0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98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השתתפות</a:t>
            </a:r>
            <a:r>
              <a:rPr lang="he-IL" baseline="0" dirty="0"/>
              <a:t> קהל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D279-B981-4F5D-938E-6DAD5051E07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351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CA1F6C-E72F-431C-9C1E-EE690237036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652120" y="6309320"/>
            <a:ext cx="3096344" cy="432000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r>
              <a:rPr lang="he-IL" sz="1800" b="0" dirty="0">
                <a:solidFill>
                  <a:schemeClr val="bg1"/>
                </a:solidFill>
              </a:rPr>
              <a:t>הרצאה</a:t>
            </a:r>
            <a:r>
              <a:rPr lang="he-IL" sz="1800" b="0" baseline="0" dirty="0">
                <a:solidFill>
                  <a:schemeClr val="bg1"/>
                </a:solidFill>
              </a:rPr>
              <a:t> מס' 1 – תורת המשחקים </a:t>
            </a:r>
            <a:endParaRPr lang="he-IL" sz="1800" b="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CA1F6C-E72F-431C-9C1E-EE690237036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652120" y="6309320"/>
            <a:ext cx="3096344" cy="432000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r>
              <a:rPr lang="he-IL" sz="1800" b="0" dirty="0">
                <a:solidFill>
                  <a:schemeClr val="bg1"/>
                </a:solidFill>
              </a:rPr>
              <a:t>הרצאה</a:t>
            </a:r>
            <a:r>
              <a:rPr lang="he-IL" sz="1800" b="0" baseline="0" dirty="0">
                <a:solidFill>
                  <a:schemeClr val="bg1"/>
                </a:solidFill>
              </a:rPr>
              <a:t> מס' 1 – תורת המשחקים </a:t>
            </a:r>
            <a:endParaRPr lang="he-IL" sz="1800" b="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CA1F6C-E72F-431C-9C1E-EE6902370362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riends-1008-TOW%20The%20Late%20Thanksgiving%20(rock-paper-scissors)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Nash%20Equilibrium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Ross's%20Sandwich%20-%20Friends.avi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5/Chess_king_and_paw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381000"/>
            <a:ext cx="5184576" cy="1752600"/>
          </a:xfrm>
        </p:spPr>
        <p:txBody>
          <a:bodyPr anchor="ctr" anchorCtr="0"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תורת המשחקים </a:t>
            </a:r>
            <a:br>
              <a:rPr lang="he-IL" sz="4800" b="1" dirty="0">
                <a:solidFill>
                  <a:schemeClr val="bg1"/>
                </a:solidFill>
                <a:cs typeface="Narkisim" pitchFamily="2" charset="-79"/>
              </a:rPr>
            </a:br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וחשיבה אסטרטגית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72" y="2132856"/>
            <a:ext cx="4427984" cy="980728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200" b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404" y="5879192"/>
            <a:ext cx="3302632" cy="6461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מבוא</a:t>
            </a:r>
          </a:p>
        </p:txBody>
      </p:sp>
    </p:spTree>
    <p:extLst>
      <p:ext uri="{BB962C8B-B14F-4D97-AF65-F5344CB8AC3E}">
        <p14:creationId xmlns:p14="http://schemas.microsoft.com/office/powerpoint/2010/main" val="265354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פרס נובל לתורת המשחקים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(2007) </a:t>
            </a:r>
            <a:r>
              <a:rPr lang="he-IL" b="1" dirty="0">
                <a:cs typeface="+mj-cs"/>
              </a:rPr>
              <a:t>לאוניד הורביץ'</a:t>
            </a:r>
            <a:r>
              <a:rPr lang="he-IL" dirty="0"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"</a:t>
            </a:r>
            <a:r>
              <a:rPr lang="he-IL" sz="2400" i="1" dirty="0">
                <a:solidFill>
                  <a:schemeClr val="tx1"/>
                </a:solidFill>
                <a:cs typeface="+mj-cs"/>
              </a:rPr>
              <a:t>בצורה שאני רואה זאת, יש שני סוגי משחקים בכלכלה</a:t>
            </a:r>
            <a:r>
              <a:rPr lang="he-IL" sz="2400" dirty="0">
                <a:solidFill>
                  <a:schemeClr val="tx1"/>
                </a:solidFill>
                <a:cs typeface="+mj-cs"/>
              </a:rPr>
              <a:t>: </a:t>
            </a:r>
          </a:p>
          <a:p>
            <a:pPr marL="725488" lvl="2" indent="-284163">
              <a:lnSpc>
                <a:spcPct val="150000"/>
              </a:lnSpc>
            </a:pPr>
            <a:r>
              <a:rPr lang="he-IL" sz="2400" b="1" i="1" dirty="0">
                <a:cs typeface="+mj-cs"/>
              </a:rPr>
              <a:t>הסוג הראשון </a:t>
            </a:r>
            <a:r>
              <a:rPr lang="he-IL" sz="2400" i="1" dirty="0">
                <a:cs typeface="+mj-cs"/>
              </a:rPr>
              <a:t>הוא משחק בו השחקנים משחקים </a:t>
            </a:r>
            <a:r>
              <a:rPr lang="he-IL" sz="2400" b="1" i="1" dirty="0">
                <a:cs typeface="+mj-cs"/>
              </a:rPr>
              <a:t>לפי החוקים</a:t>
            </a:r>
            <a:r>
              <a:rPr lang="he-IL" sz="2400" i="1" dirty="0">
                <a:cs typeface="+mj-cs"/>
              </a:rPr>
              <a:t>.</a:t>
            </a:r>
          </a:p>
          <a:p>
            <a:pPr marL="725488" lvl="2" indent="-284163">
              <a:lnSpc>
                <a:spcPct val="150000"/>
              </a:lnSpc>
            </a:pPr>
            <a:r>
              <a:rPr lang="he-IL" sz="2400" b="1" i="1" dirty="0">
                <a:cs typeface="+mj-cs"/>
              </a:rPr>
              <a:t>הסוג השני </a:t>
            </a:r>
            <a:r>
              <a:rPr lang="he-IL" sz="2400" i="1" dirty="0">
                <a:cs typeface="+mj-cs"/>
              </a:rPr>
              <a:t>הוא המשחק האמיתי, המשוחק בחיים האמיתיים.</a:t>
            </a:r>
            <a:br>
              <a:rPr lang="en-US" sz="2400" i="1" dirty="0">
                <a:cs typeface="+mj-cs"/>
              </a:rPr>
            </a:br>
            <a:r>
              <a:rPr lang="he-IL" sz="2400" i="1" dirty="0">
                <a:cs typeface="+mj-cs"/>
              </a:rPr>
              <a:t>במשחק השני, האסטרטגיות והמהלכים שהשחקנים משחקים</a:t>
            </a:r>
            <a:br>
              <a:rPr lang="en-US" sz="2400" i="1" dirty="0">
                <a:cs typeface="+mj-cs"/>
              </a:rPr>
            </a:br>
            <a:r>
              <a:rPr lang="he-IL" sz="2400" i="1" dirty="0">
                <a:cs typeface="+mj-cs"/>
              </a:rPr>
              <a:t>מניבים </a:t>
            </a:r>
            <a:r>
              <a:rPr lang="he-IL" sz="2400" b="1" i="1" dirty="0">
                <a:cs typeface="+mj-cs"/>
              </a:rPr>
              <a:t>רווחים לא-חוקיים</a:t>
            </a:r>
            <a:r>
              <a:rPr lang="he-IL" sz="2400" i="1" dirty="0">
                <a:cs typeface="+mj-cs"/>
              </a:rPr>
              <a:t>."</a:t>
            </a:r>
          </a:p>
          <a:p>
            <a:endParaRPr lang="he-IL" dirty="0"/>
          </a:p>
        </p:txBody>
      </p:sp>
      <p:pic>
        <p:nvPicPr>
          <p:cNvPr id="1026" name="Picture 2" descr="http://www.nobelprize.org/nobel_prizes/economic-sciences/laureates/2007/hurwi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פרס נובל לתורת המשחקים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(2012) </a:t>
            </a:r>
            <a:r>
              <a:rPr lang="he-IL" b="1" dirty="0">
                <a:cs typeface="+mj-cs"/>
              </a:rPr>
              <a:t>לויד שאפלי</a:t>
            </a:r>
            <a:r>
              <a:rPr lang="he-IL" dirty="0">
                <a:cs typeface="+mj-cs"/>
              </a:rPr>
              <a:t> </a:t>
            </a:r>
            <a:r>
              <a:rPr lang="he-IL" b="1" dirty="0">
                <a:cs typeface="+mj-cs"/>
              </a:rPr>
              <a:t>ואלווין רות'</a:t>
            </a:r>
            <a:r>
              <a:rPr lang="he-IL" dirty="0"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‘s</a:t>
            </a:r>
            <a:r>
              <a:rPr lang="he-IL" sz="2400" dirty="0">
                <a:solidFill>
                  <a:schemeClr val="tx1"/>
                </a:solidFill>
                <a:cs typeface="+mj-cs"/>
              </a:rPr>
              <a:t>1960 – לויד שאפלי פיתח מודל "יציב", אשר משדך בין תורמי איברים לבין חולים הנזקקים לתרומה.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‘s</a:t>
            </a:r>
            <a:r>
              <a:rPr lang="he-IL" sz="2400" dirty="0">
                <a:solidFill>
                  <a:schemeClr val="tx1"/>
                </a:solidFill>
                <a:cs typeface="+mj-cs"/>
              </a:rPr>
              <a:t>1980 – אלווין רות' יישם בבתי חולים את המודל שפיתח לויד שאפלי, וייעל את תהליך תרומת האיברים בבתי חולים.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11</a:t>
            </a:fld>
            <a:endParaRPr lang="he-IL"/>
          </a:p>
        </p:txBody>
      </p:sp>
      <p:pic>
        <p:nvPicPr>
          <p:cNvPr id="5" name="Picture 2" descr="Shapley, Lloyd (1923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/>
          <a:stretch/>
        </p:blipFill>
        <p:spPr bwMode="auto">
          <a:xfrm>
            <a:off x="179512" y="188641"/>
            <a:ext cx="1872208" cy="20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alvin roth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Image result for alvin roth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Image result for alvin roth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0" descr="Image result for alvin roth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2" descr="Image result for alvin roth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4" descr="Image result for alvin roth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6" descr="Image result for alvin roth"/>
          <p:cNvSpPr>
            <a:spLocks noChangeAspect="1" noChangeArrowheads="1"/>
          </p:cNvSpPr>
          <p:nvPr/>
        </p:nvSpPr>
        <p:spPr bwMode="auto">
          <a:xfrm>
            <a:off x="983773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7" t="30588" r="15543" b="49236"/>
          <a:stretch/>
        </p:blipFill>
        <p:spPr bwMode="auto">
          <a:xfrm>
            <a:off x="2123728" y="160337"/>
            <a:ext cx="1504900" cy="20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אקזיט – חברת </a:t>
            </a:r>
            <a:r>
              <a:rPr lang="en-US" b="1" dirty="0" err="1"/>
              <a:t>YaData</a:t>
            </a:r>
            <a:r>
              <a:rPr lang="he-IL" b="1" dirty="0"/>
              <a:t> (פילוח שוק)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12</a:t>
            </a:fld>
            <a:endParaRPr lang="he-IL"/>
          </a:p>
        </p:txBody>
      </p:sp>
      <p:sp>
        <p:nvSpPr>
          <p:cNvPr id="6" name="AutoShape 4" descr="Image result for alvin roth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Image result for alvin roth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Image result for alvin roth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0" descr="Image result for alvin roth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2" descr="Image result for alvin roth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4" descr="Image result for alvin roth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6" descr="Image result for alvin roth"/>
          <p:cNvSpPr>
            <a:spLocks noChangeAspect="1" noChangeArrowheads="1"/>
          </p:cNvSpPr>
          <p:nvPr/>
        </p:nvSpPr>
        <p:spPr bwMode="auto">
          <a:xfrm>
            <a:off x="983773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6667" r="25561" b="12897"/>
          <a:stretch/>
        </p:blipFill>
        <p:spPr bwMode="auto">
          <a:xfrm>
            <a:off x="6278" y="1268760"/>
            <a:ext cx="910222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סקירה היסטורית קצרה ...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854280"/>
          </a:xfrm>
        </p:spPr>
        <p:txBody>
          <a:bodyPr>
            <a:normAutofit/>
          </a:bodyPr>
          <a:lstStyle/>
          <a:p>
            <a:pPr lvl="0">
              <a:buClr>
                <a:srgbClr val="D16349"/>
              </a:buClr>
            </a:pPr>
            <a:r>
              <a:rPr lang="he-IL" sz="2800" dirty="0">
                <a:cs typeface="Arial"/>
              </a:rPr>
              <a:t>0-500. מִשְנָה,י , ד. "מי שהיה נשוי שלוש נשים ומת".</a:t>
            </a:r>
          </a:p>
          <a:p>
            <a:r>
              <a:rPr lang="he-IL" sz="2800" dirty="0">
                <a:cs typeface="+mj-cs"/>
              </a:rPr>
              <a:t>1838. "על התחרות של ייצרנים" [אוגוסטין קורנו]</a:t>
            </a:r>
          </a:p>
          <a:p>
            <a:r>
              <a:rPr lang="he-IL" sz="2800" dirty="0">
                <a:cs typeface="+mj-cs"/>
              </a:rPr>
              <a:t>1871. "מוצא האדם" [צ'ארלס דארווין]</a:t>
            </a:r>
          </a:p>
          <a:p>
            <a:pPr lvl="0">
              <a:buClr>
                <a:srgbClr val="D16349"/>
              </a:buClr>
            </a:pPr>
            <a:r>
              <a:rPr lang="he-IL" sz="2800" dirty="0">
                <a:cs typeface="Arial"/>
              </a:rPr>
              <a:t>1944. "משחקים והתנהגות כלכלית" [פון-נוימן ומורגנסטרן]</a:t>
            </a:r>
          </a:p>
          <a:p>
            <a:r>
              <a:rPr lang="he-IL" sz="2800" dirty="0">
                <a:cs typeface="+mj-cs"/>
              </a:rPr>
              <a:t>1950. שיווי משקל נאש, ופתרון נאש לבעית מיקוח [ג'ון נאש]</a:t>
            </a:r>
          </a:p>
          <a:p>
            <a:r>
              <a:rPr lang="he-IL" sz="2800" dirty="0">
                <a:cs typeface="+mj-cs"/>
              </a:rPr>
              <a:t>1976. הסכמה על אי-הסכמה [רוברט אומן]</a:t>
            </a:r>
          </a:p>
          <a:p>
            <a:r>
              <a:rPr lang="he-IL" sz="2800" dirty="0">
                <a:cs typeface="+mj-cs"/>
              </a:rPr>
              <a:t>1981. "תכנון מכרז אופטימלי" [רוג'ר מאיירסון]</a:t>
            </a:r>
          </a:p>
          <a:p>
            <a:r>
              <a:rPr lang="he-IL" sz="2800" dirty="0">
                <a:cs typeface="+mj-cs"/>
              </a:rPr>
              <a:t>1982. "אבולוציה והתיאוריה של משחקים" [ג'ון מיינארד]</a:t>
            </a:r>
          </a:p>
          <a:p>
            <a:r>
              <a:rPr lang="he-IL" sz="2800" dirty="0">
                <a:cs typeface="+mj-cs"/>
              </a:rPr>
              <a:t>1984. יישום תורת המשחקים בשיבוץ מתמחים [אלווין רות']</a:t>
            </a:r>
          </a:p>
          <a:p>
            <a:endParaRPr lang="he-IL" sz="2800" dirty="0">
              <a:cs typeface="+mj-cs"/>
            </a:endParaRPr>
          </a:p>
          <a:p>
            <a:endParaRPr lang="he-IL" sz="28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57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rmAutofit/>
          </a:bodyPr>
          <a:lstStyle/>
          <a:p>
            <a:pPr algn="r"/>
            <a:r>
              <a:rPr lang="he-IL" b="1" dirty="0"/>
              <a:t>טרמינולוגיה – תורת המשחקים</a:t>
            </a:r>
            <a:r>
              <a:rPr lang="en-US" b="1" dirty="0"/>
              <a:t> </a:t>
            </a:r>
            <a:r>
              <a:rPr lang="he-IL" b="1" dirty="0"/>
              <a:t>(</a:t>
            </a:r>
            <a:r>
              <a:rPr lang="en-US" b="1" dirty="0"/>
              <a:t>Game theory</a:t>
            </a:r>
            <a:r>
              <a:rPr lang="he-IL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cs typeface="+mj-cs"/>
              </a:rPr>
              <a:t>כדי ליצור משחק, נדרש להגדיר: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מי הם השחקנים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מהן האסטרטגיות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מהם כללי המשחק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מהי התועלת של כל שחקן, בכל מצב סופי*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14</a:t>
            </a:fld>
            <a:endParaRPr lang="he-IL"/>
          </a:p>
        </p:txBody>
      </p:sp>
      <p:sp>
        <p:nvSpPr>
          <p:cNvPr id="6" name="Rounded Rectangle 5"/>
          <p:cNvSpPr/>
          <p:nvPr/>
        </p:nvSpPr>
        <p:spPr>
          <a:xfrm>
            <a:off x="467544" y="5301208"/>
            <a:ext cx="828092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700" b="1" dirty="0">
                <a:solidFill>
                  <a:schemeClr val="tx1"/>
                </a:solidFill>
                <a:cs typeface="Arial"/>
              </a:rPr>
              <a:t>*לא תמיד כל השחקנים יודעים את התועלות של יריביהם</a:t>
            </a:r>
          </a:p>
        </p:txBody>
      </p:sp>
    </p:spTree>
    <p:extLst>
      <p:ext uri="{BB962C8B-B14F-4D97-AF65-F5344CB8AC3E}">
        <p14:creationId xmlns:p14="http://schemas.microsoft.com/office/powerpoint/2010/main" val="27594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נדגים באמצעות דוגמא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15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86808" y="1484784"/>
            <a:ext cx="8805672" cy="4998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דילמת האסיר:</a:t>
            </a:r>
          </a:p>
          <a:p>
            <a:pPr marL="439738" lvl="1" indent="-257175"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  <a:cs typeface="+mj-cs"/>
              </a:rPr>
              <a:t>מנצח על תזמורת בברית המועצות נסע ברכבת בדרכו להופעה הבאה שלו ועיין בתווי היצירה שעליה היה עליו לנצח. שני סוכני ק-ג-ב ראו מה הוא קורא, וכיוון שחשבו שהתווים הם סוג של כתב סתרים, עצרו אותו בחשד לריגול. </a:t>
            </a:r>
          </a:p>
          <a:p>
            <a:pPr marL="439738" lvl="1" indent="-257175"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  <a:cs typeface="+mj-cs"/>
              </a:rPr>
              <a:t>הוא טען להגנתו שהחומר שקרא היה רק הקונצ'רטו לכינור של צ'ייקובסקי, אך ללא הועיל. </a:t>
            </a:r>
          </a:p>
          <a:p>
            <a:pPr marL="439738" lvl="1" indent="-257175"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  <a:cs typeface="+mj-cs"/>
              </a:rPr>
              <a:t>ביום השני למעצרו נכנס לתאו החוקר ואמר בזחיחות דעת: "כדאי שתספר לנו הכל. תפסנו את החבר שלך, צ'ייקובסקי, והוא כבר פתח את הפה."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021288"/>
            <a:ext cx="1800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he-IL" sz="1400" dirty="0"/>
              <a:t>(תורת המשחקים, 2006)</a:t>
            </a:r>
          </a:p>
        </p:txBody>
      </p:sp>
    </p:spTree>
    <p:extLst>
      <p:ext uri="{BB962C8B-B14F-4D97-AF65-F5344CB8AC3E}">
        <p14:creationId xmlns:p14="http://schemas.microsoft.com/office/powerpoint/2010/main" val="22627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נדגים באמצעות דוגמא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16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88560" y="152704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e-IL" sz="2500" b="1" u="sng" dirty="0">
                <a:cs typeface="+mj-cs"/>
              </a:rPr>
              <a:t>דילמת האסיר </a:t>
            </a:r>
            <a:r>
              <a:rPr lang="he-IL" sz="2500" b="1" u="sng" dirty="0">
                <a:solidFill>
                  <a:srgbClr val="FF0000"/>
                </a:solidFill>
                <a:cs typeface="+mj-cs"/>
              </a:rPr>
              <a:t>(כללי המשחק)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המנצח וצ'ייקובסקי נמצאים בחדרים נפרדים (לא יכולים לשתף פעולה).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המנצח (וצ'ייקובסקי) נדרש לבחור האם לעמוד בחקירה או להסגיר את האחר.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אם שניהם יעמדו בחקירה, ייגזרו עליהם שלוש שנות מאסר.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אם אחד יסגיר את השני, בעוד השני יעמוד בחקירה:</a:t>
            </a:r>
          </a:p>
          <a:p>
            <a:pPr lvl="2">
              <a:lnSpc>
                <a:spcPct val="150000"/>
              </a:lnSpc>
            </a:pPr>
            <a:r>
              <a:rPr lang="he-IL" sz="2400" dirty="0">
                <a:cs typeface="+mj-cs"/>
              </a:rPr>
              <a:t>המסגיר יקבל שנת מאסר אחת. </a:t>
            </a:r>
          </a:p>
          <a:p>
            <a:pPr lvl="2">
              <a:lnSpc>
                <a:spcPct val="150000"/>
              </a:lnSpc>
            </a:pPr>
            <a:r>
              <a:rPr lang="he-IL" sz="2400" dirty="0">
                <a:cs typeface="+mj-cs"/>
              </a:rPr>
              <a:t>העומד בחקירה יקבל 25 שנות מאסר (עונש מקסימלי).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אם שניהם יסגירו את את השני, שניהם יקבלו 10 שנות מאסר.</a:t>
            </a:r>
          </a:p>
          <a:p>
            <a:pPr lvl="2">
              <a:lnSpc>
                <a:spcPct val="150000"/>
              </a:lnSpc>
            </a:pPr>
            <a:endParaRPr lang="he-IL" sz="19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47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נדגים באמצעות דוגמא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17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300" b="1" u="sng" dirty="0">
                <a:cs typeface="+mj-cs"/>
              </a:rPr>
              <a:t>דילמת האסיר </a:t>
            </a:r>
            <a:r>
              <a:rPr lang="he-IL" sz="2300" b="1" u="sng" dirty="0">
                <a:solidFill>
                  <a:srgbClr val="FF0000"/>
                </a:solidFill>
                <a:cs typeface="+mj-cs"/>
              </a:rPr>
              <a:t>(פתרון):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מה המנצח ייבחר לעשות ?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נתאר בצורת טבלה: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20471"/>
              </p:ext>
            </p:extLst>
          </p:nvPr>
        </p:nvGraphicFramePr>
        <p:xfrm>
          <a:off x="3437130" y="4713269"/>
          <a:ext cx="3727158" cy="12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cs typeface="+mj-cs"/>
                        </a:rPr>
                        <a:t>25,1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cs typeface="+mj-cs"/>
                        </a:rPr>
                        <a:t>3,3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cs typeface="+mj-cs"/>
                        </a:rPr>
                        <a:t>10,10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cs typeface="+mj-cs"/>
                        </a:rPr>
                        <a:t>1,25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4874984"/>
            <a:ext cx="1296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מנצח </a:t>
            </a:r>
          </a:p>
          <a:p>
            <a:r>
              <a:rPr lang="he-IL" sz="2400" u="sng" dirty="0"/>
              <a:t>התזמורת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48913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צ'ייקובסקי</a:t>
            </a:r>
          </a:p>
        </p:txBody>
      </p:sp>
      <p:sp>
        <p:nvSpPr>
          <p:cNvPr id="6" name="Oval 5"/>
          <p:cNvSpPr/>
          <p:nvPr/>
        </p:nvSpPr>
        <p:spPr>
          <a:xfrm>
            <a:off x="5525734" y="5294117"/>
            <a:ext cx="1440904" cy="6315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3332591" y="4999981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55232" y="4630882"/>
            <a:ext cx="18002" cy="1380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28084" y="3993189"/>
            <a:ext cx="1836204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cs typeface="+mj-cs"/>
              </a:rPr>
              <a:t>להסגיר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7130" y="3993189"/>
            <a:ext cx="1836204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cs typeface="+mj-cs"/>
              </a:rPr>
              <a:t>לא להסגיר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6387" y="5361341"/>
            <a:ext cx="1836204" cy="61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cs typeface="+mj-cs"/>
              </a:rPr>
              <a:t>להסגיר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1660" y="4641261"/>
            <a:ext cx="1836204" cy="61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cs typeface="+mj-cs"/>
              </a:rPr>
              <a:t>לא להסגיר</a:t>
            </a:r>
          </a:p>
        </p:txBody>
      </p:sp>
    </p:spTree>
    <p:extLst>
      <p:ext uri="{BB962C8B-B14F-4D97-AF65-F5344CB8AC3E}">
        <p14:creationId xmlns:p14="http://schemas.microsoft.com/office/powerpoint/2010/main" val="42327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שחקנים (</a:t>
            </a:r>
            <a:r>
              <a:rPr lang="en-US" b="1" dirty="0"/>
              <a:t>Players</a:t>
            </a:r>
            <a:r>
              <a:rPr lang="he-IL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מועמדים לבחירות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בוחרים בבחירות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מדינות גוש האירו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מוכרי מכוניות משומשות</a:t>
            </a:r>
          </a:p>
          <a:p>
            <a:pPr>
              <a:lnSpc>
                <a:spcPct val="150000"/>
              </a:lnSpc>
            </a:pPr>
            <a:endParaRPr lang="he-IL" dirty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18</a:t>
            </a:fld>
            <a:endParaRPr lang="he-IL"/>
          </a:p>
        </p:txBody>
      </p:sp>
      <p:pic>
        <p:nvPicPr>
          <p:cNvPr id="12290" name="Picture 2" descr="http://www.photoblip.com/images/15/db3db85bfe5c86fc485de767bdc4b3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"/>
          <a:stretch/>
        </p:blipFill>
        <p:spPr bwMode="auto">
          <a:xfrm>
            <a:off x="179512" y="1628800"/>
            <a:ext cx="4896544" cy="33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7544" y="5301208"/>
            <a:ext cx="828092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700" b="1" dirty="0">
                <a:solidFill>
                  <a:schemeClr val="tx1"/>
                </a:solidFill>
                <a:cs typeface="Arial"/>
              </a:rPr>
              <a:t>כל אדם שמקבל החלטות, הרלוונטיות למצב העתידי שלך !</a:t>
            </a:r>
          </a:p>
        </p:txBody>
      </p:sp>
    </p:spTree>
    <p:extLst>
      <p:ext uri="{BB962C8B-B14F-4D97-AF65-F5344CB8AC3E}">
        <p14:creationId xmlns:p14="http://schemas.microsoft.com/office/powerpoint/2010/main" val="7848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אסטרטגיה (</a:t>
            </a:r>
            <a:r>
              <a:rPr lang="en-US" b="1" dirty="0"/>
              <a:t>Strategy</a:t>
            </a:r>
            <a:r>
              <a:rPr lang="he-IL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הגדרה (אסטרטגיה)</a:t>
            </a:r>
            <a:r>
              <a:rPr lang="he-IL" b="1" dirty="0">
                <a:cs typeface="+mj-cs"/>
              </a:rPr>
              <a:t>:</a:t>
            </a:r>
            <a:r>
              <a:rPr lang="en-US" b="1" dirty="0">
                <a:cs typeface="+mj-cs"/>
              </a:rPr>
              <a:t> </a:t>
            </a:r>
            <a:r>
              <a:rPr lang="he-IL" b="1" dirty="0">
                <a:cs typeface="+mj-cs"/>
              </a:rPr>
              <a:t>אוסף כל הפעולות אשר השחקן יכול לבצע, במסגרת כללי המשחק.</a:t>
            </a:r>
          </a:p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סוגי אסטרטגיות: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אורדינלי (יש חשיבות לסדר)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מספרי (בדיד / רציף)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איכותי (יוזמה, איום 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19</a:t>
            </a:fld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216472" y="5337312"/>
            <a:ext cx="8604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400" b="1" dirty="0">
                <a:solidFill>
                  <a:schemeClr val="tx1"/>
                </a:solidFill>
                <a:cs typeface="Arial"/>
              </a:rPr>
              <a:t>חשוב: כל שחקן חייב לדעת מהן האסטרטגיות של כל שאר השחקנים</a:t>
            </a:r>
          </a:p>
        </p:txBody>
      </p:sp>
      <p:sp>
        <p:nvSpPr>
          <p:cNvPr id="8" name="Smiley Face 7">
            <a:hlinkClick r:id="rId2" action="ppaction://hlinkfile"/>
          </p:cNvPr>
          <p:cNvSpPr/>
          <p:nvPr/>
        </p:nvSpPr>
        <p:spPr>
          <a:xfrm>
            <a:off x="395536" y="594928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76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/>
              <a:t>נתחיל מהסוף – תורת המשחקים במילה אחת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892480" cy="47822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>
                <a:cs typeface="+mj-cs"/>
              </a:rPr>
              <a:t>תמריץ.</a:t>
            </a:r>
          </a:p>
          <a:p>
            <a:pPr>
              <a:lnSpc>
                <a:spcPct val="200000"/>
              </a:lnSpc>
            </a:pPr>
            <a:endParaRPr lang="he-IL" sz="2800" b="1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2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אסטרטגיה (</a:t>
            </a:r>
            <a:r>
              <a:rPr lang="en-US" b="1" dirty="0"/>
              <a:t>Strategy</a:t>
            </a:r>
            <a:r>
              <a:rPr lang="he-IL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תירגול ודוגמאות: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דילמת האסיר –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שוק מחירים –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חלוקת ירושה בין שלוש נשים </a:t>
            </a:r>
            <a:r>
              <a:rPr lang="he-IL" dirty="0">
                <a:solidFill>
                  <a:schemeClr val="tx1"/>
                </a:solidFill>
                <a:cs typeface="+mj-cs"/>
              </a:rPr>
              <a:t>– 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שוק התרופות –</a:t>
            </a:r>
            <a:br>
              <a:rPr lang="en-US" b="1" dirty="0">
                <a:solidFill>
                  <a:schemeClr val="tx1"/>
                </a:solidFill>
                <a:cs typeface="+mj-cs"/>
              </a:rPr>
            </a:br>
            <a:endParaRPr lang="he-IL" b="1" dirty="0">
              <a:solidFill>
                <a:schemeClr val="tx1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התקפה צבאית</a:t>
            </a:r>
            <a:r>
              <a:rPr lang="he-IL" dirty="0">
                <a:solidFill>
                  <a:schemeClr val="tx1"/>
                </a:solidFill>
                <a:cs typeface="+mj-cs"/>
              </a:rPr>
              <a:t>– 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ראיון עבודה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20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239344" y="2319263"/>
            <a:ext cx="2988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he-IL" sz="2000" dirty="0"/>
              <a:t>{</a:t>
            </a:r>
            <a:r>
              <a:rPr lang="he-IL" sz="2400" dirty="0">
                <a:cs typeface="+mj-cs"/>
              </a:rPr>
              <a:t>להסגיר, לא להסגיר}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2536" y="2756828"/>
            <a:ext cx="6445224" cy="578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400" dirty="0">
                <a:solidFill>
                  <a:prstClr val="black"/>
                </a:solidFill>
                <a:cs typeface="Arial"/>
              </a:rPr>
              <a:t>כל מחיר הגדול מאפס: {</a:t>
            </a:r>
            <a:r>
              <a:rPr lang="en-US" sz="2400" dirty="0">
                <a:solidFill>
                  <a:prstClr val="black"/>
                </a:solidFill>
              </a:rPr>
              <a:t>0,1,2,3,4,…,100,…</a:t>
            </a:r>
            <a:r>
              <a:rPr lang="he-IL" sz="2400" dirty="0">
                <a:solidFill>
                  <a:prstClr val="black"/>
                </a:solidFill>
                <a:cs typeface="Arial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2536" y="3284984"/>
            <a:ext cx="4861048" cy="578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400" dirty="0">
                <a:solidFill>
                  <a:prstClr val="black"/>
                </a:solidFill>
                <a:cs typeface="Arial"/>
              </a:rPr>
              <a:t>{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r>
              <a:rPr lang="en-US" sz="2400" dirty="0" err="1">
                <a:solidFill>
                  <a:prstClr val="black"/>
                </a:solidFill>
              </a:rPr>
              <a:t>x+y+z</a:t>
            </a:r>
            <a:r>
              <a:rPr lang="en-US" sz="2400" dirty="0">
                <a:solidFill>
                  <a:prstClr val="black"/>
                </a:solidFill>
              </a:rPr>
              <a:t>=money</a:t>
            </a:r>
            <a:r>
              <a:rPr lang="he-IL" sz="2400" dirty="0">
                <a:solidFill>
                  <a:prstClr val="black"/>
                </a:solidFill>
                <a:cs typeface="Arial"/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x,y,z</a:t>
            </a:r>
            <a:r>
              <a:rPr lang="he-IL" sz="2400" dirty="0">
                <a:solidFill>
                  <a:prstClr val="black"/>
                </a:solidFill>
                <a:cs typeface="Arial"/>
              </a:rPr>
              <a:t>)}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1710" y="3884855"/>
            <a:ext cx="43564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400" dirty="0">
                <a:solidFill>
                  <a:prstClr val="black"/>
                </a:solidFill>
                <a:cs typeface="Arial"/>
              </a:rPr>
              <a:t>{לרכוש פטנט, לחכות שפטנט יפוג, לייצר תרופה חלופית}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941168"/>
            <a:ext cx="6012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400" dirty="0">
                <a:solidFill>
                  <a:prstClr val="black"/>
                </a:solidFill>
                <a:cs typeface="Arial"/>
              </a:rPr>
              <a:t>{(זמן התקפה, איזור התקפה, יחידות לוחמות ...}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517232"/>
            <a:ext cx="6444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400" dirty="0">
                <a:solidFill>
                  <a:prstClr val="black"/>
                </a:solidFill>
                <a:cs typeface="Arial"/>
              </a:rPr>
              <a:t>{(לשקר, לומר אמת), (לקבל שכר מוצע, לדרוש שכר גבוה יותר)}</a:t>
            </a:r>
          </a:p>
        </p:txBody>
      </p:sp>
    </p:spTree>
    <p:extLst>
      <p:ext uri="{BB962C8B-B14F-4D97-AF65-F5344CB8AC3E}">
        <p14:creationId xmlns:p14="http://schemas.microsoft.com/office/powerpoint/2010/main" val="2848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כללי המשחק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21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אבן, נייר ומספריים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דילמת האסיר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בחירות (מפלגת הגמלאים)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משבר הטילים בקובה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מיזוגים ורכישות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אישור תקציב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4427984" y="1772816"/>
            <a:ext cx="288032" cy="1728192"/>
          </a:xfrm>
          <a:prstGeom prst="lef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Left Brace 5"/>
          <p:cNvSpPr/>
          <p:nvPr/>
        </p:nvSpPr>
        <p:spPr>
          <a:xfrm>
            <a:off x="4427984" y="3861048"/>
            <a:ext cx="288032" cy="1728192"/>
          </a:xfrm>
          <a:prstGeom prst="lef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6"/>
          <p:cNvSpPr/>
          <p:nvPr/>
        </p:nvSpPr>
        <p:spPr>
          <a:xfrm>
            <a:off x="179512" y="2186912"/>
            <a:ext cx="4032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08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700" b="1" dirty="0">
                <a:solidFill>
                  <a:schemeClr val="tx1"/>
                </a:solidFill>
                <a:cs typeface="Arial"/>
              </a:rPr>
              <a:t>מקבלים החלטה </a:t>
            </a:r>
            <a:r>
              <a:rPr lang="he-IL" sz="2700" b="1" u="sng" dirty="0">
                <a:solidFill>
                  <a:schemeClr val="tx1"/>
                </a:solidFill>
                <a:cs typeface="Arial"/>
              </a:rPr>
              <a:t>סימולטנית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4275144"/>
            <a:ext cx="4032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08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700" b="1" dirty="0">
                <a:solidFill>
                  <a:schemeClr val="tx1"/>
                </a:solidFill>
                <a:cs typeface="Arial"/>
              </a:rPr>
              <a:t>מקבלים החלטה </a:t>
            </a:r>
            <a:r>
              <a:rPr lang="he-IL" sz="2700" b="1" u="sng" dirty="0">
                <a:solidFill>
                  <a:schemeClr val="tx1"/>
                </a:solidFill>
                <a:cs typeface="Arial"/>
              </a:rPr>
              <a:t>סדרתית</a:t>
            </a:r>
          </a:p>
        </p:txBody>
      </p:sp>
    </p:spTree>
    <p:extLst>
      <p:ext uri="{BB962C8B-B14F-4D97-AF65-F5344CB8AC3E}">
        <p14:creationId xmlns:p14="http://schemas.microsoft.com/office/powerpoint/2010/main" val="37800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כל השחקנים בוחרים אסטרטגיה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בו-זמנית.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אף שחקן לא יודע מה היריב בחר.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משחק בצורת </a:t>
            </a:r>
            <a:r>
              <a:rPr lang="he-IL" b="1" u="sng" dirty="0">
                <a:cs typeface="+mj-cs"/>
              </a:rPr>
              <a:t>מטריצה</a:t>
            </a:r>
            <a:r>
              <a:rPr lang="he-IL" b="1" dirty="0"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מהם הכלים האסטרטגיים העומדים לרשות השחקנים ?</a:t>
            </a:r>
          </a:p>
        </p:txBody>
      </p:sp>
    </p:spTree>
    <p:extLst>
      <p:ext uri="{BB962C8B-B14F-4D97-AF65-F5344CB8AC3E}">
        <p14:creationId xmlns:p14="http://schemas.microsoft.com/office/powerpoint/2010/main" val="3572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(משבר הנפט)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עיראק ואיראן מייצרות נפט.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כל מדינה צריכה להחליט מהי הכמות שתייצר– {2,4} מיליון חביות.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סך הביקוש לנפט תלוי בכמות המיוצרת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he-IL" b="1" dirty="0">
                <a:cs typeface="+mj-cs"/>
              </a:rPr>
              <a:t>סה"כ 4 מיליון חביות נפט, מחיר = </a:t>
            </a:r>
            <a:r>
              <a:rPr lang="en-US" b="1" dirty="0">
                <a:cs typeface="+mj-cs"/>
              </a:rPr>
              <a:t>25$</a:t>
            </a:r>
            <a:r>
              <a:rPr lang="he-IL" b="1" dirty="0">
                <a:cs typeface="+mj-cs"/>
              </a:rPr>
              <a:t> לחבית.</a:t>
            </a:r>
          </a:p>
          <a:p>
            <a:pPr lvl="2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סה"כ 6 מיליון חביות נפט, מחיר =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15$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לחבית.</a:t>
            </a:r>
          </a:p>
          <a:p>
            <a:pPr lvl="2">
              <a:lnSpc>
                <a:spcPct val="150000"/>
              </a:lnSpc>
            </a:pPr>
            <a:r>
              <a:rPr lang="he-IL" b="1" dirty="0">
                <a:cs typeface="+mj-cs"/>
              </a:rPr>
              <a:t>סה"כ 8 מיליון חביות נפט, מחיר = </a:t>
            </a:r>
            <a:r>
              <a:rPr lang="en-US" b="1" dirty="0">
                <a:cs typeface="+mj-cs"/>
              </a:rPr>
              <a:t>10$</a:t>
            </a:r>
            <a:r>
              <a:rPr lang="he-IL" b="1" dirty="0">
                <a:cs typeface="+mj-cs"/>
              </a:rPr>
              <a:t> לחבית.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עלות שאיבה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באיראן הינה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2$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לחבית, ובעיראק –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4$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לחבית.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69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(משבר הנפט)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cs typeface="+mj-cs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0981"/>
              </p:ext>
            </p:extLst>
          </p:nvPr>
        </p:nvGraphicFramePr>
        <p:xfrm>
          <a:off x="2267744" y="3418360"/>
          <a:ext cx="4877330" cy="1810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26$,</a:t>
                      </a:r>
                    </a:p>
                    <a:p>
                      <a:pPr algn="l" rtl="0"/>
                      <a:r>
                        <a:rPr lang="en-US" dirty="0"/>
                        <a:t>                      44$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46$,</a:t>
                      </a:r>
                    </a:p>
                    <a:p>
                      <a:pPr algn="l" rtl="0"/>
                      <a:r>
                        <a:rPr lang="en-US" dirty="0"/>
                        <a:t>                       42$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32$,</a:t>
                      </a:r>
                    </a:p>
                    <a:p>
                      <a:pPr algn="l" rtl="0"/>
                      <a:r>
                        <a:rPr lang="en-US"/>
                        <a:t>                      24$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52$,</a:t>
                      </a:r>
                    </a:p>
                    <a:p>
                      <a:pPr algn="l" rtl="0"/>
                      <a:r>
                        <a:rPr lang="en-US" dirty="0"/>
                        <a:t>                       22$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7584" y="428380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אירן</a:t>
            </a:r>
            <a:endParaRPr lang="he-IL" b="1" dirty="0"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292494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עיראק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472" y="5517232"/>
            <a:ext cx="8604000" cy="7200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400" b="1" u="sng" dirty="0">
                <a:solidFill>
                  <a:schemeClr val="tx1"/>
                </a:solidFill>
                <a:cs typeface="Arial"/>
              </a:rPr>
              <a:t>כלל 1:</a:t>
            </a:r>
            <a:r>
              <a:rPr lang="he-IL" sz="2400" b="1" dirty="0">
                <a:solidFill>
                  <a:schemeClr val="tx1"/>
                </a:solidFill>
                <a:cs typeface="Arial"/>
              </a:rPr>
              <a:t> ניתן לחזות מה היריב יעשה (או לא יעשה), ע"י רציונאליזציה.</a:t>
            </a:r>
          </a:p>
        </p:txBody>
      </p:sp>
      <p:sp>
        <p:nvSpPr>
          <p:cNvPr id="8" name="Oval 7"/>
          <p:cNvSpPr/>
          <p:nvPr/>
        </p:nvSpPr>
        <p:spPr>
          <a:xfrm>
            <a:off x="4860032" y="4514635"/>
            <a:ext cx="2376264" cy="6900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2987824" y="4149080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95936" y="3824622"/>
            <a:ext cx="18002" cy="1380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דיון (משבר הנפט)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הגענו לתוצאה הכי טובה עבור כל הצדדים ?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השחקנים יכלו להגיע לתוצאה טובה יותר ?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87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2 (מאבק המינים)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זוג נשוי מתלבט מה לעשות הערב – לצאת לסרט או לראות משחק כדורגל בטלביזיה.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אם הזוג מסכים על בילוי, הוא הולך לישון מאושר.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אם הזוג לא מסכים על בילוי, הערב יסתיים בריב (או הזעפת פנים).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שני בני הזוג צריכים להציע בו-זמנית את הצעתם, מבלי לשתף פעולה.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פתרון ?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86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2 (מאבק המינים)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המצב הטוב ביותר יהיה (1)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והגרוע ביותר (4):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77228"/>
              </p:ext>
            </p:extLst>
          </p:nvPr>
        </p:nvGraphicFramePr>
        <p:xfrm>
          <a:off x="2267744" y="3418360"/>
          <a:ext cx="4877330" cy="1810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cs typeface="+mj-cs"/>
                        </a:rPr>
                        <a:t>סרט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cs typeface="+mj-cs"/>
                        </a:rPr>
                        <a:t>כדורגל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3,</a:t>
                      </a:r>
                    </a:p>
                    <a:p>
                      <a:pPr algn="l" rtl="0"/>
                      <a:r>
                        <a:rPr lang="en-US" dirty="0"/>
                        <a:t>                            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1,</a:t>
                      </a:r>
                    </a:p>
                    <a:p>
                      <a:pPr algn="l" rtl="0"/>
                      <a:r>
                        <a:rPr lang="en-US" dirty="0"/>
                        <a:t>                            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כדורגל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2,</a:t>
                      </a:r>
                    </a:p>
                    <a:p>
                      <a:pPr algn="l" rtl="0"/>
                      <a:r>
                        <a:rPr lang="en-US" dirty="0"/>
                        <a:t>                           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4,</a:t>
                      </a:r>
                    </a:p>
                    <a:p>
                      <a:pPr algn="l" rtl="0"/>
                      <a:r>
                        <a:rPr lang="en-US" dirty="0"/>
                        <a:t>                           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סרט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28380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גבר</a:t>
            </a:r>
            <a:endParaRPr lang="he-IL" b="1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92494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אשה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472" y="5337312"/>
            <a:ext cx="8604000" cy="9000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400" b="1" u="sng" dirty="0">
                <a:solidFill>
                  <a:schemeClr val="tx1"/>
                </a:solidFill>
                <a:cs typeface="Arial"/>
              </a:rPr>
              <a:t>כלל 2:</a:t>
            </a:r>
            <a:r>
              <a:rPr lang="he-IL" sz="2400" b="1" dirty="0">
                <a:solidFill>
                  <a:schemeClr val="tx1"/>
                </a:solidFill>
                <a:cs typeface="Arial"/>
              </a:rPr>
              <a:t> כאשר יש שתי תוצאות רצויות, נדרש תיאום מראש (חוק).</a:t>
            </a:r>
          </a:p>
        </p:txBody>
      </p:sp>
      <p:sp>
        <p:nvSpPr>
          <p:cNvPr id="8" name="Oval 7"/>
          <p:cNvSpPr/>
          <p:nvPr/>
        </p:nvSpPr>
        <p:spPr>
          <a:xfrm>
            <a:off x="4860032" y="4514636"/>
            <a:ext cx="2305000" cy="7794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2915816" y="3735155"/>
            <a:ext cx="2232992" cy="7794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77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סדרתי</a:t>
            </a:r>
            <a:r>
              <a:rPr lang="he-IL" b="1" dirty="0"/>
              <a:t> (2 שחקנים)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28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שחקן מסוים משחק ראשון (בוחר אסט')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שחקן שני מגיב לשחקן הראשון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שחקן ראשון מגיב לשחקן השני ...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משחק בצורת </a:t>
            </a:r>
            <a:r>
              <a:rPr lang="he-IL" b="1" u="sng" dirty="0">
                <a:solidFill>
                  <a:srgbClr val="FF0000"/>
                </a:solidFill>
                <a:cs typeface="+mj-cs"/>
              </a:rPr>
              <a:t>עץ החלטה</a:t>
            </a:r>
            <a:r>
              <a:rPr lang="he-IL" b="1" dirty="0"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מהם הכלים האסטרטגיים העומדים לרשות השחקנים ?</a:t>
            </a:r>
          </a:p>
        </p:txBody>
      </p:sp>
    </p:spTree>
    <p:extLst>
      <p:ext uri="{BB962C8B-B14F-4D97-AF65-F5344CB8AC3E}">
        <p14:creationId xmlns:p14="http://schemas.microsoft.com/office/powerpoint/2010/main" val="881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3 (כניסה לשוק חדש)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חברת ניקוי יבש "ניקוי מהיר" שולטת בשוק הניקוי היבש בארץ.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חברת "ניקוי חדש" שוקלת להכנס לשוק.</a:t>
            </a:r>
          </a:p>
          <a:p>
            <a:pPr lvl="2">
              <a:lnSpc>
                <a:spcPct val="150000"/>
              </a:lnSpc>
            </a:pPr>
            <a:r>
              <a:rPr lang="he-IL" b="1" dirty="0">
                <a:cs typeface="+mj-cs"/>
              </a:rPr>
              <a:t>אסטרטגיות אפשריות {להכנס לשוק, לא להכנס}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אם חברת "ניקוי חדש" תכנס לשוק, לחברת ניקוי מהיר יש אפשרות לבצע מלחמת מחירים, ובמצב זה ניקוי חדש תפסיד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200k$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וניקוי מהיר תפסיד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100k$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אם חברת "ניקוי מהיר"תסתגל למצב החדש, שתיהן ירוויחו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100k$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כדאי להכנס לשוק ?</a:t>
            </a:r>
          </a:p>
        </p:txBody>
      </p:sp>
    </p:spTree>
    <p:extLst>
      <p:ext uri="{BB962C8B-B14F-4D97-AF65-F5344CB8AC3E}">
        <p14:creationId xmlns:p14="http://schemas.microsoft.com/office/powerpoint/2010/main" val="2263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על מה נדבר היום ?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הכל זה רק משחק.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להרוויח מיליונים מלשחק כל היום.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אז כדאי לי לרמות ?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האם אנשים רציונליים ?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טובת הכלל מול טובת הפרט.</a:t>
            </a:r>
          </a:p>
          <a:p>
            <a:pPr>
              <a:lnSpc>
                <a:spcPct val="150000"/>
              </a:lnSpc>
            </a:pPr>
            <a:endParaRPr lang="he-IL" sz="32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3</a:t>
            </a:fld>
            <a:endParaRPr lang="he-IL"/>
          </a:p>
        </p:txBody>
      </p:sp>
      <p:sp>
        <p:nvSpPr>
          <p:cNvPr id="5" name="Smiley Face 4">
            <a:hlinkClick r:id="rId2" action="ppaction://hlinkfile"/>
          </p:cNvPr>
          <p:cNvSpPr/>
          <p:nvPr/>
        </p:nvSpPr>
        <p:spPr>
          <a:xfrm>
            <a:off x="3131840" y="50851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2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3 (כניסה לשוק חדש)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נבנה עץ החלטה: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6296" y="4005064"/>
            <a:ext cx="14401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ניקוי חדש</a:t>
            </a:r>
          </a:p>
        </p:txBody>
      </p:sp>
      <p:cxnSp>
        <p:nvCxnSpPr>
          <p:cNvPr id="5" name="Straight Arrow Connector 4"/>
          <p:cNvCxnSpPr>
            <a:stCxn id="4" idx="1"/>
            <a:endCxn id="7" idx="3"/>
          </p:cNvCxnSpPr>
          <p:nvPr/>
        </p:nvCxnSpPr>
        <p:spPr>
          <a:xfrm flipH="1" flipV="1">
            <a:off x="5868144" y="3392996"/>
            <a:ext cx="1368152" cy="10081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868144" y="4401108"/>
            <a:ext cx="1368152" cy="115212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27984" y="2996952"/>
            <a:ext cx="14401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ניקוי מהיר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3356992"/>
            <a:ext cx="1080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+mj-cs"/>
              </a:rPr>
              <a:t>להכנס לשוק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3750" y="5033438"/>
            <a:ext cx="12700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+mj-cs"/>
              </a:rPr>
              <a:t>לא להכנס לשוק</a:t>
            </a: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2363575" y="2842157"/>
            <a:ext cx="2064409" cy="5508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2339752" y="3392996"/>
            <a:ext cx="2088232" cy="61206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9512" y="2204864"/>
            <a:ext cx="2184063" cy="12133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cs typeface="+mj-cs"/>
              </a:rPr>
              <a:t>100k$</a:t>
            </a:r>
            <a:r>
              <a:rPr lang="he-IL" b="1" dirty="0">
                <a:solidFill>
                  <a:sysClr val="windowText" lastClr="000000"/>
                </a:solidFill>
                <a:cs typeface="+mj-cs"/>
              </a:rPr>
              <a:t> </a:t>
            </a:r>
          </a:p>
          <a:p>
            <a:pPr algn="ctr"/>
            <a:r>
              <a:rPr lang="he-IL" b="1" dirty="0">
                <a:solidFill>
                  <a:sysClr val="windowText" lastClr="000000"/>
                </a:solidFill>
                <a:cs typeface="+mj-cs"/>
              </a:rPr>
              <a:t>לניקוי חדש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cs typeface="+mj-cs"/>
              </a:rPr>
              <a:t>100k$</a:t>
            </a:r>
          </a:p>
          <a:p>
            <a:pPr algn="ctr"/>
            <a:r>
              <a:rPr lang="he-IL" b="1" dirty="0">
                <a:solidFill>
                  <a:sysClr val="windowText" lastClr="000000"/>
                </a:solidFill>
                <a:cs typeface="+mj-cs"/>
              </a:rPr>
              <a:t>לניקוי מהיר</a:t>
            </a:r>
          </a:p>
        </p:txBody>
      </p:sp>
      <p:sp>
        <p:nvSpPr>
          <p:cNvPr id="16" name="Oval 15"/>
          <p:cNvSpPr/>
          <p:nvPr/>
        </p:nvSpPr>
        <p:spPr>
          <a:xfrm>
            <a:off x="179511" y="3609020"/>
            <a:ext cx="2184063" cy="1188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cs typeface="+mj-cs"/>
              </a:rPr>
              <a:t>-200k$</a:t>
            </a:r>
            <a:r>
              <a:rPr lang="he-IL" b="1" dirty="0">
                <a:solidFill>
                  <a:sysClr val="windowText" lastClr="000000"/>
                </a:solidFill>
                <a:cs typeface="+mj-cs"/>
              </a:rPr>
              <a:t> לניקוי חדש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cs typeface="+mj-cs"/>
              </a:rPr>
              <a:t>-100k$</a:t>
            </a:r>
            <a:endParaRPr lang="he-IL" b="1" dirty="0">
              <a:solidFill>
                <a:sysClr val="windowText" lastClr="000000"/>
              </a:solidFill>
              <a:cs typeface="+mj-cs"/>
            </a:endParaRPr>
          </a:p>
          <a:p>
            <a:pPr algn="ctr"/>
            <a:r>
              <a:rPr lang="he-IL" b="1" dirty="0">
                <a:solidFill>
                  <a:sysClr val="windowText" lastClr="000000"/>
                </a:solidFill>
                <a:cs typeface="+mj-cs"/>
              </a:rPr>
              <a:t>לניקוי מהיר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9241" y="2657491"/>
            <a:ext cx="12639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+mj-cs"/>
              </a:rPr>
              <a:t>הסתגלות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7824" y="3676382"/>
            <a:ext cx="12639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+mj-cs"/>
              </a:rPr>
              <a:t>מלחמת מחירים</a:t>
            </a:r>
          </a:p>
        </p:txBody>
      </p:sp>
      <p:sp>
        <p:nvSpPr>
          <p:cNvPr id="3" name="Oval 2"/>
          <p:cNvSpPr/>
          <p:nvPr/>
        </p:nvSpPr>
        <p:spPr>
          <a:xfrm>
            <a:off x="4427984" y="5229200"/>
            <a:ext cx="1440160" cy="864096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0$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579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9" grpId="1"/>
      <p:bldP spid="10" grpId="0"/>
      <p:bldP spid="15" grpId="0" animBg="1"/>
      <p:bldP spid="16" grpId="0" animBg="1"/>
      <p:bldP spid="20" grpId="0"/>
      <p:bldP spid="20" grpId="1"/>
      <p:bldP spid="21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סימולטני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3 (כניסה לשוק חדש)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מסקנה: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6472" y="4005064"/>
            <a:ext cx="8604000" cy="9000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400" b="1" u="sng" dirty="0">
                <a:solidFill>
                  <a:schemeClr val="tx1"/>
                </a:solidFill>
                <a:cs typeface="Arial"/>
              </a:rPr>
              <a:t>כלל 3:</a:t>
            </a:r>
            <a:r>
              <a:rPr lang="he-IL" sz="2400" b="1" dirty="0">
                <a:solidFill>
                  <a:schemeClr val="tx1"/>
                </a:solidFill>
                <a:cs typeface="Arial"/>
              </a:rPr>
              <a:t> במשחקים סדרתיים יש להסתכל קדימה ולחשוב אחורה.</a:t>
            </a:r>
          </a:p>
        </p:txBody>
      </p:sp>
    </p:spTree>
    <p:extLst>
      <p:ext uri="{BB962C8B-B14F-4D97-AF65-F5344CB8AC3E}">
        <p14:creationId xmlns:p14="http://schemas.microsoft.com/office/powerpoint/2010/main" val="31936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מיקוח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32</a:t>
            </a:fld>
            <a:endParaRPr lang="he-IL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ישנם מס' שחקנים (</a:t>
            </a:r>
            <a:r>
              <a:rPr lang="en-US" b="1" dirty="0">
                <a:cs typeface="+mj-cs"/>
              </a:rPr>
              <a:t>n</a:t>
            </a:r>
            <a:r>
              <a:rPr lang="he-IL" b="1" dirty="0">
                <a:cs typeface="+mj-cs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קיימת כמות מוגבלת של משאבים (</a:t>
            </a:r>
            <a:r>
              <a:rPr lang="en-US" b="1" dirty="0">
                <a:cs typeface="+mj-cs"/>
              </a:rPr>
              <a:t>X</a:t>
            </a:r>
            <a:r>
              <a:rPr lang="he-IL" b="1" dirty="0">
                <a:cs typeface="+mj-cs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מהי חלוקה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הוגנת</a:t>
            </a:r>
            <a:r>
              <a:rPr lang="he-IL" b="1" dirty="0">
                <a:cs typeface="+mj-cs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מהי חלוקה "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יציבה</a:t>
            </a:r>
            <a:r>
              <a:rPr lang="he-IL" b="1" dirty="0">
                <a:cs typeface="+mj-cs"/>
              </a:rPr>
              <a:t>" ?</a:t>
            </a: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cs typeface="+mj-cs"/>
              </a:rPr>
              <a:t>מהם הכלים האסטרטגיים העומדים לרשות השחקנים ?</a:t>
            </a:r>
          </a:p>
        </p:txBody>
      </p:sp>
    </p:spTree>
    <p:extLst>
      <p:ext uri="{BB962C8B-B14F-4D97-AF65-F5344CB8AC3E}">
        <p14:creationId xmlns:p14="http://schemas.microsoft.com/office/powerpoint/2010/main" val="39174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מיקוח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54152" cy="49982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e-IL" b="1" u="sng" dirty="0">
                <a:cs typeface="+mj-cs"/>
              </a:rPr>
              <a:t>דוגמא 5 ("מי שהיה נשוי שלוש נשים")</a:t>
            </a:r>
          </a:p>
          <a:p>
            <a:pPr lvl="1" algn="just">
              <a:lnSpc>
                <a:spcPct val="150000"/>
              </a:lnSpc>
            </a:pPr>
            <a:r>
              <a:rPr lang="he-IL" sz="2800" dirty="0">
                <a:solidFill>
                  <a:schemeClr val="tx1"/>
                </a:solidFill>
                <a:cs typeface="+mj-cs"/>
              </a:rPr>
              <a:t>[משנה כתובות, י, ד] "מי שהיה נשוי שלוש נשים ומת, כתובתה של זו מנה ושל זו מאתים ושל זו שלש מאות ואין שם (בעיזבונו) אלא מנה - חולקין בשווה; היו שם מאתים - של מנה נוטלת חמשים, של מאתים ושל שלש מאות שלשה שלשה של זהב; היו שם שלש מאות - של מנה נוטלת חמשים ושל מאתים מנה ושל שלש מאות ששה של זהב. וכן שלושה שהטילו לכיס - הותירו או פחתו, כך הן חולקין".</a:t>
            </a:r>
          </a:p>
          <a:p>
            <a:pPr marL="274320" lvl="1" indent="0" algn="just">
              <a:lnSpc>
                <a:spcPct val="150000"/>
              </a:lnSpc>
              <a:buNone/>
            </a:pPr>
            <a:endParaRPr lang="he-IL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9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טרמינולוגיה – משחק </a:t>
            </a:r>
            <a:r>
              <a:rPr lang="he-IL" b="1" u="sng" dirty="0"/>
              <a:t>מיקוח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99829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16349"/>
              </a:buClr>
            </a:pPr>
            <a:r>
              <a:rPr lang="he-IL" b="1" u="sng" dirty="0">
                <a:cs typeface="+mj-cs"/>
              </a:rPr>
              <a:t>דוגמא 5 </a:t>
            </a:r>
            <a:r>
              <a:rPr lang="he-IL" b="1" u="sng" dirty="0">
                <a:solidFill>
                  <a:prstClr val="black"/>
                </a:solidFill>
                <a:cs typeface="Arial"/>
              </a:rPr>
              <a:t>("מי שהיה נשוי שלוש נשים")</a:t>
            </a:r>
            <a:endParaRPr lang="he-IL" b="1" u="sng" dirty="0"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החלוקה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הוגנת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החלוקה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רציונאלית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כל הנשים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יסכימו עליה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?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he-IL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58105" r="21265" b="17500"/>
          <a:stretch/>
        </p:blipFill>
        <p:spPr bwMode="auto">
          <a:xfrm>
            <a:off x="251520" y="2143675"/>
            <a:ext cx="4001992" cy="33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4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סיכום – מבוא לתורת המשחקים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35</a:t>
            </a:fld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7822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>
                <a:cs typeface="+mj-cs"/>
              </a:rPr>
              <a:t>לא תמיד התוצאה הכי טובה לכולם היא זו שתתקבל.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+mj-cs"/>
              </a:rPr>
              <a:t>לפני שבוחרים אסטרטגיה, חשוב להבין את כללי המשחק.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+mj-cs"/>
              </a:rPr>
              <a:t>ניתן להשתמש בתמריצים על מנת להשיג תוצאה רצויה.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+mj-cs"/>
              </a:rPr>
              <a:t>וכמה כללים שחשוב לזכור ...</a:t>
            </a:r>
          </a:p>
          <a:p>
            <a:pPr marL="0" indent="0">
              <a:lnSpc>
                <a:spcPct val="200000"/>
              </a:lnSpc>
              <a:buNone/>
            </a:pPr>
            <a:endParaRPr lang="he-IL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סיכום – מבוא לתורת המשחקים (כללים)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36</a:t>
            </a:fld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b="1" u="sng" dirty="0">
                <a:cs typeface="+mj-cs"/>
              </a:rPr>
              <a:t>כלל 1</a:t>
            </a:r>
            <a:r>
              <a:rPr lang="he-IL" sz="2800" b="1" dirty="0">
                <a:cs typeface="+mj-cs"/>
              </a:rPr>
              <a:t>: ניתן לחזות מה היריב יעשה (לא יעשה) ע"י רציונליזציה.</a:t>
            </a:r>
          </a:p>
          <a:p>
            <a:pPr>
              <a:lnSpc>
                <a:spcPct val="150000"/>
              </a:lnSpc>
            </a:pPr>
            <a:r>
              <a:rPr lang="he-IL" sz="2800" b="1" u="sng" dirty="0">
                <a:cs typeface="+mj-cs"/>
              </a:rPr>
              <a:t>כלל 2</a:t>
            </a:r>
            <a:r>
              <a:rPr lang="he-IL" sz="2800" b="1" dirty="0">
                <a:cs typeface="+mj-cs"/>
              </a:rPr>
              <a:t>: כאשר יש כמה תוצאות אפשריות, נדרש תיאום מראש/ חוק על מנת להגיע למצב הרצוי.</a:t>
            </a:r>
          </a:p>
          <a:p>
            <a:pPr>
              <a:lnSpc>
                <a:spcPct val="150000"/>
              </a:lnSpc>
            </a:pPr>
            <a:r>
              <a:rPr lang="he-IL" sz="2800" b="1" u="sng" dirty="0">
                <a:cs typeface="+mj-cs"/>
              </a:rPr>
              <a:t>כלל 3</a:t>
            </a:r>
            <a:r>
              <a:rPr lang="he-IL" sz="2800" b="1" dirty="0">
                <a:cs typeface="+mj-cs"/>
              </a:rPr>
              <a:t>: במשחקים סדרתיים יש להסתכל קדימה ולחשוב אחורה.</a:t>
            </a:r>
          </a:p>
          <a:p>
            <a:pPr>
              <a:lnSpc>
                <a:spcPct val="150000"/>
              </a:lnSpc>
            </a:pPr>
            <a:r>
              <a:rPr lang="he-IL" sz="2800" b="1" u="sng" dirty="0">
                <a:cs typeface="+mj-cs"/>
              </a:rPr>
              <a:t>כלל 4</a:t>
            </a:r>
            <a:r>
              <a:rPr lang="he-IL" sz="2800" b="1" dirty="0">
                <a:cs typeface="+mj-cs"/>
              </a:rPr>
              <a:t>: לא תמיד עדיף ליזום.</a:t>
            </a:r>
          </a:p>
        </p:txBody>
      </p:sp>
    </p:spTree>
    <p:extLst>
      <p:ext uri="{BB962C8B-B14F-4D97-AF65-F5344CB8AC3E}">
        <p14:creationId xmlns:p14="http://schemas.microsoft.com/office/powerpoint/2010/main" val="15953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5/Chess_king_and_paw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381000"/>
            <a:ext cx="5184576" cy="1752600"/>
          </a:xfrm>
        </p:spPr>
        <p:txBody>
          <a:bodyPr anchor="ctr" anchorCtr="0"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תורת המשחקים </a:t>
            </a:r>
            <a:br>
              <a:rPr lang="he-IL" sz="4800" b="1" dirty="0">
                <a:solidFill>
                  <a:schemeClr val="bg1"/>
                </a:solidFill>
                <a:cs typeface="Narkisim" pitchFamily="2" charset="-79"/>
              </a:rPr>
            </a:br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וחשיבה אסטרטגית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72" y="2132856"/>
            <a:ext cx="4427984" cy="980728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200" b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80" y="5807184"/>
            <a:ext cx="3446648" cy="6461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tlCol="1" anchor="ctr"/>
          <a:lstStyle/>
          <a:p>
            <a:pPr algn="ctr"/>
            <a:r>
              <a:rPr lang="he-IL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לרמאים לא תהי תקווה</a:t>
            </a:r>
          </a:p>
        </p:txBody>
      </p:sp>
    </p:spTree>
    <p:extLst>
      <p:ext uri="{BB962C8B-B14F-4D97-AF65-F5344CB8AC3E}">
        <p14:creationId xmlns:p14="http://schemas.microsoft.com/office/powerpoint/2010/main" val="1736933691"/>
      </p:ext>
    </p:extLst>
  </p:cSld>
  <p:clrMapOvr>
    <a:masterClrMapping/>
  </p:clrMapOvr>
  <p:transition spd="slow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נחזור למשחק ייצור נפט בין עיראק ואיראן</a:t>
            </a:r>
            <a:r>
              <a:rPr lang="he-IL" sz="3200" dirty="0">
                <a:cs typeface="+mj-cs"/>
              </a:rPr>
              <a:t> </a:t>
            </a:r>
            <a:endParaRPr lang="he-IL" sz="3200" b="1" u="sng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38</a:t>
            </a:fld>
            <a:endParaRPr lang="he-IL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7744" y="3418360"/>
          <a:ext cx="4877330" cy="1810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26$,</a:t>
                      </a:r>
                    </a:p>
                    <a:p>
                      <a:pPr algn="l" rtl="0"/>
                      <a:r>
                        <a:rPr lang="en-US" dirty="0"/>
                        <a:t>                      44$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46$,</a:t>
                      </a:r>
                    </a:p>
                    <a:p>
                      <a:pPr algn="l" rtl="0"/>
                      <a:r>
                        <a:rPr lang="en-US" dirty="0"/>
                        <a:t>                       42$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32$,</a:t>
                      </a:r>
                    </a:p>
                    <a:p>
                      <a:pPr algn="l" rtl="0"/>
                      <a:r>
                        <a:rPr lang="en-US" dirty="0"/>
                        <a:t>                      24$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52$,</a:t>
                      </a:r>
                    </a:p>
                    <a:p>
                      <a:pPr algn="l" rtl="0"/>
                      <a:r>
                        <a:rPr lang="en-US" dirty="0"/>
                        <a:t>                       22$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28380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אירן</a:t>
            </a:r>
            <a:endParaRPr lang="he-IL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92494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עיראק</a:t>
            </a:r>
          </a:p>
        </p:txBody>
      </p:sp>
      <p:sp>
        <p:nvSpPr>
          <p:cNvPr id="8" name="Oval 7"/>
          <p:cNvSpPr/>
          <p:nvPr/>
        </p:nvSpPr>
        <p:spPr>
          <a:xfrm>
            <a:off x="4860032" y="4514635"/>
            <a:ext cx="2376264" cy="6900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2987824" y="4149080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95936" y="3824622"/>
            <a:ext cx="18002" cy="1380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נחזור למשחק ייצור נפט בין עיראק ואיראן</a:t>
            </a:r>
            <a:endParaRPr lang="he-IL" sz="3200" dirty="0">
              <a:cs typeface="+mj-cs"/>
            </a:endParaRP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נניח שעיראק ואיראן ירצו ליצור שיתוף פעולה.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הוסכם כי כל מדינה תייצר רק 2 מ' חביות נפט, אם השניה תייצר 2 מ'.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האם ההסכם יחזיק מעמד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39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47368" r="50000" b="31144"/>
          <a:stretch/>
        </p:blipFill>
        <p:spPr bwMode="auto">
          <a:xfrm>
            <a:off x="85013" y="5013176"/>
            <a:ext cx="4120793" cy="1787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מהי רציונאליות ?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הגדרה</a:t>
            </a:r>
            <a:r>
              <a:rPr lang="he-IL" sz="3200" b="1" dirty="0">
                <a:cs typeface="+mj-cs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200" b="1" dirty="0">
                <a:cs typeface="+mj-cs"/>
              </a:rPr>
              <a:t>אדם נקרא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רציונאלי</a:t>
            </a:r>
            <a:r>
              <a:rPr lang="he-IL" sz="3200" b="1" dirty="0">
                <a:cs typeface="+mj-cs"/>
              </a:rPr>
              <a:t>, אם הוא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פועל </a:t>
            </a:r>
            <a:r>
              <a:rPr lang="he-IL" sz="3200" b="1" dirty="0">
                <a:cs typeface="+mj-cs"/>
              </a:rPr>
              <a:t>בצורה המיטבית להשגת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מטרותיו</a:t>
            </a:r>
            <a:r>
              <a:rPr lang="he-IL" sz="3200" b="1" dirty="0">
                <a:cs typeface="+mj-cs"/>
              </a:rPr>
              <a:t>, בהנתן המידע לרשותו.</a:t>
            </a:r>
            <a:endParaRPr lang="he-IL" sz="32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2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נחזור למשחק ייצור נפט בין עיראק ואיראן</a:t>
            </a:r>
            <a:endParaRPr lang="he-IL" sz="3200" dirty="0">
              <a:cs typeface="+mj-cs"/>
            </a:endParaRPr>
          </a:p>
          <a:p>
            <a:pPr lvl="1">
              <a:lnSpc>
                <a:spcPct val="20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תזכורת: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לכל מדינה יש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אסטרטגיה שולטת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במשחק. ללא קשר לאסט' של היריב, ייצור 4 מ' חביות יניב תועלת רבה יותר.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לפיכך, רוב הסיכויים שהכמות הכללית שתיוצר בפועל תהיה 6מ' או 8מ'.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40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47368" r="50000" b="31144"/>
          <a:stretch/>
        </p:blipFill>
        <p:spPr bwMode="auto">
          <a:xfrm>
            <a:off x="85013" y="5013176"/>
            <a:ext cx="4120793" cy="1787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זיהוי </a:t>
            </a:r>
            <a:r>
              <a:rPr lang="he-IL" sz="3200" b="1" u="sng" dirty="0">
                <a:solidFill>
                  <a:srgbClr val="FF0000"/>
                </a:solidFill>
                <a:cs typeface="+mj-cs"/>
              </a:rPr>
              <a:t>רמאות</a:t>
            </a:r>
            <a:endParaRPr lang="he-IL" sz="3200" dirty="0">
              <a:cs typeface="+mj-cs"/>
            </a:endParaRP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במשחק של עיראק ואיראן, קל לזהות את הרמאות (כמות &gt; 4).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בעולם האמיתי ?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חוק "הנסתרות העולה".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41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47368" r="50000" b="31144"/>
          <a:stretch/>
        </p:blipFill>
        <p:spPr bwMode="auto">
          <a:xfrm>
            <a:off x="85013" y="5013176"/>
            <a:ext cx="4120793" cy="1787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זיהוי </a:t>
            </a:r>
            <a:r>
              <a:rPr lang="he-IL" sz="3200" b="1" u="sng" dirty="0">
                <a:solidFill>
                  <a:srgbClr val="FF0000"/>
                </a:solidFill>
                <a:cs typeface="+mj-cs"/>
              </a:rPr>
              <a:t>רמאי</a:t>
            </a:r>
            <a:r>
              <a:rPr lang="he-IL" sz="3200" dirty="0">
                <a:cs typeface="+mj-cs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בעולם האמיתי, כמעט בלתי אפשרי....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42</a:t>
            </a:fld>
            <a:endParaRPr lang="he-IL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t="30263" r="63382" b="55483"/>
          <a:stretch/>
        </p:blipFill>
        <p:spPr bwMode="auto">
          <a:xfrm>
            <a:off x="2195736" y="3356992"/>
            <a:ext cx="4702736" cy="2635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50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להיות או לא להיות (אגואיסט) ?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26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endParaRPr lang="he-IL" b="1" dirty="0">
              <a:solidFill>
                <a:schemeClr val="tx1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endParaRPr lang="he-IL" b="1" dirty="0">
              <a:solidFill>
                <a:schemeClr val="tx1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endParaRPr lang="he-IL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2636912"/>
            <a:ext cx="8784976" cy="86409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200" b="1" u="sng" dirty="0">
                <a:solidFill>
                  <a:schemeClr val="tx1"/>
                </a:solidFill>
                <a:cs typeface="Arial"/>
              </a:rPr>
              <a:t>מסקנה 1:</a:t>
            </a:r>
            <a:r>
              <a:rPr lang="he-IL" sz="2200" b="1" dirty="0">
                <a:solidFill>
                  <a:schemeClr val="tx1"/>
                </a:solidFill>
                <a:cs typeface="Arial"/>
              </a:rPr>
              <a:t> ידיעת </a:t>
            </a:r>
            <a:r>
              <a:rPr lang="he-IL" sz="2200" b="1" dirty="0">
                <a:solidFill>
                  <a:prstClr val="black"/>
                </a:solidFill>
                <a:cs typeface="Arial"/>
              </a:rPr>
              <a:t>המושגים לא בהכרח תגרור שימוש בהם (אסט' נשלטת).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91" y="3789040"/>
            <a:ext cx="8784976" cy="86409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200" b="1" u="sng" dirty="0">
                <a:solidFill>
                  <a:schemeClr val="tx1"/>
                </a:solidFill>
                <a:cs typeface="Arial"/>
              </a:rPr>
              <a:t>מסקנה 2:</a:t>
            </a:r>
            <a:r>
              <a:rPr lang="he-IL" sz="2200" b="1" dirty="0">
                <a:solidFill>
                  <a:schemeClr val="tx1"/>
                </a:solidFill>
                <a:cs typeface="Arial"/>
              </a:rPr>
              <a:t> במשחק חד-פעמי לא ייתכן שיתוף פעולה ומיגור "חזירות".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4192" r="44447" b="21952"/>
          <a:stretch/>
        </p:blipFill>
        <p:spPr bwMode="auto">
          <a:xfrm>
            <a:off x="0" y="-27384"/>
            <a:ext cx="3275855" cy="17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להיות או לא להיות (אגואיסט) ?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שיתוף פעולה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עיקרון 1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– במשחק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חד-פעמי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, תמיד יהיה אינטרס לרמות.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עיקרון 2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– אם ישוחק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מספר סופי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של פעמים, יהיה אינטרס לרמות.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עיקרון 3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– ללא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הענשה והרתעה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, יהיה אינטרס לרמות.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עיקרון 4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 – יותר מדיי הענשה, יהיה אינטרס לעשות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חרם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  <p:pic>
        <p:nvPicPr>
          <p:cNvPr id="6" name="Picture 2" descr="ישראל אומן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0"/>
            <a:ext cx="1714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512" y="5085184"/>
            <a:ext cx="8784976" cy="122413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200" b="1" u="sng" dirty="0">
                <a:solidFill>
                  <a:schemeClr val="tx1"/>
                </a:solidFill>
                <a:cs typeface="Arial"/>
              </a:rPr>
              <a:t>מסקנה 3:</a:t>
            </a:r>
            <a:r>
              <a:rPr lang="he-IL" sz="2200" b="1" dirty="0">
                <a:solidFill>
                  <a:schemeClr val="tx1"/>
                </a:solidFill>
                <a:cs typeface="Arial"/>
              </a:rPr>
              <a:t> אם רוצים שיתוף פעולה, נדרש לטשטש את השלב הסופי של המשחק, ולהשתמש בהענשה כנגד מצב לא רצוי.</a:t>
            </a:r>
            <a:endParaRPr lang="he-IL" sz="2200" b="1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לחשוב מחוץ לקופסא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26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endParaRPr lang="he-IL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0416" r="51098" b="13802"/>
          <a:stretch/>
        </p:blipFill>
        <p:spPr bwMode="auto">
          <a:xfrm>
            <a:off x="12948" y="11038"/>
            <a:ext cx="2266665" cy="25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79512" y="2996952"/>
            <a:ext cx="8784976" cy="122413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200" b="1" u="sng" dirty="0">
                <a:solidFill>
                  <a:schemeClr val="tx1"/>
                </a:solidFill>
                <a:cs typeface="Arial"/>
              </a:rPr>
              <a:t>מסקנה </a:t>
            </a:r>
            <a:r>
              <a:rPr lang="en-US" sz="2200" b="1" u="sng" dirty="0">
                <a:solidFill>
                  <a:schemeClr val="tx1"/>
                </a:solidFill>
                <a:cs typeface="Arial"/>
              </a:rPr>
              <a:t>4</a:t>
            </a:r>
            <a:r>
              <a:rPr lang="he-IL" sz="2200" b="1" u="sng" dirty="0">
                <a:solidFill>
                  <a:schemeClr val="tx1"/>
                </a:solidFill>
                <a:cs typeface="Arial"/>
              </a:rPr>
              <a:t>:</a:t>
            </a:r>
            <a:r>
              <a:rPr lang="he-IL" sz="2200" b="1" dirty="0">
                <a:solidFill>
                  <a:schemeClr val="tx1"/>
                </a:solidFill>
                <a:cs typeface="Arial"/>
              </a:rPr>
              <a:t> בתחרות עם יריב, כאשר הוא מוביל עדיף לבחור באסטרטגיה שונה. כאשר הוא מפגר, עדיף לבחור באסטרטגיה דומה.</a:t>
            </a:r>
            <a:endParaRPr lang="he-IL" sz="2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3364" y="4653136"/>
            <a:ext cx="8784976" cy="122413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1">
              <a:lnSpc>
                <a:spcPct val="150000"/>
              </a:lnSpc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he-IL" sz="2200" b="1" u="sng" dirty="0">
                <a:solidFill>
                  <a:schemeClr val="tx1"/>
                </a:solidFill>
                <a:cs typeface="Arial"/>
              </a:rPr>
              <a:t>מסקנה </a:t>
            </a:r>
            <a:r>
              <a:rPr lang="en-US" sz="2200" b="1" u="sng" dirty="0">
                <a:solidFill>
                  <a:schemeClr val="tx1"/>
                </a:solidFill>
                <a:cs typeface="Arial"/>
              </a:rPr>
              <a:t>5</a:t>
            </a:r>
            <a:r>
              <a:rPr lang="he-IL" sz="2200" b="1" u="sng" dirty="0">
                <a:solidFill>
                  <a:schemeClr val="tx1"/>
                </a:solidFill>
                <a:cs typeface="Arial"/>
              </a:rPr>
              <a:t>:</a:t>
            </a:r>
            <a:r>
              <a:rPr lang="he-IL" sz="2200" b="1" dirty="0">
                <a:solidFill>
                  <a:schemeClr val="tx1"/>
                </a:solidFill>
                <a:cs typeface="Arial"/>
              </a:rPr>
              <a:t> בתחרות שיווקית עם יריב, עדיף לחכות שהאחר יחשוף את הקלפים.</a:t>
            </a:r>
            <a:endParaRPr lang="he-IL" sz="2200" b="1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9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ענישה הרתעתית</a:t>
            </a:r>
            <a:endParaRPr lang="he-IL" sz="3200" dirty="0">
              <a:cs typeface="+mj-cs"/>
            </a:endParaRP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אם אי אפשר לזהות את הרמאי בוודאות, נעניש בצורה נוראית ובלתי מתפשרת, שתפחיד ותרתיע כל אדם שאפילו ישקול רמאות.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במלים אחרות ...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כיצד לעודד שיתוף פעולה </a:t>
            </a:r>
            <a:r>
              <a:rPr lang="he-IL" b="1" dirty="0">
                <a:solidFill>
                  <a:srgbClr val="FF0000"/>
                </a:solidFill>
                <a:cs typeface="+mj-cs"/>
                <a:sym typeface="Wingdings" panose="05000000000000000000" pitchFamily="2" charset="2"/>
              </a:rPr>
              <a:t> </a:t>
            </a:r>
            <a:endParaRPr lang="he-IL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0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ענישה הרתעתית</a:t>
            </a:r>
            <a:endParaRPr lang="he-IL" sz="3200" dirty="0">
              <a:cs typeface="+mj-cs"/>
            </a:endParaRP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אפשרות א': ענישה עתידית מוחלטת על התנהגות לא רצויה.</a:t>
            </a:r>
          </a:p>
          <a:p>
            <a:pPr lvl="1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דוגמא של עיראק ואיראן ?</a:t>
            </a:r>
            <a:endParaRPr lang="he-IL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47</a:t>
            </a:fld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t="48027" r="50625" b="31469"/>
          <a:stretch/>
        </p:blipFill>
        <p:spPr bwMode="auto">
          <a:xfrm>
            <a:off x="35496" y="3796020"/>
            <a:ext cx="7056784" cy="297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907704" y="4797152"/>
            <a:ext cx="2664296" cy="94562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28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ענישה הרתעתית</a:t>
            </a:r>
            <a:endParaRPr lang="he-IL" sz="32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48</a:t>
            </a:fld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t="48027" r="50625" b="31469"/>
          <a:stretch/>
        </p:blipFill>
        <p:spPr bwMode="auto">
          <a:xfrm>
            <a:off x="35496" y="3796020"/>
            <a:ext cx="7056784" cy="297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907704" y="4797152"/>
            <a:ext cx="2664296" cy="94562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ular Callout 6"/>
          <p:cNvSpPr/>
          <p:nvPr/>
        </p:nvSpPr>
        <p:spPr>
          <a:xfrm>
            <a:off x="113694" y="2204864"/>
            <a:ext cx="5250394" cy="1375132"/>
          </a:xfrm>
          <a:prstGeom prst="wedgeRoundRectCallout">
            <a:avLst>
              <a:gd name="adj1" fmla="val -2201"/>
              <a:gd name="adj2" fmla="val 1109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ysClr val="windowText" lastClr="000000"/>
                </a:solidFill>
                <a:cs typeface="+mj-cs"/>
              </a:rPr>
              <a:t>כל עוד היריב בוחר 2 מ' חביות, אני אבחר 2 מ' חביות. </a:t>
            </a:r>
          </a:p>
          <a:p>
            <a:pPr algn="ctr"/>
            <a:r>
              <a:rPr lang="he-IL" sz="2800" b="1" u="sng" dirty="0">
                <a:solidFill>
                  <a:sysClr val="windowText" lastClr="000000"/>
                </a:solidFill>
                <a:cs typeface="+mj-cs"/>
              </a:rPr>
              <a:t>אחרת</a:t>
            </a:r>
            <a:r>
              <a:rPr lang="he-IL" sz="2800" b="1" dirty="0">
                <a:solidFill>
                  <a:sysClr val="windowText" lastClr="000000"/>
                </a:solidFill>
                <a:cs typeface="+mj-cs"/>
              </a:rPr>
              <a:t> – אבחר 4 מ' חביות </a:t>
            </a:r>
            <a:r>
              <a:rPr lang="he-IL" sz="2800" b="1" u="sng" dirty="0">
                <a:solidFill>
                  <a:sysClr val="windowText" lastClr="000000"/>
                </a:solidFill>
                <a:cs typeface="+mj-cs"/>
              </a:rPr>
              <a:t>לנצח</a:t>
            </a:r>
            <a:r>
              <a:rPr lang="he-IL" sz="2800" b="1" dirty="0">
                <a:solidFill>
                  <a:sysClr val="windowText" lastClr="000000"/>
                </a:solidFill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3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בעיות במגנון ענישה הרתעתית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מס' הסיבובים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מכוונות כלפי העתיד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פתרון ?</a:t>
            </a:r>
            <a:endParaRPr lang="he-IL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49</a:t>
            </a:fld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41886" r="51052" b="18856"/>
          <a:stretch/>
        </p:blipFill>
        <p:spPr bwMode="auto">
          <a:xfrm>
            <a:off x="-108520" y="4525875"/>
            <a:ext cx="3672408" cy="2364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תורת המשחקים בחיינו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הגדרה</a:t>
            </a:r>
            <a:r>
              <a:rPr lang="he-IL" sz="3200" b="1" dirty="0">
                <a:cs typeface="+mj-cs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200" b="1" dirty="0">
                <a:cs typeface="+mj-cs"/>
              </a:rPr>
              <a:t>ניתוח אסטרטגי של מצבים, בהם מס' שחקנים מעורבים, אשר שואפים להשגת מטרות שונות*.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5</a:t>
            </a:fld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467544" y="5301208"/>
            <a:ext cx="828092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144000" rtlCol="1" anchor="ctr"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700" b="1" dirty="0">
                <a:solidFill>
                  <a:schemeClr val="tx1"/>
                </a:solidFill>
                <a:cs typeface="Arial"/>
              </a:rPr>
              <a:t>*לא בהכרח מנוגדות.</a:t>
            </a:r>
          </a:p>
        </p:txBody>
      </p:sp>
    </p:spTree>
    <p:extLst>
      <p:ext uri="{BB962C8B-B14F-4D97-AF65-F5344CB8AC3E}">
        <p14:creationId xmlns:p14="http://schemas.microsoft.com/office/powerpoint/2010/main" val="16787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בחירת העונש המתאים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4 עקרונות שחייבים להתקיים באסט' יעילה ליצירת שיתוף פעולה</a:t>
            </a:r>
          </a:p>
          <a:p>
            <a:pPr marL="1252538" lvl="2" indent="-539750">
              <a:lnSpc>
                <a:spcPct val="200000"/>
              </a:lnSpc>
              <a:buClrTx/>
              <a:buSzPct val="100000"/>
              <a:buFont typeface="+mj-lt"/>
              <a:buAutoNum type="arabicParenR"/>
            </a:pPr>
            <a:r>
              <a:rPr lang="he-IL" sz="2400" b="1" dirty="0">
                <a:cs typeface="+mj-cs"/>
              </a:rPr>
              <a:t>בהירות </a:t>
            </a:r>
          </a:p>
          <a:p>
            <a:pPr marL="1252538" lvl="2" indent="-539750">
              <a:lnSpc>
                <a:spcPct val="200000"/>
              </a:lnSpc>
              <a:buClrTx/>
              <a:buSzPct val="100000"/>
              <a:buFont typeface="+mj-lt"/>
              <a:buAutoNum type="arabicParenR"/>
            </a:pPr>
            <a:r>
              <a:rPr lang="he-IL" sz="2400" b="1" dirty="0">
                <a:cs typeface="+mj-cs"/>
              </a:rPr>
              <a:t>נחמדות </a:t>
            </a:r>
          </a:p>
          <a:p>
            <a:pPr marL="1252538" lvl="2" indent="-539750">
              <a:lnSpc>
                <a:spcPct val="200000"/>
              </a:lnSpc>
              <a:buClrTx/>
              <a:buSzPct val="100000"/>
              <a:buFont typeface="+mj-lt"/>
              <a:buAutoNum type="arabicParenR"/>
            </a:pPr>
            <a:r>
              <a:rPr lang="he-IL" sz="2400" b="1" dirty="0">
                <a:cs typeface="+mj-cs"/>
              </a:rPr>
              <a:t>תגובתיות </a:t>
            </a:r>
          </a:p>
          <a:p>
            <a:pPr marL="1252538" lvl="2" indent="-539750">
              <a:lnSpc>
                <a:spcPct val="200000"/>
              </a:lnSpc>
              <a:buClrTx/>
              <a:buSzPct val="100000"/>
              <a:buFont typeface="+mj-lt"/>
              <a:buAutoNum type="arabicParenR"/>
            </a:pPr>
            <a:r>
              <a:rPr lang="he-IL" sz="2400" b="1" dirty="0">
                <a:cs typeface="+mj-cs"/>
              </a:rPr>
              <a:t>סלחנות</a:t>
            </a:r>
            <a:endParaRPr lang="he-IL" sz="24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50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835696" y="3399383"/>
            <a:ext cx="424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cs typeface="Arial"/>
              </a:rPr>
              <a:t>אם תפגע בי, אני אחזיר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191471"/>
            <a:ext cx="424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cs typeface="Arial"/>
              </a:rPr>
              <a:t>אם לא תפגע בי, אני לא אזום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013176"/>
            <a:ext cx="424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cs typeface="Arial"/>
              </a:rPr>
              <a:t>ענישה מיידית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5805264"/>
            <a:ext cx="424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cs typeface="Arial"/>
              </a:rPr>
              <a:t>לא נוטר טינה לאורך זמן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בחירת העונש המתאים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האם אופציה א' (ענישה הרתעתית) מקיימת עקרונות אלו ?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אופציה ב'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: עין-תחת-עין</a:t>
            </a:r>
            <a:endParaRPr lang="he-IL" sz="24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51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619672" y="4221088"/>
            <a:ext cx="5976664" cy="1944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/>
              <a:t>Video</a:t>
            </a:r>
            <a:r>
              <a:rPr lang="en-US" sz="3200" b="1" dirty="0"/>
              <a:t> (Barney’s prank war)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14376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בחירת העונש המתאים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האם אופציה ב' (עין-תחת-עין) מקיימת עקרונות אלו ?</a:t>
            </a:r>
          </a:p>
          <a:p>
            <a:pPr lvl="1">
              <a:lnSpc>
                <a:spcPct val="200000"/>
              </a:lnSpc>
              <a:buClr>
                <a:srgbClr val="CCB400"/>
              </a:buClr>
            </a:pPr>
            <a:r>
              <a:rPr lang="he-IL" sz="2400" b="1" dirty="0">
                <a:solidFill>
                  <a:prstClr val="black"/>
                </a:solidFill>
                <a:cs typeface="Arial"/>
              </a:rPr>
              <a:t>האם אופציה ב' (עין-תחת-עין) </a:t>
            </a:r>
            <a:r>
              <a:rPr lang="he-IL" sz="2400" b="1" dirty="0">
                <a:solidFill>
                  <a:srgbClr val="FF0000"/>
                </a:solidFill>
                <a:cs typeface="Arial"/>
              </a:rPr>
              <a:t>אסטרטגיה יעילה לשיתוף פעולה </a:t>
            </a:r>
            <a:r>
              <a:rPr lang="he-IL" sz="2400" b="1" dirty="0">
                <a:solidFill>
                  <a:prstClr val="black"/>
                </a:solidFill>
                <a:cs typeface="Arial"/>
              </a:rPr>
              <a:t>?</a:t>
            </a:r>
          </a:p>
          <a:p>
            <a:pPr lvl="1">
              <a:lnSpc>
                <a:spcPct val="200000"/>
              </a:lnSpc>
            </a:pPr>
            <a:endParaRPr lang="he-IL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1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יצירת שיתוף פעולה – משחק חוזר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בחירת העונש המתאים</a:t>
            </a:r>
          </a:p>
          <a:p>
            <a:pPr lvl="1">
              <a:lnSpc>
                <a:spcPct val="20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אופציה ג': ענישה משוקללת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שלב א' – התחילו בשיתוף פעולה.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שלב ב' – המשיכו בשיתוף פעולה.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שלב ג' – סיפרו #פעמים שבגדו בכם בזמן ששיתפתם פעולה.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שלב ד' – אם שיעור זה נהיה מוגזם, עברו ל"עין-תחת-עין".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cs typeface="+mj-cs"/>
              </a:rPr>
              <a:t>שלב ה' – חיזרו על שלבים ג-ד ועברו בהתאם לשת"פ / עין-תחת-עין.</a:t>
            </a:r>
            <a:endParaRPr lang="he-IL" b="1" dirty="0">
              <a:solidFill>
                <a:schemeClr val="tx1"/>
              </a:solidFill>
              <a:cs typeface="+mj-cs"/>
            </a:endParaRPr>
          </a:p>
          <a:p>
            <a:pPr lvl="1">
              <a:lnSpc>
                <a:spcPct val="200000"/>
              </a:lnSpc>
            </a:pPr>
            <a:endParaRPr lang="he-IL" sz="2400" b="1" dirty="0">
              <a:solidFill>
                <a:prstClr val="black"/>
              </a:solidFill>
              <a:cs typeface="Arial"/>
            </a:endParaRPr>
          </a:p>
          <a:p>
            <a:pPr lvl="1">
              <a:lnSpc>
                <a:spcPct val="200000"/>
              </a:lnSpc>
            </a:pPr>
            <a:endParaRPr lang="he-IL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309320"/>
            <a:ext cx="45720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5/Chess_king_and_paw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381000"/>
            <a:ext cx="5184576" cy="1752600"/>
          </a:xfrm>
        </p:spPr>
        <p:txBody>
          <a:bodyPr anchor="ctr" anchorCtr="0"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תורת המשחקים </a:t>
            </a:r>
            <a:br>
              <a:rPr lang="he-IL" sz="4800" b="1" dirty="0">
                <a:solidFill>
                  <a:schemeClr val="bg1"/>
                </a:solidFill>
                <a:cs typeface="Narkisim" pitchFamily="2" charset="-79"/>
              </a:rPr>
            </a:br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וחשיבה אסטרטגית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72" y="2132856"/>
            <a:ext cx="4427984" cy="980728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200" b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80" y="5807184"/>
            <a:ext cx="3302632" cy="6461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tlCol="1" anchor="ctr"/>
          <a:lstStyle/>
          <a:p>
            <a:pPr algn="ctr"/>
            <a:r>
              <a:rPr lang="he-IL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מהלכים בלתי-מותנים</a:t>
            </a:r>
          </a:p>
        </p:txBody>
      </p:sp>
    </p:spTree>
    <p:extLst>
      <p:ext uri="{BB962C8B-B14F-4D97-AF65-F5344CB8AC3E}">
        <p14:creationId xmlns:p14="http://schemas.microsoft.com/office/powerpoint/2010/main" val="1061498569"/>
      </p:ext>
    </p:extLst>
  </p:cSld>
  <p:clrMapOvr>
    <a:masterClrMapping/>
  </p:clrMapOvr>
  <p:transition spd="slow"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בלתי-מותנים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ליזום או לא ליזום ? זה השאלה ...</a:t>
            </a:r>
          </a:p>
          <a:p>
            <a:pPr lvl="1">
              <a:lnSpc>
                <a:spcPct val="150000"/>
              </a:lnSpc>
            </a:pPr>
            <a:endParaRPr lang="he-IL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55</a:t>
            </a:fld>
            <a:endParaRPr lang="he-IL"/>
          </a:p>
        </p:txBody>
      </p:sp>
      <p:pic>
        <p:nvPicPr>
          <p:cNvPr id="8194" name="Picture 2" descr="http://seductionritual.com/wp-content/uploads/2013/04/How-to-Approach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387990" cy="32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בלתי-מותנים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בספטמבר 1812, הצאר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אלכסנדר </a:t>
            </a:r>
            <a:br>
              <a:rPr lang="en-US" sz="3200" b="1" dirty="0">
                <a:solidFill>
                  <a:srgbClr val="FF0000"/>
                </a:solidFill>
                <a:cs typeface="+mj-cs"/>
              </a:rPr>
            </a:br>
            <a:r>
              <a:rPr lang="he-IL" sz="3200" b="1" dirty="0">
                <a:solidFill>
                  <a:srgbClr val="FF0000"/>
                </a:solidFill>
                <a:cs typeface="+mj-cs"/>
              </a:rPr>
              <a:t>הראשון </a:t>
            </a:r>
            <a:r>
              <a:rPr lang="he-IL" sz="3200" b="1" dirty="0">
                <a:cs typeface="+mj-cs"/>
              </a:rPr>
              <a:t>עמד בפני דילמה עזה.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צבאות נפוליאון, אשר הכיל 680,000 חיילים, התקדמו לעבר מוסקבה, והתנגדות צבאית רוסית לא יכלה לעצור את התקדמות הצרפתים.</a:t>
            </a:r>
          </a:p>
          <a:p>
            <a:pPr lvl="1">
              <a:lnSpc>
                <a:spcPct val="150000"/>
              </a:lnSpc>
            </a:pPr>
            <a:endParaRPr lang="he-IL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56</a:t>
            </a:fld>
            <a:endParaRPr lang="he-IL"/>
          </a:p>
        </p:txBody>
      </p:sp>
      <p:pic>
        <p:nvPicPr>
          <p:cNvPr id="5122" name="Picture 2" descr="Alexander I of Russia by F.Kruger (1837, Hermita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9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בלתי-מותנים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מוסקבה נראתה אבודה מול הצבאות</a:t>
            </a:r>
            <a:br>
              <a:rPr lang="en-US" sz="3200" b="1" dirty="0">
                <a:cs typeface="+mj-cs"/>
              </a:rPr>
            </a:br>
            <a:r>
              <a:rPr lang="he-IL" sz="3200" b="1" dirty="0">
                <a:cs typeface="+mj-cs"/>
              </a:rPr>
              <a:t>הצרפתים המתקדמים, אבל נותרה</a:t>
            </a:r>
            <a:br>
              <a:rPr lang="en-US" sz="3200" b="1" dirty="0">
                <a:cs typeface="+mj-cs"/>
              </a:rPr>
            </a:br>
            <a:r>
              <a:rPr lang="he-IL" sz="3200" b="1" dirty="0">
                <a:cs typeface="+mj-cs"/>
              </a:rPr>
              <a:t>אפשרות אחת.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אלכסנדר הראשון הורה לשרוף את כל הכפרים בדרך למוסקבה (ולפי האגדה גם את מוסקבה).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57</a:t>
            </a:fld>
            <a:endParaRPr lang="he-IL"/>
          </a:p>
        </p:txBody>
      </p:sp>
      <p:pic>
        <p:nvPicPr>
          <p:cNvPr id="5122" name="Picture 2" descr="Alexander I of Russia by F.Kruger (1837, Hermita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9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בלתי-מותנים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78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הצבאות הצרפתים נכנסו מאות ק"מ</a:t>
            </a:r>
            <a:br>
              <a:rPr lang="en-US" sz="3200" b="1" dirty="0">
                <a:cs typeface="+mj-cs"/>
              </a:rPr>
            </a:br>
            <a:r>
              <a:rPr lang="he-IL" sz="3200" b="1" dirty="0">
                <a:cs typeface="+mj-cs"/>
              </a:rPr>
              <a:t>לתוך שטחה הענקי של רוסיה, ללא</a:t>
            </a:r>
            <a:br>
              <a:rPr lang="en-US" sz="3200" b="1" dirty="0">
                <a:cs typeface="+mj-cs"/>
              </a:rPr>
            </a:br>
            <a:r>
              <a:rPr lang="he-IL" sz="3200" b="1" dirty="0">
                <a:cs typeface="+mj-cs"/>
              </a:rPr>
              <a:t>אספקה לוגיסטית הולמת ליותר מחצי מיליון חיילים.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בחודש נובמבר, כאשר צבאות נפוליאון חצו את נהר ברזינה,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נותרו רק 27,000 חיילים צרפתים</a:t>
            </a:r>
            <a:r>
              <a:rPr lang="he-IL" sz="3200" b="1" dirty="0">
                <a:cs typeface="+mj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58</a:t>
            </a:fld>
            <a:endParaRPr lang="he-IL"/>
          </a:p>
        </p:txBody>
      </p:sp>
      <p:pic>
        <p:nvPicPr>
          <p:cNvPr id="5122" name="Picture 2" descr="Alexander I of Russia by F.Kruger (1837, Hermita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9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5/Chess_king_and_paw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381000"/>
            <a:ext cx="5184576" cy="1752600"/>
          </a:xfrm>
        </p:spPr>
        <p:txBody>
          <a:bodyPr anchor="ctr" anchorCtr="0"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תורת המשחקים </a:t>
            </a:r>
            <a:br>
              <a:rPr lang="he-IL" sz="4800" b="1" dirty="0">
                <a:solidFill>
                  <a:schemeClr val="bg1"/>
                </a:solidFill>
                <a:cs typeface="Narkisim" pitchFamily="2" charset="-79"/>
              </a:rPr>
            </a:br>
            <a:r>
              <a:rPr lang="he-IL" sz="4800" b="1" dirty="0">
                <a:solidFill>
                  <a:schemeClr val="bg1"/>
                </a:solidFill>
                <a:cs typeface="Narkisim" pitchFamily="2" charset="-79"/>
              </a:rPr>
              <a:t>וחשיבה אסטרטגית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72" y="2132856"/>
            <a:ext cx="4427984" cy="980728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200" b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80" y="5807184"/>
            <a:ext cx="3528000" cy="6461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tlCol="1" anchor="ctr"/>
          <a:lstStyle/>
          <a:p>
            <a:pPr algn="ctr"/>
            <a:r>
              <a:rPr lang="he-IL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מהלכים מותנים</a:t>
            </a:r>
          </a:p>
        </p:txBody>
      </p:sp>
    </p:spTree>
    <p:extLst>
      <p:ext uri="{BB962C8B-B14F-4D97-AF65-F5344CB8AC3E}">
        <p14:creationId xmlns:p14="http://schemas.microsoft.com/office/powerpoint/2010/main" val="3934391424"/>
      </p:ext>
    </p:extLst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להרוויח מיליונים מלשחק כל היום.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16349"/>
              </a:buClr>
            </a:pPr>
            <a:r>
              <a:rPr lang="he-IL" sz="2800" b="1" dirty="0">
                <a:cs typeface="Arial"/>
              </a:rPr>
              <a:t>זוכי פרס נובל לכלכלה בתחום תורת המשחקים (</a:t>
            </a:r>
            <a:r>
              <a:rPr lang="en-US" sz="2800" b="1" dirty="0">
                <a:cs typeface="Arial"/>
              </a:rPr>
              <a:t>1.5M$</a:t>
            </a:r>
            <a:r>
              <a:rPr lang="he-IL" sz="2800" b="1" dirty="0">
                <a:cs typeface="Arial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D16349"/>
              </a:buClr>
            </a:pPr>
            <a:r>
              <a:rPr lang="he-IL" sz="2800" b="1">
                <a:cs typeface="Arial"/>
              </a:rPr>
              <a:t>אקזיט של פרופ' לתורת המשחקים</a:t>
            </a:r>
            <a:endParaRPr lang="he-IL" sz="2800" b="1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1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שני </a:t>
            </a:r>
            <a:r>
              <a:rPr lang="he-IL" sz="3200" b="1" u="sng" dirty="0">
                <a:cs typeface="+mj-cs"/>
              </a:rPr>
              <a:t>סוגים של מהלכים מותנים</a:t>
            </a:r>
            <a:r>
              <a:rPr lang="he-IL" sz="3200" b="1" dirty="0">
                <a:cs typeface="+mj-cs"/>
              </a:rPr>
              <a:t>:</a:t>
            </a:r>
          </a:p>
          <a:p>
            <a:pPr>
              <a:lnSpc>
                <a:spcPct val="150000"/>
              </a:lnSpc>
            </a:pPr>
            <a:endParaRPr lang="he-IL" sz="3200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sz="3200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sz="3200" b="1" dirty="0">
              <a:cs typeface="+mj-cs"/>
            </a:endParaRPr>
          </a:p>
          <a:p>
            <a:pPr>
              <a:lnSpc>
                <a:spcPct val="150000"/>
              </a:lnSpc>
            </a:pPr>
            <a:endParaRPr lang="he-IL" sz="32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ולכל מהלך ישנם שתי אופנים ליישומו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60</a:t>
            </a:fld>
            <a:endParaRPr lang="he-IL"/>
          </a:p>
        </p:txBody>
      </p:sp>
      <p:sp>
        <p:nvSpPr>
          <p:cNvPr id="5" name="Hexagon 4"/>
          <p:cNvSpPr/>
          <p:nvPr/>
        </p:nvSpPr>
        <p:spPr>
          <a:xfrm>
            <a:off x="5508104" y="2636912"/>
            <a:ext cx="1800200" cy="1532608"/>
          </a:xfrm>
          <a:prstGeom prst="hexagon">
            <a:avLst/>
          </a:prstGeom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7" name="Hexagon 6"/>
          <p:cNvSpPr/>
          <p:nvPr/>
        </p:nvSpPr>
        <p:spPr>
          <a:xfrm>
            <a:off x="5670123" y="2791748"/>
            <a:ext cx="1476000" cy="1213315"/>
          </a:xfrm>
          <a:prstGeom prst="hexagon">
            <a:avLst/>
          </a:prstGeom>
          <a:solidFill>
            <a:schemeClr val="bg1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ysClr val="windowText" lastClr="000000"/>
                </a:solidFill>
                <a:cs typeface="+mj-cs"/>
              </a:rPr>
              <a:t>איום</a:t>
            </a:r>
          </a:p>
        </p:txBody>
      </p:sp>
      <p:sp>
        <p:nvSpPr>
          <p:cNvPr id="6" name="Oval 5"/>
          <p:cNvSpPr/>
          <p:nvPr/>
        </p:nvSpPr>
        <p:spPr>
          <a:xfrm>
            <a:off x="1187624" y="2636912"/>
            <a:ext cx="2412000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331640" y="2780928"/>
            <a:ext cx="2088232" cy="1296144"/>
          </a:xfrm>
          <a:prstGeom prst="ellipse">
            <a:avLst/>
          </a:prstGeom>
          <a:solidFill>
            <a:schemeClr val="bg1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1" anchor="ctr"/>
          <a:lstStyle/>
          <a:p>
            <a:pPr algn="ctr"/>
            <a:r>
              <a:rPr lang="he-IL" sz="3200" b="1" dirty="0">
                <a:solidFill>
                  <a:sysClr val="windowText" lastClr="000000"/>
                </a:solidFill>
                <a:cs typeface="+mj-cs"/>
              </a:rPr>
              <a:t>הבטחה</a:t>
            </a:r>
          </a:p>
        </p:txBody>
      </p:sp>
      <p:cxnSp>
        <p:nvCxnSpPr>
          <p:cNvPr id="16" name="Straight Arrow Connector 15"/>
          <p:cNvCxnSpPr>
            <a:stCxn id="5" idx="1"/>
          </p:cNvCxnSpPr>
          <p:nvPr/>
        </p:nvCxnSpPr>
        <p:spPr>
          <a:xfrm>
            <a:off x="6925152" y="4169520"/>
            <a:ext cx="527168" cy="627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32240" y="479715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u="sng" dirty="0">
                <a:solidFill>
                  <a:sysClr val="windowText" lastClr="000000"/>
                </a:solidFill>
                <a:cs typeface="+mj-cs"/>
              </a:rPr>
              <a:t>מאלץ</a:t>
            </a:r>
          </a:p>
        </p:txBody>
      </p:sp>
      <p:cxnSp>
        <p:nvCxnSpPr>
          <p:cNvPr id="22" name="Straight Arrow Connector 21"/>
          <p:cNvCxnSpPr>
            <a:stCxn id="5" idx="2"/>
          </p:cNvCxnSpPr>
          <p:nvPr/>
        </p:nvCxnSpPr>
        <p:spPr>
          <a:xfrm flipH="1">
            <a:off x="5436096" y="4169520"/>
            <a:ext cx="455160" cy="627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16016" y="479715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u="sng" dirty="0">
                <a:solidFill>
                  <a:sysClr val="windowText" lastClr="000000"/>
                </a:solidFill>
                <a:cs typeface="+mj-cs"/>
              </a:rPr>
              <a:t>מרתיע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92704" y="4169520"/>
            <a:ext cx="527168" cy="627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99792" y="479715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u="sng" dirty="0">
                <a:solidFill>
                  <a:sysClr val="windowText" lastClr="000000"/>
                </a:solidFill>
                <a:cs typeface="+mj-cs"/>
              </a:rPr>
              <a:t>מאלצת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403648" y="4169520"/>
            <a:ext cx="455160" cy="627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3568" y="479715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u="sng" dirty="0">
                <a:solidFill>
                  <a:sysClr val="windowText" lastClr="000000"/>
                </a:solidFill>
                <a:cs typeface="+mj-cs"/>
              </a:rPr>
              <a:t>מרתיעה</a:t>
            </a:r>
          </a:p>
        </p:txBody>
      </p:sp>
    </p:spTree>
    <p:extLst>
      <p:ext uri="{BB962C8B-B14F-4D97-AF65-F5344CB8AC3E}">
        <p14:creationId xmlns:p14="http://schemas.microsoft.com/office/powerpoint/2010/main" val="2367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17" grpId="0" animBg="1"/>
      <p:bldP spid="23" grpId="0" animBg="1"/>
      <p:bldP spid="26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מה ההבדל בין איום להבטחה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61</a:t>
            </a:fld>
            <a:endParaRPr lang="he-IL"/>
          </a:p>
        </p:txBody>
      </p:sp>
      <p:pic>
        <p:nvPicPr>
          <p:cNvPr id="3074" name="Picture 2" descr="http://sebastiankruger.org/images/Stong%20Armed%20Robb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3750"/>
            <a:ext cx="4248472" cy="44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מה ההבדל בין איום להבטחה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62</a:t>
            </a:fld>
            <a:endParaRPr lang="he-IL"/>
          </a:p>
        </p:txBody>
      </p:sp>
      <p:pic>
        <p:nvPicPr>
          <p:cNvPr id="3074" name="Picture 2" descr="http://sebastiankruger.org/images/Stong%20Armed%20Robb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53750"/>
            <a:ext cx="4248472" cy="44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99992" y="2924944"/>
            <a:ext cx="4392488" cy="2736304"/>
          </a:xfrm>
          <a:prstGeom prst="wedgeEllipseCallout">
            <a:avLst>
              <a:gd name="adj1" fmla="val -66368"/>
              <a:gd name="adj2" fmla="val 80625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ysClr val="windowText" lastClr="000000"/>
                </a:solidFill>
                <a:cs typeface="+mj-cs"/>
              </a:rPr>
              <a:t>אם לא תביא את הכסף, אני אפגע בך !</a:t>
            </a:r>
          </a:p>
        </p:txBody>
      </p:sp>
    </p:spTree>
    <p:extLst>
      <p:ext uri="{BB962C8B-B14F-4D97-AF65-F5344CB8AC3E}">
        <p14:creationId xmlns:p14="http://schemas.microsoft.com/office/powerpoint/2010/main" val="41404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מה ההבדל בין איום להבטחה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63</a:t>
            </a:fld>
            <a:endParaRPr lang="he-IL"/>
          </a:p>
        </p:txBody>
      </p:sp>
      <p:sp>
        <p:nvSpPr>
          <p:cNvPr id="5" name="Oval Callout 4"/>
          <p:cNvSpPr/>
          <p:nvPr/>
        </p:nvSpPr>
        <p:spPr>
          <a:xfrm>
            <a:off x="251520" y="2909511"/>
            <a:ext cx="4392488" cy="2736304"/>
          </a:xfrm>
          <a:prstGeom prst="wedgeEllipseCallout">
            <a:avLst>
              <a:gd name="adj1" fmla="val 61006"/>
              <a:gd name="adj2" fmla="val 80059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ysClr val="windowText" lastClr="000000"/>
                </a:solidFill>
                <a:cs typeface="+mj-cs"/>
              </a:rPr>
              <a:t>אם תביא את הכסף, אני </a:t>
            </a:r>
            <a:r>
              <a:rPr lang="he-IL" sz="4000" u="sng" dirty="0">
                <a:solidFill>
                  <a:sysClr val="windowText" lastClr="000000"/>
                </a:solidFill>
                <a:cs typeface="+mj-cs"/>
              </a:rPr>
              <a:t>מבטיח</a:t>
            </a:r>
            <a:r>
              <a:rPr lang="he-IL" sz="4000" dirty="0">
                <a:solidFill>
                  <a:sysClr val="windowText" lastClr="000000"/>
                </a:solidFill>
                <a:cs typeface="+mj-cs"/>
              </a:rPr>
              <a:t> שלא אפגע בך !</a:t>
            </a:r>
          </a:p>
        </p:txBody>
      </p:sp>
      <p:pic>
        <p:nvPicPr>
          <p:cNvPr id="8194" name="Picture 2" descr="http://fr.toonpool.com/user/648/files/daylight_robbery_83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78" y="2708920"/>
            <a:ext cx="395822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– איום והבטחה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FF0000"/>
                </a:solidFill>
                <a:cs typeface="+mj-cs"/>
              </a:rPr>
              <a:t>איום</a:t>
            </a:r>
            <a:r>
              <a:rPr lang="he-IL" sz="3200" b="1" dirty="0">
                <a:cs typeface="+mj-cs"/>
              </a:rPr>
              <a:t> מתייחס למצב שבו לא יתקיים שיתוף פעולה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(אם לא תשתף פעולה, אני אעשה / לא אעשה ...)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FF0000"/>
                </a:solidFill>
                <a:cs typeface="+mj-cs"/>
              </a:rPr>
              <a:t>הבטחה</a:t>
            </a:r>
            <a:r>
              <a:rPr lang="he-IL" sz="3200" b="1" dirty="0">
                <a:cs typeface="+mj-cs"/>
              </a:rPr>
              <a:t> מתייחסת למצב שבו כן יתקיים שת"פ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(אם כן תשתף פעולה, אני אעשה / לא אעשה ...)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ההבדל היחיד הוא במישור היחוס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7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– איום והבטחה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דוגמאות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65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220072" y="2636912"/>
            <a:ext cx="30243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איום מרתיע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3356992"/>
            <a:ext cx="30243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הבטחה מאלצת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4437112"/>
            <a:ext cx="30243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הבטחה מרתיעה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229200"/>
            <a:ext cx="30243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איום מאלץ</a:t>
            </a:r>
          </a:p>
        </p:txBody>
      </p:sp>
    </p:spTree>
    <p:extLst>
      <p:ext uri="{BB962C8B-B14F-4D97-AF65-F5344CB8AC3E}">
        <p14:creationId xmlns:p14="http://schemas.microsoft.com/office/powerpoint/2010/main" val="19599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מותנים – איום והבטחה 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דוגמאות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010501"/>
            <a:ext cx="518160" cy="441325"/>
          </a:xfrm>
        </p:spPr>
        <p:txBody>
          <a:bodyPr/>
          <a:lstStyle/>
          <a:p>
            <a:fld id="{D8CA1F6C-E72F-431C-9C1E-EE6902370362}" type="slidenum">
              <a:rPr lang="he-IL" smtClean="0"/>
              <a:t>66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940152" y="2636912"/>
            <a:ext cx="2808312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איום מרתיע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0152" y="3410464"/>
            <a:ext cx="2808312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הבטחה מאלצת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0152" y="4189139"/>
            <a:ext cx="2771110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הבטחה מרתיעה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4941168"/>
            <a:ext cx="2771110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400" b="1" dirty="0">
                <a:solidFill>
                  <a:sysClr val="windowText" lastClr="000000"/>
                </a:solidFill>
                <a:cs typeface="+mj-cs"/>
              </a:rPr>
              <a:t>איום מאלץ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772816"/>
            <a:ext cx="489654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תביא את הכסף או שאני יורה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638" y="2608123"/>
            <a:ext cx="489654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אם לא תאכל את התרד, לא תקבל קינוח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3382512"/>
            <a:ext cx="4896544" cy="507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אם אתה מנתק עכשיו, אני לא אדבר איתך יותר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638" y="4138293"/>
            <a:ext cx="4896544" cy="7778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אם תמשיך עם חוק מע"מ אפס, אני אפרק את הממשלה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5146405"/>
            <a:ext cx="4896544" cy="561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אם נלך היום לסרט, אני אלך איתך לכדורגל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2" y="5938493"/>
            <a:ext cx="4896544" cy="561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000" b="1" dirty="0">
                <a:solidFill>
                  <a:sysClr val="windowText" lastClr="000000"/>
                </a:solidFill>
                <a:cs typeface="+mj-cs"/>
              </a:rPr>
              <a:t>אם לא תקלל במשך שבוע, תקבל 100 ש"ח</a:t>
            </a:r>
          </a:p>
        </p:txBody>
      </p:sp>
    </p:spTree>
    <p:extLst>
      <p:ext uri="{BB962C8B-B14F-4D97-AF65-F5344CB8AC3E}">
        <p14:creationId xmlns:p14="http://schemas.microsoft.com/office/powerpoint/2010/main" val="9131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נוספים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מהלכים אסטרטגיים נוספים: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בחירות בבריטניה 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הרתעה גרעינית</a:t>
            </a:r>
          </a:p>
          <a:p>
            <a:pPr lvl="1">
              <a:lnSpc>
                <a:spcPct val="150000"/>
              </a:lnSpc>
            </a:pPr>
            <a:r>
              <a:rPr lang="he-IL" b="1" u="sng" dirty="0">
                <a:solidFill>
                  <a:schemeClr val="tx1"/>
                </a:solidFill>
                <a:cs typeface="+mj-cs"/>
              </a:rPr>
              <a:t>סאן טצו, אמנות המלחמה: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452826"/>
            <a:ext cx="4320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  <a:cs typeface="Arial"/>
              </a:rPr>
              <a:t>לאפשר ליריב לבצע מהלך בלתי-מותנה</a:t>
            </a:r>
            <a:endParaRPr lang="he-IL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028890"/>
            <a:ext cx="4320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  <a:cs typeface="Arial"/>
              </a:rPr>
              <a:t>לחכות ליריב שיבצע איום / הבטחה</a:t>
            </a:r>
            <a:endParaRPr lang="he-IL" sz="1400" dirty="0">
              <a:solidFill>
                <a:srgbClr val="FF00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83568" y="4077072"/>
            <a:ext cx="7488832" cy="20882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cs typeface="+mj-cs"/>
              </a:rPr>
              <a:t>כאשר אתה מקיף את האויב, השאר לו פתח מילוט.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573016"/>
            <a:ext cx="453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u="sng" dirty="0">
                <a:solidFill>
                  <a:srgbClr val="FF0000"/>
                </a:solidFill>
                <a:cs typeface="Arial"/>
              </a:rPr>
              <a:t>לא</a:t>
            </a:r>
            <a:r>
              <a:rPr lang="he-IL" sz="2000" b="1" dirty="0">
                <a:solidFill>
                  <a:srgbClr val="FF0000"/>
                </a:solidFill>
                <a:cs typeface="Arial"/>
              </a:rPr>
              <a:t> לאפשר ליריב לבצע מהלך בלתי-מותנה</a:t>
            </a:r>
            <a:endParaRPr lang="he-I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האם איום תמיד אפקטיבי ?</a:t>
            </a:r>
          </a:p>
          <a:p>
            <a:pPr>
              <a:lnSpc>
                <a:spcPct val="150000"/>
              </a:lnSpc>
            </a:pPr>
            <a:endParaRPr lang="he-IL" sz="32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מדוע ארה"ב לא מאיימת על יפן במלחמה, אם זו לא תייבא יותר אורז, תפוזים ובקר אמריקאיים ?</a:t>
            </a:r>
          </a:p>
          <a:p>
            <a:pPr marL="0" indent="0">
              <a:lnSpc>
                <a:spcPct val="150000"/>
              </a:lnSpc>
              <a:buNone/>
            </a:pPr>
            <a:endParaRPr lang="he-IL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02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האם איום תמיד אפקטיבי ?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בשנת 1853 שיכנעו ספינות המלחמה האמריקאיות את היפנים לפתוח את השוק שלהם למסחר אמריקאי.</a:t>
            </a:r>
          </a:p>
          <a:p>
            <a:pPr lvl="1">
              <a:lnSpc>
                <a:spcPct val="150000"/>
              </a:lnSpc>
            </a:pPr>
            <a:r>
              <a:rPr lang="he-IL" b="1" dirty="0">
                <a:solidFill>
                  <a:srgbClr val="FF0000"/>
                </a:solidFill>
                <a:cs typeface="+mj-cs"/>
              </a:rPr>
              <a:t>כלומר, אמריקה איימה במלחמה, אם יפן לא תייבא יותר מוצרים.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5576" y="5013176"/>
            <a:ext cx="6192688" cy="1152128"/>
          </a:xfrm>
          <a:prstGeom prst="wedgeRoundRectCallout">
            <a:avLst>
              <a:gd name="adj1" fmla="val -61787"/>
              <a:gd name="adj2" fmla="val 89404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b="1" dirty="0">
                <a:solidFill>
                  <a:schemeClr val="tx1"/>
                </a:solidFill>
                <a:cs typeface="Arial"/>
              </a:rPr>
              <a:t>אם איום הוא מספיק מוגזם, הוא לעולם לא יתממש. אז האם זה משנה עד כמה הוא מוגזם ?</a:t>
            </a:r>
          </a:p>
        </p:txBody>
      </p:sp>
    </p:spTree>
    <p:extLst>
      <p:ext uri="{BB962C8B-B14F-4D97-AF65-F5344CB8AC3E}">
        <p14:creationId xmlns:p14="http://schemas.microsoft.com/office/powerpoint/2010/main" val="14831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פרס נובל לתורת המשחקים (8)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301752" y="1383032"/>
            <a:ext cx="8503920" cy="5070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(1994)</a:t>
            </a:r>
            <a:r>
              <a:rPr lang="he-IL" b="1" dirty="0">
                <a:cs typeface="+mj-cs"/>
              </a:rPr>
              <a:t> ג'ון נאש. 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(1994)</a:t>
            </a:r>
            <a:r>
              <a:rPr lang="he-IL" b="1" dirty="0">
                <a:cs typeface="+mj-cs"/>
              </a:rPr>
              <a:t> ריינהרד סלטן. 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(1994) </a:t>
            </a:r>
            <a:r>
              <a:rPr lang="he-IL" b="1" dirty="0">
                <a:cs typeface="+mj-cs"/>
              </a:rPr>
              <a:t>ג'ון הרסאני</a:t>
            </a:r>
            <a:r>
              <a:rPr lang="he-IL" dirty="0">
                <a:cs typeface="+mj-c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(2005) </a:t>
            </a:r>
            <a:r>
              <a:rPr lang="he-IL" b="1" dirty="0">
                <a:cs typeface="+mj-cs"/>
              </a:rPr>
              <a:t>רוברט אומן.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(2005)</a:t>
            </a:r>
            <a:r>
              <a:rPr lang="he-IL" b="1" dirty="0">
                <a:cs typeface="+mj-cs"/>
              </a:rPr>
              <a:t> תומס שלינג</a:t>
            </a:r>
            <a:r>
              <a:rPr lang="he-IL" dirty="0">
                <a:cs typeface="+mj-c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(2007) </a:t>
            </a:r>
            <a:r>
              <a:rPr lang="he-IL" b="1" dirty="0">
                <a:cs typeface="+mj-cs"/>
              </a:rPr>
              <a:t>לאוניד הורביץ</a:t>
            </a:r>
            <a:r>
              <a:rPr lang="he-IL" dirty="0"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(2012) </a:t>
            </a:r>
            <a:r>
              <a:rPr lang="he-IL" b="1" dirty="0">
                <a:cs typeface="+mj-cs"/>
              </a:rPr>
              <a:t>לויד שאפלי</a:t>
            </a:r>
            <a:r>
              <a:rPr lang="he-IL" dirty="0"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(2012) </a:t>
            </a:r>
            <a:r>
              <a:rPr lang="he-IL" b="1" dirty="0">
                <a:cs typeface="+mj-cs"/>
              </a:rPr>
              <a:t>אלווין רות'</a:t>
            </a:r>
            <a:r>
              <a:rPr lang="he-IL" dirty="0">
                <a:cs typeface="+mj-cs"/>
              </a:rPr>
              <a:t>.</a:t>
            </a:r>
          </a:p>
        </p:txBody>
      </p:sp>
      <p:sp>
        <p:nvSpPr>
          <p:cNvPr id="5" name="AutoShape 2" descr="data:image/jpeg;base64,/9j/4AAQSkZJRgABAQAAAQABAAD/2wCEAAkGBxQQEhUUExQVFBUVFxQXGRgUGBQUFxcVFhcXFxcYGBcYHCggGBolHRUVITEjJSkrLi4vFx8zODMsNygtLisBCgoKDg0OGBAQGiwcHyQsLSwsLSwsLCwsLC0sLCwuLCwsLCwsKywsLCwsLCwsLSwsLCwsLCwsLCwsLCwsLCwsN//AABEIAIgA8QMBIgACEQEDEQH/xAAcAAACAgMBAQAAAAAAAAAAAAAAAQIDBAUHCAb/xABAEAABAwIEAwUGAggFBQEAAAABAAIRAyEEEjFBBVFhBhMicYEHMkJSkaEjsWJygpKywdHwFDRDc6JTk7Ph8ST/xAAaAQACAwEBAAAAAAAAAAAAAAAAAQIDBAUG/8QAKREAAgIBAwMDAwUAAAAAAAAAAAECEQMEIUESMVEFE4EiMmEUUnGR0f/aAAwDAQACEQMRAD8A45CRap5Uy0rp9JnsipZE2hNSURWRyphPRRCdAMut1+yjmTJUSFFsaQlBOUKtsmiLk2jQDU2A3JPIL63sp2Fr44Co491R+ciXPH6DTqOpt5rrXZ/srh8EPwqYDt3u8VQ/tG48gufn1sMbpbsuhicu+xx3hXYXG4gA913TTvWOTXk33vsvqcF7JSYNXFRbSlSmP2nuH5LrFDDBxjc6fz8rbrE4hwRzjese7kkOaN+Tm6OWCeszy7bF6xQR8RR9keGAvWxDuoNNv5NUKvskwx92tiG+fduH8IX1OM4XUEZX038o8I9YKrw/Bq8l5e4u/QrPP/EiAqf1WX9zJ+3Gj4XG+yOoJNLEtdyFSmWemZriPsvlOMdi8ZhQXPoFzBq+l+I0dTFx6hdwp1q9P3wKg3EZKkc2/C/9WxWywtVtRocwyOdwQdwRqD0V+PXZV33/AJK5YYnl0GeqYC9DdouxOExwJqU8lQ/6lKGPnmdneRXIe1/YfEcOl7vxaEgd6wEZZsBUZ8En06rpYdbCez2ZRPE49tz5coTypNEraUCATKEJgIBIpwgHZIYJJwkhgJCkUkgFCE5QkBkBqZCnM/VIrTRWQhSHJGb0SBQAGFBxUnlVuKhJjSAlQKEQq2yaCV03sD2BnLXxTZ0LKR05h1Qfk368lhezHsp3zhiqzfw2n8Jp0c4fGeYB06+S7BSZC42t1jb9uHyzXixUrZKnSj+/ormhRBWn7R16haKFGQ+sCC8DMW09H5Wi5cZjkAZlc5bF/dmt4jiK+MJbSmnh5jMLOrQbuke6ydBvE7rKwPCcggk+UmAtzwWjDAzMCWiNI02hZr8NfRLpclY3KtjQ1cM53hZA+ZxvA6cypDgjCZeXOIO7nei3fd7e6eumu/2VIdcgjSxvI85S6aF1GLTwLh7lRw2h/wCIw9CDceYIUalEg5+77up8zDma8DUOGpH3GyzgYPX+WytHiBB6qSQrKcPWD2gjQ/mDBHoQVY+CCDcEEGYgg6gjcLWcPcWPcw6O8bZ8rj7T6FbGU09gZyP2i+z4UA/FYQfhDxVKIE92N3s/Q3I+G5005qV6mDoXFPaf2RGDqjEURGHrOjKNKVQ3yz8puRy05Lq6LVb9E/gzZcfKPhEKUIhdajMQhIBSSKQCKiQpwolJgOUihMhAyMJot1QgDJCEAJQrisZUSUphRJSbGgc5RKSblW2TQBbLs5wg4zEU6IMBxlx+WmLuPnH3IWsBXV/ZDwnLRfiHa1XZG/qM1Pq6f3Vi1mb2sba79i3FHqkdAwOFbSY1jBla0ANA2aLALLCiEwvOm5k5WDxKnSqOp06mbNmzNLHOZUZALXPa5pBaItO5sr8XWLGFwaXkaNFi4mwE7CTrssLDOLS4PLBVN32OwtTzR4QNADHPdPqoEjN4VUeaYFWS+m59MVNO8DDAL/leRBmYPTRZ4xlr2IsvnsM2q1g7oOzOLiXeIMBLibh3vO25LOlxu4gnfZDyeBdJm4nGNiSWi41IHSx5306rFfj2h+Uuy2iZgOnYEiHH6qpxa4wRJbBmJ6iFjteyrVbXa1ozBtLO4eIZXOFSBtLmtZKOqx0Z7M8xLCIlnhIJ5zeI10VpqkEyCOu3oq+HVA41WgQGVMreQdka53oCfusHG4kZiYgZR4pi2pt0g3Q3QqDE4kHEUGtMnM7Tlkdmuto5wAk2C+b4PXzVX1PhptOm5d4QPo3/AJLd18UCCAHOuG+EAkkiefKE4sckXPrNGpG/21+ixuIYWli6D6L4fSqtLTF97OB5tcAR1CoIAqWFQmBNhlpg851JifRFHFBrcwp1PERlEAF5j3gJsIE3jZSt8Co8+8Y4Y/C16tCpd1J2UnmDBa4eYIPqsRdT9sfCJp0MWBBBFGpzymXU5jcHM31XLCF6TS5fdxKXPJz8semVCUCpJLSVkQmQgBBKiMIScmSgpMAQjMhAy8KMolVyrWytImSoFKUFyg2SSEUEpFEKBIcctTp5r0b2ewIoYelSHwU2N9Yk/clef+CUe8xNBnzVqQ9C8SvRtI6+ZXG9Un9UYmvTrZsvcoymLpALls0EXmx3sbHQ20PRafDYOpSAD3NBIgd1TDA0OuY3dE6uOy25dBnkR9lXh2mqw5hIDnubJBIbaAY2kO+vRRvYZnV6hY3LFtRy02WCb81lUq/ggyQDY2t0+6QZczv6Xj8kPcRgimb3LZsS0+LKQZynYrXue4FtCmWPezIe6YzI1jRAZ3tQuJaBAtEuiw3W3zOOYNAtlERMgkZiSd94U8FQbTZkpsaxoJOVoDRJ1JjfqpRVBZThaZoUhTHiMuc52he95zPPQT9AFquMYho8LmGo6LMYC4epsG+q39cLUY5k1GNDoBOd4gaN0BPU5Up9xxZLh2DDKeV2rnB740zSCGj9EAAeim6m3MGAVA7xOlkDcGc0ReYG6zW091UcC05veBfqQYMRlidhCFYWUsIDRl73K12UEG9Q5rzIJjMSJtodlYWiSJqXjR/u+It8Frf3yQ9jWvFnnK0wQDlphzcus6kC3mpYUsqcwYBgxNnTNtbqxCMPtVwwV8BXoXM0nFpcSTnp/iNJO5luvVeeWmQCvUOSQQf7leZMXTyVHs+V72/uucP5Lr+ly+6Jk1K2TKEShC65lEQiEOSQBEtQU0OUaGKQhKEIoC5xVeqRSlDYJDJUUyjKkMEwmAhKgs2/Y/8Az+En/r0v4l6Co2C86cHrd3iKD/krUXege0r0Ww3I6n6TsuH6oqyRf4Nmn+1mSAoErEax/eOqEtDW+HLqQ0GZzTDZkyD0Vb8OH5C8NApuJaSWkOAu0jlr9lzy+jL1vP8ANYtXiVHDn8XvGONsxaXMfAs7M0ECOsFRwdNtJwaCBnvAyxMGRA+s7wti124Ou4SSXIM0NPtRQqS2lmqOAA9x7W67yNBe8bLZYZ5ruaGk5BclkQdRBdMjba8LMewOEOuLbnZZmAY1zhIBeySNN+nNTjC2JukUMp5QepJuhy2GMYBfaFqq/M2H9OfJSmukitxPfPQC5J5f06rDp4cYktJbFFpzCbOqu2J5UxqB8RA2UXTVguH4eoafjj4nD5eQ9VnNq5VVdsn2LMI2PAfeba+4+E+ohY9TFQ7LBPicP2WRnd6GyxcRTqVJqUzD2EZZNnaZmnoRKv4ZxGnXBYGlj2zmpus5oNz+s0m8iymnYqKsTcy9jXObmdTAc4Fxb8wNuV7opB7IaBTEkuc4vcRqLCdXa7x0VjobUeKbKZdBLzobtljCdydfIaKs4ZlOmc7aT2NlxaxgDQ/UGCT4iYH3QMy+HVqjnePu2gk5WAk1AAYl219SIsvOXGT/APpxEad9W/8AI5ei8H4S572sFQNaS5rQCPDJE67LzbXq53vd8z3u/ecT/NdX0tfW3+DLqexQQiEyFFdkyESghMlIqICCCgJoGEhCIQgBRKUICYCQxQptSAUgnFCbABBCk1BUqEReF6B4JjP8TRw1UWNSmHTyIbB/5ArgBXVPY7xgdxWw7zHdO7xv6lSzh6OAP7S5fqeK4KXg1aaW9H29ak18moAWMfmc2CWk5NSNwNd1WXNfTeWty0szMuZliQbvawicu3otq1x/opXlcQ12aikQalN3iiIGanJIzG5P+mJJWZg62rcrxlm5aQ0+L4SdVlEKxkBslCQNmO6oRpqdB/VOm7u/F8t5uZPpryhNwBIvraPFP7JasR2HaS1wLg4F0sLnTDT78Tuf5I3EbptZ9QB725JEtYTJaObj83lotZVPff7YP/ccD/AD9SoUqjawPdlrWlzm1QAQSW8jJAmwJBtBWU4gCwgCwGnJSk7FVFRZuoVGq/IoMEmPL76KtoaKXOha3inDe+hwcW1GXa4WLfIrc1qd1iV35BoXE+60an12HM7KNNEkzXcN46abxSxbQ1xd4awAax7jYF/yvOk6Hovo6eHa2crWtkyQABJ5nqtTU4Y/EMLatUMBHuspsc0dCakl32VGBrVcAW0cQ8VKJIbTrARkmzWVAZgTYOnkFdF+RSV9iztzxL/DYDE1NHd2WN6vqHI3+In0XnprbDoF1H2zcWE0cKP954+rWA8ryfRcwK7/AKZj6cbm+TBqZbpIrcq1MlQJW9lCEQlCZKiCoWSGgBMIhMCCankSQBEBTASQAhIRL0QU4ScpCHKClKQRYxrZdnuLOwWIp123ymHN+am6z2/SYPOFrE1XOClFp8kk2naPRHCMe14ADswcA+m4aOpuuLk3drPktsxcW9nvaMUnNw1Uw3MXUXkx3dRxuwnZjzHkfMrsGDrl7fEMrhZwtYi2y8zmwvDNxfwdGMlNWjLhUvube6NP0jv6BFc2jSdfLcDzUKjoE8vtGypkxkZl/lYeerj+QUKogmlSs90Go/Xu2kk/vmTA21VOKquYA1kd88Q2bhonxVCOhNhuQr8DhxSblbzkk6ucdSTuSopjMnD0WsaGNEACICKzfE0y6NCG5R5G4P2hSa8bqDuZ877DrspcESTmPNm5P2y5serQU8HhywNaTLryRYFxuT5begVWDxraxOQ5o+ITlJ0gO0J8ln4UeMBSirBkWgZiFXiKYmQL/kFU4/jkH3RJP6rL/ScgV2KyhuYvAgSWmBDeZO3qnwBR/h2us5fPdpOK0MEx7jBgHw/MTYNjqtJ2p7da08JfY1joOjBv5lcux+MNV1yXXmSZLjzV+m0jzSS4CcljjbDiONfiKrqtS73nbQACGtHIAAD0WKbpzdRK9PGKikkctu3bIuKrIVh1VaTBEYSTlKVWyRJKYQAkAnYErIShCLAmEBIFPMpWIYTKhKC5FgMoKUoSsB/dAUSgpWMkRK6N2D7bgZKOKflLYayu64y7UqvTk/bdc5SVOfBHNGpE4TcHsemzTcSS4QLZRIMiJLhG39FhcYxQo085EwRlaPif8DR638guOdku3mI4eO7tXoX/AAqh90HXun6s8ridrlfW4/tlQxT6RoZqtT4KL292GOPvPqPuDyAbNgdFws+jyY35Rux5IyPr+EUSBnqGaj7uOvkByAW0eQ1suIaBu7wj6lafB8GxVSHYjE900gEU8KwMLuhqvl3mQAthS4XRpOEUgHjR1Rzq1TzL3klZXCl3Jt7mRQq5gHMEzoTIB6zGnkqauBa8zWJq3nK61IeVMWPm6VnAz1VZdqgRfR9LadByCM+V481CieSw8bi2teASBJAuVK6Qktw47xJmGZVqOMEkEGJIBMNhvxOLhYbkToFzHieJqYkF1Y93QmchMz1qO+N32Cs7a9qKIxDhPfFh0abZoy67ACB/9Xw/E+K1MSZfZo0aPdAt9Vs0+jyZXdUvP+BLLDEvLLuL8T7w5KYhgtbV3/paxxQ50Ksu+q72LFHFHpic7JkeR2xkpO0UZUXuVlkaHKRUQ5NRsYiUkygpABCGKQQhILC3MJJ5UkUFilAcmhKxkShCEhDlAKEJgBKD1QhFjGUwUITENphDhKEJ1YH0XBu3eOwjclOuXMGjKoFVojlmuB6rd4X2q12matBlQ82udT+xBCaFjyaXFPvEtjkkuTc0/bBRA/y1UHo9hH5BYdf2rUySRQqk9XMH9UIWb9Divn+y33pGtxftUxLwRTpsp9SS8/kF8nj+M165PeVXGdgco+gTQtOLTYovaJXLLN8mEwRoFMHRCFujsUMifRRQhDARKRQhRGOEIQhCIpoQkhjH5JgpIUhEs5QhCB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xQQEhUUExQVFBUVFxQXGRgUGBQUFxcVFhcXFxcYGBcYHCggGBolHRUVITEjJSkrLi4vFx8zODMsNygtLisBCgoKDg0OGBAQGiwcHyQsLSwsLSwsLCwsLC0sLCwuLCwsLCwsKywsLCwsLCwsLSwsLCwsLCwsLCwsLCwsLCwsN//AABEIAIgA8QMBIgACEQEDEQH/xAAcAAACAgMBAQAAAAAAAAAAAAAAAQIDBAUHCAb/xABAEAABAwIEAwUGAggFBQEAAAABAAIRAyEEEjFBBVFhBhMicYEHMkJSkaEjsWJygpKywdHwFDRDc6JTk7Ph8ST/xAAaAQACAwEBAAAAAAAAAAAAAAAAAQIDBAUG/8QAKREAAgIBAwMDAwUAAAAAAAAAAAECEQMEIUESMVEFE4EiMmEUUnGR0f/aAAwDAQACEQMRAD8A45CRap5Uy0rp9JnsipZE2hNSURWRyphPRRCdAMut1+yjmTJUSFFsaQlBOUKtsmiLk2jQDU2A3JPIL63sp2Fr44Co491R+ciXPH6DTqOpt5rrXZ/srh8EPwqYDt3u8VQ/tG48gufn1sMbpbsuhicu+xx3hXYXG4gA913TTvWOTXk33vsvqcF7JSYNXFRbSlSmP2nuH5LrFDDBxjc6fz8rbrE4hwRzjese7kkOaN+Tm6OWCeszy7bF6xQR8RR9keGAvWxDuoNNv5NUKvskwx92tiG+fduH8IX1OM4XUEZX038o8I9YKrw/Bq8l5e4u/QrPP/EiAqf1WX9zJ+3Gj4XG+yOoJNLEtdyFSmWemZriPsvlOMdi8ZhQXPoFzBq+l+I0dTFx6hdwp1q9P3wKg3EZKkc2/C/9WxWywtVtRocwyOdwQdwRqD0V+PXZV33/AJK5YYnl0GeqYC9DdouxOExwJqU8lQ/6lKGPnmdneRXIe1/YfEcOl7vxaEgd6wEZZsBUZ8En06rpYdbCez2ZRPE49tz5coTypNEraUCATKEJgIBIpwgHZIYJJwkhgJCkUkgFCE5QkBkBqZCnM/VIrTRWQhSHJGb0SBQAGFBxUnlVuKhJjSAlQKEQq2yaCV03sD2BnLXxTZ0LKR05h1Qfk368lhezHsp3zhiqzfw2n8Jp0c4fGeYB06+S7BSZC42t1jb9uHyzXixUrZKnSj+/ormhRBWn7R16haKFGQ+sCC8DMW09H5Wi5cZjkAZlc5bF/dmt4jiK+MJbSmnh5jMLOrQbuke6ydBvE7rKwPCcggk+UmAtzwWjDAzMCWiNI02hZr8NfRLpclY3KtjQ1cM53hZA+ZxvA6cypDgjCZeXOIO7nei3fd7e6eumu/2VIdcgjSxvI85S6aF1GLTwLh7lRw2h/wCIw9CDceYIUalEg5+77up8zDma8DUOGpH3GyzgYPX+WytHiBB6qSQrKcPWD2gjQ/mDBHoQVY+CCDcEEGYgg6gjcLWcPcWPcw6O8bZ8rj7T6FbGU09gZyP2i+z4UA/FYQfhDxVKIE92N3s/Q3I+G5005qV6mDoXFPaf2RGDqjEURGHrOjKNKVQ3yz8puRy05Lq6LVb9E/gzZcfKPhEKUIhdajMQhIBSSKQCKiQpwolJgOUihMhAyMJot1QgDJCEAJQrisZUSUphRJSbGgc5RKSblW2TQBbLs5wg4zEU6IMBxlx+WmLuPnH3IWsBXV/ZDwnLRfiHa1XZG/qM1Pq6f3Vi1mb2sba79i3FHqkdAwOFbSY1jBla0ANA2aLALLCiEwvOm5k5WDxKnSqOp06mbNmzNLHOZUZALXPa5pBaItO5sr8XWLGFwaXkaNFi4mwE7CTrssLDOLS4PLBVN32OwtTzR4QNADHPdPqoEjN4VUeaYFWS+m59MVNO8DDAL/leRBmYPTRZ4xlr2IsvnsM2q1g7oOzOLiXeIMBLibh3vO25LOlxu4gnfZDyeBdJm4nGNiSWi41IHSx5306rFfj2h+Uuy2iZgOnYEiHH6qpxa4wRJbBmJ6iFjteyrVbXa1ozBtLO4eIZXOFSBtLmtZKOqx0Z7M8xLCIlnhIJ5zeI10VpqkEyCOu3oq+HVA41WgQGVMreQdka53oCfusHG4kZiYgZR4pi2pt0g3Q3QqDE4kHEUGtMnM7Tlkdmuto5wAk2C+b4PXzVX1PhptOm5d4QPo3/AJLd18UCCAHOuG+EAkkiefKE4sckXPrNGpG/21+ixuIYWli6D6L4fSqtLTF97OB5tcAR1CoIAqWFQmBNhlpg851JifRFHFBrcwp1PERlEAF5j3gJsIE3jZSt8Co8+8Y4Y/C16tCpd1J2UnmDBa4eYIPqsRdT9sfCJp0MWBBBFGpzymXU5jcHM31XLCF6TS5fdxKXPJz8semVCUCpJLSVkQmQgBBKiMIScmSgpMAQjMhAy8KMolVyrWytImSoFKUFyg2SSEUEpFEKBIcctTp5r0b2ewIoYelSHwU2N9Yk/clef+CUe8xNBnzVqQ9C8SvRtI6+ZXG9Un9UYmvTrZsvcoymLpALls0EXmx3sbHQ20PRafDYOpSAD3NBIgd1TDA0OuY3dE6uOy25dBnkR9lXh2mqw5hIDnubJBIbaAY2kO+vRRvYZnV6hY3LFtRy02WCb81lUq/ggyQDY2t0+6QZczv6Xj8kPcRgimb3LZsS0+LKQZynYrXue4FtCmWPezIe6YzI1jRAZ3tQuJaBAtEuiw3W3zOOYNAtlERMgkZiSd94U8FQbTZkpsaxoJOVoDRJ1JjfqpRVBZThaZoUhTHiMuc52he95zPPQT9AFquMYho8LmGo6LMYC4epsG+q39cLUY5k1GNDoBOd4gaN0BPU5Up9xxZLh2DDKeV2rnB740zSCGj9EAAeim6m3MGAVA7xOlkDcGc0ReYG6zW091UcC05veBfqQYMRlidhCFYWUsIDRl73K12UEG9Q5rzIJjMSJtodlYWiSJqXjR/u+It8Frf3yQ9jWvFnnK0wQDlphzcus6kC3mpYUsqcwYBgxNnTNtbqxCMPtVwwV8BXoXM0nFpcSTnp/iNJO5luvVeeWmQCvUOSQQf7leZMXTyVHs+V72/uucP5Lr+ly+6Jk1K2TKEShC65lEQiEOSQBEtQU0OUaGKQhKEIoC5xVeqRSlDYJDJUUyjKkMEwmAhKgs2/Y/8Az+En/r0v4l6Co2C86cHrd3iKD/krUXege0r0Ww3I6n6TsuH6oqyRf4Nmn+1mSAoErEax/eOqEtDW+HLqQ0GZzTDZkyD0Vb8OH5C8NApuJaSWkOAu0jlr9lzy+jL1vP8ANYtXiVHDn8XvGONsxaXMfAs7M0ECOsFRwdNtJwaCBnvAyxMGRA+s7wti124Ou4SSXIM0NPtRQqS2lmqOAA9x7W67yNBe8bLZYZ5ruaGk5BclkQdRBdMjba8LMewOEOuLbnZZmAY1zhIBeySNN+nNTjC2JukUMp5QepJuhy2GMYBfaFqq/M2H9OfJSmukitxPfPQC5J5f06rDp4cYktJbFFpzCbOqu2J5UxqB8RA2UXTVguH4eoafjj4nD5eQ9VnNq5VVdsn2LMI2PAfeba+4+E+ohY9TFQ7LBPicP2WRnd6GyxcRTqVJqUzD2EZZNnaZmnoRKv4ZxGnXBYGlj2zmpus5oNz+s0m8iymnYqKsTcy9jXObmdTAc4Fxb8wNuV7opB7IaBTEkuc4vcRqLCdXa7x0VjobUeKbKZdBLzobtljCdydfIaKs4ZlOmc7aT2NlxaxgDQ/UGCT4iYH3QMy+HVqjnePu2gk5WAk1AAYl219SIsvOXGT/APpxEad9W/8AI5ei8H4S572sFQNaS5rQCPDJE67LzbXq53vd8z3u/ecT/NdX0tfW3+DLqexQQiEyFFdkyESghMlIqICCCgJoGEhCIQgBRKUICYCQxQptSAUgnFCbABBCk1BUqEReF6B4JjP8TRw1UWNSmHTyIbB/5ArgBXVPY7xgdxWw7zHdO7xv6lSzh6OAP7S5fqeK4KXg1aaW9H29ak18moAWMfmc2CWk5NSNwNd1WXNfTeWty0szMuZliQbvawicu3otq1x/opXlcQ12aikQalN3iiIGanJIzG5P+mJJWZg62rcrxlm5aQ0+L4SdVlEKxkBslCQNmO6oRpqdB/VOm7u/F8t5uZPpryhNwBIvraPFP7JasR2HaS1wLg4F0sLnTDT78Tuf5I3EbptZ9QB725JEtYTJaObj83lotZVPff7YP/ccD/AD9SoUqjawPdlrWlzm1QAQSW8jJAmwJBtBWU4gCwgCwGnJSk7FVFRZuoVGq/IoMEmPL76KtoaKXOha3inDe+hwcW1GXa4WLfIrc1qd1iV35BoXE+60an12HM7KNNEkzXcN46abxSxbQ1xd4awAax7jYF/yvOk6Hovo6eHa2crWtkyQABJ5nqtTU4Y/EMLatUMBHuspsc0dCakl32VGBrVcAW0cQ8VKJIbTrARkmzWVAZgTYOnkFdF+RSV9iztzxL/DYDE1NHd2WN6vqHI3+In0XnprbDoF1H2zcWE0cKP954+rWA8ryfRcwK7/AKZj6cbm+TBqZbpIrcq1MlQJW9lCEQlCZKiCoWSGgBMIhMCCankSQBEBTASQAhIRL0QU4ScpCHKClKQRYxrZdnuLOwWIp123ymHN+am6z2/SYPOFrE1XOClFp8kk2naPRHCMe14ADswcA+m4aOpuuLk3drPktsxcW9nvaMUnNw1Uw3MXUXkx3dRxuwnZjzHkfMrsGDrl7fEMrhZwtYi2y8zmwvDNxfwdGMlNWjLhUvube6NP0jv6BFc2jSdfLcDzUKjoE8vtGypkxkZl/lYeerj+QUKogmlSs90Go/Xu2kk/vmTA21VOKquYA1kd88Q2bhonxVCOhNhuQr8DhxSblbzkk6ucdSTuSopjMnD0WsaGNEACICKzfE0y6NCG5R5G4P2hSa8bqDuZ877DrspcESTmPNm5P2y5serQU8HhywNaTLryRYFxuT5begVWDxraxOQ5o+ITlJ0gO0J8ln4UeMBSirBkWgZiFXiKYmQL/kFU4/jkH3RJP6rL/ScgV2KyhuYvAgSWmBDeZO3qnwBR/h2us5fPdpOK0MEx7jBgHw/MTYNjqtJ2p7da08JfY1joOjBv5lcux+MNV1yXXmSZLjzV+m0jzSS4CcljjbDiONfiKrqtS73nbQACGtHIAAD0WKbpzdRK9PGKikkctu3bIuKrIVh1VaTBEYSTlKVWyRJKYQAkAnYErIShCLAmEBIFPMpWIYTKhKC5FgMoKUoSsB/dAUSgpWMkRK6N2D7bgZKOKflLYayu64y7UqvTk/bdc5SVOfBHNGpE4TcHsemzTcSS4QLZRIMiJLhG39FhcYxQo085EwRlaPif8DR638guOdku3mI4eO7tXoX/AAqh90HXun6s8ridrlfW4/tlQxT6RoZqtT4KL292GOPvPqPuDyAbNgdFws+jyY35Rux5IyPr+EUSBnqGaj7uOvkByAW0eQ1suIaBu7wj6lafB8GxVSHYjE900gEU8KwMLuhqvl3mQAthS4XRpOEUgHjR1Rzq1TzL3klZXCl3Jt7mRQq5gHMEzoTIB6zGnkqauBa8zWJq3nK61IeVMWPm6VnAz1VZdqgRfR9LadByCM+V481CieSw8bi2teASBJAuVK6Qktw47xJmGZVqOMEkEGJIBMNhvxOLhYbkToFzHieJqYkF1Y93QmchMz1qO+N32Cs7a9qKIxDhPfFh0abZoy67ACB/9Xw/E+K1MSZfZo0aPdAt9Vs0+jyZXdUvP+BLLDEvLLuL8T7w5KYhgtbV3/paxxQ50Ksu+q72LFHFHpic7JkeR2xkpO0UZUXuVlkaHKRUQ5NRsYiUkygpABCGKQQhILC3MJJ5UkUFilAcmhKxkShCEhDlAKEJgBKD1QhFjGUwUITENphDhKEJ1YH0XBu3eOwjclOuXMGjKoFVojlmuB6rd4X2q12matBlQ82udT+xBCaFjyaXFPvEtjkkuTc0/bBRA/y1UHo9hH5BYdf2rUySRQqk9XMH9UIWb9Divn+y33pGtxftUxLwRTpsp9SS8/kF8nj+M165PeVXGdgco+gTQtOLTYovaJXLLN8mEwRoFMHRCFujsUMifRRQhDARKRQhRGOEIQhCIpoQkhjH5JgpIUhEs5QhCBH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 descr="http://www.nobelprize.org/nobel_prizes/images/landingpage/nobel-prize-med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253" r="20046" b="-253"/>
          <a:stretch/>
        </p:blipFill>
        <p:spPr bwMode="auto">
          <a:xfrm>
            <a:off x="179512" y="188640"/>
            <a:ext cx="2376264" cy="21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8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תוצאות של איום מוגזם:</a:t>
            </a:r>
          </a:p>
          <a:p>
            <a:pPr marL="731520" lvl="1" indent="-457200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עצם העלאת האיום כרוכה בעלות.</a:t>
            </a:r>
          </a:p>
          <a:p>
            <a:pPr marL="731520" lvl="1" indent="-457200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לאיום מוגזות תוצאות שליליות במשחק עצמו.</a:t>
            </a:r>
          </a:p>
          <a:p>
            <a:pPr marL="731520" lvl="1" indent="-457200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טעויות בלתי-צפויות יכולות לממש איום "בטעות".</a:t>
            </a:r>
          </a:p>
          <a:p>
            <a:pPr marL="731520" lvl="1" indent="-457200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איום מתחיל לאבד מאמינותו, מעצם היותו מוגזם.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5733256"/>
            <a:ext cx="7488832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he-IL" sz="2400" b="1" dirty="0">
                <a:solidFill>
                  <a:schemeClr val="tx1"/>
                </a:solidFill>
                <a:cs typeface="Arial"/>
              </a:rPr>
              <a:t>לכן, יש לשאוף לאיום המינימלי אשר "יעשה את העבודה"</a:t>
            </a:r>
          </a:p>
        </p:txBody>
      </p:sp>
    </p:spTree>
    <p:extLst>
      <p:ext uri="{BB962C8B-B14F-4D97-AF65-F5344CB8AC3E}">
        <p14:creationId xmlns:p14="http://schemas.microsoft.com/office/powerpoint/2010/main" val="37614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FF0000"/>
                </a:solidFill>
                <a:cs typeface="+mj-cs"/>
              </a:rPr>
              <a:t>אמינות היא בעיה </a:t>
            </a:r>
            <a:r>
              <a:rPr lang="he-IL" sz="3200" b="1" dirty="0">
                <a:solidFill>
                  <a:schemeClr val="tx1"/>
                </a:solidFill>
                <a:cs typeface="+mj-cs"/>
              </a:rPr>
              <a:t>בכל המהלכים האסטרטגיים.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מדוע ?</a:t>
            </a:r>
            <a:endParaRPr lang="he-IL" sz="3200" b="1" dirty="0">
              <a:solidFill>
                <a:schemeClr val="tx1"/>
              </a:solidFill>
              <a:cs typeface="+mj-cs"/>
            </a:endParaRPr>
          </a:p>
          <a:p>
            <a:pPr marL="320040" lvl="2" indent="0">
              <a:lnSpc>
                <a:spcPct val="150000"/>
              </a:lnSpc>
              <a:buClr>
                <a:schemeClr val="accent1"/>
              </a:buClr>
              <a:buSzPct val="85000"/>
              <a:buNone/>
            </a:pPr>
            <a:r>
              <a:rPr lang="he-IL" sz="2800" dirty="0">
                <a:solidFill>
                  <a:schemeClr val="tx1"/>
                </a:solidFill>
                <a:cs typeface="+mj-cs"/>
              </a:rPr>
              <a:t>איום ייצור אפקט רק כאשר </a:t>
            </a:r>
            <a:r>
              <a:rPr lang="he-IL" sz="2800" u="sng" dirty="0">
                <a:solidFill>
                  <a:schemeClr val="tx1"/>
                </a:solidFill>
                <a:cs typeface="+mj-cs"/>
              </a:rPr>
              <a:t>נפעל בצורה שלא כדאית עבורנו</a:t>
            </a:r>
            <a:r>
              <a:rPr lang="he-IL" sz="2800" dirty="0">
                <a:solidFill>
                  <a:schemeClr val="tx1"/>
                </a:solidFill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tx1"/>
                </a:solidFill>
                <a:cs typeface="+mj-cs"/>
              </a:rPr>
              <a:t>כיצד ניצור אצל היריב </a:t>
            </a:r>
            <a:r>
              <a:rPr lang="he-IL" sz="3200" b="1" dirty="0">
                <a:cs typeface="+mj-cs"/>
              </a:rPr>
              <a:t>אמונה שאנו נממש את האיום </a:t>
            </a:r>
            <a:r>
              <a:rPr lang="he-IL" sz="3200" b="1" dirty="0">
                <a:solidFill>
                  <a:schemeClr val="tx1"/>
                </a:solidFill>
                <a:cs typeface="+mj-cs"/>
              </a:rPr>
              <a:t>שלנו, ברגע שהיריב כבר פעל ?</a:t>
            </a:r>
          </a:p>
          <a:p>
            <a:pPr lvl="0">
              <a:lnSpc>
                <a:spcPct val="150000"/>
              </a:lnSpc>
              <a:buClr>
                <a:srgbClr val="D16349"/>
              </a:buClr>
            </a:pPr>
            <a:r>
              <a:rPr lang="he-IL" sz="3200" b="1" dirty="0">
                <a:solidFill>
                  <a:srgbClr val="FF0000"/>
                </a:solidFill>
                <a:cs typeface="Arial"/>
              </a:rPr>
              <a:t>פעולה שניתן לשנות אותה מאבדת מהשפעתה !</a:t>
            </a:r>
          </a:p>
        </p:txBody>
      </p:sp>
    </p:spTree>
    <p:extLst>
      <p:ext uri="{BB962C8B-B14F-4D97-AF65-F5344CB8AC3E}">
        <p14:creationId xmlns:p14="http://schemas.microsoft.com/office/powerpoint/2010/main" val="10330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התחייבות תעמוד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למבחן</a:t>
            </a:r>
            <a:r>
              <a:rPr lang="he-IL" sz="3200" b="1" dirty="0">
                <a:cs typeface="+mj-cs"/>
              </a:rPr>
              <a:t>, ואמונה נידרש </a:t>
            </a:r>
            <a:r>
              <a:rPr lang="he-IL" sz="3200" b="1" dirty="0">
                <a:solidFill>
                  <a:srgbClr val="FF0000"/>
                </a:solidFill>
                <a:cs typeface="+mj-cs"/>
              </a:rPr>
              <a:t>להרוויח</a:t>
            </a:r>
            <a:r>
              <a:rPr lang="he-IL" sz="3200" b="1" dirty="0">
                <a:cs typeface="+mj-cs"/>
              </a:rPr>
              <a:t> !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כיצד ? 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היריב חייב לדעת שהפרת החוזה לא תהיה כדאית עבורכם.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הדרך היחידה לעשות זאת היא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לשנות את המשחק.</a:t>
            </a:r>
          </a:p>
          <a:p>
            <a:pPr>
              <a:lnSpc>
                <a:spcPct val="150000"/>
              </a:lnSpc>
            </a:pPr>
            <a:r>
              <a:rPr lang="he-IL" sz="2900" b="1" dirty="0">
                <a:cs typeface="+mj-cs"/>
              </a:rPr>
              <a:t>ישנן מס' דרכים ליצור מצב שבו לא כדאי להפר התחייבות. נדון בכל אחת מהן בקצרה ...</a:t>
            </a:r>
          </a:p>
          <a:p>
            <a:pPr lvl="1">
              <a:lnSpc>
                <a:spcPct val="150000"/>
              </a:lnSpc>
            </a:pPr>
            <a:endParaRPr lang="he-IL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2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מוניטין</a:t>
            </a:r>
          </a:p>
          <a:p>
            <a:pPr lv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cs typeface="+mj-cs"/>
              </a:rPr>
              <a:t>לשחקן לא כדאי להפר התחייבות, </a:t>
            </a:r>
            <a:br>
              <a:rPr lang="en-US" sz="2800" b="1" dirty="0">
                <a:solidFill>
                  <a:schemeClr val="tx1"/>
                </a:solidFill>
                <a:cs typeface="+mj-cs"/>
              </a:rPr>
            </a:br>
            <a:r>
              <a:rPr lang="he-IL" sz="2800" b="1" dirty="0">
                <a:solidFill>
                  <a:schemeClr val="tx1"/>
                </a:solidFill>
                <a:cs typeface="+mj-cs"/>
              </a:rPr>
              <a:t>אם בכך </a:t>
            </a:r>
            <a:r>
              <a:rPr lang="he-IL" sz="2800" b="1" dirty="0">
                <a:solidFill>
                  <a:srgbClr val="FF0000"/>
                </a:solidFill>
                <a:cs typeface="+mj-cs"/>
              </a:rPr>
              <a:t>יפר מוניטין כשחקן אמין</a:t>
            </a:r>
            <a:r>
              <a:rPr lang="he-IL" sz="2800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cs typeface="+mj-cs"/>
              </a:rPr>
              <a:t>המוניטין משמש כהתחייבות, </a:t>
            </a:r>
            <a:br>
              <a:rPr lang="en-US" sz="2800" b="1" dirty="0">
                <a:solidFill>
                  <a:schemeClr val="tx1"/>
                </a:solidFill>
                <a:cs typeface="+mj-cs"/>
              </a:rPr>
            </a:br>
            <a:r>
              <a:rPr lang="he-IL" sz="2800" b="1" dirty="0">
                <a:solidFill>
                  <a:schemeClr val="tx1"/>
                </a:solidFill>
                <a:cs typeface="+mj-cs"/>
              </a:rPr>
              <a:t>אשר הופכת מהלכים אסט' לאמינים.</a:t>
            </a:r>
          </a:p>
          <a:p>
            <a:pPr lv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cs typeface="+mj-cs"/>
              </a:rPr>
              <a:t>אולם, </a:t>
            </a:r>
            <a:r>
              <a:rPr lang="he-IL" sz="2800" b="1" dirty="0">
                <a:solidFill>
                  <a:srgbClr val="FF0000"/>
                </a:solidFill>
                <a:cs typeface="+mj-cs"/>
              </a:rPr>
              <a:t>במשחק חד-פעמי </a:t>
            </a:r>
            <a:r>
              <a:rPr lang="he-IL" sz="2800" b="1" dirty="0">
                <a:solidFill>
                  <a:schemeClr val="tx1"/>
                </a:solidFill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3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מוניטין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לשחקן לא כדאי להפר התחייבות, אם בכך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יפר מוניטין כשחקן אמין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המוניטין משמש כהתחייבות, אשר הופכת מהלכים אסט' לאמינים.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בעיה לשמור על מוניטין ?</a:t>
            </a:r>
          </a:p>
        </p:txBody>
      </p:sp>
    </p:spTree>
    <p:extLst>
      <p:ext uri="{BB962C8B-B14F-4D97-AF65-F5344CB8AC3E}">
        <p14:creationId xmlns:p14="http://schemas.microsoft.com/office/powerpoint/2010/main" val="10357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מוניטין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שמירה על מוניטין מחייבת להוכיח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זאת מחדש בכל פעם.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אם פעם אחת ינוהל מו"מ עם טרוריסטים, המוניטין</a:t>
            </a:r>
            <a:br>
              <a:rPr lang="en-US" sz="2400" b="1" dirty="0">
                <a:solidFill>
                  <a:schemeClr val="tx1"/>
                </a:solidFill>
                <a:cs typeface="+mj-cs"/>
              </a:rPr>
            </a:br>
            <a:r>
              <a:rPr lang="he-IL" sz="2400" b="1" dirty="0">
                <a:solidFill>
                  <a:schemeClr val="tx1"/>
                </a:solidFill>
                <a:cs typeface="+mj-cs"/>
              </a:rPr>
              <a:t>ייהרס, והטרור ייהפך לכדאי יותר.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פתרון ?</a:t>
            </a:r>
          </a:p>
        </p:txBody>
      </p:sp>
      <p:pic>
        <p:nvPicPr>
          <p:cNvPr id="5122" name="Picture 2" descr="http://modeoflife.files.wordpress.com/2014/03/we-dont-negotiate-with-terrorists-we-finance-th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3637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מוניטין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כיצד ניתן ליצור אמינות להבטחה של אי-ניהול משא ומתן ?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נשתמש דווקא </a:t>
            </a:r>
            <a:r>
              <a:rPr lang="he-IL" sz="2400" b="1" u="sng" dirty="0">
                <a:solidFill>
                  <a:schemeClr val="tx1"/>
                </a:solidFill>
                <a:cs typeface="+mj-cs"/>
              </a:rPr>
              <a:t>בהרס המוניטין 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להשגת אמינות !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הסכמה לנהל משא ומתן וביטול ההסכם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ייצור מצב בו אף פעם הטרוריסטים לא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יאמינו להסכמי </a:t>
            </a:r>
            <a:br>
              <a:rPr lang="en-US" sz="2400" b="1" dirty="0">
                <a:solidFill>
                  <a:schemeClr val="tx1"/>
                </a:solidFill>
                <a:cs typeface="+mj-cs"/>
              </a:rPr>
            </a:br>
            <a:r>
              <a:rPr lang="he-IL" sz="2400" b="1" dirty="0">
                <a:solidFill>
                  <a:schemeClr val="tx1"/>
                </a:solidFill>
                <a:cs typeface="+mj-cs"/>
              </a:rPr>
              <a:t>משא ומתן.</a:t>
            </a:r>
          </a:p>
        </p:txBody>
      </p:sp>
      <p:pic>
        <p:nvPicPr>
          <p:cNvPr id="6" name="Picture 2" descr="http://patriotrising.com/wp-content/uploads/2013/12/SWAT-team-raid-sustainable-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" y="4212564"/>
            <a:ext cx="3970634" cy="26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חוזים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דרך פשוטה להפוך התחייבות לאמינה, היא להסכים לקבל עונש במקרה שההתחייבות תופר. 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החוזה הוא מכשיר ההתחייבות לעונש, במקרה של הפרה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למשל, קבלן יידרש לחתום על חוזה, שאם לא יעמוד בלוחות הזמנים, שכרו יקוצץ.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אילו בעיות יכולות לצוץ בכתיבת חוזה שכזה ?</a:t>
            </a:r>
          </a:p>
          <a:p>
            <a:pPr lvl="1">
              <a:lnSpc>
                <a:spcPct val="150000"/>
              </a:lnSpc>
            </a:pPr>
            <a:endParaRPr lang="he-IL" sz="2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לנתק קשר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על ידי ניתוק קשר ניתן להפוך התחייבות לאמינה, ע"י ביטול היכולת להתחרט.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במלים פשוטות, המתחייב יותר מצב של 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“take it or leave it”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לשרוף גשרים</a:t>
            </a:r>
          </a:p>
          <a:p>
            <a:pPr lvl="1">
              <a:lnSpc>
                <a:spcPct val="150000"/>
              </a:lnSpc>
            </a:pPr>
            <a:endParaRPr lang="he-IL" sz="2400" b="1" dirty="0">
              <a:solidFill>
                <a:srgbClr val="FF0000"/>
              </a:solidFill>
              <a:cs typeface="+mj-cs"/>
            </a:endParaRPr>
          </a:p>
          <a:p>
            <a:pPr marL="274320" lvl="1" indent="0">
              <a:lnSpc>
                <a:spcPct val="150000"/>
              </a:lnSpc>
              <a:buNone/>
            </a:pPr>
            <a:endParaRPr lang="he-IL" sz="2400" b="1" dirty="0">
              <a:solidFill>
                <a:srgbClr val="FF0000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endParaRPr lang="he-IL" sz="2400" b="1" dirty="0">
              <a:solidFill>
                <a:srgbClr val="FF0000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rgbClr val="FF0000"/>
                </a:solidFill>
                <a:cs typeface="+mj-cs"/>
              </a:rPr>
              <a:t>מניעת היכולת לסגת 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היא דרך יעילה להפוך התחייבות לאמינה.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שריפת גשרים יכולה להיות פיזית, או מטאפורית. </a:t>
            </a:r>
            <a:br>
              <a:rPr lang="en-US" sz="2400" b="1" dirty="0">
                <a:solidFill>
                  <a:schemeClr val="tx1"/>
                </a:solidFill>
                <a:cs typeface="+mj-cs"/>
              </a:rPr>
            </a:br>
            <a:r>
              <a:rPr lang="he-IL" sz="2400" b="1" dirty="0">
                <a:solidFill>
                  <a:schemeClr val="tx1"/>
                </a:solidFill>
                <a:cs typeface="+mj-cs"/>
              </a:rPr>
              <a:t>נסתכל על מס' דוגמאות נפוצות:</a:t>
            </a:r>
            <a:endParaRPr lang="he-IL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3568" y="2348880"/>
            <a:ext cx="7632848" cy="1656184"/>
          </a:xfrm>
          <a:prstGeom prst="wedgeRoundRectCallout">
            <a:avLst>
              <a:gd name="adj1" fmla="val -54336"/>
              <a:gd name="adj2" fmla="val 71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2400" i="1" dirty="0">
                <a:solidFill>
                  <a:prstClr val="black"/>
                </a:solidFill>
                <a:cs typeface="Arial"/>
              </a:rPr>
              <a:t>הסכת, הכסיל אמר, "אל תשים את כל הביצים בסל אחד."</a:t>
            </a:r>
          </a:p>
          <a:p>
            <a:pPr lvl="0"/>
            <a:r>
              <a:rPr lang="he-IL" sz="2400" i="1" dirty="0">
                <a:solidFill>
                  <a:prstClr val="black"/>
                </a:solidFill>
                <a:cs typeface="Arial"/>
              </a:rPr>
              <a:t>אך החכם אמר, "שים את כל הביצים בסל אחד </a:t>
            </a:r>
            <a:r>
              <a:rPr lang="he-IL" sz="2400" b="1" i="1" dirty="0">
                <a:solidFill>
                  <a:prstClr val="black"/>
                </a:solidFill>
                <a:cs typeface="Arial"/>
              </a:rPr>
              <a:t>ושמור על הסל הזה.</a:t>
            </a:r>
            <a:r>
              <a:rPr lang="he-IL" sz="2400" i="1" dirty="0">
                <a:solidFill>
                  <a:prstClr val="black"/>
                </a:solidFill>
                <a:cs typeface="Arial"/>
              </a:rPr>
              <a:t>" 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cs typeface="Arial"/>
              </a:rPr>
              <a:t>				מארק טווין</a:t>
            </a:r>
          </a:p>
        </p:txBody>
      </p:sp>
    </p:spTree>
    <p:extLst>
      <p:ext uri="{BB962C8B-B14F-4D97-AF65-F5344CB8AC3E}">
        <p14:creationId xmlns:p14="http://schemas.microsoft.com/office/powerpoint/2010/main" val="6137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פרס נובל לתורת המשחקים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(1994) </a:t>
            </a:r>
            <a:r>
              <a:rPr lang="he-IL" b="1" dirty="0">
                <a:cs typeface="+mj-cs"/>
              </a:rPr>
              <a:t>ג'ון נאש</a:t>
            </a:r>
            <a:r>
              <a:rPr lang="he-IL" dirty="0"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"עבור עבודתו החלוצית בתחום תורת המשחקים הלא-שיתופיים".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"נפלאות התבונה" (ספר, סרט).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שיווי משקל-נאש.</a:t>
            </a:r>
          </a:p>
        </p:txBody>
      </p:sp>
      <p:pic>
        <p:nvPicPr>
          <p:cNvPr id="2050" name="Picture 2" descr="John Forbes Nash, Jr. by Peter Bad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35"/>
          <a:stretch/>
        </p:blipFill>
        <p:spPr bwMode="auto">
          <a:xfrm>
            <a:off x="179512" y="188640"/>
            <a:ext cx="208823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nheller.com/Movies/BeautifulMind/7-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25690"/>
          <a:stretch/>
        </p:blipFill>
        <p:spPr bwMode="auto">
          <a:xfrm>
            <a:off x="150776" y="188640"/>
            <a:ext cx="210329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8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5330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לשרוף גשרים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שריפת גשרים פיזית היא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אסטרטגיה צבאית 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ידועה: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cs typeface="+mj-cs"/>
              </a:rPr>
              <a:t>(1066) ויליאם הכובש שרף את ספינותיו שלו כאשר פלש לאנגליה, וכך מנע את היכולת של חייליו לסגת.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(1519) קורטז שרף את ספינותיו כאשר פלש למקסיקו. לפעולה זו היו שתי יתרונות: הראשון, חייליו נלחמו בעוז וחומרה מכיוון שידעו שאין לאן לחזור. השני, האצטקים נבהלו ונסוגו מאשר להתמודד עם אויב נחוש.</a:t>
            </a:r>
          </a:p>
        </p:txBody>
      </p:sp>
    </p:spTree>
    <p:extLst>
      <p:ext uri="{BB962C8B-B14F-4D97-AF65-F5344CB8AC3E}">
        <p14:creationId xmlns:p14="http://schemas.microsoft.com/office/powerpoint/2010/main" val="16505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5330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לשרוף גשרים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שריפת גשרים מטאפורית היא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אסטרטגיה שיווקית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: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cs typeface="+mj-cs"/>
              </a:rPr>
              <a:t>חברת פולארויד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סירבה להרחיב את פעילותה </a:t>
            </a:r>
            <a:r>
              <a:rPr lang="he-IL" b="1" dirty="0">
                <a:cs typeface="+mj-cs"/>
              </a:rPr>
              <a:t>מעבר לתחום הצילום המיידי.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  <a:cs typeface="+mj-cs"/>
              </a:rPr>
              <a:t>כאשר חברת קודאק נכנסה בשנת 1976 לתחום הצילום המיידי, פולארויד תבעה אותה על הפרת זכויות. לפולארויד לא היה מה להפסיד, כפי שניסח זאת מנכ"ל החברה דאז: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3528" y="5013176"/>
            <a:ext cx="4752528" cy="1368152"/>
          </a:xfrm>
          <a:prstGeom prst="wedgeRoundRectCallout">
            <a:avLst>
              <a:gd name="adj1" fmla="val -54336"/>
              <a:gd name="adj2" fmla="val 71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2000" b="1" i="1" dirty="0">
                <a:solidFill>
                  <a:prstClr val="black"/>
                </a:solidFill>
                <a:cs typeface="Arial"/>
              </a:rPr>
              <a:t>זוהי נשמת אפנו. אלו הם כל חיינו. בשבילם זה רק עוד שוק. אנחנו נשאר במגרש שלנו ונגן על המגרש שלנו.</a:t>
            </a:r>
            <a:endParaRPr lang="he-IL" sz="2000" b="1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1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5330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לשרוף גשרים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שריפת גשרים מטאפורית היא </a:t>
            </a:r>
            <a:r>
              <a:rPr lang="he-IL" sz="2400" b="1" dirty="0">
                <a:solidFill>
                  <a:srgbClr val="FF0000"/>
                </a:solidFill>
                <a:cs typeface="+mj-cs"/>
              </a:rPr>
              <a:t>אסטרטגיה שיווקית</a:t>
            </a:r>
            <a:r>
              <a:rPr lang="he-IL" sz="2400" b="1" dirty="0">
                <a:solidFill>
                  <a:schemeClr val="tx1"/>
                </a:solidFill>
                <a:cs typeface="+mj-cs"/>
              </a:rPr>
              <a:t>: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cs typeface="+mj-cs"/>
              </a:rPr>
              <a:t>חברת פולארויד זכתה בתביעה, וקיבלה כ-900 מיליון דולר.</a:t>
            </a:r>
          </a:p>
          <a:p>
            <a:pPr lvl="2">
              <a:lnSpc>
                <a:spcPct val="200000"/>
              </a:lnSpc>
            </a:pPr>
            <a:r>
              <a:rPr lang="he-IL" b="1" dirty="0">
                <a:solidFill>
                  <a:srgbClr val="FF0000"/>
                </a:solidFill>
                <a:cs typeface="+mj-cs"/>
              </a:rPr>
              <a:t>אם כן, האם שריפת גשרים היא רעיון מוצלח מבחינה שיווקית ?</a:t>
            </a: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395536" y="4509120"/>
            <a:ext cx="2016224" cy="1944216"/>
          </a:xfrm>
          <a:prstGeom prst="actionButtonHelp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3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מהלכים אסטרטגיים – אמינות ומחויבות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u="sng" dirty="0">
                <a:cs typeface="+mj-cs"/>
              </a:rPr>
              <a:t>דוגמאות נוספות למחויבות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להוציא את ההכרעה מידיכם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להתקדם בצעדים קטנים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עבודת צוות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סוכני מיקוח מורשים</a:t>
            </a:r>
          </a:p>
          <a:p>
            <a:pPr lvl="1">
              <a:lnSpc>
                <a:spcPct val="150000"/>
              </a:lnSpc>
            </a:pPr>
            <a:endParaRPr lang="he-IL" sz="2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סיכום – מהלכים אסטרטגיים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רמאות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במשחק בודד לא ניתן למגר רמאות, ולא ניתן להבטיח שת"פ.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הדרך היעילה ביותר ליצור שת"פ היא איום אשר מתחשב בהיסטוריה.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כאשר מס' הסיבובים ידוע מראש, מאוד קשה למנוע רמאות.</a:t>
            </a:r>
          </a:p>
          <a:p>
            <a:pPr lvl="1">
              <a:lnSpc>
                <a:spcPct val="150000"/>
              </a:lnSpc>
            </a:pPr>
            <a:endParaRPr lang="he-IL" sz="23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84</a:t>
            </a:fld>
            <a:endParaRPr lang="he-I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2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סיכום – מהלכים אסטרטגיים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מהלכים בלתי-מותנים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במשחק בודד לא ניתן למגר רמאות, ולא ניתן להבטיח שת"פ.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הדרך היעילה ביותר ליצור שת"פ היא איום אשר מתחשב בהיסטוריה.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כאשר מס' הסיבובים ידוע מראש, מאוד קשה למנוע רמאות.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עדיף שלא לתת ליריב לבצע מהלך בלתי-מותנה, כאשר הוא מרגיש ש"אין לו מוצא".</a:t>
            </a:r>
          </a:p>
          <a:p>
            <a:pPr lvl="1">
              <a:lnSpc>
                <a:spcPct val="150000"/>
              </a:lnSpc>
            </a:pPr>
            <a:endParaRPr lang="he-IL" sz="23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85</a:t>
            </a:fld>
            <a:endParaRPr lang="he-I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סיכום – מהלכים אסטרטגיים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cs typeface="+mj-cs"/>
              </a:rPr>
              <a:t>מהלכים מותנים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איום והבטחה אפקטיביים רק כאשר ישנו לטובה את תוצאת המשחק.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j-cs"/>
              </a:rPr>
              <a:t>איום מוגזם יניב תוצאות שליליות. לכן, יש לאיים באופן המינימלי שייצור את האפקט הרצוי.</a:t>
            </a:r>
          </a:p>
          <a:p>
            <a:pPr lvl="1">
              <a:lnSpc>
                <a:spcPct val="150000"/>
              </a:lnSpc>
            </a:pPr>
            <a:endParaRPr lang="he-IL" sz="23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86</a:t>
            </a:fld>
            <a:endParaRPr lang="he-I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9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פרס נובל לתורת המשחקים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(2005) </a:t>
            </a:r>
            <a:r>
              <a:rPr lang="he-IL" b="1" dirty="0">
                <a:cs typeface="+mj-cs"/>
              </a:rPr>
              <a:t>רוברט אומן</a:t>
            </a:r>
            <a:r>
              <a:rPr lang="he-IL" dirty="0">
                <a:cs typeface="+mj-cs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"</a:t>
            </a:r>
            <a:r>
              <a:rPr lang="he-IL" sz="2400" i="1" dirty="0">
                <a:solidFill>
                  <a:schemeClr val="tx1"/>
                </a:solidFill>
                <a:cs typeface="+mj-cs"/>
              </a:rPr>
              <a:t>על כך שהעמיק את הבנתנו בסכסוך ושיתוף </a:t>
            </a:r>
            <a:br>
              <a:rPr lang="en-US" sz="2400" i="1" dirty="0">
                <a:solidFill>
                  <a:schemeClr val="tx1"/>
                </a:solidFill>
                <a:cs typeface="+mj-cs"/>
              </a:rPr>
            </a:br>
            <a:r>
              <a:rPr lang="he-IL" sz="2400" i="1" dirty="0">
                <a:solidFill>
                  <a:schemeClr val="tx1"/>
                </a:solidFill>
                <a:cs typeface="+mj-cs"/>
              </a:rPr>
              <a:t>פעולה על ידי ניתוח של תורת המשחקים</a:t>
            </a:r>
            <a:r>
              <a:rPr lang="he-IL" sz="2400" dirty="0">
                <a:solidFill>
                  <a:schemeClr val="tx1"/>
                </a:solidFill>
                <a:cs typeface="+mj-cs"/>
              </a:rPr>
              <a:t>."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פתרון בעיה מתקופת התלמוד, "מי שהיה נשוי שלוש נשים".</a:t>
            </a:r>
          </a:p>
          <a:p>
            <a:pPr lv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+mj-cs"/>
              </a:rPr>
              <a:t>מלחמה ושלום (הרצאת פרס נובל).</a:t>
            </a:r>
          </a:p>
          <a:p>
            <a:endParaRPr lang="he-IL" dirty="0">
              <a:cs typeface="+mj-cs"/>
            </a:endParaRPr>
          </a:p>
        </p:txBody>
      </p:sp>
      <p:pic>
        <p:nvPicPr>
          <p:cNvPr id="4098" name="Picture 2" descr="ישראל אומן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14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1F6C-E72F-431C-9C1E-EE690237036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2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871</TotalTime>
  <Words>3696</Words>
  <Application>Microsoft Office PowerPoint</Application>
  <PresentationFormat>‫הצגה על המסך (4:3)</PresentationFormat>
  <Paragraphs>578</Paragraphs>
  <Slides>86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86</vt:i4>
      </vt:variant>
    </vt:vector>
  </HeadingPairs>
  <TitlesOfParts>
    <vt:vector size="91" baseType="lpstr">
      <vt:lpstr>Calibri</vt:lpstr>
      <vt:lpstr>Georgia</vt:lpstr>
      <vt:lpstr>Wingdings</vt:lpstr>
      <vt:lpstr>Wingdings 2</vt:lpstr>
      <vt:lpstr>Civic</vt:lpstr>
      <vt:lpstr>תורת המשחקים  וחשיבה אסטרטגית</vt:lpstr>
      <vt:lpstr>נתחיל מהסוף – תורת המשחקים במילה אחת</vt:lpstr>
      <vt:lpstr>על מה נדבר היום ?</vt:lpstr>
      <vt:lpstr>מהי רציונאליות ?</vt:lpstr>
      <vt:lpstr>תורת המשחקים בחיינו</vt:lpstr>
      <vt:lpstr>להרוויח מיליונים מלשחק כל היום.</vt:lpstr>
      <vt:lpstr>פרס נובל לתורת המשחקים (8)</vt:lpstr>
      <vt:lpstr>פרס נובל לתורת המשחקים</vt:lpstr>
      <vt:lpstr>פרס נובל לתורת המשחקים</vt:lpstr>
      <vt:lpstr>פרס נובל לתורת המשחקים</vt:lpstr>
      <vt:lpstr>פרס נובל לתורת המשחקים</vt:lpstr>
      <vt:lpstr>אקזיט – חברת YaData (פילוח שוק)</vt:lpstr>
      <vt:lpstr>סקירה היסטורית קצרה ...</vt:lpstr>
      <vt:lpstr>טרמינולוגיה – תורת המשחקים (Game theory)</vt:lpstr>
      <vt:lpstr>טרמינולוגיה – נדגים באמצעות דוגמא</vt:lpstr>
      <vt:lpstr>טרמינולוגיה – נדגים באמצעות דוגמא</vt:lpstr>
      <vt:lpstr>טרמינולוגיה – נדגים באמצעות דוגמא</vt:lpstr>
      <vt:lpstr>טרמינולוגיה – שחקנים (Players)</vt:lpstr>
      <vt:lpstr>טרמינולוגיה – אסטרטגיה (Strategy)</vt:lpstr>
      <vt:lpstr>טרמינולוגיה – אסטרטגיה (Strategy)</vt:lpstr>
      <vt:lpstr>טרמינולוגיה – כללי המשחק</vt:lpstr>
      <vt:lpstr>טרמינולוגיה – משחק סימולטני</vt:lpstr>
      <vt:lpstr>טרמינולוגיה – משחק סימולטני</vt:lpstr>
      <vt:lpstr>טרמינולוגיה – משחק סימולטני</vt:lpstr>
      <vt:lpstr>טרמינולוגיה – משחק סימולטני</vt:lpstr>
      <vt:lpstr>טרמינולוגיה – משחק סימולטני</vt:lpstr>
      <vt:lpstr>טרמינולוגיה – משחק סימולטני</vt:lpstr>
      <vt:lpstr>טרמינולוגיה – משחק סדרתי (2 שחקנים)</vt:lpstr>
      <vt:lpstr>טרמינולוגיה – משחק סימולטני</vt:lpstr>
      <vt:lpstr>טרמינולוגיה – משחק סימולטני</vt:lpstr>
      <vt:lpstr>טרמינולוגיה – משחק סימולטני</vt:lpstr>
      <vt:lpstr>טרמינולוגיה – משחק מיקוח</vt:lpstr>
      <vt:lpstr>טרמינולוגיה – משחק מיקוח</vt:lpstr>
      <vt:lpstr>טרמינולוגיה – משחק מיקוח</vt:lpstr>
      <vt:lpstr>סיכום – מבוא לתורת המשחקים</vt:lpstr>
      <vt:lpstr>סיכום – מבוא לתורת המשחקים (כללים)</vt:lpstr>
      <vt:lpstr>תורת המשחקים  וחשיבה אסטרטגית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להיות או לא להיות (אגואיסט) ?</vt:lpstr>
      <vt:lpstr>להיות או לא להיות (אגואיסט) ?</vt:lpstr>
      <vt:lpstr>לחשוב מחוץ לקופסא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יצירת שיתוף פעולה – משחק חוזר</vt:lpstr>
      <vt:lpstr>תורת המשחקים  וחשיבה אסטרטגית</vt:lpstr>
      <vt:lpstr>מהלכים בלתי-מותנים </vt:lpstr>
      <vt:lpstr>מהלכים בלתי-מותנים </vt:lpstr>
      <vt:lpstr>מהלכים בלתי-מותנים </vt:lpstr>
      <vt:lpstr>מהלכים בלתי-מותנים </vt:lpstr>
      <vt:lpstr>תורת המשחקים  וחשיבה אסטרטגית</vt:lpstr>
      <vt:lpstr>מהלכים מותנים </vt:lpstr>
      <vt:lpstr>מהלכים מותנים </vt:lpstr>
      <vt:lpstr>מהלכים מותנים </vt:lpstr>
      <vt:lpstr>מהלכים מותנים </vt:lpstr>
      <vt:lpstr>מהלכים מותנים – איום והבטחה </vt:lpstr>
      <vt:lpstr>מהלכים מותנים – איום והבטחה </vt:lpstr>
      <vt:lpstr>מהלכים מותנים – איום והבטחה </vt:lpstr>
      <vt:lpstr>מהלכים אסטרטגיים נוספים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מהלכים אסטרטגיים – אמינות ומחויבות</vt:lpstr>
      <vt:lpstr>סיכום – מהלכים אסטרטגיים</vt:lpstr>
      <vt:lpstr>סיכום – מהלכים אסטרטגיים</vt:lpstr>
      <vt:lpstr>סיכום – מהלכים אסטרטגיים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Amitay</dc:creator>
  <cp:lastModifiedBy>קרן אור-חן</cp:lastModifiedBy>
  <cp:revision>159</cp:revision>
  <dcterms:created xsi:type="dcterms:W3CDTF">2014-11-05T21:53:22Z</dcterms:created>
  <dcterms:modified xsi:type="dcterms:W3CDTF">2021-05-09T17:24:43Z</dcterms:modified>
</cp:coreProperties>
</file>