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08D"/>
    <a:srgbClr val="B5E0F5"/>
    <a:srgbClr val="F17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2B9453-CA0D-421B-AA1C-79DFC6E35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F3B4208-F042-423D-9008-222B038F5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BDE586-9704-49E4-9652-E77E4080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28FD26-1F44-4812-94CF-456B49BC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1B1E89-9D05-4933-BCDA-844CD216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88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AC7153-1750-4B05-A96A-D0615C93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D9512A-D2CD-46D4-B326-4AAC3E9F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5101A6-DD82-4EE0-B281-AC076BB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87736D-A361-4F93-94FE-4425919A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939C27-1E40-493E-997B-2D2B674B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770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3C151E5-9144-4C4D-9415-B87BA35B9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C928388-5B3E-446F-A41F-E05C24D44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72DB13-A7D8-410D-AD44-61B403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5C070F-9886-44E7-B2BF-30C1FAF9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64CC9C4-87E5-4537-B8F2-AFF62E03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7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A4615E-1A84-46B5-A8FE-142BE17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A2DDC6C-ED6F-49EC-9AF6-23C379F8F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8CE9F2-1B30-41DE-8C68-49E5D07C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25A766-F25B-474B-959A-1DFC7380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11C9E1-E6B6-4FA7-94F8-BC17017B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2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619BE-7A5E-4E88-B585-0C8DCCF1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8E586C-64CF-4C7D-BF55-8A2AA8C4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14C558-A803-4388-B491-FBA4A77F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BAAC96-5F51-4B62-B2BB-2093A46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37E01E-0B0D-4BBC-88B4-3EF3964B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876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943E8E-FAEF-4DF7-B59B-73789240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41CAC63-F3A1-4D1C-AD21-723E7F8B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129C2F-1323-414A-9F59-16A636163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0E2B18-FF85-48A4-B65C-A5B341CF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24A8AE8-6BA3-4A2E-89A4-9EDC0E6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5408EAB-6B71-45A5-9E31-2C75E64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853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0321E5-2554-4CC7-8337-51A5A9DE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5848EB-2C97-489C-BFF8-62AADEC1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054A1C7-7AC9-42D0-93FF-EF7A7FC0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5EDB5BA-65D5-4285-8BFF-75528C355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DB11AC2-73B7-4524-804C-327EFF8FB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C9578A1-E0E7-426A-B678-9802F59F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2EC5C73-E36E-45A0-8F31-7B108908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15904E2-F392-4F71-B90A-1FCDD11B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F761C0-769E-45C2-B3EE-905B858E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23BF386-48F2-410D-BA03-13E44C3D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53A427B-1613-45AC-9629-4DD0FD1C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9F89454-2011-4821-84C8-EEEB1935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391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65E9BAA-B4CB-490C-ADD0-819C300F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763FA32-D09F-456A-BBDF-E116DC57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9EC5D6-D133-464B-9973-D73F2103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0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4096EA-3C09-4739-B95D-93F750AD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F4C78C7-11E3-4780-9CE2-0149E170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1261D0-3B18-4660-9066-D27D34C70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4CB45EE-05E8-4E41-835F-2F2B78A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D39098-DF15-43D9-996A-430924A7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EDEA758-0C67-4FF8-B408-8DB50C37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A9800A-A930-47A1-91E8-AF2E2C4D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AA42B4D-7097-4260-9634-5654762FC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563E6F1-DE15-4CAB-AF54-258B41C7A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F3E129-8601-49BA-AD1C-D6EAE2C1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6868FD6-0F4F-4469-A536-663B2929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86F0D8-D098-4C48-80F4-C462F56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48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CADBC8E-58CC-483A-BF05-F416DA33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179E374-314B-484A-A024-4DDBA8C9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C2E018-6A63-452E-AB5C-087D20DDB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9F13-9597-47DB-8916-EEB45CD57B8C}" type="datetimeFigureOut">
              <a:rPr lang="he-IL" smtClean="0"/>
              <a:t>י"ד/סיון/תשפ"ב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E95DFD2-3B8A-4592-8164-B46D9C8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3C7201-A3FD-4CBE-A33F-1513DAE5B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26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D47AFA-8846-4C58-A1E5-D543D330A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621BAD2-255E-4B8A-BD7C-8F9A925F2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D04297-7A35-497F-AB32-1729D3CF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B6317F7-FC74-4617-9E5D-EF814EDAFFA8}"/>
              </a:ext>
            </a:extLst>
          </p:cNvPr>
          <p:cNvSpPr txBox="1"/>
          <p:nvPr/>
        </p:nvSpPr>
        <p:spPr>
          <a:xfrm>
            <a:off x="3395662" y="2090817"/>
            <a:ext cx="5400675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ציר פיתוח אישי </a:t>
            </a:r>
            <a:r>
              <a:rPr lang="he-IL" sz="4000" b="1" dirty="0" err="1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לחניך.ה</a:t>
            </a:r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</a:t>
            </a:r>
          </a:p>
          <a:p>
            <a:pPr algn="ctr"/>
            <a:r>
              <a:rPr lang="he-IL" sz="66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מה זה בעצם?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3561F34D-3725-4D58-8AEB-90CEAFC2F0DB}"/>
              </a:ext>
            </a:extLst>
          </p:cNvPr>
          <p:cNvSpPr txBox="1"/>
          <p:nvPr/>
        </p:nvSpPr>
        <p:spPr>
          <a:xfrm>
            <a:off x="5026747" y="4426803"/>
            <a:ext cx="21385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20642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2FBC79-D278-474C-B824-BA3CE4B5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C0EDDC-59CE-49D7-BF0E-572C28E7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CAF550C-FEA5-45CF-BF02-57580ED2E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E23CAB6C-6841-48B8-8D16-4573E7593DCE}"/>
              </a:ext>
            </a:extLst>
          </p:cNvPr>
          <p:cNvSpPr txBox="1"/>
          <p:nvPr/>
        </p:nvSpPr>
        <p:spPr>
          <a:xfrm>
            <a:off x="5090686" y="948361"/>
            <a:ext cx="201062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למה בעצם תוכנית פיתוח אישית חשובה לכל </a:t>
            </a:r>
            <a:r>
              <a:rPr lang="he-IL" sz="2400" b="1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חניך.ה</a:t>
            </a:r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6ED8AFC-7B8D-40D5-93C2-146AFEB007DB}"/>
              </a:ext>
            </a:extLst>
          </p:cNvPr>
          <p:cNvSpPr txBox="1"/>
          <p:nvPr/>
        </p:nvSpPr>
        <p:spPr>
          <a:xfrm>
            <a:off x="9065526" y="4021243"/>
            <a:ext cx="1588258" cy="15610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להשתמש בנקודות שיא בשנה להתפתחות וקידום </a:t>
            </a:r>
            <a:r>
              <a:rPr lang="he-IL" sz="18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החניכ</a:t>
            </a: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/ה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CEB366E1-66F3-431C-B5C0-99E2F885D0F8}"/>
              </a:ext>
            </a:extLst>
          </p:cNvPr>
          <p:cNvSpPr txBox="1"/>
          <p:nvPr/>
        </p:nvSpPr>
        <p:spPr>
          <a:xfrm>
            <a:off x="6669775" y="3949080"/>
            <a:ext cx="1386385" cy="18573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למידה מעמיקה של מוקדי הכוח והנקודות לחיזוק של החניך/ה 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478D9B1-68FD-4098-9BE3-F67F2EC8575E}"/>
              </a:ext>
            </a:extLst>
          </p:cNvPr>
          <p:cNvSpPr txBox="1"/>
          <p:nvPr/>
        </p:nvSpPr>
        <p:spPr>
          <a:xfrm>
            <a:off x="4072151" y="3800899"/>
            <a:ext cx="1588258" cy="21537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לאפשר למדריך/ה להתבונן בכל חניך/ה באופן מוכוון (במה חזק ובמה צריך להתחזק)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E4532C7-C8EE-4994-BAD4-F429FF47F346}"/>
              </a:ext>
            </a:extLst>
          </p:cNvPr>
          <p:cNvSpPr txBox="1"/>
          <p:nvPr/>
        </p:nvSpPr>
        <p:spPr>
          <a:xfrm>
            <a:off x="1753397" y="3800899"/>
            <a:ext cx="113276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יצירת תהליך לאורך השנה של התפתחות, וראיה של התקדמות או רגרסיה</a:t>
            </a:r>
            <a:endParaRPr lang="he-IL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6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168271" y="230188"/>
            <a:ext cx="5539001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הזדמנויות חינוכיות</a:t>
            </a:r>
          </a:p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במפעלים</a:t>
            </a:r>
            <a:endParaRPr lang="he-IL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865269"/>
            <a:ext cx="8028001" cy="5572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base">
              <a:lnSpc>
                <a:spcPct val="107000"/>
              </a:lnSpc>
              <a:spcAft>
                <a:spcPts val="800"/>
              </a:spcAft>
            </a:pPr>
            <a:endParaRPr lang="he-IL" sz="1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r" rtl="1" fontAlgn="base">
              <a:lnSpc>
                <a:spcPct val="107000"/>
              </a:lnSpc>
              <a:spcAft>
                <a:spcPts val="800"/>
              </a:spcAft>
            </a:pPr>
            <a:endParaRPr lang="he-IL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באיזה אופן מפעלי האביב עשויים להיות הזדמנות חינוכית להתפתחות והתנסות חיובית?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endParaRPr lang="he-IL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פורימון ואירועים קהילתיים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יום חניון בטבע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מסלול הליכה 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טיול שבטי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בנייה מחנאית</a:t>
            </a:r>
          </a:p>
        </p:txBody>
      </p:sp>
    </p:spTree>
    <p:extLst>
      <p:ext uri="{BB962C8B-B14F-4D97-AF65-F5344CB8AC3E}">
        <p14:creationId xmlns:p14="http://schemas.microsoft.com/office/powerpoint/2010/main" val="375054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140976" y="172527"/>
            <a:ext cx="5539001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תנאים הכרחיים </a:t>
            </a:r>
          </a:p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להתפתחות</a:t>
            </a:r>
            <a:endParaRPr lang="he-IL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ענן 4">
            <a:extLst>
              <a:ext uri="{FF2B5EF4-FFF2-40B4-BE49-F238E27FC236}">
                <a16:creationId xmlns:a16="http://schemas.microsoft.com/office/drawing/2014/main" id="{30AC59DF-ECB5-4DDA-96FA-34C1095DBE81}"/>
              </a:ext>
            </a:extLst>
          </p:cNvPr>
          <p:cNvSpPr/>
          <p:nvPr/>
        </p:nvSpPr>
        <p:spPr>
          <a:xfrm>
            <a:off x="8073189" y="1855507"/>
            <a:ext cx="260684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התנסות</a:t>
            </a:r>
          </a:p>
        </p:txBody>
      </p:sp>
      <p:sp>
        <p:nvSpPr>
          <p:cNvPr id="9" name="ענן 8">
            <a:extLst>
              <a:ext uri="{FF2B5EF4-FFF2-40B4-BE49-F238E27FC236}">
                <a16:creationId xmlns:a16="http://schemas.microsoft.com/office/drawing/2014/main" id="{A43F619E-FABA-4B92-A3E0-C777533787B8}"/>
              </a:ext>
            </a:extLst>
          </p:cNvPr>
          <p:cNvSpPr/>
          <p:nvPr/>
        </p:nvSpPr>
        <p:spPr>
          <a:xfrm>
            <a:off x="2061549" y="1646080"/>
            <a:ext cx="260684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למידה מותאמת</a:t>
            </a:r>
          </a:p>
        </p:txBody>
      </p:sp>
      <p:sp>
        <p:nvSpPr>
          <p:cNvPr id="10" name="ענן 9">
            <a:extLst>
              <a:ext uri="{FF2B5EF4-FFF2-40B4-BE49-F238E27FC236}">
                <a16:creationId xmlns:a16="http://schemas.microsoft.com/office/drawing/2014/main" id="{02C84EC5-D3C4-4F95-897E-25B1BE1807A1}"/>
              </a:ext>
            </a:extLst>
          </p:cNvPr>
          <p:cNvSpPr/>
          <p:nvPr/>
        </p:nvSpPr>
        <p:spPr>
          <a:xfrm>
            <a:off x="5047249" y="1509713"/>
            <a:ext cx="2606840" cy="2235200"/>
          </a:xfrm>
          <a:prstGeom prst="cloud">
            <a:avLst/>
          </a:prstGeom>
          <a:solidFill>
            <a:srgbClr val="B5E0F5"/>
          </a:solidFill>
          <a:ln>
            <a:solidFill>
              <a:srgbClr val="B5E0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התמודדות עם אתגרים במרחב הלמידה</a:t>
            </a:r>
          </a:p>
        </p:txBody>
      </p:sp>
      <p:sp>
        <p:nvSpPr>
          <p:cNvPr id="11" name="ענן 10">
            <a:extLst>
              <a:ext uri="{FF2B5EF4-FFF2-40B4-BE49-F238E27FC236}">
                <a16:creationId xmlns:a16="http://schemas.microsoft.com/office/drawing/2014/main" id="{28522E40-866C-4A96-BFAF-E8C9A58F3061}"/>
              </a:ext>
            </a:extLst>
          </p:cNvPr>
          <p:cNvSpPr/>
          <p:nvPr/>
        </p:nvSpPr>
        <p:spPr>
          <a:xfrm>
            <a:off x="5673960" y="4125511"/>
            <a:ext cx="324518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היכרות עם סך מאפייני </a:t>
            </a:r>
            <a:r>
              <a:rPr lang="he-IL" sz="2000" b="1" dirty="0" err="1">
                <a:latin typeface="Comix No2 CLM" panose="02000603000000000000" pitchFamily="2" charset="-79"/>
                <a:cs typeface="Comix No2 CLM" panose="02000603000000000000" pitchFamily="2" charset="-79"/>
              </a:rPr>
              <a:t>החניכ</a:t>
            </a:r>
            <a:r>
              <a:rPr lang="he-IL" sz="20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/ה – בדגש על חוזקות ויכולות יחד עם קשיים ואתגרים</a:t>
            </a:r>
          </a:p>
        </p:txBody>
      </p:sp>
      <p:sp>
        <p:nvSpPr>
          <p:cNvPr id="12" name="ענן 11">
            <a:extLst>
              <a:ext uri="{FF2B5EF4-FFF2-40B4-BE49-F238E27FC236}">
                <a16:creationId xmlns:a16="http://schemas.microsoft.com/office/drawing/2014/main" id="{0C20E4C0-C3A8-4973-A210-C1EC2725DDA1}"/>
              </a:ext>
            </a:extLst>
          </p:cNvPr>
          <p:cNvSpPr/>
          <p:nvPr/>
        </p:nvSpPr>
        <p:spPr>
          <a:xfrm>
            <a:off x="2648020" y="4135788"/>
            <a:ext cx="2606840" cy="2235200"/>
          </a:xfrm>
          <a:prstGeom prst="cloud">
            <a:avLst/>
          </a:prstGeom>
          <a:solidFill>
            <a:srgbClr val="B5E0F5"/>
          </a:solidFill>
          <a:ln>
            <a:solidFill>
              <a:srgbClr val="B5E0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מרחב בטוח</a:t>
            </a:r>
          </a:p>
        </p:txBody>
      </p:sp>
    </p:spTree>
    <p:extLst>
      <p:ext uri="{BB962C8B-B14F-4D97-AF65-F5344CB8AC3E}">
        <p14:creationId xmlns:p14="http://schemas.microsoft.com/office/powerpoint/2010/main" val="74200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926004" y="220864"/>
            <a:ext cx="40943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איך נזהה את החוזקות של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החניכים.ות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במפעלי אביב?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1959167" y="1553106"/>
            <a:ext cx="8028001" cy="4600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שיח מקדים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על הרצונות, החששות והחלומות שלו ביחס למפעל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הכנה מיטיבה ומעמיקה 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הכרות עם המאפיינים הייחודיים של כל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– האתגרים שעשויים לפגוש אך גם החוזקות והיכולות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מתן הזדמנות שווה לקחת חלק בהובלה והוצאה לפועל של המפעל (צוותי הקמה, תפקיד משמעותי ומותאם במפקדה, תפקידי הדרכה וכו') 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חיבור לתהליכים מקדימים שהתקיימו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</a:t>
            </a:r>
          </a:p>
        </p:txBody>
      </p:sp>
    </p:spTree>
    <p:extLst>
      <p:ext uri="{BB962C8B-B14F-4D97-AF65-F5344CB8AC3E}">
        <p14:creationId xmlns:p14="http://schemas.microsoft.com/office/powerpoint/2010/main" val="370441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816822" y="365125"/>
            <a:ext cx="409432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הכי הכי הכי חשוב!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1825625"/>
            <a:ext cx="8028001" cy="3765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תכנית ממוקדת ובעלת מטרות ברות השגה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בנייה וחשיבה ביחד עם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(אפשר ורצוי לחבר גם את המשפחה)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יש להתבסס על צרכיו וכישוריו הייחודיים של החניך</a:t>
            </a:r>
            <a:r>
              <a:rPr lang="he-IL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</a:t>
            </a:r>
            <a:endParaRPr lang="he-IL" sz="2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עבודת צוות היא המפתח!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הקשר בין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המדריכ.ה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הראשג"ד.ית,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המרכז.ת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הורי החניך.ה והכי חשוב- החניך.ה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עצמו.ה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הוא החשוב ביותר! </a:t>
            </a:r>
          </a:p>
        </p:txBody>
      </p:sp>
    </p:spTree>
    <p:extLst>
      <p:ext uri="{BB962C8B-B14F-4D97-AF65-F5344CB8AC3E}">
        <p14:creationId xmlns:p14="http://schemas.microsoft.com/office/powerpoint/2010/main" val="29844259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277</Words>
  <Application>Microsoft Office PowerPoint</Application>
  <PresentationFormat>מסך רחב</PresentationFormat>
  <Paragraphs>38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Comix No2 CLM</vt:lpstr>
      <vt:lpstr>Segoe UI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עדי בן דוד</dc:creator>
  <cp:lastModifiedBy>אופיר אדרוקי</cp:lastModifiedBy>
  <cp:revision>6</cp:revision>
  <dcterms:created xsi:type="dcterms:W3CDTF">2022-01-13T14:22:28Z</dcterms:created>
  <dcterms:modified xsi:type="dcterms:W3CDTF">2022-06-13T12:22:12Z</dcterms:modified>
</cp:coreProperties>
</file>