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028D5C5-E464-4D78-AF53-B50FDFD0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57E2F6E-736E-429E-BFC6-22076D48B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4CC5AF2-4EE1-422D-BD2A-EB825ED5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25CCAEA-0656-4C8E-A16E-5785D9D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14CF4C0-0C41-404F-88BA-3B4E32BC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7549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7E01416-5A84-45E6-9982-0DDA894A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A24E939-EB7F-40AC-BB21-FF68D1C66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98BCD9F-05F2-4B96-8155-4411B212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375826E-B6D4-4B74-9EDE-3170E411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3904A50-82E1-4340-A776-CBD5D78D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7979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BA1E4D82-67C6-43D4-9D2A-E28D4CE33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B5D37BEE-FB76-43D5-9021-B0DD84F77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75094EE-7F48-4E4A-9746-B1C88D1F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74FEE14-DF7A-4AA2-9AA3-3E7033B9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2005989-41B3-46CE-8071-9D2B9A739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2074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521925-01AF-4223-8D3C-EAC0B1D6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7144E67-97FF-4F4F-806C-345E2E961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6A5DFA4-0968-42C2-A14B-B790E42B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4130BC8-4023-42AE-A510-F23C2760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4D6EC1E-6B10-4087-9181-1043636EA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2416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5E955C-F42F-4895-A197-ED936F22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0B048B1-25B3-40D5-B51E-AE784F7E6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DE1DDEF-FB1B-4D96-B2DA-3DAE92E6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27C82B4-2205-484B-8359-019015C1D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5FECD74-C83A-49B2-8EF7-57DDEA55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303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4AC2B35-0FB7-484B-83A6-FAB98762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452BF04-83C0-4138-A43B-4747932C6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DCD163E-9010-41A2-B730-CADB23C26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35E1275-95E3-40B8-95E5-993B2D96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AC4FAE4-A1B0-4726-86E5-40031D63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F755347-8899-49BB-8A47-F889AE9E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3248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E028CDE-BC23-4B90-8FBB-3DB5A64D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E9B0755-43F5-4976-B91F-491D7E3E4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A636D9A-F498-4EDD-BE7B-298296CA9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B221C55-C37D-4375-A067-760417A85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C483DFD6-024E-4D56-BB6A-42F0835111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A0378C6-47D3-41F2-A17A-8EB691C2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D099CC6-137C-42DE-B4E4-4135794F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2A5E98D-6409-4E88-A88F-78730153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17803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E201E4-49F5-4C27-94B5-E5CDF0F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4098768-A29F-4074-8BF2-C96A51E9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FF5B26E-A15E-49F4-B38E-429C42DF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34219DB-1748-4C77-B8BD-8A966FC43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4632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8A1F197-B9A8-4BD5-984C-E5020828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20CC84E3-0269-4E55-A2AC-288C3B2B4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0277C41-3874-48EA-B4A7-31AE0F1E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391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191184-B946-44BC-8351-C247237C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BE367CC-9CF7-4644-95A1-15BDAF6B7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A1D37876-63FE-4BB2-8F6E-166C9F850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AE7B63A-AFF0-4829-81CF-EAA3A200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A3EB510-A5C5-4920-8114-5ADF564F0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430994B-850D-4971-AF84-1B74300F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6669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D9A80F-C4C3-45E7-8C3C-A93EE8FC7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03932B1-6EEF-4776-8228-411E206F3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504945A-9A8F-47A4-92AA-4DD149825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70B6DA1-7ACC-4F74-8572-0208FB3FD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BC1EBC4-6B3A-429F-8514-D9E97A2CD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1C0D93F-E46F-4831-A4F7-963CA9AF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5918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8570F42-EDCD-45EE-B83D-B6DCE5AD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75588F3-5F01-45BB-9055-402C65E20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94D9397-9905-4AF2-BE9D-0DD11E668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EB10-7953-47B5-9388-2946081C5FDB}" type="datetimeFigureOut">
              <a:rPr lang="en-IL" smtClean="0"/>
              <a:t>17/05/2022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88F549F-8A60-4FE7-A955-AB8062D4C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B39E4D5-9101-46EE-A96D-41BA8AF37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D0219-40B3-4251-82CF-A1D2DE1B75D3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8913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&#1496;&#1489;&#1500;&#1492;%20&#1502;&#1505;&#1499;&#1502;&#1514;%20-%20&#1508;&#1506;&#1497;&#1500;&#1493;&#1514;%20&#1495;&#1512;&#1497;&#1490;&#1492;%20&#1513;&#1504;&#1514;%20&#1513;&#1497;&#1512;&#1493;&#1514;.xls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79C074-9E99-4430-83C1-09F40945A5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8BCDCE7-13F0-48D1-918E-51D0793F3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F89CE402-F7B0-4A64-877B-629C0D103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2" y="-1"/>
            <a:ext cx="11029951" cy="6858000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C12E589-3202-455A-885B-E1E5093E3201}"/>
              </a:ext>
            </a:extLst>
          </p:cNvPr>
          <p:cNvSpPr txBox="1"/>
          <p:nvPr/>
        </p:nvSpPr>
        <p:spPr>
          <a:xfrm>
            <a:off x="3215193" y="828287"/>
            <a:ext cx="57616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7200" b="1" dirty="0">
                <a:latin typeface="Amatic SC" panose="00000500000000000000" pitchFamily="2" charset="-79"/>
                <a:cs typeface="Amatic SC" panose="00000500000000000000" pitchFamily="2" charset="-79"/>
              </a:rPr>
              <a:t>טיולי קומונה</a:t>
            </a:r>
            <a:r>
              <a:rPr lang="en-US" sz="7200" b="1" dirty="0">
                <a:latin typeface="Amatic SC" panose="00000500000000000000" pitchFamily="2" charset="-79"/>
                <a:cs typeface="Amatic SC" panose="00000500000000000000" pitchFamily="2" charset="-79"/>
              </a:rPr>
              <a:t> </a:t>
            </a:r>
            <a:endParaRPr lang="he-IL" sz="72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algn="ctr"/>
            <a:endParaRPr lang="he-IL" sz="72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algn="ctr"/>
            <a:r>
              <a:rPr lang="he-IL" sz="7200" b="1" dirty="0">
                <a:latin typeface="Amatic SC" panose="00000500000000000000" pitchFamily="2" charset="-79"/>
                <a:cs typeface="Amatic SC" panose="00000500000000000000" pitchFamily="2" charset="-79"/>
              </a:rPr>
              <a:t>חפיפה לקומונה הנכנסת</a:t>
            </a:r>
            <a:br>
              <a:rPr lang="en-US" sz="7200" b="1" dirty="0">
                <a:latin typeface="Amatic SC" panose="00000500000000000000" pitchFamily="2" charset="-79"/>
                <a:cs typeface="Amatic SC" panose="00000500000000000000" pitchFamily="2" charset="-79"/>
              </a:rPr>
            </a:br>
            <a:endParaRPr lang="he-IL" sz="72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algn="ctr"/>
            <a:r>
              <a:rPr lang="he-IL" sz="4400" b="1" dirty="0">
                <a:latin typeface="Amatic SC" panose="00000500000000000000" pitchFamily="2" charset="-79"/>
                <a:cs typeface="Amatic SC" panose="00000500000000000000" pitchFamily="2" charset="-79"/>
              </a:rPr>
              <a:t>תשפ"ב</a:t>
            </a:r>
            <a:endParaRPr lang="en-IL" sz="44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pic>
        <p:nvPicPr>
          <p:cNvPr id="7" name="תמונה 6" descr="תמונה שמכילה מטריה, חפץ מחוץ לבית&#10;&#10;התיאור נוצר באופן אוטומטי">
            <a:extLst>
              <a:ext uri="{FF2B5EF4-FFF2-40B4-BE49-F238E27FC236}">
                <a16:creationId xmlns:a16="http://schemas.microsoft.com/office/drawing/2014/main" id="{199531B6-591D-3E40-FBA5-7FB93A42FB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405" y="519544"/>
            <a:ext cx="1718995" cy="1718995"/>
          </a:xfrm>
          <a:prstGeom prst="rect">
            <a:avLst/>
          </a:prstGeom>
        </p:spPr>
      </p:pic>
      <p:pic>
        <p:nvPicPr>
          <p:cNvPr id="9" name="תמונה 8" descr="תמונה שמכילה גרפיקה וקטורית&#10;&#10;התיאור נוצר באופן אוטומטי">
            <a:extLst>
              <a:ext uri="{FF2B5EF4-FFF2-40B4-BE49-F238E27FC236}">
                <a16:creationId xmlns:a16="http://schemas.microsoft.com/office/drawing/2014/main" id="{2330ADEA-B2E7-41E7-335B-C93F4323E7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710" y="2916876"/>
            <a:ext cx="1205431" cy="1205431"/>
          </a:xfrm>
          <a:prstGeom prst="rect">
            <a:avLst/>
          </a:prstGeom>
        </p:spPr>
      </p:pic>
      <p:pic>
        <p:nvPicPr>
          <p:cNvPr id="11" name="תמונה 10" descr="תמונה שמכילה גרפיקה וקטורית&#10;&#10;התיאור נוצר באופן אוטומטי">
            <a:extLst>
              <a:ext uri="{FF2B5EF4-FFF2-40B4-BE49-F238E27FC236}">
                <a16:creationId xmlns:a16="http://schemas.microsoft.com/office/drawing/2014/main" id="{5889DE6D-B83F-124E-0FF3-00A9C92B11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576" y="2919948"/>
            <a:ext cx="1205431" cy="120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914068-2882-4A71-A4A0-95B61E4A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4BCD46-01CD-4301-9BC5-A6DC6C550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6D0C3D5-210F-4098-97F5-ED19F3B0C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2" y="-1"/>
            <a:ext cx="11029951" cy="6858000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EE574ED-9546-480B-B6FA-000ADDAF832D}"/>
              </a:ext>
            </a:extLst>
          </p:cNvPr>
          <p:cNvSpPr txBox="1"/>
          <p:nvPr/>
        </p:nvSpPr>
        <p:spPr>
          <a:xfrm>
            <a:off x="5084342" y="511661"/>
            <a:ext cx="22317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4800" b="1" dirty="0">
                <a:latin typeface="Amatic SC" panose="00000500000000000000" pitchFamily="2" charset="-79"/>
                <a:cs typeface="Amatic SC" panose="00000500000000000000" pitchFamily="2" charset="-79"/>
              </a:rPr>
              <a:t>טיולי קומונה</a:t>
            </a:r>
            <a:endParaRPr lang="en-IL" sz="4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570BB7DC-4ADA-4E43-B5F4-53238DA451E5}"/>
              </a:ext>
            </a:extLst>
          </p:cNvPr>
          <p:cNvSpPr txBox="1"/>
          <p:nvPr/>
        </p:nvSpPr>
        <p:spPr>
          <a:xfrm>
            <a:off x="838200" y="1489194"/>
            <a:ext cx="105156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טיולי הקומונה מתקיימים במהלך יולי-אוגוסט (גמיש)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בהתאם </a:t>
            </a:r>
            <a:r>
              <a:rPr lang="he-IL" sz="3200" b="1" u="sng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ללו"ז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הקומונה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טיולי הקומונה יתקיימו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בשטחי ישראל בלבד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טיולי הקומונה הינם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עד שלושה ימים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(2 לילות).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תקציב טיולי הקומונה יילקח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מהבלת"ם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–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עד 300 ₪ לש"ש לכל ימי הטיול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. </a:t>
            </a:r>
            <a:br>
              <a:rPr lang="en-US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</a:b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ניתן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להחריג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ולאפשר לקומונה להשתמש גם בדמי הכיס של אותו החודש ובסכום של עד 150 ש"ח לש"ש. אין להקל ראש באישור בשימוש בדמי הכיס.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טיולי הקומונה מתקיימים בכפוף לנהלי שנת השירות והקוד האתי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– יש להדגיש זאת בפני הקומונה ולבצע תיאום ציפיות מקדים. </a:t>
            </a:r>
          </a:p>
        </p:txBody>
      </p:sp>
    </p:spTree>
    <p:extLst>
      <p:ext uri="{BB962C8B-B14F-4D97-AF65-F5344CB8AC3E}">
        <p14:creationId xmlns:p14="http://schemas.microsoft.com/office/powerpoint/2010/main" val="1251893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914068-2882-4A71-A4A0-95B61E4A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64BCD46-01CD-4301-9BC5-A6DC6C550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6D0C3D5-210F-4098-97F5-ED19F3B0C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2" y="-1"/>
            <a:ext cx="11029951" cy="6858000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EE574ED-9546-480B-B6FA-000ADDAF832D}"/>
              </a:ext>
            </a:extLst>
          </p:cNvPr>
          <p:cNvSpPr txBox="1"/>
          <p:nvPr/>
        </p:nvSpPr>
        <p:spPr>
          <a:xfrm>
            <a:off x="5084342" y="511661"/>
            <a:ext cx="22317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4800" b="1" dirty="0">
                <a:latin typeface="Amatic SC" panose="00000500000000000000" pitchFamily="2" charset="-79"/>
                <a:cs typeface="Amatic SC" panose="00000500000000000000" pitchFamily="2" charset="-79"/>
              </a:rPr>
              <a:t>טיולי קומונה</a:t>
            </a:r>
            <a:endParaRPr lang="en-IL" sz="4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570BB7DC-4ADA-4E43-B5F4-53238DA451E5}"/>
              </a:ext>
            </a:extLst>
          </p:cNvPr>
          <p:cNvSpPr txBox="1"/>
          <p:nvPr/>
        </p:nvSpPr>
        <p:spPr>
          <a:xfrm>
            <a:off x="838200" y="1477595"/>
            <a:ext cx="1066107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לתחקר את טיול הקומונה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כשבועיים לפני הביצוע.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לעשות עם הקומונה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'אישור </a:t>
            </a:r>
            <a:r>
              <a:rPr lang="he-IL" sz="3200" b="1" u="sng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תכניות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'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על מנת שתוכלו להכווין את הקומונה מראש (האם נדרש טיול הכנה? האם יש להגיש מוקד טבע? האם מתוכננת אטרקציה שדורשת הצגת אישורים מתאימים?). במעמד אישור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התכניות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יש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לאשר את התקציב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המתוכנן לטיול (אוכל, נסיעות, לינה, אטרקציות).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לאחר אישור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תכניות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יש לעבור על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  <a:hlinkClick r:id="rId3" action="ppaction://hlinkfile"/>
              </a:rPr>
              <a:t>הטבלה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ולוודא </a:t>
            </a:r>
            <a:r>
              <a:rPr lang="he-IL" sz="3200" b="1" u="sng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אילו אישורים נדרשים 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בהתאם לפעילות המתוכננת.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לוודא שלמקום הלינה יש רישוי עסק בתוקף וביטוח צד ג', גם אם מדובר בחניון לילה. על הקומונה להציג אישורים אלו במעמד התחקיר.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לאחר ביצוע תחקיר ואישור הטיול (בהתאם לרמה הממונה) – יש להוציא סיכום תחקיר ולשלוח למרחבית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ולמרכז.ת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ההנהגה.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5034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914068-2882-4A71-A4A0-95B61E4A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6D0C3D5-210F-4098-97F5-ED19F3B0C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2" y="-1"/>
            <a:ext cx="11029951" cy="6858000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EE574ED-9546-480B-B6FA-000ADDAF832D}"/>
              </a:ext>
            </a:extLst>
          </p:cNvPr>
          <p:cNvSpPr txBox="1"/>
          <p:nvPr/>
        </p:nvSpPr>
        <p:spPr>
          <a:xfrm>
            <a:off x="4216315" y="508591"/>
            <a:ext cx="3759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4800" b="1" dirty="0">
                <a:latin typeface="Amatic SC" panose="00000500000000000000" pitchFamily="2" charset="-79"/>
                <a:cs typeface="Amatic SC" panose="00000500000000000000" pitchFamily="2" charset="-79"/>
              </a:rPr>
              <a:t>חפיפה לקומונה הנכנסת</a:t>
            </a:r>
            <a:endParaRPr lang="en-IL" sz="4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570BB7DC-4ADA-4E43-B5F4-53238DA451E5}"/>
              </a:ext>
            </a:extLst>
          </p:cNvPr>
          <p:cNvSpPr txBox="1"/>
          <p:nvPr/>
        </p:nvSpPr>
        <p:spPr>
          <a:xfrm>
            <a:off x="838200" y="1477595"/>
            <a:ext cx="106610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10ABE459-6F6B-64D3-2E62-882560AA5B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39588"/>
            <a:ext cx="10515600" cy="5165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מתקיימת ב17-19.8.22.</a:t>
            </a:r>
          </a:p>
          <a:p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עם סיום הקורס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ש"ש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, הקומונה הנכנסת תיסע ישירות לקומונה (16.8), אך תתחיל את החפיפה רק למחרת.</a:t>
            </a:r>
          </a:p>
          <a:p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לוודא מראש את מקום קיום החפיפה כולה (לינה, העברת יחידות, ערב חברתי, בישול).</a:t>
            </a:r>
            <a:br>
              <a:rPr lang="en-US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</a:b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אם דירת הקומונה לא מתאימה לכך – יש להיערך בהתאם (מועדון נוער, שבט).</a:t>
            </a:r>
          </a:p>
          <a:p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למנות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ש"ש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מהקומונה היוצאת שיהיה אחראי על תכלול החפיפה – בניית לו"ז, תיאום פגישות, חלוקת יחידות בין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חברי.ות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הקומונה, בניית לו"ז תלת ראשון, תפעול מעטפת חפיפה. </a:t>
            </a:r>
          </a:p>
          <a:p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לתאם משבצת של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מלווה.ת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הקומונה במהלך החפיפה (היכרות מעמיקה, תיאום ציפיות) וכן גם שיחות אישיות לטובת שיבוצים.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571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914068-2882-4A71-A4A0-95B61E4A5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L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6D0C3D5-210F-4098-97F5-ED19F3B0C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22" y="-1"/>
            <a:ext cx="11029951" cy="6858000"/>
          </a:xfrm>
          <a:prstGeom prst="rect">
            <a:avLst/>
          </a:prstGeom>
        </p:spPr>
      </p:pic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EE574ED-9546-480B-B6FA-000ADDAF832D}"/>
              </a:ext>
            </a:extLst>
          </p:cNvPr>
          <p:cNvSpPr txBox="1"/>
          <p:nvPr/>
        </p:nvSpPr>
        <p:spPr>
          <a:xfrm>
            <a:off x="4216315" y="508591"/>
            <a:ext cx="37593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4800" b="1" dirty="0">
                <a:latin typeface="Amatic SC" panose="00000500000000000000" pitchFamily="2" charset="-79"/>
                <a:cs typeface="Amatic SC" panose="00000500000000000000" pitchFamily="2" charset="-79"/>
              </a:rPr>
              <a:t>חפיפה לקומונה הנכנסת</a:t>
            </a:r>
            <a:endParaRPr lang="en-IL" sz="4800" b="1" dirty="0"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570BB7DC-4ADA-4E43-B5F4-53238DA451E5}"/>
              </a:ext>
            </a:extLst>
          </p:cNvPr>
          <p:cNvSpPr txBox="1"/>
          <p:nvPr/>
        </p:nvSpPr>
        <p:spPr>
          <a:xfrm>
            <a:off x="838200" y="1477595"/>
            <a:ext cx="106610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10ABE459-6F6B-64D3-2E62-882560AA5B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39588"/>
            <a:ext cx="10515600" cy="5165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לתחקר את החפיפה ולאשר אותה – הן מבחינת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הלו"ז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והן מבחינת תוכן היחידות.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יש לערוך עם הקומונה תיאום ציפיות מקדים לאופן בו מתנהלים במהלך החפיפה.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תקציב החפיפה: המחלקה מתקצבת את האוכל של הקומונה הנכנסת במהלך החפיפה. בהפקדה של אוגוסט תופקד תוספת לטובת זה (30 ₪ לש"ש ליום * מספר </a:t>
            </a:r>
            <a:r>
              <a:rPr lang="he-IL" sz="3200" b="1" dirty="0" err="1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הש"ש</a:t>
            </a: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 בקומונה הנכנסת * 3 ימי חפיפה). </a:t>
            </a:r>
            <a:endParaRPr lang="en-US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עם סיום החפיפה הקומונה היוצאת צריכה להשאיר אחריה 'תיק חפיפה' לפי הפורמט שישלח ע"י מחלקת הגשמה. תיק החפיפה מקיף וכולל בתוכו את כל המידע שהקומונה הנכנסת זקוקה לו.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sz="3200" b="1" dirty="0">
                <a:solidFill>
                  <a:schemeClr val="tx2">
                    <a:lumMod val="10000"/>
                  </a:schemeClr>
                </a:solidFill>
                <a:latin typeface="Amatic SC" panose="00000500000000000000" pitchFamily="2" charset="-79"/>
                <a:cs typeface="Amatic SC" panose="00000500000000000000" pitchFamily="2" charset="-79"/>
              </a:rPr>
              <a:t>על הקומונה היוצאת להציג בפני הקומונה הנכנסת תלת ראשון הכולל בתוכו יציאות ופעילויות שיא שבטיות וקהילתיות (לאחר שאישרו מולכם).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e-IL" sz="3200" b="1" dirty="0">
              <a:solidFill>
                <a:schemeClr val="tx2">
                  <a:lumMod val="10000"/>
                </a:schemeClr>
              </a:solidFill>
              <a:latin typeface="Amatic SC" panose="00000500000000000000" pitchFamily="2" charset="-79"/>
              <a:cs typeface="Amatic SC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582013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7806</TotalTime>
  <Words>463</Words>
  <Application>Microsoft Office PowerPoint</Application>
  <PresentationFormat>מסך רחב</PresentationFormat>
  <Paragraphs>28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Amatic SC</vt:lpstr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מיכל אברגל</dc:creator>
  <cp:lastModifiedBy>מיכל אברגל</cp:lastModifiedBy>
  <cp:revision>8</cp:revision>
  <dcterms:created xsi:type="dcterms:W3CDTF">2021-11-01T10:21:50Z</dcterms:created>
  <dcterms:modified xsi:type="dcterms:W3CDTF">2022-05-22T11:47:04Z</dcterms:modified>
</cp:coreProperties>
</file>