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4"/>
  </p:sldMasterIdLst>
  <p:sldIdLst>
    <p:sldId id="257" r:id="rId5"/>
    <p:sldId id="258" r:id="rId6"/>
    <p:sldId id="271" r:id="rId7"/>
    <p:sldId id="265" r:id="rId8"/>
    <p:sldId id="269" r:id="rId9"/>
    <p:sldId id="268" r:id="rId10"/>
    <p:sldId id="272" r:id="rId11"/>
    <p:sldId id="260" r:id="rId12"/>
    <p:sldId id="273" r:id="rId13"/>
    <p:sldId id="262" r:id="rId14"/>
    <p:sldId id="263"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FB155-B431-4B6C-A71C-F3964019EE0C}" v="227" dt="2022-03-22T21:35:15.470"/>
    <p1510:client id="{993F3994-6FCD-2477-E1B5-D4F29EDBD452}" v="54" dt="2022-03-22T20:51:04.356"/>
    <p1510:client id="{F254681E-0772-49A8-B79D-B1C6F19EB89C}" v="131" dt="2022-03-22T20:13:30.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27" autoAdjust="0"/>
    <p:restoredTop sz="94672"/>
  </p:normalViewPr>
  <p:slideViewPr>
    <p:cSldViewPr snapToGrid="0" snapToObjects="1">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4663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4078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94480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2591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225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68609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649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4519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5113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3408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כ"א/אדר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19528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כ"א/אדר ב/תשפ"ב</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a:p>
        </p:txBody>
      </p:sp>
    </p:spTree>
    <p:extLst>
      <p:ext uri="{BB962C8B-B14F-4D97-AF65-F5344CB8AC3E}">
        <p14:creationId xmlns:p14="http://schemas.microsoft.com/office/powerpoint/2010/main" val="136720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43372" y="31014"/>
            <a:ext cx="1149413" cy="1114337"/>
          </a:xfrm>
          <a:prstGeom prst="rect">
            <a:avLst/>
          </a:prstGeom>
        </p:spPr>
      </p:pic>
      <p:sp>
        <p:nvSpPr>
          <p:cNvPr id="7" name="Google Shape;130;p25">
            <a:extLst>
              <a:ext uri="{FF2B5EF4-FFF2-40B4-BE49-F238E27FC236}">
                <a16:creationId xmlns:a16="http://schemas.microsoft.com/office/drawing/2014/main" id="{8D639143-BB7A-404A-BB64-0E6986A20808}"/>
              </a:ext>
            </a:extLst>
          </p:cNvPr>
          <p:cNvSpPr txBox="1"/>
          <p:nvPr/>
        </p:nvSpPr>
        <p:spPr>
          <a:xfrm>
            <a:off x="788417" y="2290703"/>
            <a:ext cx="7676100" cy="1383600"/>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4400" b="1" dirty="0">
                <a:solidFill>
                  <a:schemeClr val="dk1"/>
                </a:solidFill>
                <a:latin typeface="Assistant" pitchFamily="2" charset="-79"/>
                <a:ea typeface="Rubik"/>
                <a:cs typeface="Assistant" panose="00000500000000000000" pitchFamily="2" charset="-79"/>
                <a:sym typeface="Rubik"/>
              </a:rPr>
              <a:t>פסח תשפ"ב</a:t>
            </a:r>
            <a:endParaRPr sz="4400" b="1" dirty="0">
              <a:solidFill>
                <a:schemeClr val="dk1"/>
              </a:solidFill>
              <a:latin typeface="Assistant" pitchFamily="2" charset="-79"/>
              <a:ea typeface="Rubik"/>
              <a:cs typeface="Assistant" pitchFamily="2" charset="-79"/>
              <a:sym typeface="Rubik"/>
            </a:endParaRPr>
          </a:p>
          <a:p>
            <a:pPr marL="0" lvl="0" indent="0" algn="ctr" rtl="1">
              <a:lnSpc>
                <a:spcPct val="115000"/>
              </a:lnSpc>
              <a:spcBef>
                <a:spcPts val="0"/>
              </a:spcBef>
              <a:spcAft>
                <a:spcPts val="0"/>
              </a:spcAft>
              <a:buNone/>
            </a:pPr>
            <a:r>
              <a:rPr lang="x-none" sz="3200" dirty="0">
                <a:solidFill>
                  <a:srgbClr val="434343"/>
                </a:solidFill>
                <a:latin typeface="Assistant" pitchFamily="2" charset="-79"/>
                <a:ea typeface="Rubik"/>
                <a:cs typeface="Assistant" pitchFamily="2" charset="-79"/>
                <a:sym typeface="Rubik"/>
              </a:rPr>
              <a:t>תנועת הצופים| </a:t>
            </a:r>
            <a:r>
              <a:rPr lang="he-IL" sz="3200" dirty="0">
                <a:solidFill>
                  <a:srgbClr val="434343"/>
                </a:solidFill>
                <a:latin typeface="Assistant" pitchFamily="2" charset="-79"/>
                <a:ea typeface="Rubik"/>
                <a:cs typeface="Assistant" pitchFamily="2" charset="-79"/>
                <a:sym typeface="Rubik"/>
              </a:rPr>
              <a:t> מרץ 2022</a:t>
            </a:r>
            <a:endParaRPr sz="3200" dirty="0">
              <a:solidFill>
                <a:srgbClr val="434343"/>
              </a:solidFill>
              <a:latin typeface="Assistant" pitchFamily="2" charset="-79"/>
              <a:ea typeface="Rubik"/>
              <a:cs typeface="Assistant" pitchFamily="2" charset="-79"/>
              <a:sym typeface="Rubik"/>
            </a:endParaRPr>
          </a:p>
        </p:txBody>
      </p:sp>
    </p:spTree>
    <p:extLst>
      <p:ext uri="{BB962C8B-B14F-4D97-AF65-F5344CB8AC3E}">
        <p14:creationId xmlns:p14="http://schemas.microsoft.com/office/powerpoint/2010/main" val="270843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245;p34">
            <a:extLst>
              <a:ext uri="{FF2B5EF4-FFF2-40B4-BE49-F238E27FC236}">
                <a16:creationId xmlns:a16="http://schemas.microsoft.com/office/drawing/2014/main" id="{08D96FA5-B277-4D77-A240-4CCD6F08A59E}"/>
              </a:ext>
            </a:extLst>
          </p:cNvPr>
          <p:cNvSpPr txBox="1"/>
          <p:nvPr/>
        </p:nvSpPr>
        <p:spPr>
          <a:xfrm>
            <a:off x="400050" y="1420867"/>
            <a:ext cx="834389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11500" dirty="0">
                <a:solidFill>
                  <a:schemeClr val="accent6">
                    <a:lumMod val="50000"/>
                  </a:schemeClr>
                </a:solidFill>
                <a:latin typeface="Assistant" panose="00000500000000000000" pitchFamily="2" charset="-79"/>
                <a:ea typeface="Rubik"/>
                <a:cs typeface="Assistant" panose="00000500000000000000" pitchFamily="2" charset="-79"/>
                <a:sym typeface="Rubik"/>
              </a:rPr>
              <a:t>אין תחליף </a:t>
            </a:r>
            <a:br>
              <a:rPr lang="en-US"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br>
            <a:r>
              <a:rPr lang="he-IL"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t>לשכל הישר</a:t>
            </a:r>
            <a:endParaRPr sz="115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6" name="Google Shape;130;p25">
            <a:extLst>
              <a:ext uri="{FF2B5EF4-FFF2-40B4-BE49-F238E27FC236}">
                <a16:creationId xmlns:a16="http://schemas.microsoft.com/office/drawing/2014/main" id="{4F7FC8DE-2DE9-458A-9FA1-5486924058AD}"/>
              </a:ext>
            </a:extLst>
          </p:cNvPr>
          <p:cNvSpPr txBox="1"/>
          <p:nvPr/>
        </p:nvSpPr>
        <p:spPr>
          <a:xfrm>
            <a:off x="251388" y="5892576"/>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Tree>
    <p:extLst>
      <p:ext uri="{BB962C8B-B14F-4D97-AF65-F5344CB8AC3E}">
        <p14:creationId xmlns:p14="http://schemas.microsoft.com/office/powerpoint/2010/main" val="34033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245;p34">
            <a:extLst>
              <a:ext uri="{FF2B5EF4-FFF2-40B4-BE49-F238E27FC236}">
                <a16:creationId xmlns:a16="http://schemas.microsoft.com/office/drawing/2014/main" id="{08D96FA5-B277-4D77-A240-4CCD6F08A59E}"/>
              </a:ext>
            </a:extLst>
          </p:cNvPr>
          <p:cNvSpPr txBox="1"/>
          <p:nvPr/>
        </p:nvSpPr>
        <p:spPr>
          <a:xfrm>
            <a:off x="454517" y="1207856"/>
            <a:ext cx="834389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11500" dirty="0">
                <a:solidFill>
                  <a:schemeClr val="accent6">
                    <a:lumMod val="50000"/>
                  </a:schemeClr>
                </a:solidFill>
                <a:latin typeface="Assistant" panose="00000500000000000000" pitchFamily="2" charset="-79"/>
                <a:ea typeface="Rubik"/>
                <a:cs typeface="Assistant" panose="00000500000000000000" pitchFamily="2" charset="-79"/>
                <a:sym typeface="Rubik"/>
              </a:rPr>
              <a:t>בהצלחה!</a:t>
            </a:r>
            <a:br>
              <a:rPr lang="en-US"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br>
            <a:br>
              <a:rPr lang="en-US"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br>
            <a:r>
              <a:rPr lang="he-IL" sz="2800" b="1" dirty="0">
                <a:solidFill>
                  <a:schemeClr val="accent6">
                    <a:lumMod val="50000"/>
                  </a:schemeClr>
                </a:solidFill>
                <a:latin typeface="Assistant" panose="00000500000000000000" pitchFamily="2" charset="-79"/>
                <a:ea typeface="Rubik"/>
                <a:cs typeface="Assistant" panose="00000500000000000000" pitchFamily="2" charset="-79"/>
                <a:sym typeface="Rubik"/>
              </a:rPr>
              <a:t>מטה התנועה </a:t>
            </a:r>
            <a:r>
              <a:rPr lang="he-IL" sz="2800" b="1">
                <a:solidFill>
                  <a:schemeClr val="accent6">
                    <a:lumMod val="50000"/>
                  </a:schemeClr>
                </a:solidFill>
                <a:latin typeface="Assistant" panose="00000500000000000000" pitchFamily="2" charset="-79"/>
                <a:ea typeface="Rubik"/>
                <a:cs typeface="Assistant" panose="00000500000000000000" pitchFamily="2" charset="-79"/>
                <a:sym typeface="Rubik"/>
              </a:rPr>
              <a:t>כאן לרשותכם/ן </a:t>
            </a:r>
            <a:r>
              <a:rPr lang="he-IL" sz="2800" b="1" dirty="0">
                <a:solidFill>
                  <a:schemeClr val="accent6">
                    <a:lumMod val="50000"/>
                  </a:schemeClr>
                </a:solidFill>
                <a:latin typeface="Assistant" panose="00000500000000000000" pitchFamily="2" charset="-79"/>
                <a:ea typeface="Rubik"/>
                <a:cs typeface="Assistant" panose="00000500000000000000" pitchFamily="2" charset="-79"/>
                <a:sym typeface="Rubik"/>
              </a:rPr>
              <a:t>24/7</a:t>
            </a:r>
            <a:endParaRPr sz="11500" b="1" dirty="0">
              <a:solidFill>
                <a:schemeClr val="accent6">
                  <a:lumMod val="50000"/>
                </a:schemeClr>
              </a:solidFill>
              <a:latin typeface="Assistant" panose="00000500000000000000" pitchFamily="2" charset="-79"/>
              <a:cs typeface="Assistant" panose="00000500000000000000" pitchFamily="2" charset="-79"/>
            </a:endParaRPr>
          </a:p>
        </p:txBody>
      </p:sp>
      <p:pic>
        <p:nvPicPr>
          <p:cNvPr id="9" name="Google Shape;411;p52">
            <a:extLst>
              <a:ext uri="{FF2B5EF4-FFF2-40B4-BE49-F238E27FC236}">
                <a16:creationId xmlns:a16="http://schemas.microsoft.com/office/drawing/2014/main" id="{DF50BD4A-B542-4BB1-A884-566B3430CD55}"/>
              </a:ext>
            </a:extLst>
          </p:cNvPr>
          <p:cNvPicPr preferRelativeResize="0"/>
          <p:nvPr/>
        </p:nvPicPr>
        <p:blipFill>
          <a:blip r:embed="rId3">
            <a:alphaModFix/>
          </a:blip>
          <a:stretch>
            <a:fillRect/>
          </a:stretch>
        </p:blipFill>
        <p:spPr>
          <a:xfrm>
            <a:off x="4096450" y="3330051"/>
            <a:ext cx="1062779" cy="1082558"/>
          </a:xfrm>
          <a:prstGeom prst="rect">
            <a:avLst/>
          </a:prstGeom>
          <a:noFill/>
          <a:ln>
            <a:noFill/>
          </a:ln>
        </p:spPr>
      </p:pic>
    </p:spTree>
    <p:extLst>
      <p:ext uri="{BB962C8B-B14F-4D97-AF65-F5344CB8AC3E}">
        <p14:creationId xmlns:p14="http://schemas.microsoft.com/office/powerpoint/2010/main" val="49798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130;p25">
            <a:extLst>
              <a:ext uri="{FF2B5EF4-FFF2-40B4-BE49-F238E27FC236}">
                <a16:creationId xmlns:a16="http://schemas.microsoft.com/office/drawing/2014/main" id="{BE5362BE-97A4-424F-92F8-920813A5C4A2}"/>
              </a:ext>
            </a:extLst>
          </p:cNvPr>
          <p:cNvSpPr txBox="1"/>
          <p:nvPr/>
        </p:nvSpPr>
        <p:spPr>
          <a:xfrm>
            <a:off x="251388" y="5892576"/>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11" name="Google Shape;245;p34">
            <a:extLst>
              <a:ext uri="{FF2B5EF4-FFF2-40B4-BE49-F238E27FC236}">
                <a16:creationId xmlns:a16="http://schemas.microsoft.com/office/drawing/2014/main" id="{E7EB5387-B368-4626-B12E-F76DFFE6FDE8}"/>
              </a:ext>
            </a:extLst>
          </p:cNvPr>
          <p:cNvSpPr txBox="1"/>
          <p:nvPr/>
        </p:nvSpPr>
        <p:spPr>
          <a:xfrm>
            <a:off x="1271391" y="1603763"/>
            <a:ext cx="7022089" cy="1167562"/>
          </a:xfrm>
          <a:prstGeom prst="rect">
            <a:avLst/>
          </a:prstGeom>
          <a:noFill/>
          <a:ln>
            <a:noFill/>
          </a:ln>
        </p:spPr>
        <p:txBody>
          <a:bodyPr spcFirstLastPara="1" wrap="square" lIns="91425" tIns="91425" rIns="91425" bIns="91425" anchor="t" anchorCtr="0">
            <a:noAutofit/>
          </a:bodyPr>
          <a:lstStyle/>
          <a:p>
            <a:pPr marL="857250" indent="-857250" algn="ctr" rtl="1">
              <a:buFont typeface="Wingdings" panose="05000000000000000000" pitchFamily="2" charset="2"/>
              <a:buChar char="ü"/>
            </a:pPr>
            <a:r>
              <a:rPr lang="he-IL" sz="6000" dirty="0">
                <a:solidFill>
                  <a:schemeClr val="accent6">
                    <a:lumMod val="50000"/>
                  </a:schemeClr>
                </a:solidFill>
                <a:latin typeface="Assistant" panose="00000500000000000000" pitchFamily="2" charset="-79"/>
                <a:ea typeface="Rubik"/>
                <a:cs typeface="Assistant" panose="00000500000000000000" pitchFamily="2" charset="-79"/>
                <a:sym typeface="Rubik"/>
              </a:rPr>
              <a:t>מיקוד חינוכי</a:t>
            </a:r>
          </a:p>
          <a:p>
            <a:pPr marL="857250" indent="-857250" algn="ctr" rtl="1">
              <a:buFont typeface="Wingdings" panose="05000000000000000000" pitchFamily="2" charset="2"/>
              <a:buChar char="ü"/>
            </a:pPr>
            <a:r>
              <a:rPr lang="he-IL" sz="6000" dirty="0">
                <a:solidFill>
                  <a:schemeClr val="accent6">
                    <a:lumMod val="50000"/>
                  </a:schemeClr>
                </a:solidFill>
                <a:latin typeface="Assistant" panose="00000500000000000000" pitchFamily="2" charset="-79"/>
                <a:ea typeface="Rubik"/>
                <a:cs typeface="Assistant" panose="00000500000000000000" pitchFamily="2" charset="-79"/>
                <a:sym typeface="Rubik"/>
              </a:rPr>
              <a:t>אתגרים חינוכיים</a:t>
            </a:r>
            <a:endParaRPr lang="he-IL" sz="1400" dirty="0">
              <a:solidFill>
                <a:schemeClr val="accent6">
                  <a:lumMod val="50000"/>
                </a:schemeClr>
              </a:solidFill>
              <a:latin typeface="Assistant" panose="00000500000000000000" pitchFamily="2" charset="-79"/>
              <a:cs typeface="Assistant" panose="00000500000000000000" pitchFamily="2" charset="-79"/>
            </a:endParaRPr>
          </a:p>
          <a:p>
            <a:pPr marL="857250" lvl="0" indent="-857250" algn="ctr" rtl="1">
              <a:spcBef>
                <a:spcPts val="0"/>
              </a:spcBef>
              <a:spcAft>
                <a:spcPts val="0"/>
              </a:spcAft>
              <a:buFont typeface="Wingdings" panose="05000000000000000000" pitchFamily="2" charset="2"/>
              <a:buChar char="ü"/>
            </a:pPr>
            <a:r>
              <a:rPr lang="he-IL" sz="6000" dirty="0">
                <a:solidFill>
                  <a:schemeClr val="accent6">
                    <a:lumMod val="50000"/>
                  </a:schemeClr>
                </a:solidFill>
                <a:latin typeface="Assistant" panose="00000500000000000000" pitchFamily="2" charset="-79"/>
                <a:ea typeface="Rubik"/>
                <a:cs typeface="Assistant" panose="00000500000000000000" pitchFamily="2" charset="-79"/>
                <a:sym typeface="Rubik"/>
              </a:rPr>
              <a:t>מקצועיות ואחריות</a:t>
            </a:r>
          </a:p>
        </p:txBody>
      </p:sp>
    </p:spTree>
    <p:extLst>
      <p:ext uri="{BB962C8B-B14F-4D97-AF65-F5344CB8AC3E}">
        <p14:creationId xmlns:p14="http://schemas.microsoft.com/office/powerpoint/2010/main" val="1150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130;p25">
            <a:extLst>
              <a:ext uri="{FF2B5EF4-FFF2-40B4-BE49-F238E27FC236}">
                <a16:creationId xmlns:a16="http://schemas.microsoft.com/office/drawing/2014/main" id="{BE5362BE-97A4-424F-92F8-920813A5C4A2}"/>
              </a:ext>
            </a:extLst>
          </p:cNvPr>
          <p:cNvSpPr txBox="1"/>
          <p:nvPr/>
        </p:nvSpPr>
        <p:spPr>
          <a:xfrm>
            <a:off x="251388" y="5892576"/>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10" name="Google Shape;130;p25">
            <a:extLst>
              <a:ext uri="{FF2B5EF4-FFF2-40B4-BE49-F238E27FC236}">
                <a16:creationId xmlns:a16="http://schemas.microsoft.com/office/drawing/2014/main" id="{2D16374F-5ED4-4CEF-8B2F-12672BFFDD50}"/>
              </a:ext>
            </a:extLst>
          </p:cNvPr>
          <p:cNvSpPr txBox="1"/>
          <p:nvPr/>
        </p:nvSpPr>
        <p:spPr>
          <a:xfrm>
            <a:off x="88125" y="5335408"/>
            <a:ext cx="2862726" cy="680554"/>
          </a:xfrm>
          <a:prstGeom prst="rect">
            <a:avLst/>
          </a:prstGeom>
          <a:noFill/>
          <a:ln>
            <a:noFill/>
          </a:ln>
        </p:spPr>
        <p:txBody>
          <a:bodyPr spcFirstLastPara="1" wrap="square" lIns="91425" tIns="91425" rIns="91425" bIns="91425" anchor="ctr" anchorCtr="0">
            <a:noAutofit/>
          </a:bodyPr>
          <a:lstStyle/>
          <a:p>
            <a:pPr algn="r" rtl="1"/>
            <a:r>
              <a:rPr lang="he-IL" sz="1100" b="1" i="0" u="none" strike="noStrike" baseline="0" dirty="0">
                <a:latin typeface="Assistant" pitchFamily="2" charset="-79"/>
                <a:cs typeface="Assistant" pitchFamily="2" charset="-79"/>
              </a:rPr>
              <a:t>(מתוך התמונה המיטבית לקראת טיולי פסח שהופקה ע"י האגף לחינוך)</a:t>
            </a:r>
            <a:endParaRPr sz="3200" b="1" dirty="0">
              <a:solidFill>
                <a:srgbClr val="434343"/>
              </a:solidFill>
              <a:latin typeface="Assistant" pitchFamily="2" charset="-79"/>
              <a:ea typeface="Rubik"/>
              <a:cs typeface="Assistant" panose="00000500000000000000" pitchFamily="2" charset="-79"/>
              <a:sym typeface="Rubik"/>
            </a:endParaRPr>
          </a:p>
        </p:txBody>
      </p:sp>
      <p:sp>
        <p:nvSpPr>
          <p:cNvPr id="8" name="תיבת טקסט 7">
            <a:extLst>
              <a:ext uri="{FF2B5EF4-FFF2-40B4-BE49-F238E27FC236}">
                <a16:creationId xmlns:a16="http://schemas.microsoft.com/office/drawing/2014/main" id="{291C94E8-DF7B-4BF2-8B4D-58F339EFDF74}"/>
              </a:ext>
            </a:extLst>
          </p:cNvPr>
          <p:cNvSpPr txBox="1"/>
          <p:nvPr/>
        </p:nvSpPr>
        <p:spPr>
          <a:xfrm>
            <a:off x="406043" y="1270271"/>
            <a:ext cx="8331914" cy="3539430"/>
          </a:xfrm>
          <a:prstGeom prst="rect">
            <a:avLst/>
          </a:prstGeom>
          <a:noFill/>
        </p:spPr>
        <p:txBody>
          <a:bodyPr wrap="square">
            <a:spAutoFit/>
          </a:bodyPr>
          <a:lstStyle/>
          <a:p>
            <a:pPr algn="just" rtl="1"/>
            <a:r>
              <a:rPr lang="he-IL" sz="2800" i="1" dirty="0">
                <a:latin typeface="Assistant" pitchFamily="2" charset="-79"/>
                <a:cs typeface="Assistant" pitchFamily="2" charset="-79"/>
              </a:rPr>
              <a:t>"בבסיס היציאה לטיול עומדים עקרונות הצופיות: אתגר וקבוצה קטנה בטבע. חיבור האדם והקבוצה לטבע נעשה על ידי שהייה ולינה באוויר הפתוח, הליכה במסלול, היכרות עם צמחיה ומאפייני האזור וכמובן שימוש בכלי הצופי ובמרכיבי הצופיות השונים. החניכים והחניכות יבצעו חשיבה על הדברים המתאימים לחוויית הטיול ורק אותם יביאו. זאת מתוך עקרון אהבת הטבע שכן ביציאה לטבע – פחות זה יותר. גם השבט יקיים חשיבה ובחירה מה דרוש ונחוץ כדי ליצור טיול משמעותי, נקי ושומר סביבה."</a:t>
            </a:r>
          </a:p>
        </p:txBody>
      </p:sp>
    </p:spTree>
    <p:extLst>
      <p:ext uri="{BB962C8B-B14F-4D97-AF65-F5344CB8AC3E}">
        <p14:creationId xmlns:p14="http://schemas.microsoft.com/office/powerpoint/2010/main" val="44601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6" name="Google Shape;130;p25">
            <a:extLst>
              <a:ext uri="{FF2B5EF4-FFF2-40B4-BE49-F238E27FC236}">
                <a16:creationId xmlns:a16="http://schemas.microsoft.com/office/drawing/2014/main" id="{13182F0C-7694-4A57-BBC0-2A59172ABF12}"/>
              </a:ext>
            </a:extLst>
          </p:cNvPr>
          <p:cNvSpPr txBox="1"/>
          <p:nvPr/>
        </p:nvSpPr>
        <p:spPr>
          <a:xfrm>
            <a:off x="159406" y="5913030"/>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7" name="Google Shape;245;p34">
            <a:extLst>
              <a:ext uri="{FF2B5EF4-FFF2-40B4-BE49-F238E27FC236}">
                <a16:creationId xmlns:a16="http://schemas.microsoft.com/office/drawing/2014/main" id="{08D96FA5-B277-4D77-A240-4CCD6F08A59E}"/>
              </a:ext>
            </a:extLst>
          </p:cNvPr>
          <p:cNvSpPr txBox="1"/>
          <p:nvPr/>
        </p:nvSpPr>
        <p:spPr>
          <a:xfrm>
            <a:off x="1125992" y="1102112"/>
            <a:ext cx="648468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3200" b="1" dirty="0">
                <a:solidFill>
                  <a:schemeClr val="accent6">
                    <a:lumMod val="50000"/>
                  </a:schemeClr>
                </a:solidFill>
                <a:latin typeface="Assistant" panose="00000500000000000000" pitchFamily="2" charset="-79"/>
                <a:cs typeface="Assistant" panose="00000500000000000000" pitchFamily="2" charset="-79"/>
                <a:sym typeface="Rubik"/>
              </a:rPr>
              <a:t>אתגרים חינוכיים – התמודדות מיטבית?</a:t>
            </a:r>
            <a:endParaRPr sz="32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3" name="תיבת טקסט 2">
            <a:extLst>
              <a:ext uri="{FF2B5EF4-FFF2-40B4-BE49-F238E27FC236}">
                <a16:creationId xmlns:a16="http://schemas.microsoft.com/office/drawing/2014/main" id="{020AC4E7-4CD5-42C6-A83D-1D42BA58CA50}"/>
              </a:ext>
            </a:extLst>
          </p:cNvPr>
          <p:cNvSpPr txBox="1"/>
          <p:nvPr/>
        </p:nvSpPr>
        <p:spPr>
          <a:xfrm>
            <a:off x="4971496" y="1929076"/>
            <a:ext cx="3132821" cy="1391173"/>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endParaRPr lang="he-IL" dirty="0"/>
          </a:p>
        </p:txBody>
      </p:sp>
      <p:sp>
        <p:nvSpPr>
          <p:cNvPr id="14" name="Google Shape;245;p34">
            <a:extLst>
              <a:ext uri="{FF2B5EF4-FFF2-40B4-BE49-F238E27FC236}">
                <a16:creationId xmlns:a16="http://schemas.microsoft.com/office/drawing/2014/main" id="{CCA1A601-8399-475C-9B4C-8A05104FFBDA}"/>
              </a:ext>
            </a:extLst>
          </p:cNvPr>
          <p:cNvSpPr txBox="1"/>
          <p:nvPr/>
        </p:nvSpPr>
        <p:spPr>
          <a:xfrm>
            <a:off x="5057802" y="2126031"/>
            <a:ext cx="2960206"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rgbClr val="0070C0"/>
                </a:solidFill>
                <a:latin typeface="Assistant" panose="00000500000000000000" pitchFamily="2" charset="-79"/>
                <a:cs typeface="Assistant" panose="00000500000000000000" pitchFamily="2" charset="-79"/>
                <a:sym typeface="Rubik"/>
              </a:rPr>
              <a:t>ימי חניון</a:t>
            </a:r>
            <a:br>
              <a:rPr lang="en-US" sz="2500" b="1" dirty="0">
                <a:solidFill>
                  <a:srgbClr val="0070C0"/>
                </a:solidFill>
                <a:latin typeface="Assistant" panose="00000500000000000000" pitchFamily="2" charset="-79"/>
                <a:cs typeface="Assistant" panose="00000500000000000000" pitchFamily="2" charset="-79"/>
                <a:sym typeface="Rubik"/>
              </a:rPr>
            </a:br>
            <a:r>
              <a:rPr lang="he-IL" sz="2500" b="1" dirty="0">
                <a:solidFill>
                  <a:srgbClr val="0070C0"/>
                </a:solidFill>
                <a:latin typeface="Assistant" panose="00000500000000000000" pitchFamily="2" charset="-79"/>
                <a:cs typeface="Assistant" panose="00000500000000000000" pitchFamily="2" charset="-79"/>
                <a:sym typeface="Rubik"/>
              </a:rPr>
              <a:t>האומנם?</a:t>
            </a:r>
            <a:endParaRPr sz="2500" b="1" dirty="0">
              <a:solidFill>
                <a:srgbClr val="0070C0"/>
              </a:solidFill>
              <a:latin typeface="Assistant" panose="00000500000000000000" pitchFamily="2" charset="-79"/>
              <a:cs typeface="Assistant" panose="00000500000000000000" pitchFamily="2" charset="-79"/>
            </a:endParaRPr>
          </a:p>
        </p:txBody>
      </p:sp>
      <p:sp>
        <p:nvSpPr>
          <p:cNvPr id="15" name="תיבת טקסט 14">
            <a:extLst>
              <a:ext uri="{FF2B5EF4-FFF2-40B4-BE49-F238E27FC236}">
                <a16:creationId xmlns:a16="http://schemas.microsoft.com/office/drawing/2014/main" id="{C0E5B850-9FAC-4813-AAB6-8F57E54487A2}"/>
              </a:ext>
            </a:extLst>
          </p:cNvPr>
          <p:cNvSpPr txBox="1"/>
          <p:nvPr/>
        </p:nvSpPr>
        <p:spPr>
          <a:xfrm>
            <a:off x="4971496" y="3804840"/>
            <a:ext cx="3132821" cy="1391173"/>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endParaRPr lang="he-IL" dirty="0"/>
          </a:p>
        </p:txBody>
      </p:sp>
      <p:sp>
        <p:nvSpPr>
          <p:cNvPr id="16" name="Google Shape;245;p34">
            <a:extLst>
              <a:ext uri="{FF2B5EF4-FFF2-40B4-BE49-F238E27FC236}">
                <a16:creationId xmlns:a16="http://schemas.microsoft.com/office/drawing/2014/main" id="{7475BDE0-ABCB-4A5C-9F2B-BF6A8A32D464}"/>
              </a:ext>
            </a:extLst>
          </p:cNvPr>
          <p:cNvSpPr txBox="1"/>
          <p:nvPr/>
        </p:nvSpPr>
        <p:spPr>
          <a:xfrm>
            <a:off x="5056727" y="3935993"/>
            <a:ext cx="2960206"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chemeClr val="accent2"/>
                </a:solidFill>
                <a:latin typeface="Assistant" panose="00000500000000000000" pitchFamily="2" charset="-79"/>
                <a:cs typeface="Assistant" panose="00000500000000000000" pitchFamily="2" charset="-79"/>
                <a:sym typeface="Rubik"/>
              </a:rPr>
              <a:t>היעדר טיולי הכנה לצוותי הדרכה</a:t>
            </a:r>
            <a:endParaRPr sz="2500" b="1" dirty="0">
              <a:solidFill>
                <a:schemeClr val="accent2"/>
              </a:solidFill>
              <a:latin typeface="Assistant" panose="00000500000000000000" pitchFamily="2" charset="-79"/>
              <a:cs typeface="Assistant" panose="00000500000000000000" pitchFamily="2" charset="-79"/>
            </a:endParaRPr>
          </a:p>
        </p:txBody>
      </p:sp>
      <p:sp>
        <p:nvSpPr>
          <p:cNvPr id="23" name="תיבת טקסט 22">
            <a:extLst>
              <a:ext uri="{FF2B5EF4-FFF2-40B4-BE49-F238E27FC236}">
                <a16:creationId xmlns:a16="http://schemas.microsoft.com/office/drawing/2014/main" id="{42769598-FE5C-43B9-B6FD-F587493AADDE}"/>
              </a:ext>
            </a:extLst>
          </p:cNvPr>
          <p:cNvSpPr txBox="1"/>
          <p:nvPr/>
        </p:nvSpPr>
        <p:spPr>
          <a:xfrm>
            <a:off x="862605" y="1921676"/>
            <a:ext cx="3132821" cy="1391173"/>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endParaRPr lang="he-IL" dirty="0"/>
          </a:p>
        </p:txBody>
      </p:sp>
      <p:sp>
        <p:nvSpPr>
          <p:cNvPr id="24" name="Google Shape;245;p34">
            <a:extLst>
              <a:ext uri="{FF2B5EF4-FFF2-40B4-BE49-F238E27FC236}">
                <a16:creationId xmlns:a16="http://schemas.microsoft.com/office/drawing/2014/main" id="{D43CCE16-DDE3-4496-B028-934ACB182BB6}"/>
              </a:ext>
            </a:extLst>
          </p:cNvPr>
          <p:cNvSpPr txBox="1"/>
          <p:nvPr/>
        </p:nvSpPr>
        <p:spPr>
          <a:xfrm>
            <a:off x="948911" y="2118631"/>
            <a:ext cx="2960206"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rgbClr val="00B050"/>
                </a:solidFill>
                <a:latin typeface="Assistant" panose="00000500000000000000" pitchFamily="2" charset="-79"/>
                <a:cs typeface="Assistant" panose="00000500000000000000" pitchFamily="2" charset="-79"/>
                <a:sym typeface="Rubik"/>
              </a:rPr>
              <a:t>"הצופה חובב את החי והצומח ומגן עליהם"</a:t>
            </a:r>
            <a:endParaRPr sz="2500" b="1" dirty="0">
              <a:solidFill>
                <a:srgbClr val="00B050"/>
              </a:solidFill>
              <a:latin typeface="Assistant" panose="00000500000000000000" pitchFamily="2" charset="-79"/>
              <a:cs typeface="Assistant" panose="00000500000000000000" pitchFamily="2" charset="-79"/>
            </a:endParaRPr>
          </a:p>
        </p:txBody>
      </p:sp>
      <p:sp>
        <p:nvSpPr>
          <p:cNvPr id="25" name="תיבת טקסט 24">
            <a:extLst>
              <a:ext uri="{FF2B5EF4-FFF2-40B4-BE49-F238E27FC236}">
                <a16:creationId xmlns:a16="http://schemas.microsoft.com/office/drawing/2014/main" id="{73EEF1FE-1BCB-4968-82D2-189E02C783D6}"/>
              </a:ext>
            </a:extLst>
          </p:cNvPr>
          <p:cNvSpPr txBox="1"/>
          <p:nvPr/>
        </p:nvSpPr>
        <p:spPr>
          <a:xfrm>
            <a:off x="862605" y="3797440"/>
            <a:ext cx="3132821" cy="1391173"/>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endParaRPr lang="he-IL" dirty="0"/>
          </a:p>
        </p:txBody>
      </p:sp>
      <p:sp>
        <p:nvSpPr>
          <p:cNvPr id="26" name="Google Shape;245;p34">
            <a:extLst>
              <a:ext uri="{FF2B5EF4-FFF2-40B4-BE49-F238E27FC236}">
                <a16:creationId xmlns:a16="http://schemas.microsoft.com/office/drawing/2014/main" id="{75E30266-0539-43DF-96B4-295A4219F0A6}"/>
              </a:ext>
            </a:extLst>
          </p:cNvPr>
          <p:cNvSpPr txBox="1"/>
          <p:nvPr/>
        </p:nvSpPr>
        <p:spPr>
          <a:xfrm>
            <a:off x="947836" y="3928593"/>
            <a:ext cx="2960206"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rgbClr val="FF0000"/>
                </a:solidFill>
                <a:latin typeface="Assistant" panose="00000500000000000000" pitchFamily="2" charset="-79"/>
                <a:cs typeface="Assistant" panose="00000500000000000000" pitchFamily="2" charset="-79"/>
                <a:sym typeface="Rubik"/>
              </a:rPr>
              <a:t>נוכחות "ופטרול" חינוכי</a:t>
            </a:r>
            <a:endParaRPr sz="2500" b="1" dirty="0">
              <a:solidFill>
                <a:srgbClr val="FF0000"/>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56810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6" name="Google Shape;130;p25">
            <a:extLst>
              <a:ext uri="{FF2B5EF4-FFF2-40B4-BE49-F238E27FC236}">
                <a16:creationId xmlns:a16="http://schemas.microsoft.com/office/drawing/2014/main" id="{13182F0C-7694-4A57-BBC0-2A59172ABF12}"/>
              </a:ext>
            </a:extLst>
          </p:cNvPr>
          <p:cNvSpPr txBox="1"/>
          <p:nvPr/>
        </p:nvSpPr>
        <p:spPr>
          <a:xfrm>
            <a:off x="159406" y="5913030"/>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7" name="Google Shape;245;p34">
            <a:extLst>
              <a:ext uri="{FF2B5EF4-FFF2-40B4-BE49-F238E27FC236}">
                <a16:creationId xmlns:a16="http://schemas.microsoft.com/office/drawing/2014/main" id="{08D96FA5-B277-4D77-A240-4CCD6F08A59E}"/>
              </a:ext>
            </a:extLst>
          </p:cNvPr>
          <p:cNvSpPr txBox="1"/>
          <p:nvPr/>
        </p:nvSpPr>
        <p:spPr>
          <a:xfrm>
            <a:off x="1329654" y="1162087"/>
            <a:ext cx="648468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chemeClr val="accent6">
                    <a:lumMod val="50000"/>
                  </a:schemeClr>
                </a:solidFill>
                <a:latin typeface="Assistant" panose="00000500000000000000" pitchFamily="2" charset="-79"/>
                <a:cs typeface="Assistant" panose="00000500000000000000" pitchFamily="2" charset="-79"/>
                <a:sym typeface="Rubik"/>
              </a:rPr>
              <a:t>מקצועיות כערך מוביל</a:t>
            </a:r>
            <a:endParaRPr sz="25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11" name="תיבת טקסט 10">
            <a:extLst>
              <a:ext uri="{FF2B5EF4-FFF2-40B4-BE49-F238E27FC236}">
                <a16:creationId xmlns:a16="http://schemas.microsoft.com/office/drawing/2014/main" id="{DA82BEF9-CF77-427C-8F8A-7AE0AC234A7B}"/>
              </a:ext>
            </a:extLst>
          </p:cNvPr>
          <p:cNvSpPr txBox="1"/>
          <p:nvPr/>
        </p:nvSpPr>
        <p:spPr>
          <a:xfrm>
            <a:off x="159406" y="1766802"/>
            <a:ext cx="8825187" cy="4712059"/>
          </a:xfrm>
          <a:prstGeom prst="rect">
            <a:avLst/>
          </a:prstGeom>
          <a:noFill/>
        </p:spPr>
        <p:txBody>
          <a:bodyPr wrap="square" lIns="91440" tIns="45720" rIns="91440" bIns="45720" anchor="t">
            <a:spAutoFit/>
          </a:bodyPr>
          <a:lstStyle/>
          <a:p>
            <a:pPr algn="just" rtl="1">
              <a:lnSpc>
                <a:spcPct val="150000"/>
              </a:lnSpc>
            </a:pPr>
            <a:r>
              <a:rPr lang="he-IL" b="1" dirty="0">
                <a:latin typeface="Assistant" pitchFamily="2" charset="-79"/>
                <a:ea typeface="Times New Roman" panose="02020603050405020304" pitchFamily="18" charset="0"/>
                <a:cs typeface="Assistant" pitchFamily="2" charset="-79"/>
              </a:rPr>
              <a:t>שבט יצא לטיול בניגוד להערות הכתובות באישור הלשכה לתאום טיולים (מוקד טבע) באשר לכיוון ההליכה ללא תחקור תואם של אחד הטורים במסלול. </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היה חוסר התאמה בין מוקדי הטבע לאישורים התנועתיים ולטיול שהתקיים בפועל.</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התחקיר בוצע ללא כלל בע"ת וההשלמה לא בוצעה כנדרש.</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בטיול הביצוע היו שינויים של בע"ת בטור ללא עדכון ואישור מתחקר הפעילות.</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הטיול שיצא היו מרובה בטורים ולא </a:t>
            </a:r>
            <a:r>
              <a:rPr lang="he-IL" sz="1600" dirty="0" err="1">
                <a:latin typeface="Assistant" pitchFamily="2" charset="-79"/>
                <a:ea typeface="Times New Roman" panose="02020603050405020304" pitchFamily="18" charset="0"/>
                <a:cs typeface="Assistant" pitchFamily="2" charset="-79"/>
              </a:rPr>
              <a:t>הוגדר.ה</a:t>
            </a:r>
            <a:r>
              <a:rPr lang="he-IL" sz="1600" dirty="0">
                <a:latin typeface="Assistant" pitchFamily="2" charset="-79"/>
                <a:ea typeface="Times New Roman" panose="02020603050405020304" pitchFamily="18" charset="0"/>
                <a:cs typeface="Assistant" pitchFamily="2" charset="-79"/>
              </a:rPr>
              <a:t> </a:t>
            </a:r>
            <a:r>
              <a:rPr lang="he-IL" sz="1600" dirty="0" err="1">
                <a:latin typeface="Assistant" pitchFamily="2" charset="-79"/>
                <a:ea typeface="Times New Roman" panose="02020603050405020304" pitchFamily="18" charset="0"/>
                <a:cs typeface="Assistant" pitchFamily="2" charset="-79"/>
              </a:rPr>
              <a:t>מנהל.ת</a:t>
            </a:r>
            <a:r>
              <a:rPr lang="he-IL" sz="1600" dirty="0">
                <a:latin typeface="Assistant" pitchFamily="2" charset="-79"/>
                <a:ea typeface="Times New Roman" panose="02020603050405020304" pitchFamily="18" charset="0"/>
                <a:cs typeface="Assistant" pitchFamily="2" charset="-79"/>
              </a:rPr>
              <a:t> טיול.</a:t>
            </a:r>
          </a:p>
          <a:p>
            <a:pPr marL="285750" indent="-285750" algn="just" rtl="1">
              <a:lnSpc>
                <a:spcPct val="150000"/>
              </a:lnSpc>
              <a:buFont typeface="Wingdings" panose="05000000000000000000" pitchFamily="2" charset="2"/>
              <a:buChar char="Ø"/>
            </a:pPr>
            <a:r>
              <a:rPr lang="he-IL" sz="1600" dirty="0">
                <a:latin typeface="Assistant"/>
                <a:ea typeface="Times New Roman" panose="02020603050405020304" pitchFamily="18" charset="0"/>
                <a:cs typeface="Assistant"/>
              </a:rPr>
              <a:t>האישור התנועתי לא אושר ע"י הגורם המתחקר אלא על ידי מרכז שקיבל את הסיסמא. </a:t>
            </a:r>
            <a:endParaRPr lang="he-IL" sz="1600" dirty="0">
              <a:latin typeface="Assistant" pitchFamily="2" charset="-79"/>
              <a:ea typeface="Times New Roman" panose="02020603050405020304" pitchFamily="18" charset="0"/>
              <a:cs typeface="Assistant" pitchFamily="2" charset="-79"/>
            </a:endParaRP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שבט אחר בהנהגה שתכנן לבצע את אותו מסלול, הסתמך על הערות הגורם המתחקר במסלול של השבט שעשה טעות בטיול הביצוע.</a:t>
            </a:r>
          </a:p>
          <a:p>
            <a:pPr algn="just" rtl="1">
              <a:lnSpc>
                <a:spcPct val="150000"/>
              </a:lnSpc>
            </a:pPr>
            <a:r>
              <a:rPr lang="he-IL" b="1" dirty="0">
                <a:latin typeface="Assistant" pitchFamily="2" charset="-79"/>
                <a:ea typeface="Times New Roman" panose="02020603050405020304" pitchFamily="18" charset="0"/>
                <a:cs typeface="Assistant" pitchFamily="2" charset="-79"/>
              </a:rPr>
              <a:t>האירוע זוהה ע"י </a:t>
            </a:r>
            <a:r>
              <a:rPr lang="he-IL" b="1" dirty="0" err="1">
                <a:latin typeface="Assistant" pitchFamily="2" charset="-79"/>
                <a:ea typeface="Times New Roman" panose="02020603050405020304" pitchFamily="18" charset="0"/>
                <a:cs typeface="Assistant" pitchFamily="2" charset="-79"/>
              </a:rPr>
              <a:t>בעל.ת</a:t>
            </a:r>
            <a:r>
              <a:rPr lang="he-IL" b="1" dirty="0">
                <a:latin typeface="Assistant" pitchFamily="2" charset="-79"/>
                <a:ea typeface="Times New Roman" panose="02020603050405020304" pitchFamily="18" charset="0"/>
                <a:cs typeface="Assistant" pitchFamily="2" charset="-79"/>
              </a:rPr>
              <a:t> תפקיד בהנהגה שהבין את הטעות תוך כדי המסלול של השבט ותיקן את הטעות עם השבט השני. </a:t>
            </a:r>
            <a:endParaRPr lang="he-IL" dirty="0">
              <a:latin typeface="Assistant" pitchFamily="2" charset="-79"/>
              <a:ea typeface="Times New Roman" panose="02020603050405020304" pitchFamily="18" charset="0"/>
              <a:cs typeface="Assistant" pitchFamily="2" charset="-79"/>
            </a:endParaRPr>
          </a:p>
          <a:p>
            <a:pPr marL="285750" indent="-285750" algn="just" rtl="1">
              <a:lnSpc>
                <a:spcPct val="150000"/>
              </a:lnSpc>
              <a:buFont typeface="Wingdings" panose="05000000000000000000" pitchFamily="2" charset="2"/>
              <a:buChar char="Ø"/>
            </a:pPr>
            <a:endParaRPr lang="en-US" sz="1800" dirty="0">
              <a:effectLst/>
              <a:latin typeface="Assistant" pitchFamily="2" charset="-79"/>
              <a:ea typeface="Times New Roman" panose="02020603050405020304" pitchFamily="18" charset="0"/>
              <a:cs typeface="Assistant" pitchFamily="2" charset="-79"/>
            </a:endParaRPr>
          </a:p>
        </p:txBody>
      </p:sp>
    </p:spTree>
    <p:extLst>
      <p:ext uri="{BB962C8B-B14F-4D97-AF65-F5344CB8AC3E}">
        <p14:creationId xmlns:p14="http://schemas.microsoft.com/office/powerpoint/2010/main" val="33399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6" name="Google Shape;130;p25">
            <a:extLst>
              <a:ext uri="{FF2B5EF4-FFF2-40B4-BE49-F238E27FC236}">
                <a16:creationId xmlns:a16="http://schemas.microsoft.com/office/drawing/2014/main" id="{13182F0C-7694-4A57-BBC0-2A59172ABF12}"/>
              </a:ext>
            </a:extLst>
          </p:cNvPr>
          <p:cNvSpPr txBox="1"/>
          <p:nvPr/>
        </p:nvSpPr>
        <p:spPr>
          <a:xfrm>
            <a:off x="159406" y="5913030"/>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7" name="Google Shape;245;p34">
            <a:extLst>
              <a:ext uri="{FF2B5EF4-FFF2-40B4-BE49-F238E27FC236}">
                <a16:creationId xmlns:a16="http://schemas.microsoft.com/office/drawing/2014/main" id="{08D96FA5-B277-4D77-A240-4CCD6F08A59E}"/>
              </a:ext>
            </a:extLst>
          </p:cNvPr>
          <p:cNvSpPr txBox="1"/>
          <p:nvPr/>
        </p:nvSpPr>
        <p:spPr>
          <a:xfrm>
            <a:off x="1329654" y="1162087"/>
            <a:ext cx="648468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chemeClr val="accent6">
                    <a:lumMod val="50000"/>
                  </a:schemeClr>
                </a:solidFill>
                <a:latin typeface="Assistant" panose="00000500000000000000" pitchFamily="2" charset="-79"/>
                <a:cs typeface="Assistant" panose="00000500000000000000" pitchFamily="2" charset="-79"/>
                <a:sym typeface="Rubik"/>
              </a:rPr>
              <a:t>מקצועיות כערך מוביל</a:t>
            </a:r>
            <a:endParaRPr sz="25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11" name="תיבת טקסט 10">
            <a:extLst>
              <a:ext uri="{FF2B5EF4-FFF2-40B4-BE49-F238E27FC236}">
                <a16:creationId xmlns:a16="http://schemas.microsoft.com/office/drawing/2014/main" id="{DA82BEF9-CF77-427C-8F8A-7AE0AC234A7B}"/>
              </a:ext>
            </a:extLst>
          </p:cNvPr>
          <p:cNvSpPr txBox="1"/>
          <p:nvPr/>
        </p:nvSpPr>
        <p:spPr>
          <a:xfrm>
            <a:off x="159406" y="1766802"/>
            <a:ext cx="8825187" cy="4019562"/>
          </a:xfrm>
          <a:prstGeom prst="rect">
            <a:avLst/>
          </a:prstGeom>
          <a:noFill/>
        </p:spPr>
        <p:txBody>
          <a:bodyPr wrap="square">
            <a:spAutoFit/>
          </a:bodyPr>
          <a:lstStyle/>
          <a:p>
            <a:pPr algn="just" rtl="1">
              <a:lnSpc>
                <a:spcPct val="150000"/>
              </a:lnSpc>
            </a:pPr>
            <a:r>
              <a:rPr lang="he-IL" b="1" dirty="0">
                <a:latin typeface="Assistant" pitchFamily="2" charset="-79"/>
                <a:ea typeface="Times New Roman" panose="02020603050405020304" pitchFamily="18" charset="0"/>
                <a:cs typeface="Assistant" pitchFamily="2" charset="-79"/>
              </a:rPr>
              <a:t>במהלך טיולי חנוכה האחרונים, שבט עצר לארוחת </a:t>
            </a:r>
            <a:r>
              <a:rPr lang="he-IL" b="1" dirty="0" err="1">
                <a:latin typeface="Assistant" pitchFamily="2" charset="-79"/>
                <a:ea typeface="Times New Roman" panose="02020603050405020304" pitchFamily="18" charset="0"/>
                <a:cs typeface="Assistant" pitchFamily="2" charset="-79"/>
              </a:rPr>
              <a:t>צהריים</a:t>
            </a:r>
            <a:r>
              <a:rPr lang="he-IL" b="1" dirty="0">
                <a:latin typeface="Assistant" pitchFamily="2" charset="-79"/>
                <a:ea typeface="Times New Roman" panose="02020603050405020304" pitchFamily="18" charset="0"/>
                <a:cs typeface="Assistant" pitchFamily="2" charset="-79"/>
              </a:rPr>
              <a:t> במסלול, הטור התפרס ברחבי המסלול והקבוצה האחרונה בטור נעצרה בנקודה מסוכנת על שפת מצוק. </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במסגרת תדריכי הבטיחות לחנוכה הועבר תדריך התנהלות על שפת מצוק.</a:t>
            </a:r>
          </a:p>
          <a:p>
            <a:pPr marL="285750" indent="-285750" algn="just" rtl="1">
              <a:lnSpc>
                <a:spcPct val="150000"/>
              </a:lnSpc>
              <a:buFont typeface="Wingdings" panose="05000000000000000000" pitchFamily="2" charset="2"/>
              <a:buChar char="Ø"/>
            </a:pPr>
            <a:r>
              <a:rPr lang="he-IL" sz="1600" dirty="0" err="1">
                <a:latin typeface="Assistant" pitchFamily="2" charset="-79"/>
                <a:ea typeface="Times New Roman" panose="02020603050405020304" pitchFamily="18" charset="0"/>
                <a:cs typeface="Assistant" pitchFamily="2" charset="-79"/>
              </a:rPr>
              <a:t>מנהל.ת</a:t>
            </a:r>
            <a:r>
              <a:rPr lang="he-IL" sz="1600" dirty="0">
                <a:latin typeface="Assistant" pitchFamily="2" charset="-79"/>
                <a:ea typeface="Times New Roman" panose="02020603050405020304" pitchFamily="18" charset="0"/>
                <a:cs typeface="Assistant" pitchFamily="2" charset="-79"/>
              </a:rPr>
              <a:t> הטיול העירה מספר פעמים לחניכים/</a:t>
            </a:r>
            <a:r>
              <a:rPr lang="he-IL" sz="1600" dirty="0" err="1">
                <a:latin typeface="Assistant" pitchFamily="2" charset="-79"/>
                <a:ea typeface="Times New Roman" panose="02020603050405020304" pitchFamily="18" charset="0"/>
                <a:cs typeface="Assistant" pitchFamily="2" charset="-79"/>
              </a:rPr>
              <a:t>ות</a:t>
            </a:r>
            <a:r>
              <a:rPr lang="he-IL" sz="1600" dirty="0">
                <a:latin typeface="Assistant" pitchFamily="2" charset="-79"/>
                <a:ea typeface="Times New Roman" panose="02020603050405020304" pitchFamily="18" charset="0"/>
                <a:cs typeface="Assistant" pitchFamily="2" charset="-79"/>
              </a:rPr>
              <a:t> על קרבתם/ן לשפת מצוק אך לא </a:t>
            </a:r>
            <a:r>
              <a:rPr lang="he-IL" sz="1600" dirty="0" err="1">
                <a:latin typeface="Assistant" pitchFamily="2" charset="-79"/>
                <a:ea typeface="Times New Roman" panose="02020603050405020304" pitchFamily="18" charset="0"/>
                <a:cs typeface="Assistant" pitchFamily="2" charset="-79"/>
              </a:rPr>
              <a:t>וידא.ה</a:t>
            </a:r>
            <a:r>
              <a:rPr lang="he-IL" sz="1600" dirty="0">
                <a:latin typeface="Assistant" pitchFamily="2" charset="-79"/>
                <a:ea typeface="Times New Roman" panose="02020603050405020304" pitchFamily="18" charset="0"/>
                <a:cs typeface="Assistant" pitchFamily="2" charset="-79"/>
              </a:rPr>
              <a:t> כי השבט מתפנה למקום אחר.</a:t>
            </a:r>
          </a:p>
          <a:p>
            <a:pPr marL="285750" indent="-285750" algn="just" rtl="1">
              <a:lnSpc>
                <a:spcPct val="150000"/>
              </a:lnSpc>
              <a:buFont typeface="Wingdings" panose="05000000000000000000" pitchFamily="2" charset="2"/>
              <a:buChar char="Ø"/>
            </a:pPr>
            <a:r>
              <a:rPr lang="he-IL" sz="1600" dirty="0" err="1">
                <a:latin typeface="Assistant" pitchFamily="2" charset="-79"/>
                <a:ea typeface="Times New Roman" panose="02020603050405020304" pitchFamily="18" charset="0"/>
                <a:cs typeface="Assistant" pitchFamily="2" charset="-79"/>
              </a:rPr>
              <a:t>הבוגרים.ות</a:t>
            </a:r>
            <a:r>
              <a:rPr lang="he-IL" sz="1600" dirty="0">
                <a:latin typeface="Assistant" pitchFamily="2" charset="-79"/>
                <a:ea typeface="Times New Roman" panose="02020603050405020304" pitchFamily="18" charset="0"/>
                <a:cs typeface="Assistant" pitchFamily="2" charset="-79"/>
              </a:rPr>
              <a:t> שליוו את השבט לא עשו טיול הכנה ויצאו למסלול לראשונה במסגרת טיול הביצוע.</a:t>
            </a:r>
          </a:p>
          <a:p>
            <a:pPr algn="just" rtl="1">
              <a:lnSpc>
                <a:spcPct val="150000"/>
              </a:lnSpc>
            </a:pPr>
            <a:r>
              <a:rPr lang="he-IL" b="1" dirty="0">
                <a:latin typeface="Assistant" pitchFamily="2" charset="-79"/>
                <a:ea typeface="Times New Roman" panose="02020603050405020304" pitchFamily="18" charset="0"/>
                <a:cs typeface="Assistant" pitchFamily="2" charset="-79"/>
              </a:rPr>
              <a:t>האירוע זוהה ע"י </a:t>
            </a:r>
            <a:r>
              <a:rPr lang="he-IL" b="1" dirty="0" err="1">
                <a:latin typeface="Assistant" pitchFamily="2" charset="-79"/>
                <a:ea typeface="Times New Roman" panose="02020603050405020304" pitchFamily="18" charset="0"/>
                <a:cs typeface="Assistant" pitchFamily="2" charset="-79"/>
              </a:rPr>
              <a:t>נציג.ת</a:t>
            </a:r>
            <a:r>
              <a:rPr lang="he-IL" b="1" dirty="0">
                <a:latin typeface="Assistant" pitchFamily="2" charset="-79"/>
                <a:ea typeface="Times New Roman" panose="02020603050405020304" pitchFamily="18" charset="0"/>
                <a:cs typeface="Assistant" pitchFamily="2" charset="-79"/>
              </a:rPr>
              <a:t> מטה </a:t>
            </a:r>
            <a:r>
              <a:rPr lang="he-IL" b="1" dirty="0" err="1">
                <a:latin typeface="Assistant" pitchFamily="2" charset="-79"/>
                <a:ea typeface="Times New Roman" panose="02020603050405020304" pitchFamily="18" charset="0"/>
                <a:cs typeface="Assistant" pitchFamily="2" charset="-79"/>
              </a:rPr>
              <a:t>שנכח.ה</a:t>
            </a:r>
            <a:r>
              <a:rPr lang="he-IL" b="1" dirty="0">
                <a:latin typeface="Assistant" pitchFamily="2" charset="-79"/>
                <a:ea typeface="Times New Roman" panose="02020603050405020304" pitchFamily="18" charset="0"/>
                <a:cs typeface="Assistant" pitchFamily="2" charset="-79"/>
              </a:rPr>
              <a:t> בשטח ותופעל ע"י </a:t>
            </a:r>
            <a:r>
              <a:rPr lang="he-IL" b="1" dirty="0" err="1">
                <a:latin typeface="Assistant" pitchFamily="2" charset="-79"/>
                <a:ea typeface="Times New Roman" panose="02020603050405020304" pitchFamily="18" charset="0"/>
                <a:cs typeface="Assistant" pitchFamily="2" charset="-79"/>
              </a:rPr>
              <a:t>מנהל.ת</a:t>
            </a:r>
            <a:r>
              <a:rPr lang="he-IL" b="1" dirty="0">
                <a:latin typeface="Assistant" pitchFamily="2" charset="-79"/>
                <a:ea typeface="Times New Roman" panose="02020603050405020304" pitchFamily="18" charset="0"/>
                <a:cs typeface="Assistant" pitchFamily="2" charset="-79"/>
              </a:rPr>
              <a:t> הטור </a:t>
            </a:r>
            <a:r>
              <a:rPr lang="he-IL" b="1" dirty="0" err="1">
                <a:latin typeface="Assistant" pitchFamily="2" charset="-79"/>
                <a:ea typeface="Times New Roman" panose="02020603050405020304" pitchFamily="18" charset="0"/>
                <a:cs typeface="Assistant" pitchFamily="2" charset="-79"/>
              </a:rPr>
              <a:t>ומרכז.ת</a:t>
            </a:r>
            <a:r>
              <a:rPr lang="he-IL" b="1" dirty="0">
                <a:latin typeface="Assistant" pitchFamily="2" charset="-79"/>
                <a:ea typeface="Times New Roman" panose="02020603050405020304" pitchFamily="18" charset="0"/>
                <a:cs typeface="Assistant" pitchFamily="2" charset="-79"/>
              </a:rPr>
              <a:t> ההנהגה שנתנו מענה לסכנה. האירוע הסתיים ללא </a:t>
            </a:r>
            <a:r>
              <a:rPr lang="he-IL" b="1" dirty="0" err="1">
                <a:latin typeface="Assistant" pitchFamily="2" charset="-79"/>
                <a:ea typeface="Times New Roman" panose="02020603050405020304" pitchFamily="18" charset="0"/>
                <a:cs typeface="Assistant" pitchFamily="2" charset="-79"/>
              </a:rPr>
              <a:t>נפגעים.ות</a:t>
            </a:r>
            <a:r>
              <a:rPr lang="he-IL" b="1" dirty="0">
                <a:latin typeface="Assistant" pitchFamily="2" charset="-79"/>
                <a:ea typeface="Times New Roman" panose="02020603050405020304" pitchFamily="18" charset="0"/>
                <a:cs typeface="Assistant" pitchFamily="2" charset="-79"/>
              </a:rPr>
              <a:t>, אך יש להתייחס לאירוע "כמעט ונפגע" כאירוע של פגיעה על מנת שחומרת האירוע תהיה ברורה לכל וכדי שנמנע מאירוע פגיעה דומים בעתיד.</a:t>
            </a:r>
            <a:endParaRPr lang="he-IL" dirty="0">
              <a:latin typeface="Assistant" pitchFamily="2" charset="-79"/>
              <a:ea typeface="Times New Roman" panose="02020603050405020304" pitchFamily="18" charset="0"/>
              <a:cs typeface="Assistant" pitchFamily="2" charset="-79"/>
            </a:endParaRPr>
          </a:p>
          <a:p>
            <a:pPr marL="285750" indent="-285750" algn="just" rtl="1">
              <a:lnSpc>
                <a:spcPct val="150000"/>
              </a:lnSpc>
              <a:buFont typeface="Wingdings" panose="05000000000000000000" pitchFamily="2" charset="2"/>
              <a:buChar char="Ø"/>
            </a:pPr>
            <a:endParaRPr lang="en-US" sz="1800" dirty="0">
              <a:effectLst/>
              <a:latin typeface="Assistant" pitchFamily="2" charset="-79"/>
              <a:ea typeface="Times New Roman" panose="02020603050405020304" pitchFamily="18" charset="0"/>
              <a:cs typeface="Assistant" pitchFamily="2" charset="-79"/>
            </a:endParaRPr>
          </a:p>
        </p:txBody>
      </p:sp>
    </p:spTree>
    <p:extLst>
      <p:ext uri="{BB962C8B-B14F-4D97-AF65-F5344CB8AC3E}">
        <p14:creationId xmlns:p14="http://schemas.microsoft.com/office/powerpoint/2010/main" val="221552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6" name="Google Shape;130;p25">
            <a:extLst>
              <a:ext uri="{FF2B5EF4-FFF2-40B4-BE49-F238E27FC236}">
                <a16:creationId xmlns:a16="http://schemas.microsoft.com/office/drawing/2014/main" id="{13182F0C-7694-4A57-BBC0-2A59172ABF12}"/>
              </a:ext>
            </a:extLst>
          </p:cNvPr>
          <p:cNvSpPr txBox="1"/>
          <p:nvPr/>
        </p:nvSpPr>
        <p:spPr>
          <a:xfrm>
            <a:off x="159406" y="5913030"/>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
        <p:nvSpPr>
          <p:cNvPr id="7" name="Google Shape;245;p34">
            <a:extLst>
              <a:ext uri="{FF2B5EF4-FFF2-40B4-BE49-F238E27FC236}">
                <a16:creationId xmlns:a16="http://schemas.microsoft.com/office/drawing/2014/main" id="{08D96FA5-B277-4D77-A240-4CCD6F08A59E}"/>
              </a:ext>
            </a:extLst>
          </p:cNvPr>
          <p:cNvSpPr txBox="1"/>
          <p:nvPr/>
        </p:nvSpPr>
        <p:spPr>
          <a:xfrm>
            <a:off x="1329654" y="1162087"/>
            <a:ext cx="648468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2500" b="1" dirty="0">
                <a:solidFill>
                  <a:schemeClr val="accent6">
                    <a:lumMod val="50000"/>
                  </a:schemeClr>
                </a:solidFill>
                <a:latin typeface="Assistant" panose="00000500000000000000" pitchFamily="2" charset="-79"/>
                <a:cs typeface="Assistant" panose="00000500000000000000" pitchFamily="2" charset="-79"/>
                <a:sym typeface="Rubik"/>
              </a:rPr>
              <a:t>מקצועיות כערך מוביל</a:t>
            </a:r>
            <a:endParaRPr sz="25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11" name="תיבת טקסט 10">
            <a:extLst>
              <a:ext uri="{FF2B5EF4-FFF2-40B4-BE49-F238E27FC236}">
                <a16:creationId xmlns:a16="http://schemas.microsoft.com/office/drawing/2014/main" id="{DA82BEF9-CF77-427C-8F8A-7AE0AC234A7B}"/>
              </a:ext>
            </a:extLst>
          </p:cNvPr>
          <p:cNvSpPr txBox="1"/>
          <p:nvPr/>
        </p:nvSpPr>
        <p:spPr>
          <a:xfrm>
            <a:off x="159406" y="1653145"/>
            <a:ext cx="8825187" cy="4433330"/>
          </a:xfrm>
          <a:prstGeom prst="rect">
            <a:avLst/>
          </a:prstGeom>
          <a:noFill/>
        </p:spPr>
        <p:txBody>
          <a:bodyPr wrap="square">
            <a:spAutoFit/>
          </a:bodyPr>
          <a:lstStyle/>
          <a:p>
            <a:pPr algn="just" rtl="1">
              <a:lnSpc>
                <a:spcPct val="150000"/>
              </a:lnSpc>
            </a:pPr>
            <a:r>
              <a:rPr lang="he-IL" b="1" dirty="0">
                <a:latin typeface="Assistant" pitchFamily="2" charset="-79"/>
                <a:ea typeface="Times New Roman" panose="02020603050405020304" pitchFamily="18" charset="0"/>
                <a:cs typeface="Assistant" pitchFamily="2" charset="-79"/>
              </a:rPr>
              <a:t>במהלך טיולי פתיחת שנה, שומרי לילה חמושים לא הוזמנו לטיול. לצוות ההנהגה שביקר בחניון נאמר כי הם תכף מגיעים, ובשעה 00:20 בלילה הובן להם כי לא הוזמנו שומרים חמושים. כמו כן, לא הוזמנו </a:t>
            </a:r>
            <a:r>
              <a:rPr lang="he-IL" b="1" dirty="0" err="1">
                <a:latin typeface="Assistant" pitchFamily="2" charset="-79"/>
                <a:ea typeface="Times New Roman" panose="02020603050405020304" pitchFamily="18" charset="0"/>
                <a:cs typeface="Assistant" pitchFamily="2" charset="-79"/>
              </a:rPr>
              <a:t>מער"ים</a:t>
            </a:r>
            <a:r>
              <a:rPr lang="he-IL" b="1" dirty="0">
                <a:latin typeface="Assistant" pitchFamily="2" charset="-79"/>
                <a:ea typeface="Times New Roman" panose="02020603050405020304" pitchFamily="18" charset="0"/>
                <a:cs typeface="Assistant" pitchFamily="2" charset="-79"/>
              </a:rPr>
              <a:t> חמושים למסלול שלמחרת אשר נדרשה בו אבטחה.</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במסגרת התחקיר המקדים עלה ונכתב הפער הקיים בהזמנת כוח האבטחה והרפואה.</a:t>
            </a:r>
          </a:p>
          <a:p>
            <a:pPr marL="285750" indent="-285750" algn="just" rtl="1">
              <a:lnSpc>
                <a:spcPct val="150000"/>
              </a:lnSpc>
              <a:buFont typeface="Wingdings" panose="05000000000000000000" pitchFamily="2" charset="2"/>
              <a:buChar char="Ø"/>
            </a:pPr>
            <a:r>
              <a:rPr lang="he-IL" sz="1600" dirty="0">
                <a:latin typeface="Assistant" pitchFamily="2" charset="-79"/>
                <a:ea typeface="Times New Roman" panose="02020603050405020304" pitchFamily="18" charset="0"/>
                <a:cs typeface="Assistant" pitchFamily="2" charset="-79"/>
              </a:rPr>
              <a:t>לאור מצוקה בשוק, בוצעה הזמנה מחברת אבטחה חדשה שלא עובדים עימה באופן שגרתי.</a:t>
            </a:r>
          </a:p>
          <a:p>
            <a:pPr marL="285750" indent="-285750" algn="just" rtl="1">
              <a:lnSpc>
                <a:spcPct val="150000"/>
              </a:lnSpc>
              <a:buFont typeface="Wingdings" panose="05000000000000000000" pitchFamily="2" charset="2"/>
              <a:buChar char="Ø"/>
            </a:pPr>
            <a:r>
              <a:rPr lang="he-IL" sz="1600" dirty="0">
                <a:latin typeface="Assistant" pitchFamily="2" charset="-79"/>
                <a:cs typeface="Assistant" pitchFamily="2" charset="-79"/>
              </a:rPr>
              <a:t>בניהול ההנהגה ובסיוע של מטה התנועה נעשה שינוי משימה, נמצא מסלול חדש בהתעסקות אל תוך הלילה ואף הוזמנו מאבטחי לילה. </a:t>
            </a:r>
          </a:p>
          <a:p>
            <a:pPr algn="just" rtl="1">
              <a:lnSpc>
                <a:spcPct val="150000"/>
              </a:lnSpc>
            </a:pPr>
            <a:r>
              <a:rPr lang="he-IL" b="1" dirty="0">
                <a:latin typeface="Assistant" pitchFamily="2" charset="-79"/>
                <a:cs typeface="Assistant" pitchFamily="2" charset="-79"/>
              </a:rPr>
              <a:t>לאחר הטיול עלו הממצאים הבאים: ההתעסקות בנושא הייתה של אחת המרכזות בלבד - בנוגע למאבטחי הלילה - המרכזת חשבה שתוכל להשתמש </a:t>
            </a:r>
            <a:r>
              <a:rPr lang="he-IL" b="1" dirty="0" err="1">
                <a:latin typeface="Assistant" pitchFamily="2" charset="-79"/>
                <a:cs typeface="Assistant" pitchFamily="2" charset="-79"/>
              </a:rPr>
              <a:t>במע"רים</a:t>
            </a:r>
            <a:r>
              <a:rPr lang="he-IL" b="1" dirty="0">
                <a:latin typeface="Assistant" pitchFamily="2" charset="-79"/>
                <a:cs typeface="Assistant" pitchFamily="2" charset="-79"/>
              </a:rPr>
              <a:t> החמושים בשמירות במהלך הלילה, כך נאמר גם על ידי הדרג המתנדב, שחדש כולו - המרכזת הייתה בטוחה </a:t>
            </a:r>
            <a:r>
              <a:rPr lang="he-IL" b="1" dirty="0" err="1">
                <a:latin typeface="Assistant" pitchFamily="2" charset="-79"/>
                <a:cs typeface="Assistant" pitchFamily="2" charset="-79"/>
              </a:rPr>
              <a:t>שהמע"רים</a:t>
            </a:r>
            <a:r>
              <a:rPr lang="he-IL" b="1" dirty="0">
                <a:latin typeface="Assistant" pitchFamily="2" charset="-79"/>
                <a:cs typeface="Assistant" pitchFamily="2" charset="-79"/>
              </a:rPr>
              <a:t> יגיעו חמושים מכורח ההרגל שרוב החברות מספקות </a:t>
            </a:r>
            <a:r>
              <a:rPr lang="he-IL" b="1" dirty="0" err="1">
                <a:latin typeface="Assistant" pitchFamily="2" charset="-79"/>
                <a:cs typeface="Assistant" pitchFamily="2" charset="-79"/>
              </a:rPr>
              <a:t>מע"רים</a:t>
            </a:r>
            <a:r>
              <a:rPr lang="he-IL" b="1" dirty="0">
                <a:latin typeface="Assistant" pitchFamily="2" charset="-79"/>
                <a:cs typeface="Assistant" pitchFamily="2" charset="-79"/>
              </a:rPr>
              <a:t> חמושים בלבד.</a:t>
            </a:r>
            <a:endParaRPr lang="en-US" sz="1800" dirty="0">
              <a:effectLst/>
              <a:latin typeface="Assistant" pitchFamily="2" charset="-79"/>
              <a:ea typeface="Times New Roman" panose="02020603050405020304" pitchFamily="18" charset="0"/>
              <a:cs typeface="Assistant" pitchFamily="2" charset="-79"/>
            </a:endParaRPr>
          </a:p>
        </p:txBody>
      </p:sp>
    </p:spTree>
    <p:extLst>
      <p:ext uri="{BB962C8B-B14F-4D97-AF65-F5344CB8AC3E}">
        <p14:creationId xmlns:p14="http://schemas.microsoft.com/office/powerpoint/2010/main" val="35660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245;p34">
            <a:extLst>
              <a:ext uri="{FF2B5EF4-FFF2-40B4-BE49-F238E27FC236}">
                <a16:creationId xmlns:a16="http://schemas.microsoft.com/office/drawing/2014/main" id="{08D96FA5-B277-4D77-A240-4CCD6F08A59E}"/>
              </a:ext>
            </a:extLst>
          </p:cNvPr>
          <p:cNvSpPr txBox="1"/>
          <p:nvPr/>
        </p:nvSpPr>
        <p:spPr>
          <a:xfrm>
            <a:off x="0" y="1352410"/>
            <a:ext cx="8934244"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t>אחריות</a:t>
            </a:r>
          </a:p>
          <a:p>
            <a:pPr marL="0" lvl="0" indent="0" algn="ctr" rtl="1">
              <a:spcBef>
                <a:spcPts val="0"/>
              </a:spcBef>
              <a:spcAft>
                <a:spcPts val="0"/>
              </a:spcAft>
              <a:buNone/>
            </a:pPr>
            <a:r>
              <a:rPr lang="he-IL" sz="11500" b="1" dirty="0">
                <a:solidFill>
                  <a:schemeClr val="accent6">
                    <a:lumMod val="50000"/>
                  </a:schemeClr>
                </a:solidFill>
                <a:latin typeface="Assistant" panose="00000500000000000000" pitchFamily="2" charset="-79"/>
                <a:ea typeface="Rubik"/>
                <a:cs typeface="Assistant" panose="00000500000000000000" pitchFamily="2" charset="-79"/>
                <a:sym typeface="Rubik"/>
              </a:rPr>
              <a:t>ומקצועיות</a:t>
            </a:r>
            <a:endParaRPr sz="32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8" name="Google Shape;245;p34">
            <a:extLst>
              <a:ext uri="{FF2B5EF4-FFF2-40B4-BE49-F238E27FC236}">
                <a16:creationId xmlns:a16="http://schemas.microsoft.com/office/drawing/2014/main" id="{C6778C19-BF4F-4F08-8961-8898C3301BBC}"/>
              </a:ext>
            </a:extLst>
          </p:cNvPr>
          <p:cNvSpPr txBox="1"/>
          <p:nvPr/>
        </p:nvSpPr>
        <p:spPr>
          <a:xfrm>
            <a:off x="2476179" y="2375434"/>
            <a:ext cx="4815220"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endParaRPr sz="3200" dirty="0">
              <a:solidFill>
                <a:schemeClr val="accent6">
                  <a:lumMod val="50000"/>
                </a:schemeClr>
              </a:solidFill>
              <a:latin typeface="Assistant" panose="00000500000000000000" pitchFamily="2" charset="-79"/>
              <a:cs typeface="Assistant" panose="00000500000000000000" pitchFamily="2" charset="-79"/>
            </a:endParaRPr>
          </a:p>
        </p:txBody>
      </p:sp>
      <p:sp>
        <p:nvSpPr>
          <p:cNvPr id="11" name="Google Shape;130;p25">
            <a:extLst>
              <a:ext uri="{FF2B5EF4-FFF2-40B4-BE49-F238E27FC236}">
                <a16:creationId xmlns:a16="http://schemas.microsoft.com/office/drawing/2014/main" id="{3C79BAE6-F943-456E-B86E-C93CD6A622E2}"/>
              </a:ext>
            </a:extLst>
          </p:cNvPr>
          <p:cNvSpPr txBox="1"/>
          <p:nvPr/>
        </p:nvSpPr>
        <p:spPr>
          <a:xfrm>
            <a:off x="251388" y="5892576"/>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Tree>
    <p:extLst>
      <p:ext uri="{BB962C8B-B14F-4D97-AF65-F5344CB8AC3E}">
        <p14:creationId xmlns:p14="http://schemas.microsoft.com/office/powerpoint/2010/main" val="3697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a:extLst>
              <a:ext uri="{FF2B5EF4-FFF2-40B4-BE49-F238E27FC236}">
                <a16:creationId xmlns:a16="http://schemas.microsoft.com/office/drawing/2014/main" id="{DA4A09C8-B651-4CA5-9802-B7D8ECE92A92}"/>
              </a:ext>
            </a:extLst>
          </p:cNvPr>
          <p:cNvPicPr>
            <a:picLocks noChangeAspect="1"/>
          </p:cNvPicPr>
          <p:nvPr/>
        </p:nvPicPr>
        <p:blipFill rotWithShape="1">
          <a:blip r:embed="rId2"/>
          <a:srcRect l="47507" r="45979" b="91580"/>
          <a:stretch/>
        </p:blipFill>
        <p:spPr>
          <a:xfrm>
            <a:off x="4051761" y="0"/>
            <a:ext cx="1149413" cy="1114337"/>
          </a:xfrm>
          <a:prstGeom prst="rect">
            <a:avLst/>
          </a:prstGeom>
        </p:spPr>
      </p:pic>
      <p:sp>
        <p:nvSpPr>
          <p:cNvPr id="7" name="Google Shape;245;p34">
            <a:extLst>
              <a:ext uri="{FF2B5EF4-FFF2-40B4-BE49-F238E27FC236}">
                <a16:creationId xmlns:a16="http://schemas.microsoft.com/office/drawing/2014/main" id="{08D96FA5-B277-4D77-A240-4CCD6F08A59E}"/>
              </a:ext>
            </a:extLst>
          </p:cNvPr>
          <p:cNvSpPr txBox="1"/>
          <p:nvPr/>
        </p:nvSpPr>
        <p:spPr>
          <a:xfrm>
            <a:off x="454517" y="2122324"/>
            <a:ext cx="8343899" cy="1167562"/>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he-IL" sz="9600" b="1" dirty="0">
                <a:solidFill>
                  <a:schemeClr val="accent6">
                    <a:lumMod val="50000"/>
                  </a:schemeClr>
                </a:solidFill>
                <a:latin typeface="Assistant" panose="00000500000000000000" pitchFamily="2" charset="-79"/>
                <a:ea typeface="Rubik"/>
                <a:cs typeface="Assistant" panose="00000500000000000000" pitchFamily="2" charset="-79"/>
                <a:sym typeface="Rubik"/>
              </a:rPr>
              <a:t>"רוח המרכז/ת"</a:t>
            </a:r>
            <a:endParaRPr sz="9600" b="1" dirty="0">
              <a:solidFill>
                <a:schemeClr val="accent6">
                  <a:lumMod val="50000"/>
                </a:schemeClr>
              </a:solidFill>
              <a:latin typeface="Assistant" panose="00000500000000000000" pitchFamily="2" charset="-79"/>
              <a:cs typeface="Assistant" panose="00000500000000000000" pitchFamily="2" charset="-79"/>
            </a:endParaRPr>
          </a:p>
        </p:txBody>
      </p:sp>
      <p:sp>
        <p:nvSpPr>
          <p:cNvPr id="6" name="Google Shape;130;p25">
            <a:extLst>
              <a:ext uri="{FF2B5EF4-FFF2-40B4-BE49-F238E27FC236}">
                <a16:creationId xmlns:a16="http://schemas.microsoft.com/office/drawing/2014/main" id="{8EF88FDF-7DCB-4F7E-B136-8490666342A1}"/>
              </a:ext>
            </a:extLst>
          </p:cNvPr>
          <p:cNvSpPr txBox="1"/>
          <p:nvPr/>
        </p:nvSpPr>
        <p:spPr>
          <a:xfrm>
            <a:off x="251388" y="5892576"/>
            <a:ext cx="3120704" cy="408256"/>
          </a:xfrm>
          <a:prstGeom prst="rect">
            <a:avLst/>
          </a:prstGeom>
          <a:noFill/>
          <a:ln>
            <a:noFill/>
          </a:ln>
        </p:spPr>
        <p:txBody>
          <a:bodyPr spcFirstLastPara="1" wrap="square" lIns="91425" tIns="91425" rIns="91425" bIns="91425" anchor="ctr" anchorCtr="0">
            <a:noAutofit/>
          </a:bodyPr>
          <a:lstStyle/>
          <a:p>
            <a:pPr marL="0" lvl="0" indent="0" algn="ctr" rtl="1">
              <a:lnSpc>
                <a:spcPct val="115000"/>
              </a:lnSpc>
              <a:spcBef>
                <a:spcPts val="0"/>
              </a:spcBef>
              <a:spcAft>
                <a:spcPts val="0"/>
              </a:spcAft>
              <a:buNone/>
            </a:pPr>
            <a:r>
              <a:rPr lang="he-IL" sz="3600" b="1" dirty="0">
                <a:solidFill>
                  <a:schemeClr val="dk1"/>
                </a:solidFill>
                <a:latin typeface="Assistant" panose="00000500000000000000" pitchFamily="2" charset="-79"/>
                <a:ea typeface="Rubik"/>
                <a:cs typeface="Assistant" panose="00000500000000000000" pitchFamily="2" charset="-79"/>
                <a:sym typeface="Rubik"/>
              </a:rPr>
              <a:t>  </a:t>
            </a:r>
            <a:r>
              <a:rPr lang="he-IL" b="1" dirty="0">
                <a:solidFill>
                  <a:schemeClr val="dk1"/>
                </a:solidFill>
                <a:latin typeface="Assistant" panose="00000500000000000000" pitchFamily="2" charset="-79"/>
                <a:ea typeface="Rubik"/>
                <a:cs typeface="Assistant" panose="00000500000000000000" pitchFamily="2" charset="-79"/>
                <a:sym typeface="Rubik"/>
              </a:rPr>
              <a:t>פסח תשפ"ב </a:t>
            </a:r>
            <a:r>
              <a:rPr lang="he-IL" b="1" dirty="0">
                <a:solidFill>
                  <a:srgbClr val="434343"/>
                </a:solidFill>
                <a:latin typeface="Assistant" panose="00000500000000000000" pitchFamily="2" charset="-79"/>
                <a:ea typeface="Rubik"/>
                <a:cs typeface="Assistant" panose="00000500000000000000" pitchFamily="2" charset="-79"/>
                <a:sym typeface="Rubik"/>
              </a:rPr>
              <a:t> </a:t>
            </a:r>
            <a:r>
              <a:rPr lang="en-US" b="1" dirty="0">
                <a:solidFill>
                  <a:srgbClr val="434343"/>
                </a:solidFill>
                <a:latin typeface="Assistant" panose="00000500000000000000" pitchFamily="2" charset="-79"/>
                <a:ea typeface="Rubik"/>
                <a:cs typeface="Assistant" panose="00000500000000000000" pitchFamily="2" charset="-79"/>
                <a:sym typeface="Rubik"/>
              </a:rPr>
              <a:t>I</a:t>
            </a:r>
            <a:r>
              <a:rPr lang="he-IL" b="1" dirty="0">
                <a:solidFill>
                  <a:srgbClr val="434343"/>
                </a:solidFill>
                <a:latin typeface="Assistant" panose="00000500000000000000" pitchFamily="2" charset="-79"/>
                <a:ea typeface="Rubik"/>
                <a:cs typeface="Assistant" panose="00000500000000000000" pitchFamily="2" charset="-79"/>
                <a:sym typeface="Rubik"/>
              </a:rPr>
              <a:t>  מרץ 2022</a:t>
            </a:r>
            <a:endParaRPr b="1" dirty="0">
              <a:solidFill>
                <a:srgbClr val="434343"/>
              </a:solidFill>
              <a:latin typeface="Assistant" panose="00000500000000000000" pitchFamily="2" charset="-79"/>
              <a:ea typeface="Rubik"/>
              <a:cs typeface="Assistant" panose="00000500000000000000" pitchFamily="2" charset="-79"/>
              <a:sym typeface="Rubik"/>
            </a:endParaRPr>
          </a:p>
        </p:txBody>
      </p:sp>
    </p:spTree>
    <p:extLst>
      <p:ext uri="{BB962C8B-B14F-4D97-AF65-F5344CB8AC3E}">
        <p14:creationId xmlns:p14="http://schemas.microsoft.com/office/powerpoint/2010/main" val="42310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081552FFDB6049B1CA8D26F52A76B1" ma:contentTypeVersion="17" ma:contentTypeDescription="Create a new document." ma:contentTypeScope="" ma:versionID="796d8ff65ef750b9b2abec92d8aff00f">
  <xsd:schema xmlns:xsd="http://www.w3.org/2001/XMLSchema" xmlns:xs="http://www.w3.org/2001/XMLSchema" xmlns:p="http://schemas.microsoft.com/office/2006/metadata/properties" xmlns:ns3="7c63fc50-b846-4fe1-9df7-e9ed0edcebe6" xmlns:ns4="8e618559-f081-4f47-8bc2-9e55a55213eb" targetNamespace="http://schemas.microsoft.com/office/2006/metadata/properties" ma:root="true" ma:fieldsID="4cc154198eca7081787ac91cafbc4777" ns3:_="" ns4:_="">
    <xsd:import namespace="7c63fc50-b846-4fe1-9df7-e9ed0edcebe6"/>
    <xsd:import namespace="8e618559-f081-4f47-8bc2-9e55a55213eb"/>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3fc50-b846-4fe1-9df7-e9ed0edceb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18559-f081-4f47-8bc2-9e55a55213e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7c63fc50-b846-4fe1-9df7-e9ed0edcebe6" xsi:nil="true"/>
    <MigrationWizIdDocumentLibraryPermissions xmlns="7c63fc50-b846-4fe1-9df7-e9ed0edcebe6" xsi:nil="true"/>
    <MigrationWizIdSecurityGroups xmlns="7c63fc50-b846-4fe1-9df7-e9ed0edcebe6" xsi:nil="true"/>
    <MigrationWizIdPermissionLevels xmlns="7c63fc50-b846-4fe1-9df7-e9ed0edcebe6" xsi:nil="true"/>
    <MigrationWizId xmlns="7c63fc50-b846-4fe1-9df7-e9ed0edcebe6" xsi:nil="true"/>
  </documentManagement>
</p:properties>
</file>

<file path=customXml/itemProps1.xml><?xml version="1.0" encoding="utf-8"?>
<ds:datastoreItem xmlns:ds="http://schemas.openxmlformats.org/officeDocument/2006/customXml" ds:itemID="{814A57CB-BC3D-40C3-926F-F75777835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3fc50-b846-4fe1-9df7-e9ed0edcebe6"/>
    <ds:schemaRef ds:uri="8e618559-f081-4f47-8bc2-9e55a5521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3719AF-BE31-47B4-9491-CD47399E323A}">
  <ds:schemaRefs>
    <ds:schemaRef ds:uri="http://schemas.microsoft.com/sharepoint/v3/contenttype/forms"/>
  </ds:schemaRefs>
</ds:datastoreItem>
</file>

<file path=customXml/itemProps3.xml><?xml version="1.0" encoding="utf-8"?>
<ds:datastoreItem xmlns:ds="http://schemas.openxmlformats.org/officeDocument/2006/customXml" ds:itemID="{ECDBCDCF-90F9-425C-BEF4-C8BF5D517E55}">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schemas.microsoft.com/office/2006/metadata/properties"/>
    <ds:schemaRef ds:uri="http://purl.org/dc/elements/1.1/"/>
    <ds:schemaRef ds:uri="7c63fc50-b846-4fe1-9df7-e9ed0edcebe6"/>
    <ds:schemaRef ds:uri="http://schemas.microsoft.com/office/infopath/2007/PartnerControls"/>
    <ds:schemaRef ds:uri="8e618559-f081-4f47-8bc2-9e55a55213eb"/>
  </ds:schemaRefs>
</ds:datastoreItem>
</file>

<file path=docProps/app.xml><?xml version="1.0" encoding="utf-8"?>
<Properties xmlns="http://schemas.openxmlformats.org/officeDocument/2006/extended-properties" xmlns:vt="http://schemas.openxmlformats.org/officeDocument/2006/docPropsVTypes">
  <Template>Office Theme</Template>
  <TotalTime>498</TotalTime>
  <Words>647</Words>
  <Application>Microsoft Office PowerPoint</Application>
  <PresentationFormat>‫הצגה על המסך (4:3)</PresentationFormat>
  <Paragraphs>47</Paragraphs>
  <Slides>11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Assistant</vt:lpstr>
      <vt:lpstr>Calibri</vt:lpstr>
      <vt:lpstr>Calibri Light</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lastModifiedBy>תומר דגן</cp:lastModifiedBy>
  <cp:revision>10</cp:revision>
  <cp:lastPrinted>2021-11-15T17:56:57Z</cp:lastPrinted>
  <dcterms:created xsi:type="dcterms:W3CDTF">2021-06-06T09:36:39Z</dcterms:created>
  <dcterms:modified xsi:type="dcterms:W3CDTF">2022-03-24T15:48:25Z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0x010100F0081552FFDB6049B1CA8D26F52A76B1</vt:lpwstr>
  </property>
</Properties>
</file>