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5" r:id="rId1"/>
  </p:sldMasterIdLst>
  <p:sldIdLst>
    <p:sldId id="256" r:id="rId2"/>
    <p:sldId id="316" r:id="rId3"/>
    <p:sldId id="317" r:id="rId4"/>
    <p:sldId id="320" r:id="rId5"/>
    <p:sldId id="324" r:id="rId6"/>
    <p:sldId id="318" r:id="rId7"/>
    <p:sldId id="325" r:id="rId8"/>
    <p:sldId id="328" r:id="rId9"/>
    <p:sldId id="322" r:id="rId10"/>
    <p:sldId id="326" r:id="rId11"/>
    <p:sldId id="334" r:id="rId12"/>
    <p:sldId id="329" r:id="rId13"/>
    <p:sldId id="323" r:id="rId14"/>
    <p:sldId id="336" r:id="rId15"/>
    <p:sldId id="337" r:id="rId16"/>
    <p:sldId id="338" r:id="rId17"/>
    <p:sldId id="339" r:id="rId18"/>
    <p:sldId id="330" r:id="rId19"/>
    <p:sldId id="335" r:id="rId20"/>
    <p:sldId id="33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3" d="100"/>
          <a:sy n="53" d="100"/>
        </p:scale>
        <p:origin x="40"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23859620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249998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94463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5D460BB-991E-47C6-994B-1BB6F28E470B}" type="slidenum">
              <a:rPr lang="he-IL" smtClean="0"/>
              <a:pPr/>
              <a:t>‹#›</a:t>
            </a:fld>
            <a:endParaRPr lang="he-IL"/>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2556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503576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1677094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2464561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4195712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he-IL"/>
              <a:t>לחץ כדי לערוך סגנון כותרת של תבנית בסיס</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2342779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22613482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409724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7058628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411287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Content Placeholder 3"/>
          <p:cNvSpPr>
            <a:spLocks noGrp="1"/>
          </p:cNvSpPr>
          <p:nvPr>
            <p:ph sz="quarter" idx="13"/>
          </p:nvPr>
        </p:nvSpPr>
        <p:spPr>
          <a:xfrm>
            <a:off x="685331" y="3051013"/>
            <a:ext cx="3829520" cy="274018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3" name="Content Placeholder 5"/>
          <p:cNvSpPr>
            <a:spLocks noGrp="1"/>
          </p:cNvSpPr>
          <p:nvPr>
            <p:ph sz="quarter" idx="14"/>
          </p:nvPr>
        </p:nvSpPr>
        <p:spPr>
          <a:xfrm>
            <a:off x="4629150" y="3051013"/>
            <a:ext cx="3829051" cy="274018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235645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28067775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6202019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he-IL"/>
              <a:t>לחץ כדי לערוך סגנון כותרת של תבנית בסיס</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275034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B000580-E4E4-4632-82CE-2EA54DB8FE5E}" type="datetimeFigureOut">
              <a:rPr lang="he-IL" smtClean="0"/>
              <a:pPr/>
              <a:t>י"ח/אדר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5D460BB-991E-47C6-994B-1BB6F28E470B}" type="slidenum">
              <a:rPr lang="he-IL" smtClean="0"/>
              <a:pPr/>
              <a:t>‹#›</a:t>
            </a:fld>
            <a:endParaRPr lang="he-IL"/>
          </a:p>
        </p:txBody>
      </p:sp>
    </p:spTree>
    <p:extLst>
      <p:ext uri="{BB962C8B-B14F-4D97-AF65-F5344CB8AC3E}">
        <p14:creationId xmlns:p14="http://schemas.microsoft.com/office/powerpoint/2010/main" val="13952419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B000580-E4E4-4632-82CE-2EA54DB8FE5E}" type="datetimeFigureOut">
              <a:rPr lang="he-IL" smtClean="0"/>
              <a:pPr/>
              <a:t>י"ח/אדר ב/תשפ"ב</a:t>
            </a:fld>
            <a:endParaRPr lang="he-IL"/>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he-IL"/>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E5D460BB-991E-47C6-994B-1BB6F28E470B}" type="slidenum">
              <a:rPr lang="he-IL" smtClean="0"/>
              <a:pPr/>
              <a:t>‹#›</a:t>
            </a:fld>
            <a:endParaRPr lang="he-IL"/>
          </a:p>
        </p:txBody>
      </p:sp>
    </p:spTree>
    <p:extLst>
      <p:ext uri="{BB962C8B-B14F-4D97-AF65-F5344CB8AC3E}">
        <p14:creationId xmlns:p14="http://schemas.microsoft.com/office/powerpoint/2010/main" val="180357435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il/url?sa=i&amp;rct=j&amp;q=&amp;esrc=s&amp;source=images&amp;cd=&amp;cad=rja&amp;uact=8&amp;ved=0ahUKEwj7vuP_4tLSAhUFuxQKHV_EDG4QjRwIBw&amp;url=http://www.smore4u.com/hiking/12-hiking-tips-for-a-safe-and-happy-hike/&amp;bvm=bv.149397726,d.d24&amp;psig=AFQjCNE_7LI-BTsOVgh6m2LfjFUDNAmyaQ&amp;ust=1489402538012185"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תוצאת תמונה עבור ‪hiking‬‏">
            <a:hlinkClick r:id="rId2"/>
          </p:cNvPr>
          <p:cNvPicPr>
            <a:picLocks noChangeAspect="1" noChangeArrowheads="1"/>
          </p:cNvPicPr>
          <p:nvPr/>
        </p:nvPicPr>
        <p:blipFill>
          <a:blip r:embed="rId3" cstate="print"/>
          <a:srcRect l="4076" r="4598"/>
          <a:stretch>
            <a:fillRect/>
          </a:stretch>
        </p:blipFill>
        <p:spPr bwMode="auto">
          <a:xfrm>
            <a:off x="-36512" y="0"/>
            <a:ext cx="9412372" cy="6858000"/>
          </a:xfrm>
          <a:prstGeom prst="rect">
            <a:avLst/>
          </a:prstGeom>
          <a:noFill/>
        </p:spPr>
      </p:pic>
      <p:sp>
        <p:nvSpPr>
          <p:cNvPr id="2" name="כותרת 1"/>
          <p:cNvSpPr>
            <a:spLocks noGrp="1"/>
          </p:cNvSpPr>
          <p:nvPr>
            <p:ph type="ctrTitle"/>
          </p:nvPr>
        </p:nvSpPr>
        <p:spPr>
          <a:xfrm>
            <a:off x="0" y="3933056"/>
            <a:ext cx="9375860" cy="3024336"/>
          </a:xfrm>
          <a:effectLst>
            <a:outerShdw blurRad="50800" dist="38100" dir="2700000" algn="tl" rotWithShape="0">
              <a:prstClr val="black">
                <a:alpha val="40000"/>
              </a:prstClr>
            </a:outerShdw>
          </a:effectLst>
        </p:spPr>
        <p:txBody>
          <a:bodyPr>
            <a:noAutofit/>
          </a:bodyPr>
          <a:lstStyle/>
          <a:p>
            <a:r>
              <a:rPr lang="he-IL" sz="10000" b="1" dirty="0">
                <a:solidFill>
                  <a:schemeClr val="bg1"/>
                </a:solidFill>
                <a:effectLst>
                  <a:outerShdw blurRad="38100" dist="38100" dir="2700000" algn="tl">
                    <a:srgbClr val="000000">
                      <a:alpha val="43137"/>
                    </a:srgbClr>
                  </a:outerShdw>
                </a:effectLst>
                <a:latin typeface="Horev CLM" panose="02000903000000000000" pitchFamily="2" charset="-79"/>
                <a:cs typeface="Horev CLM" panose="02000903000000000000" pitchFamily="2" charset="-79"/>
              </a:rPr>
              <a:t>תדריך מקדים לטיולי אתגר 2022</a:t>
            </a:r>
          </a:p>
        </p:txBody>
      </p:sp>
      <p:pic>
        <p:nvPicPr>
          <p:cNvPr id="5" name="תמונה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76872" y="0"/>
            <a:ext cx="1298988" cy="15487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מצגת-צופים.JPG">
            <a:extLst>
              <a:ext uri="{FF2B5EF4-FFF2-40B4-BE49-F238E27FC236}">
                <a16:creationId xmlns:a16="http://schemas.microsoft.com/office/drawing/2014/main" id="{BEDF173C-62AE-4AC3-B9E1-82BC9F2FAC52}"/>
              </a:ext>
            </a:extLst>
          </p:cNvPr>
          <p:cNvPicPr>
            <a:picLocks noChangeAspect="1"/>
          </p:cNvPicPr>
          <p:nvPr/>
        </p:nvPicPr>
        <p:blipFill rotWithShape="1">
          <a:blip r:embed="rId2" cstate="print"/>
          <a:srcRect t="1" b="-5650"/>
          <a:stretch/>
        </p:blipFill>
        <p:spPr>
          <a:xfrm>
            <a:off x="-36512" y="0"/>
            <a:ext cx="9180512" cy="7245424"/>
          </a:xfrm>
          <a:prstGeom prst="rect">
            <a:avLst/>
          </a:prstGeom>
        </p:spPr>
      </p:pic>
      <p:sp>
        <p:nvSpPr>
          <p:cNvPr id="5" name="מציין מיקום תוכן 2"/>
          <p:cNvSpPr txBox="1">
            <a:spLocks/>
          </p:cNvSpPr>
          <p:nvPr/>
        </p:nvSpPr>
        <p:spPr>
          <a:xfrm>
            <a:off x="125252" y="2304256"/>
            <a:ext cx="8856984" cy="5517232"/>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e-IL" sz="2400" dirty="0">
                <a:latin typeface="Open Sans Hebrew" panose="00000800000000000000" pitchFamily="2" charset="-79"/>
                <a:cs typeface="Open Sans Hebrew" panose="00000800000000000000" pitchFamily="2" charset="-79"/>
              </a:rPr>
              <a:t>חל איסור על כניסה לשדות חקלאיים ואזורים פרטיים</a:t>
            </a:r>
          </a:p>
          <a:p>
            <a:pPr lvl="1"/>
            <a:r>
              <a:rPr lang="he-IL" sz="2400" dirty="0">
                <a:latin typeface="Open Sans Hebrew" panose="00000800000000000000" pitchFamily="2" charset="-79"/>
                <a:cs typeface="Open Sans Hebrew" panose="00000800000000000000" pitchFamily="2" charset="-79"/>
              </a:rPr>
              <a:t>ככלל, יש לשמור על הטבע ולנקות את המסלולים. </a:t>
            </a:r>
          </a:p>
          <a:p>
            <a:pPr marL="457200" lvl="1" indent="0">
              <a:buNone/>
            </a:pPr>
            <a:endParaRPr lang="he-IL" sz="2400" dirty="0">
              <a:latin typeface="Open Sans Hebrew" panose="00000800000000000000" pitchFamily="2" charset="-79"/>
              <a:cs typeface="Open Sans Hebrew" panose="00000800000000000000" pitchFamily="2" charset="-79"/>
            </a:endParaRPr>
          </a:p>
          <a:p>
            <a:endParaRPr lang="he-IL" sz="2400" dirty="0">
              <a:latin typeface="Open Sans Hebrew" panose="00000800000000000000" pitchFamily="2" charset="-79"/>
              <a:cs typeface="Open Sans Hebrew" panose="00000800000000000000" pitchFamily="2" charset="-79"/>
            </a:endParaRPr>
          </a:p>
          <a:p>
            <a:r>
              <a:rPr lang="he-IL" sz="2400" dirty="0">
                <a:latin typeface="Open Sans Hebrew" panose="00000800000000000000" pitchFamily="2" charset="-79"/>
                <a:cs typeface="Open Sans Hebrew" panose="00000800000000000000" pitchFamily="2" charset="-79"/>
              </a:rPr>
              <a:t>משקל מקסימאלי לנשיאה/סחיבה של חניך ט' – </a:t>
            </a:r>
            <a:r>
              <a:rPr lang="he-IL" sz="2400" u="sng" dirty="0">
                <a:latin typeface="Open Sans Hebrew" panose="00000800000000000000" pitchFamily="2" charset="-79"/>
                <a:cs typeface="Open Sans Hebrew" panose="00000800000000000000" pitchFamily="2" charset="-79"/>
              </a:rPr>
              <a:t>עד 12 ק"ג</a:t>
            </a:r>
            <a:r>
              <a:rPr lang="he-IL" sz="2400" dirty="0">
                <a:latin typeface="Open Sans Hebrew" panose="00000800000000000000" pitchFamily="2" charset="-79"/>
                <a:cs typeface="Open Sans Hebrew" panose="00000800000000000000" pitchFamily="2" charset="-79"/>
              </a:rPr>
              <a:t> ולא יותר מ20% ממשקל גוף</a:t>
            </a:r>
          </a:p>
          <a:p>
            <a:pPr lvl="1"/>
            <a:r>
              <a:rPr lang="he-IL" sz="2400" dirty="0">
                <a:latin typeface="Open Sans Hebrew" panose="00000800000000000000" pitchFamily="2" charset="-79"/>
                <a:cs typeface="Open Sans Hebrew" panose="00000800000000000000" pitchFamily="2" charset="-79"/>
              </a:rPr>
              <a:t>יש להגיע עם תיקים אישיים ערב הטיול לבדיקתם ושקילתם</a:t>
            </a:r>
          </a:p>
          <a:p>
            <a:pPr lvl="1"/>
            <a:r>
              <a:rPr lang="he-IL" sz="2400" dirty="0">
                <a:latin typeface="Open Sans Hebrew" panose="00000800000000000000" pitchFamily="2" charset="-79"/>
                <a:cs typeface="Open Sans Hebrew" panose="00000800000000000000" pitchFamily="2" charset="-79"/>
              </a:rPr>
              <a:t>יש לוודא תיקים מתאימים לטיול</a:t>
            </a:r>
          </a:p>
          <a:p>
            <a:pPr marL="457200" lvl="1" indent="0">
              <a:buNone/>
            </a:pPr>
            <a:endParaRPr lang="he-IL" sz="2400" dirty="0">
              <a:latin typeface="Open Sans Hebrew" panose="00000800000000000000" pitchFamily="2" charset="-79"/>
              <a:cs typeface="Open Sans Hebrew" panose="00000800000000000000" pitchFamily="2" charset="-79"/>
            </a:endParaRPr>
          </a:p>
        </p:txBody>
      </p:sp>
      <p:sp>
        <p:nvSpPr>
          <p:cNvPr id="8" name="כותרת 1">
            <a:extLst>
              <a:ext uri="{FF2B5EF4-FFF2-40B4-BE49-F238E27FC236}">
                <a16:creationId xmlns:a16="http://schemas.microsoft.com/office/drawing/2014/main" id="{FBA1EB1C-11AF-490B-A6B4-9E3178C53688}"/>
              </a:ext>
            </a:extLst>
          </p:cNvPr>
          <p:cNvSpPr txBox="1">
            <a:spLocks/>
          </p:cNvSpPr>
          <p:nvPr/>
        </p:nvSpPr>
        <p:spPr>
          <a:xfrm>
            <a:off x="1512168" y="764704"/>
            <a:ext cx="7380312" cy="1656184"/>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7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rPr>
              <a:t>הנחיות ונהלים כלליים</a:t>
            </a:r>
          </a:p>
        </p:txBody>
      </p:sp>
    </p:spTree>
    <p:extLst>
      <p:ext uri="{BB962C8B-B14F-4D97-AF65-F5344CB8AC3E}">
        <p14:creationId xmlns:p14="http://schemas.microsoft.com/office/powerpoint/2010/main" val="2136881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מצגת-צופים.JPG">
            <a:extLst>
              <a:ext uri="{FF2B5EF4-FFF2-40B4-BE49-F238E27FC236}">
                <a16:creationId xmlns:a16="http://schemas.microsoft.com/office/drawing/2014/main" id="{6E8A6DCA-CF35-4310-91D5-EDD69ED3F819}"/>
              </a:ext>
            </a:extLst>
          </p:cNvPr>
          <p:cNvPicPr>
            <a:picLocks noChangeAspect="1"/>
          </p:cNvPicPr>
          <p:nvPr/>
        </p:nvPicPr>
        <p:blipFill rotWithShape="1">
          <a:blip r:embed="rId2" cstate="print"/>
          <a:srcRect t="1" b="-5650"/>
          <a:stretch/>
        </p:blipFill>
        <p:spPr>
          <a:xfrm>
            <a:off x="-36512" y="0"/>
            <a:ext cx="9180512" cy="7245424"/>
          </a:xfrm>
          <a:prstGeom prst="rect">
            <a:avLst/>
          </a:prstGeom>
        </p:spPr>
      </p:pic>
      <p:sp>
        <p:nvSpPr>
          <p:cNvPr id="5" name="מציין מיקום תוכן 2"/>
          <p:cNvSpPr txBox="1">
            <a:spLocks/>
          </p:cNvSpPr>
          <p:nvPr/>
        </p:nvSpPr>
        <p:spPr>
          <a:xfrm>
            <a:off x="179512" y="2403648"/>
            <a:ext cx="8856984" cy="541784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e-IL" sz="2000" dirty="0">
                <a:latin typeface="Open Sans Hebrew" panose="00000800000000000000" pitchFamily="2" charset="-79"/>
                <a:cs typeface="Open Sans Hebrew" panose="00000800000000000000" pitchFamily="2" charset="-79"/>
              </a:rPr>
              <a:t>חציית כביש במעברים תחתיים בלבד</a:t>
            </a:r>
          </a:p>
          <a:p>
            <a:r>
              <a:rPr lang="he-IL" sz="2000" dirty="0">
                <a:latin typeface="Open Sans Hebrew" panose="00000800000000000000" pitchFamily="2" charset="-79"/>
                <a:cs typeface="Open Sans Hebrew" panose="00000800000000000000" pitchFamily="2" charset="-79"/>
              </a:rPr>
              <a:t>דגש חשוב לעמידה לצד מעברים אלו – זהירות </a:t>
            </a:r>
          </a:p>
          <a:p>
            <a:pPr marL="0" indent="0">
              <a:buNone/>
            </a:pPr>
            <a:r>
              <a:rPr lang="he-IL" sz="2000" dirty="0">
                <a:latin typeface="Open Sans Hebrew" panose="00000800000000000000" pitchFamily="2" charset="-79"/>
                <a:cs typeface="Open Sans Hebrew" panose="00000800000000000000" pitchFamily="2" charset="-79"/>
              </a:rPr>
              <a:t>    </a:t>
            </a:r>
            <a:r>
              <a:rPr lang="he-IL" sz="2000" dirty="0" err="1">
                <a:latin typeface="Open Sans Hebrew" panose="00000800000000000000" pitchFamily="2" charset="-79"/>
                <a:cs typeface="Open Sans Hebrew" panose="00000800000000000000" pitchFamily="2" charset="-79"/>
              </a:rPr>
              <a:t>מקירבה</a:t>
            </a:r>
            <a:r>
              <a:rPr lang="he-IL" sz="2000" dirty="0">
                <a:latin typeface="Open Sans Hebrew" panose="00000800000000000000" pitchFamily="2" charset="-79"/>
                <a:cs typeface="Open Sans Hebrew" panose="00000800000000000000" pitchFamily="2" charset="-79"/>
              </a:rPr>
              <a:t> מסוכנת לכבישים</a:t>
            </a:r>
          </a:p>
          <a:p>
            <a:r>
              <a:rPr lang="he-IL" sz="2000" dirty="0">
                <a:latin typeface="Open Sans Hebrew" panose="00000800000000000000" pitchFamily="2" charset="-79"/>
                <a:cs typeface="Open Sans Hebrew" panose="00000800000000000000" pitchFamily="2" charset="-79"/>
              </a:rPr>
              <a:t>יש לשים לב לכמות הרכבים במסלולים בהם אנו מטיילים – אין לקיים עצירות ארוכות על דרכים, אין ליצור קשר עם רכבים פרטיים</a:t>
            </a:r>
          </a:p>
          <a:p>
            <a:r>
              <a:rPr lang="he-IL" sz="2000" dirty="0">
                <a:latin typeface="Open Sans Hebrew" panose="00000800000000000000" pitchFamily="2" charset="-79"/>
                <a:cs typeface="Open Sans Hebrew" panose="00000800000000000000" pitchFamily="2" charset="-79"/>
              </a:rPr>
              <a:t>יש לשאוף לנהיגה בכבישים ולא בשטח, ובוודאי לא לקצר טווחים עם ניתן לנסוע בעוקף בכבישים</a:t>
            </a:r>
          </a:p>
          <a:p>
            <a:r>
              <a:rPr lang="he-IL" sz="2000" u="sng" dirty="0">
                <a:latin typeface="Open Sans Hebrew" panose="00000800000000000000" pitchFamily="2" charset="-79"/>
                <a:cs typeface="Open Sans Hebrew" panose="00000800000000000000" pitchFamily="2" charset="-79"/>
              </a:rPr>
              <a:t>ניהול אישורי נהיגה:</a:t>
            </a:r>
          </a:p>
          <a:p>
            <a:pPr>
              <a:buFontTx/>
              <a:buChar char="-"/>
            </a:pPr>
            <a:r>
              <a:rPr lang="he-IL" sz="2000" dirty="0">
                <a:latin typeface="Open Sans Hebrew" panose="00000800000000000000" pitchFamily="2" charset="-79"/>
                <a:cs typeface="Open Sans Hebrew" panose="00000800000000000000" pitchFamily="2" charset="-79"/>
              </a:rPr>
              <a:t>סיום נהיגה בחניונים עד השעה 20:00. לאחר שעה זו- נהיגה באישור מרכז/ת הנהגה.</a:t>
            </a:r>
          </a:p>
          <a:p>
            <a:pPr>
              <a:buFontTx/>
              <a:buChar char="-"/>
            </a:pPr>
            <a:r>
              <a:rPr lang="he-IL" sz="2000" dirty="0">
                <a:latin typeface="Open Sans Hebrew" panose="00000800000000000000" pitchFamily="2" charset="-79"/>
                <a:cs typeface="Open Sans Hebrew" panose="00000800000000000000" pitchFamily="2" charset="-79"/>
              </a:rPr>
              <a:t>ניהול היום האחרון כך שכלל הנהגים בבית אחרי פריקת הציוד בשעה 19:00. במידה ותרצו שיישארו יותר- הבאת נהג רענן, לינה לילה לפני במקום סגור.</a:t>
            </a:r>
          </a:p>
        </p:txBody>
      </p:sp>
      <p:sp>
        <p:nvSpPr>
          <p:cNvPr id="8" name="כותרת 1">
            <a:extLst>
              <a:ext uri="{FF2B5EF4-FFF2-40B4-BE49-F238E27FC236}">
                <a16:creationId xmlns:a16="http://schemas.microsoft.com/office/drawing/2014/main" id="{6B23DA7B-0EBF-405F-B79F-532D49264578}"/>
              </a:ext>
            </a:extLst>
          </p:cNvPr>
          <p:cNvSpPr txBox="1">
            <a:spLocks/>
          </p:cNvSpPr>
          <p:nvPr/>
        </p:nvSpPr>
        <p:spPr>
          <a:xfrm>
            <a:off x="1512168" y="764704"/>
            <a:ext cx="7380312" cy="1656184"/>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7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rPr>
              <a:t>הנחיות ונהלים- נהיגה</a:t>
            </a:r>
          </a:p>
        </p:txBody>
      </p:sp>
      <p:pic>
        <p:nvPicPr>
          <p:cNvPr id="10" name="תמונה 9" descr="תמונה שמכילה טקסט, מושב&#10;&#10;התיאור נוצר באופן אוטומטי">
            <a:extLst>
              <a:ext uri="{FF2B5EF4-FFF2-40B4-BE49-F238E27FC236}">
                <a16:creationId xmlns:a16="http://schemas.microsoft.com/office/drawing/2014/main" id="{F801A4CA-C5B3-4055-9BCF-411FF01AF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4" y="1081012"/>
            <a:ext cx="3038698" cy="2104580"/>
          </a:xfrm>
          <a:prstGeom prst="rect">
            <a:avLst/>
          </a:prstGeom>
        </p:spPr>
      </p:pic>
    </p:spTree>
    <p:extLst>
      <p:ext uri="{BB962C8B-B14F-4D97-AF65-F5344CB8AC3E}">
        <p14:creationId xmlns:p14="http://schemas.microsoft.com/office/powerpoint/2010/main" val="37195359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מצגת-צופים.JPG">
            <a:extLst>
              <a:ext uri="{FF2B5EF4-FFF2-40B4-BE49-F238E27FC236}">
                <a16:creationId xmlns:a16="http://schemas.microsoft.com/office/drawing/2014/main" id="{13D5A07F-392A-4415-B35F-480359EF2602}"/>
              </a:ext>
            </a:extLst>
          </p:cNvPr>
          <p:cNvPicPr>
            <a:picLocks noChangeAspect="1"/>
          </p:cNvPicPr>
          <p:nvPr/>
        </p:nvPicPr>
        <p:blipFill rotWithShape="1">
          <a:blip r:embed="rId2" cstate="print"/>
          <a:srcRect t="1" b="-5650"/>
          <a:stretch/>
        </p:blipFill>
        <p:spPr>
          <a:xfrm>
            <a:off x="-36512" y="0"/>
            <a:ext cx="9180512" cy="7245424"/>
          </a:xfrm>
          <a:prstGeom prst="rect">
            <a:avLst/>
          </a:prstGeom>
        </p:spPr>
      </p:pic>
      <p:sp>
        <p:nvSpPr>
          <p:cNvPr id="7" name="כותרת 1">
            <a:extLst>
              <a:ext uri="{FF2B5EF4-FFF2-40B4-BE49-F238E27FC236}">
                <a16:creationId xmlns:a16="http://schemas.microsoft.com/office/drawing/2014/main" id="{028B8F85-E227-4502-8625-C19C5B720C83}"/>
              </a:ext>
            </a:extLst>
          </p:cNvPr>
          <p:cNvSpPr txBox="1">
            <a:spLocks/>
          </p:cNvSpPr>
          <p:nvPr/>
        </p:nvSpPr>
        <p:spPr>
          <a:xfrm>
            <a:off x="1512168" y="764704"/>
            <a:ext cx="7380312" cy="1656184"/>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7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rPr>
              <a:t>בישול ומזון</a:t>
            </a:r>
          </a:p>
        </p:txBody>
      </p:sp>
      <p:pic>
        <p:nvPicPr>
          <p:cNvPr id="9" name="תמונה 8">
            <a:extLst>
              <a:ext uri="{FF2B5EF4-FFF2-40B4-BE49-F238E27FC236}">
                <a16:creationId xmlns:a16="http://schemas.microsoft.com/office/drawing/2014/main" id="{E35DF97C-2FB7-470B-BDD6-E70E145DC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0848"/>
            <a:ext cx="9144000" cy="4434958"/>
          </a:xfrm>
          <a:prstGeom prst="rect">
            <a:avLst/>
          </a:prstGeom>
        </p:spPr>
      </p:pic>
      <p:sp>
        <p:nvSpPr>
          <p:cNvPr id="6" name="מציין מיקום תוכן 2"/>
          <p:cNvSpPr txBox="1">
            <a:spLocks/>
          </p:cNvSpPr>
          <p:nvPr/>
        </p:nvSpPr>
        <p:spPr>
          <a:xfrm>
            <a:off x="-1343000" y="3151509"/>
            <a:ext cx="8579296" cy="4525963"/>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e-IL" sz="1800" b="1" dirty="0">
                <a:solidFill>
                  <a:schemeClr val="bg1"/>
                </a:solidFill>
                <a:latin typeface="Open Sans Hebrew" panose="00000800000000000000" pitchFamily="2" charset="-79"/>
                <a:cs typeface="Open Sans Hebrew" panose="00000800000000000000" pitchFamily="2" charset="-79"/>
              </a:rPr>
              <a:t>יש לוודא שטח בישול רחב ושאינו צפוף</a:t>
            </a:r>
          </a:p>
          <a:p>
            <a:r>
              <a:rPr lang="he-IL" sz="1800" b="1" dirty="0">
                <a:solidFill>
                  <a:schemeClr val="bg1"/>
                </a:solidFill>
                <a:latin typeface="Open Sans Hebrew" panose="00000800000000000000" pitchFamily="2" charset="-79"/>
                <a:cs typeface="Open Sans Hebrew" panose="00000800000000000000" pitchFamily="2" charset="-79"/>
              </a:rPr>
              <a:t>שטח נפרד להכנה</a:t>
            </a:r>
          </a:p>
          <a:p>
            <a:r>
              <a:rPr lang="he-IL" sz="1800" b="1" dirty="0">
                <a:solidFill>
                  <a:schemeClr val="bg1"/>
                </a:solidFill>
                <a:latin typeface="Open Sans Hebrew" panose="00000800000000000000" pitchFamily="2" charset="-79"/>
                <a:cs typeface="Open Sans Hebrew" panose="00000800000000000000" pitchFamily="2" charset="-79"/>
              </a:rPr>
              <a:t>תאורה מספקת</a:t>
            </a:r>
          </a:p>
          <a:p>
            <a:r>
              <a:rPr lang="he-IL" sz="1800" b="1" dirty="0">
                <a:solidFill>
                  <a:schemeClr val="bg1"/>
                </a:solidFill>
                <a:latin typeface="Open Sans Hebrew" panose="00000800000000000000" pitchFamily="2" charset="-79"/>
                <a:cs typeface="Open Sans Hebrew" panose="00000800000000000000" pitchFamily="2" charset="-79"/>
              </a:rPr>
              <a:t>נוכחות צוות בוגר</a:t>
            </a:r>
          </a:p>
          <a:p>
            <a:r>
              <a:rPr lang="he-IL" sz="1800" b="1" dirty="0" err="1">
                <a:solidFill>
                  <a:schemeClr val="bg1"/>
                </a:solidFill>
                <a:latin typeface="Open Sans Hebrew" panose="00000800000000000000" pitchFamily="2" charset="-79"/>
                <a:cs typeface="Open Sans Hebrew" panose="00000800000000000000" pitchFamily="2" charset="-79"/>
              </a:rPr>
              <a:t>איזור</a:t>
            </a:r>
            <a:r>
              <a:rPr lang="he-IL" sz="1800" b="1" dirty="0">
                <a:solidFill>
                  <a:schemeClr val="bg1"/>
                </a:solidFill>
                <a:latin typeface="Open Sans Hebrew" panose="00000800000000000000" pitchFamily="2" charset="-79"/>
                <a:cs typeface="Open Sans Hebrew" panose="00000800000000000000" pitchFamily="2" charset="-79"/>
              </a:rPr>
              <a:t> שפיכת נוזלים חמים</a:t>
            </a:r>
          </a:p>
          <a:p>
            <a:r>
              <a:rPr lang="he-IL" sz="1800" b="1" dirty="0">
                <a:solidFill>
                  <a:schemeClr val="bg1"/>
                </a:solidFill>
                <a:latin typeface="Open Sans Hebrew" panose="00000800000000000000" pitchFamily="2" charset="-79"/>
                <a:cs typeface="Open Sans Hebrew" panose="00000800000000000000" pitchFamily="2" charset="-79"/>
              </a:rPr>
              <a:t>0-200: 4 עמדות, 200-400: 5 עמדות. </a:t>
            </a:r>
          </a:p>
          <a:p>
            <a:pPr marL="0" indent="0">
              <a:buNone/>
            </a:pPr>
            <a:r>
              <a:rPr lang="he-IL" sz="1800" b="1" dirty="0">
                <a:solidFill>
                  <a:schemeClr val="bg1"/>
                </a:solidFill>
                <a:latin typeface="Open Sans Hebrew" panose="00000800000000000000" pitchFamily="2" charset="-79"/>
                <a:cs typeface="Open Sans Hebrew" panose="00000800000000000000" pitchFamily="2" charset="-79"/>
              </a:rPr>
              <a:t>אחת נוספת ליד גנרטור</a:t>
            </a:r>
          </a:p>
          <a:p>
            <a:pPr lvl="1"/>
            <a:endParaRPr lang="he-IL" sz="1800" b="1" dirty="0">
              <a:solidFill>
                <a:schemeClr val="bg1"/>
              </a:solidFill>
              <a:latin typeface="Open Sans Hebrew" panose="00000800000000000000" pitchFamily="2" charset="-79"/>
              <a:cs typeface="Open Sans Hebrew" panose="00000800000000000000" pitchFamily="2" charset="-79"/>
            </a:endParaRPr>
          </a:p>
        </p:txBody>
      </p:sp>
    </p:spTree>
    <p:extLst>
      <p:ext uri="{BB962C8B-B14F-4D97-AF65-F5344CB8AC3E}">
        <p14:creationId xmlns:p14="http://schemas.microsoft.com/office/powerpoint/2010/main" val="26153539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מצגת-צופים.JPG">
            <a:extLst>
              <a:ext uri="{FF2B5EF4-FFF2-40B4-BE49-F238E27FC236}">
                <a16:creationId xmlns:a16="http://schemas.microsoft.com/office/drawing/2014/main" id="{99BEF539-416B-4A03-A06D-23BA840BDB3D}"/>
              </a:ext>
            </a:extLst>
          </p:cNvPr>
          <p:cNvPicPr>
            <a:picLocks noChangeAspect="1"/>
          </p:cNvPicPr>
          <p:nvPr/>
        </p:nvPicPr>
        <p:blipFill rotWithShape="1">
          <a:blip r:embed="rId2" cstate="print"/>
          <a:srcRect t="1" b="-5650"/>
          <a:stretch/>
        </p:blipFill>
        <p:spPr>
          <a:xfrm>
            <a:off x="-36512" y="0"/>
            <a:ext cx="9180512" cy="7245424"/>
          </a:xfrm>
          <a:prstGeom prst="rect">
            <a:avLst/>
          </a:prstGeom>
        </p:spPr>
      </p:pic>
      <p:pic>
        <p:nvPicPr>
          <p:cNvPr id="8" name="תמונה 7">
            <a:extLst>
              <a:ext uri="{FF2B5EF4-FFF2-40B4-BE49-F238E27FC236}">
                <a16:creationId xmlns:a16="http://schemas.microsoft.com/office/drawing/2014/main" id="{A01F8697-5772-4C38-9B3D-08F9EE28B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761369"/>
            <a:ext cx="4852745" cy="2597646"/>
          </a:xfrm>
          <a:prstGeom prst="rect">
            <a:avLst/>
          </a:prstGeom>
        </p:spPr>
      </p:pic>
      <p:sp>
        <p:nvSpPr>
          <p:cNvPr id="7" name="כותרת 1">
            <a:extLst>
              <a:ext uri="{FF2B5EF4-FFF2-40B4-BE49-F238E27FC236}">
                <a16:creationId xmlns:a16="http://schemas.microsoft.com/office/drawing/2014/main" id="{F50BD6BE-7A84-436E-9342-02C83D62DA88}"/>
              </a:ext>
            </a:extLst>
          </p:cNvPr>
          <p:cNvSpPr txBox="1">
            <a:spLocks/>
          </p:cNvSpPr>
          <p:nvPr/>
        </p:nvSpPr>
        <p:spPr>
          <a:xfrm>
            <a:off x="2232248" y="836712"/>
            <a:ext cx="7380312" cy="1656184"/>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7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rPr>
              <a:t>מזג האוויר</a:t>
            </a:r>
          </a:p>
        </p:txBody>
      </p:sp>
      <p:sp>
        <p:nvSpPr>
          <p:cNvPr id="3" name="מציין מיקום תוכן 2"/>
          <p:cNvSpPr>
            <a:spLocks noGrp="1"/>
          </p:cNvSpPr>
          <p:nvPr>
            <p:ph idx="1"/>
          </p:nvPr>
        </p:nvSpPr>
        <p:spPr>
          <a:xfrm>
            <a:off x="0" y="2492896"/>
            <a:ext cx="9036496" cy="4525963"/>
          </a:xfrm>
        </p:spPr>
        <p:txBody>
          <a:bodyPr>
            <a:normAutofit lnSpcReduction="10000"/>
          </a:bodyPr>
          <a:lstStyle/>
          <a:p>
            <a:r>
              <a:rPr lang="he-IL" sz="2400" dirty="0">
                <a:latin typeface="Open Sans Hebrew" panose="00000800000000000000" pitchFamily="2" charset="-79"/>
                <a:cs typeface="Open Sans Hebrew" panose="00000800000000000000" pitchFamily="2" charset="-79"/>
              </a:rPr>
              <a:t>יש להיערך למזג אוויר חורפי </a:t>
            </a:r>
            <a:r>
              <a:rPr lang="he-IL" sz="2400" dirty="0" err="1">
                <a:latin typeface="Open Sans Hebrew" panose="00000800000000000000" pitchFamily="2" charset="-79"/>
                <a:cs typeface="Open Sans Hebrew" panose="00000800000000000000" pitchFamily="2" charset="-79"/>
              </a:rPr>
              <a:t>וקייצי</a:t>
            </a:r>
            <a:endParaRPr lang="he-IL" sz="2400" dirty="0">
              <a:latin typeface="Open Sans Hebrew" panose="00000800000000000000" pitchFamily="2" charset="-79"/>
              <a:cs typeface="Open Sans Hebrew" panose="00000800000000000000" pitchFamily="2" charset="-79"/>
            </a:endParaRPr>
          </a:p>
          <a:p>
            <a:r>
              <a:rPr lang="he-IL" sz="2400" dirty="0" err="1">
                <a:latin typeface="Open Sans Hebrew" panose="00000800000000000000" pitchFamily="2" charset="-79"/>
                <a:cs typeface="Open Sans Hebrew" panose="00000800000000000000" pitchFamily="2" charset="-79"/>
              </a:rPr>
              <a:t>ה"דיפולט</a:t>
            </a:r>
            <a:r>
              <a:rPr lang="he-IL" sz="2400" dirty="0">
                <a:latin typeface="Open Sans Hebrew" panose="00000800000000000000" pitchFamily="2" charset="-79"/>
                <a:cs typeface="Open Sans Hebrew" panose="00000800000000000000" pitchFamily="2" charset="-79"/>
              </a:rPr>
              <a:t>" הוא לישון באוהלים. במידה והטמפ' הצפויות יהיו חמות יתקבל היתר מהתנועה ללינה תחת כיפת השמיים. </a:t>
            </a:r>
          </a:p>
          <a:p>
            <a:r>
              <a:rPr lang="he-IL" sz="2400" dirty="0">
                <a:latin typeface="Open Sans Hebrew" panose="00000800000000000000" pitchFamily="2" charset="-79"/>
                <a:cs typeface="Open Sans Hebrew" panose="00000800000000000000" pitchFamily="2" charset="-79"/>
              </a:rPr>
              <a:t>ייתכנו מסלולים בוציים. יש לחשב מסלול הניווט בהתאם (שלא על שבילים)</a:t>
            </a:r>
          </a:p>
          <a:p>
            <a:r>
              <a:rPr lang="he-IL" sz="2400" dirty="0">
                <a:latin typeface="Open Sans Hebrew" panose="00000800000000000000" pitchFamily="2" charset="-79"/>
                <a:cs typeface="Open Sans Hebrew" panose="00000800000000000000" pitchFamily="2" charset="-79"/>
              </a:rPr>
              <a:t>דגש על מים – בדיקת מים ביציאה (למרות שהחניכים סוחבים וכבד להם....) וביצוע בדיקות כמות מים במעברי חובה או בנקודות שתגדירו. </a:t>
            </a:r>
          </a:p>
          <a:p>
            <a:r>
              <a:rPr lang="he-IL" sz="2400" dirty="0">
                <a:latin typeface="Open Sans Hebrew" panose="00000800000000000000" pitchFamily="2" charset="-79"/>
                <a:cs typeface="Open Sans Hebrew" panose="00000800000000000000" pitchFamily="2" charset="-79"/>
              </a:rPr>
              <a:t>יש לוודא ששותים גם בחניון (אם ניתן תה כללי – הכי טוב)</a:t>
            </a:r>
          </a:p>
        </p:txBody>
      </p:sp>
    </p:spTree>
    <p:extLst>
      <p:ext uri="{BB962C8B-B14F-4D97-AF65-F5344CB8AC3E}">
        <p14:creationId xmlns:p14="http://schemas.microsoft.com/office/powerpoint/2010/main" val="34246488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מצגת-צופים.JPG">
            <a:extLst>
              <a:ext uri="{FF2B5EF4-FFF2-40B4-BE49-F238E27FC236}">
                <a16:creationId xmlns:a16="http://schemas.microsoft.com/office/drawing/2014/main" id="{99BEF539-416B-4A03-A06D-23BA840BDB3D}"/>
              </a:ext>
            </a:extLst>
          </p:cNvPr>
          <p:cNvPicPr>
            <a:picLocks noChangeAspect="1"/>
          </p:cNvPicPr>
          <p:nvPr/>
        </p:nvPicPr>
        <p:blipFill rotWithShape="1">
          <a:blip r:embed="rId2" cstate="print"/>
          <a:srcRect t="1" b="-5650"/>
          <a:stretch/>
        </p:blipFill>
        <p:spPr>
          <a:xfrm>
            <a:off x="-36512" y="0"/>
            <a:ext cx="9180512" cy="7245424"/>
          </a:xfrm>
          <a:prstGeom prst="rect">
            <a:avLst/>
          </a:prstGeom>
        </p:spPr>
      </p:pic>
      <p:sp>
        <p:nvSpPr>
          <p:cNvPr id="7" name="כותרת 1">
            <a:extLst>
              <a:ext uri="{FF2B5EF4-FFF2-40B4-BE49-F238E27FC236}">
                <a16:creationId xmlns:a16="http://schemas.microsoft.com/office/drawing/2014/main" id="{F50BD6BE-7A84-436E-9342-02C83D62DA88}"/>
              </a:ext>
            </a:extLst>
          </p:cNvPr>
          <p:cNvSpPr txBox="1">
            <a:spLocks/>
          </p:cNvSpPr>
          <p:nvPr/>
        </p:nvSpPr>
        <p:spPr>
          <a:xfrm>
            <a:off x="720080" y="2924944"/>
            <a:ext cx="7380312" cy="1656184"/>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15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rPr>
              <a:t>סימולציות חינוכיות</a:t>
            </a:r>
          </a:p>
        </p:txBody>
      </p:sp>
    </p:spTree>
    <p:extLst>
      <p:ext uri="{BB962C8B-B14F-4D97-AF65-F5344CB8AC3E}">
        <p14:creationId xmlns:p14="http://schemas.microsoft.com/office/powerpoint/2010/main" val="19742314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מצגת-צופים.JPG">
            <a:extLst>
              <a:ext uri="{FF2B5EF4-FFF2-40B4-BE49-F238E27FC236}">
                <a16:creationId xmlns:a16="http://schemas.microsoft.com/office/drawing/2014/main" id="{99BEF539-416B-4A03-A06D-23BA840BDB3D}"/>
              </a:ext>
            </a:extLst>
          </p:cNvPr>
          <p:cNvPicPr>
            <a:picLocks noChangeAspect="1"/>
          </p:cNvPicPr>
          <p:nvPr/>
        </p:nvPicPr>
        <p:blipFill rotWithShape="1">
          <a:blip r:embed="rId2" cstate="print"/>
          <a:srcRect t="1" b="-5650"/>
          <a:stretch/>
        </p:blipFill>
        <p:spPr>
          <a:xfrm>
            <a:off x="-36512" y="0"/>
            <a:ext cx="9180512" cy="7245424"/>
          </a:xfrm>
          <a:prstGeom prst="rect">
            <a:avLst/>
          </a:prstGeom>
        </p:spPr>
      </p:pic>
      <p:sp>
        <p:nvSpPr>
          <p:cNvPr id="7" name="כותרת 1">
            <a:extLst>
              <a:ext uri="{FF2B5EF4-FFF2-40B4-BE49-F238E27FC236}">
                <a16:creationId xmlns:a16="http://schemas.microsoft.com/office/drawing/2014/main" id="{F50BD6BE-7A84-436E-9342-02C83D62DA88}"/>
              </a:ext>
            </a:extLst>
          </p:cNvPr>
          <p:cNvSpPr txBox="1">
            <a:spLocks/>
          </p:cNvSpPr>
          <p:nvPr/>
        </p:nvSpPr>
        <p:spPr>
          <a:xfrm>
            <a:off x="2232248" y="836712"/>
            <a:ext cx="7380312" cy="1656184"/>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7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rPr>
              <a:t>ערב ראשון לטיול</a:t>
            </a:r>
          </a:p>
        </p:txBody>
      </p:sp>
      <p:sp>
        <p:nvSpPr>
          <p:cNvPr id="3" name="מציין מיקום תוכן 2"/>
          <p:cNvSpPr>
            <a:spLocks noGrp="1"/>
          </p:cNvSpPr>
          <p:nvPr>
            <p:ph idx="1"/>
          </p:nvPr>
        </p:nvSpPr>
        <p:spPr>
          <a:xfrm>
            <a:off x="0" y="2348880"/>
            <a:ext cx="9036496" cy="4525963"/>
          </a:xfrm>
        </p:spPr>
        <p:txBody>
          <a:bodyPr>
            <a:normAutofit fontScale="92500" lnSpcReduction="10000"/>
          </a:bodyPr>
          <a:lstStyle/>
          <a:p>
            <a:pPr marL="0" indent="0" algn="just" rtl="1" fontAlgn="base">
              <a:buNone/>
            </a:pPr>
            <a:r>
              <a:rPr lang="he-IL" sz="2000" b="0" i="0" u="none" strike="noStrike" dirty="0">
                <a:solidFill>
                  <a:srgbClr val="000000"/>
                </a:solidFill>
                <a:effectLst/>
                <a:latin typeface="Assistant BOLD" panose="00000800000000000000" pitchFamily="2" charset="-79"/>
                <a:cs typeface="Assistant BOLD" panose="00000800000000000000" pitchFamily="2" charset="-79"/>
              </a:rPr>
              <a:t>מדריכה של </a:t>
            </a:r>
            <a:r>
              <a:rPr lang="he-IL" dirty="0">
                <a:solidFill>
                  <a:srgbClr val="000000"/>
                </a:solidFill>
                <a:latin typeface="Assistant BOLD" panose="00000800000000000000" pitchFamily="2" charset="-79"/>
                <a:cs typeface="Assistant BOLD" panose="00000800000000000000" pitchFamily="2" charset="-79"/>
              </a:rPr>
              <a:t>שבט בונבון, </a:t>
            </a:r>
            <a:r>
              <a:rPr lang="he-IL" sz="2000" b="0" i="0" u="none" strike="noStrike" dirty="0">
                <a:solidFill>
                  <a:srgbClr val="000000"/>
                </a:solidFill>
                <a:effectLst/>
                <a:latin typeface="Assistant BOLD" panose="00000800000000000000" pitchFamily="2" charset="-79"/>
                <a:cs typeface="Assistant BOLD" panose="00000800000000000000" pitchFamily="2" charset="-79"/>
              </a:rPr>
              <a:t>מגיעה אלייך וטוענת כי חניך משתלב משבט איקס בשם רוני, אמר לחניך אחר מהשבט שלה (דני) שהוא מוצא חן בעיניו. חשוב לציין שאותה המדריכה היא מנהלנית בחניון, ולא המדריכה של שניהם.</a:t>
            </a:r>
          </a:p>
          <a:p>
            <a:pPr marL="0" indent="0" algn="just" rtl="1" fontAlgn="base">
              <a:buNone/>
            </a:pPr>
            <a:r>
              <a:rPr lang="he-IL" sz="2000" b="0" i="0" u="none" strike="noStrike" dirty="0">
                <a:solidFill>
                  <a:srgbClr val="000000"/>
                </a:solidFill>
                <a:effectLst/>
                <a:latin typeface="Assistant BOLD" panose="00000800000000000000" pitchFamily="2" charset="-79"/>
                <a:cs typeface="Assistant BOLD" panose="00000800000000000000" pitchFamily="2" charset="-79"/>
              </a:rPr>
              <a:t>דני אמר לו שהוא לא מעוניין והלך ממנו. לאחר מכן, רוני ניסה להצטרף לכל פעילות קבוצתית עם החניך השני (בישול, חלוקה לזוגות בפעילות שיח). </a:t>
            </a:r>
          </a:p>
          <a:p>
            <a:pPr marL="0" indent="0" algn="just" rtl="1" fontAlgn="base">
              <a:buNone/>
            </a:pPr>
            <a:r>
              <a:rPr lang="he-IL" sz="2000" b="0" i="0" u="none" strike="noStrike" dirty="0">
                <a:solidFill>
                  <a:srgbClr val="000000"/>
                </a:solidFill>
                <a:effectLst/>
                <a:latin typeface="Assistant BOLD" panose="00000800000000000000" pitchFamily="2" charset="-79"/>
                <a:cs typeface="Assistant BOLD" panose="00000800000000000000" pitchFamily="2" charset="-79"/>
              </a:rPr>
              <a:t>החניך לא מרגיש בנוח איתו ושיתף את אמא שלו. אמא שלו התקשרה לראש השבט ומבקשת לשלוח את רוני הביתה כי הוא פוגע במרחב הבטוח של דני. </a:t>
            </a:r>
            <a:r>
              <a:rPr lang="en-US" sz="2000" b="0" i="0" dirty="0">
                <a:solidFill>
                  <a:srgbClr val="000000"/>
                </a:solidFill>
                <a:effectLst/>
                <a:latin typeface="Assistant BOLD" panose="00000800000000000000" pitchFamily="2" charset="-79"/>
                <a:cs typeface="Assistant BOLD" panose="00000800000000000000" pitchFamily="2" charset="-79"/>
              </a:rPr>
              <a:t>​</a:t>
            </a:r>
            <a:endParaRPr lang="he-IL" sz="2000" b="0" i="0" dirty="0">
              <a:solidFill>
                <a:srgbClr val="000000"/>
              </a:solidFill>
              <a:effectLst/>
              <a:latin typeface="Assistant BOLD" panose="00000800000000000000" pitchFamily="2" charset="-79"/>
              <a:cs typeface="Assistant BOLD" panose="00000800000000000000" pitchFamily="2" charset="-79"/>
            </a:endParaRPr>
          </a:p>
          <a:p>
            <a:pPr algn="just" rtl="1" fontAlgn="base">
              <a:buFont typeface="+mj-lt"/>
              <a:buAutoNum type="arabicPeriod"/>
            </a:pPr>
            <a:r>
              <a:rPr lang="he-IL" sz="2000" b="0" i="0" u="none" strike="noStrike" dirty="0">
                <a:solidFill>
                  <a:srgbClr val="000000"/>
                </a:solidFill>
                <a:effectLst/>
                <a:latin typeface="Assistant BOLD" panose="00000800000000000000" pitchFamily="2" charset="-79"/>
                <a:cs typeface="Assistant BOLD" panose="00000800000000000000" pitchFamily="2" charset="-79"/>
              </a:rPr>
              <a:t>מה בעייתי בסיטואציה?</a:t>
            </a:r>
            <a:r>
              <a:rPr lang="en-US" sz="2000" b="0" i="0" dirty="0">
                <a:solidFill>
                  <a:srgbClr val="000000"/>
                </a:solidFill>
                <a:effectLst/>
                <a:latin typeface="Assistant BOLD" panose="00000800000000000000" pitchFamily="2" charset="-79"/>
                <a:cs typeface="Assistant BOLD" panose="00000800000000000000" pitchFamily="2" charset="-79"/>
              </a:rPr>
              <a:t>​</a:t>
            </a:r>
          </a:p>
          <a:p>
            <a:pPr algn="just" rtl="1" fontAlgn="base">
              <a:buFont typeface="+mj-lt"/>
              <a:buAutoNum type="arabicPeriod"/>
            </a:pPr>
            <a:r>
              <a:rPr lang="he-IL" sz="2000" b="0" i="0" u="none" strike="noStrike" dirty="0">
                <a:solidFill>
                  <a:srgbClr val="000000"/>
                </a:solidFill>
                <a:effectLst/>
                <a:latin typeface="Assistant BOLD" panose="00000800000000000000" pitchFamily="2" charset="-79"/>
                <a:cs typeface="Assistant BOLD" panose="00000800000000000000" pitchFamily="2" charset="-79"/>
              </a:rPr>
              <a:t>כיצד נרצה לפעול? </a:t>
            </a:r>
            <a:r>
              <a:rPr lang="en-US" sz="2000" b="0" i="0" dirty="0">
                <a:solidFill>
                  <a:srgbClr val="000000"/>
                </a:solidFill>
                <a:effectLst/>
                <a:latin typeface="Assistant BOLD" panose="00000800000000000000" pitchFamily="2" charset="-79"/>
                <a:cs typeface="Assistant BOLD" panose="00000800000000000000" pitchFamily="2" charset="-79"/>
              </a:rPr>
              <a:t>​</a:t>
            </a:r>
          </a:p>
          <a:p>
            <a:pPr algn="just" rtl="1" fontAlgn="base">
              <a:buFont typeface="+mj-lt"/>
              <a:buAutoNum type="arabicPeriod"/>
            </a:pPr>
            <a:r>
              <a:rPr lang="he-IL" sz="2000" b="0" i="0" u="none" strike="noStrike" dirty="0">
                <a:solidFill>
                  <a:srgbClr val="000000"/>
                </a:solidFill>
                <a:effectLst/>
                <a:latin typeface="Assistant BOLD" panose="00000800000000000000" pitchFamily="2" charset="-79"/>
                <a:cs typeface="Assistant BOLD" panose="00000800000000000000" pitchFamily="2" charset="-79"/>
              </a:rPr>
              <a:t>מה הכלים שעומדים לרשותנו בסיטואציה כזו?</a:t>
            </a:r>
            <a:r>
              <a:rPr lang="en-US" sz="2000" b="0" i="0" dirty="0">
                <a:solidFill>
                  <a:srgbClr val="000000"/>
                </a:solidFill>
                <a:effectLst/>
                <a:latin typeface="Assistant BOLD" panose="00000800000000000000" pitchFamily="2" charset="-79"/>
                <a:cs typeface="Assistant BOLD" panose="00000800000000000000" pitchFamily="2" charset="-79"/>
              </a:rPr>
              <a:t>​</a:t>
            </a:r>
          </a:p>
          <a:p>
            <a:pPr algn="just" rtl="1" fontAlgn="base">
              <a:buFont typeface="+mj-lt"/>
              <a:buAutoNum type="arabicPeriod"/>
            </a:pPr>
            <a:r>
              <a:rPr lang="he-IL" sz="2000" b="0" i="0" u="none" strike="noStrike" dirty="0">
                <a:solidFill>
                  <a:srgbClr val="000000"/>
                </a:solidFill>
                <a:effectLst/>
                <a:latin typeface="Assistant BOLD" panose="00000800000000000000" pitchFamily="2" charset="-79"/>
                <a:cs typeface="Assistant BOLD" panose="00000800000000000000" pitchFamily="2" charset="-79"/>
              </a:rPr>
              <a:t>מה אני יכול/ה לעשות היום על מנת להימנע מסיטואציה כזו?</a:t>
            </a:r>
            <a:endParaRPr lang="en-US" sz="2000" b="0" i="0" dirty="0">
              <a:solidFill>
                <a:srgbClr val="000000"/>
              </a:solidFill>
              <a:effectLst/>
              <a:latin typeface="Assistant BOLD" panose="00000800000000000000" pitchFamily="2" charset="-79"/>
              <a:cs typeface="Assistant BOLD" panose="00000800000000000000" pitchFamily="2" charset="-79"/>
            </a:endParaRPr>
          </a:p>
        </p:txBody>
      </p:sp>
    </p:spTree>
    <p:extLst>
      <p:ext uri="{BB962C8B-B14F-4D97-AF65-F5344CB8AC3E}">
        <p14:creationId xmlns:p14="http://schemas.microsoft.com/office/powerpoint/2010/main" val="10113300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מצגת-צופים.JPG">
            <a:extLst>
              <a:ext uri="{FF2B5EF4-FFF2-40B4-BE49-F238E27FC236}">
                <a16:creationId xmlns:a16="http://schemas.microsoft.com/office/drawing/2014/main" id="{99BEF539-416B-4A03-A06D-23BA840BDB3D}"/>
              </a:ext>
            </a:extLst>
          </p:cNvPr>
          <p:cNvPicPr>
            <a:picLocks noChangeAspect="1"/>
          </p:cNvPicPr>
          <p:nvPr/>
        </p:nvPicPr>
        <p:blipFill rotWithShape="1">
          <a:blip r:embed="rId2" cstate="print"/>
          <a:srcRect t="1" b="-5650"/>
          <a:stretch/>
        </p:blipFill>
        <p:spPr>
          <a:xfrm>
            <a:off x="-36512" y="0"/>
            <a:ext cx="9180512" cy="7245424"/>
          </a:xfrm>
          <a:prstGeom prst="rect">
            <a:avLst/>
          </a:prstGeom>
        </p:spPr>
      </p:pic>
      <p:sp>
        <p:nvSpPr>
          <p:cNvPr id="7" name="כותרת 1">
            <a:extLst>
              <a:ext uri="{FF2B5EF4-FFF2-40B4-BE49-F238E27FC236}">
                <a16:creationId xmlns:a16="http://schemas.microsoft.com/office/drawing/2014/main" id="{F50BD6BE-7A84-436E-9342-02C83D62DA88}"/>
              </a:ext>
            </a:extLst>
          </p:cNvPr>
          <p:cNvSpPr txBox="1">
            <a:spLocks/>
          </p:cNvSpPr>
          <p:nvPr/>
        </p:nvSpPr>
        <p:spPr>
          <a:xfrm>
            <a:off x="1259632" y="836712"/>
            <a:ext cx="7380312" cy="1656184"/>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sz="7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endParaRPr>
          </a:p>
        </p:txBody>
      </p:sp>
      <p:sp>
        <p:nvSpPr>
          <p:cNvPr id="3" name="מציין מיקום תוכן 2"/>
          <p:cNvSpPr>
            <a:spLocks noGrp="1"/>
          </p:cNvSpPr>
          <p:nvPr>
            <p:ph idx="1"/>
          </p:nvPr>
        </p:nvSpPr>
        <p:spPr>
          <a:xfrm>
            <a:off x="0" y="2348880"/>
            <a:ext cx="9036496" cy="4525963"/>
          </a:xfrm>
        </p:spPr>
        <p:txBody>
          <a:bodyPr>
            <a:normAutofit/>
          </a:bodyPr>
          <a:lstStyle/>
          <a:p>
            <a:pPr rtl="1" fontAlgn="base"/>
            <a:r>
              <a:rPr lang="he-IL" b="0" i="0" u="none" strike="noStrike" dirty="0">
                <a:solidFill>
                  <a:srgbClr val="000000"/>
                </a:solidFill>
                <a:effectLst/>
                <a:latin typeface="Assistant BOLD" panose="00000800000000000000" pitchFamily="2" charset="-79"/>
                <a:cs typeface="Assistant BOLD" panose="00000800000000000000" pitchFamily="2" charset="-79"/>
              </a:rPr>
              <a:t>הגיע הערב הראשון של הטיול, את/ה מסתובב/ת בין החניונים ונערכת ישיבות רשג"דים/ות. בישיבה את/ה מגלה שיש המון חניכים/ות מגדוד מסוים שמבקשים לעבור אחווה. הנושא מייצר לחץ אצל </a:t>
            </a:r>
            <a:r>
              <a:rPr lang="he-IL" b="0" i="0" u="none" strike="noStrike" dirty="0" err="1">
                <a:solidFill>
                  <a:srgbClr val="000000"/>
                </a:solidFill>
                <a:effectLst/>
                <a:latin typeface="Assistant BOLD" panose="00000800000000000000" pitchFamily="2" charset="-79"/>
                <a:cs typeface="Assistant BOLD" panose="00000800000000000000" pitchFamily="2" charset="-79"/>
              </a:rPr>
              <a:t>הרשג"דים</a:t>
            </a:r>
            <a:r>
              <a:rPr lang="he-IL" b="0" i="0" u="none" strike="noStrike" dirty="0">
                <a:solidFill>
                  <a:srgbClr val="000000"/>
                </a:solidFill>
                <a:effectLst/>
                <a:latin typeface="Assistant BOLD" panose="00000800000000000000" pitchFamily="2" charset="-79"/>
                <a:cs typeface="Assistant BOLD" panose="00000800000000000000" pitchFamily="2" charset="-79"/>
              </a:rPr>
              <a:t>/ות שלא מצליחים לעסוק באישור צירי הניווט. </a:t>
            </a:r>
            <a:r>
              <a:rPr lang="en-US" b="0" i="0" dirty="0">
                <a:solidFill>
                  <a:srgbClr val="000000"/>
                </a:solidFill>
                <a:effectLst/>
                <a:latin typeface="Assistant BOLD" panose="00000800000000000000" pitchFamily="2" charset="-79"/>
                <a:cs typeface="Assistant BOLD" panose="00000800000000000000" pitchFamily="2" charset="-79"/>
              </a:rPr>
              <a:t>​</a:t>
            </a:r>
          </a:p>
          <a:p>
            <a:pPr rtl="1" fontAlgn="base"/>
            <a:endParaRPr lang="he-IL" b="0" i="0" dirty="0">
              <a:solidFill>
                <a:srgbClr val="000000"/>
              </a:solidFill>
              <a:effectLst/>
              <a:latin typeface="Assistant BOLD" panose="00000800000000000000" pitchFamily="2" charset="-79"/>
              <a:cs typeface="Assistant BOLD" panose="00000800000000000000" pitchFamily="2" charset="-79"/>
            </a:endParaRPr>
          </a:p>
          <a:p>
            <a:pPr rtl="1" fontAlgn="base">
              <a:buFont typeface="+mj-lt"/>
              <a:buAutoNum type="arabicPeriod"/>
            </a:pPr>
            <a:r>
              <a:rPr lang="he-IL" b="0" i="0" u="none" strike="noStrike" dirty="0">
                <a:solidFill>
                  <a:srgbClr val="000000"/>
                </a:solidFill>
                <a:effectLst/>
                <a:latin typeface="Assistant BOLD" panose="00000800000000000000" pitchFamily="2" charset="-79"/>
                <a:cs typeface="Assistant BOLD" panose="00000800000000000000" pitchFamily="2" charset="-79"/>
              </a:rPr>
              <a:t>מה בעייתי בסיטואציה?</a:t>
            </a:r>
            <a:r>
              <a:rPr lang="en-US" b="0" i="0" dirty="0">
                <a:solidFill>
                  <a:srgbClr val="000000"/>
                </a:solidFill>
                <a:effectLst/>
                <a:latin typeface="Assistant BOLD" panose="00000800000000000000" pitchFamily="2" charset="-79"/>
                <a:cs typeface="Assistant BOLD" panose="00000800000000000000" pitchFamily="2" charset="-79"/>
              </a:rPr>
              <a:t>​</a:t>
            </a:r>
          </a:p>
          <a:p>
            <a:pPr rtl="1" fontAlgn="base">
              <a:buFont typeface="+mj-lt"/>
              <a:buAutoNum type="arabicPeriod"/>
            </a:pPr>
            <a:r>
              <a:rPr lang="he-IL" b="0" i="0" u="none" strike="noStrike" dirty="0">
                <a:solidFill>
                  <a:srgbClr val="000000"/>
                </a:solidFill>
                <a:effectLst/>
                <a:latin typeface="Assistant BOLD" panose="00000800000000000000" pitchFamily="2" charset="-79"/>
                <a:cs typeface="Assistant BOLD" panose="00000800000000000000" pitchFamily="2" charset="-79"/>
              </a:rPr>
              <a:t>כיצד נרצה לפעול? </a:t>
            </a:r>
            <a:r>
              <a:rPr lang="en-US" b="0" i="0" dirty="0">
                <a:solidFill>
                  <a:srgbClr val="000000"/>
                </a:solidFill>
                <a:effectLst/>
                <a:latin typeface="Assistant BOLD" panose="00000800000000000000" pitchFamily="2" charset="-79"/>
                <a:cs typeface="Assistant BOLD" panose="00000800000000000000" pitchFamily="2" charset="-79"/>
              </a:rPr>
              <a:t>​</a:t>
            </a:r>
          </a:p>
          <a:p>
            <a:pPr rtl="1" fontAlgn="base">
              <a:buFont typeface="+mj-lt"/>
              <a:buAutoNum type="arabicPeriod"/>
            </a:pPr>
            <a:r>
              <a:rPr lang="he-IL" b="0" i="0" u="none" strike="noStrike" dirty="0">
                <a:solidFill>
                  <a:srgbClr val="000000"/>
                </a:solidFill>
                <a:effectLst/>
                <a:latin typeface="Assistant BOLD" panose="00000800000000000000" pitchFamily="2" charset="-79"/>
                <a:cs typeface="Assistant BOLD" panose="00000800000000000000" pitchFamily="2" charset="-79"/>
              </a:rPr>
              <a:t>מה הכלים שעומדים לרשותנו בסיטואציה כזו?</a:t>
            </a:r>
            <a:r>
              <a:rPr lang="en-US" b="0" i="0" dirty="0">
                <a:solidFill>
                  <a:srgbClr val="000000"/>
                </a:solidFill>
                <a:effectLst/>
                <a:latin typeface="Assistant BOLD" panose="00000800000000000000" pitchFamily="2" charset="-79"/>
                <a:cs typeface="Assistant BOLD" panose="00000800000000000000" pitchFamily="2" charset="-79"/>
              </a:rPr>
              <a:t>​</a:t>
            </a:r>
          </a:p>
          <a:p>
            <a:pPr rtl="1" fontAlgn="base">
              <a:buFont typeface="+mj-lt"/>
              <a:buAutoNum type="arabicPeriod"/>
            </a:pPr>
            <a:r>
              <a:rPr lang="he-IL" b="0" i="0" u="none" strike="noStrike" dirty="0">
                <a:solidFill>
                  <a:srgbClr val="000000"/>
                </a:solidFill>
                <a:effectLst/>
                <a:latin typeface="Assistant BOLD" panose="00000800000000000000" pitchFamily="2" charset="-79"/>
                <a:cs typeface="Assistant BOLD" panose="00000800000000000000" pitchFamily="2" charset="-79"/>
              </a:rPr>
              <a:t>מה אני יכול/ה לעשות היום על מנת להימנע מסיטואציה כזו?</a:t>
            </a:r>
            <a:endParaRPr lang="en-US" b="0" i="0" dirty="0">
              <a:solidFill>
                <a:srgbClr val="000000"/>
              </a:solidFill>
              <a:effectLst/>
              <a:latin typeface="Assistant BOLD" panose="00000800000000000000" pitchFamily="2" charset="-79"/>
              <a:cs typeface="Assistant BOLD" panose="00000800000000000000" pitchFamily="2" charset="-79"/>
            </a:endParaRPr>
          </a:p>
        </p:txBody>
      </p:sp>
    </p:spTree>
    <p:extLst>
      <p:ext uri="{BB962C8B-B14F-4D97-AF65-F5344CB8AC3E}">
        <p14:creationId xmlns:p14="http://schemas.microsoft.com/office/powerpoint/2010/main" val="456651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מצגת-צופים.JPG">
            <a:extLst>
              <a:ext uri="{FF2B5EF4-FFF2-40B4-BE49-F238E27FC236}">
                <a16:creationId xmlns:a16="http://schemas.microsoft.com/office/drawing/2014/main" id="{99BEF539-416B-4A03-A06D-23BA840BDB3D}"/>
              </a:ext>
            </a:extLst>
          </p:cNvPr>
          <p:cNvPicPr>
            <a:picLocks noChangeAspect="1"/>
          </p:cNvPicPr>
          <p:nvPr/>
        </p:nvPicPr>
        <p:blipFill rotWithShape="1">
          <a:blip r:embed="rId2" cstate="print"/>
          <a:srcRect t="1" b="-5650"/>
          <a:stretch/>
        </p:blipFill>
        <p:spPr>
          <a:xfrm>
            <a:off x="-36512" y="0"/>
            <a:ext cx="9180512" cy="7245424"/>
          </a:xfrm>
          <a:prstGeom prst="rect">
            <a:avLst/>
          </a:prstGeom>
        </p:spPr>
      </p:pic>
      <p:sp>
        <p:nvSpPr>
          <p:cNvPr id="7" name="כותרת 1">
            <a:extLst>
              <a:ext uri="{FF2B5EF4-FFF2-40B4-BE49-F238E27FC236}">
                <a16:creationId xmlns:a16="http://schemas.microsoft.com/office/drawing/2014/main" id="{F50BD6BE-7A84-436E-9342-02C83D62DA88}"/>
              </a:ext>
            </a:extLst>
          </p:cNvPr>
          <p:cNvSpPr txBox="1">
            <a:spLocks/>
          </p:cNvSpPr>
          <p:nvPr/>
        </p:nvSpPr>
        <p:spPr>
          <a:xfrm>
            <a:off x="1259632" y="836712"/>
            <a:ext cx="7380312" cy="1656184"/>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sz="7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endParaRPr>
          </a:p>
        </p:txBody>
      </p:sp>
      <p:sp>
        <p:nvSpPr>
          <p:cNvPr id="3" name="מציין מיקום תוכן 2"/>
          <p:cNvSpPr>
            <a:spLocks noGrp="1"/>
          </p:cNvSpPr>
          <p:nvPr>
            <p:ph idx="1"/>
          </p:nvPr>
        </p:nvSpPr>
        <p:spPr>
          <a:xfrm>
            <a:off x="0" y="2348880"/>
            <a:ext cx="9036496" cy="4525963"/>
          </a:xfrm>
        </p:spPr>
        <p:txBody>
          <a:bodyPr>
            <a:normAutofit/>
          </a:bodyPr>
          <a:lstStyle/>
          <a:p>
            <a:pPr algn="just" rtl="1" fontAlgn="base"/>
            <a:r>
              <a:rPr lang="he-IL" b="0" i="0" u="none" strike="noStrike" dirty="0">
                <a:solidFill>
                  <a:srgbClr val="000000"/>
                </a:solidFill>
                <a:effectLst/>
                <a:latin typeface="Assistant BOLD" panose="00000800000000000000" pitchFamily="2" charset="-79"/>
                <a:cs typeface="Assistant BOLD" panose="00000800000000000000" pitchFamily="2" charset="-79"/>
              </a:rPr>
              <a:t>יום הניווטים הראשון הסתיים ויש 2 אחוות בגדוד 4 שהתברברו רוב היום, </a:t>
            </a:r>
            <a:r>
              <a:rPr lang="he-IL" b="0" i="0" u="none" strike="noStrike" dirty="0" err="1">
                <a:solidFill>
                  <a:srgbClr val="000000"/>
                </a:solidFill>
                <a:effectLst/>
                <a:latin typeface="Assistant BOLD" panose="00000800000000000000" pitchFamily="2" charset="-79"/>
                <a:cs typeface="Assistant BOLD" panose="00000800000000000000" pitchFamily="2" charset="-79"/>
              </a:rPr>
              <a:t>הרשג"ד</a:t>
            </a:r>
            <a:r>
              <a:rPr lang="he-IL" b="0" i="0" u="none" strike="noStrike" dirty="0">
                <a:solidFill>
                  <a:srgbClr val="000000"/>
                </a:solidFill>
                <a:effectLst/>
                <a:latin typeface="Assistant BOLD" panose="00000800000000000000" pitchFamily="2" charset="-79"/>
                <a:cs typeface="Assistant BOLD" panose="00000800000000000000" pitchFamily="2" charset="-79"/>
              </a:rPr>
              <a:t> שלהם דני היה מאוד לחוץ, צעק על המדריך והאחווה ואת מגלה כעת כי שתי </a:t>
            </a:r>
            <a:r>
              <a:rPr lang="he-IL" b="0" i="0" u="none" strike="noStrike" dirty="0" err="1">
                <a:solidFill>
                  <a:srgbClr val="000000"/>
                </a:solidFill>
                <a:effectLst/>
                <a:latin typeface="Assistant BOLD" panose="00000800000000000000" pitchFamily="2" charset="-79"/>
                <a:cs typeface="Assistant BOLD" panose="00000800000000000000" pitchFamily="2" charset="-79"/>
              </a:rPr>
              <a:t>האחוות</a:t>
            </a:r>
            <a:r>
              <a:rPr lang="he-IL" b="0" i="0" u="none" strike="noStrike" dirty="0">
                <a:solidFill>
                  <a:srgbClr val="000000"/>
                </a:solidFill>
                <a:effectLst/>
                <a:latin typeface="Assistant BOLD" panose="00000800000000000000" pitchFamily="2" charset="-79"/>
                <a:cs typeface="Assistant BOLD" panose="00000800000000000000" pitchFamily="2" charset="-79"/>
              </a:rPr>
              <a:t> נמצאות בשיחה נזיפה עם </a:t>
            </a:r>
            <a:r>
              <a:rPr lang="he-IL" b="0" i="0" u="none" strike="noStrike" dirty="0" err="1">
                <a:solidFill>
                  <a:srgbClr val="000000"/>
                </a:solidFill>
                <a:effectLst/>
                <a:latin typeface="Assistant BOLD" panose="00000800000000000000" pitchFamily="2" charset="-79"/>
                <a:cs typeface="Assistant BOLD" panose="00000800000000000000" pitchFamily="2" charset="-79"/>
              </a:rPr>
              <a:t>הרשג"דית</a:t>
            </a:r>
            <a:r>
              <a:rPr lang="he-IL" b="0" i="0" u="none" strike="noStrike" dirty="0">
                <a:solidFill>
                  <a:srgbClr val="000000"/>
                </a:solidFill>
                <a:effectLst/>
                <a:latin typeface="Assistant BOLD" panose="00000800000000000000" pitchFamily="2" charset="-79"/>
                <a:cs typeface="Assistant BOLD" panose="00000800000000000000" pitchFamily="2" charset="-79"/>
              </a:rPr>
              <a:t> הצעירה דנית. את מזהה כי מצב הרוח של המדריכים/ות והחניכים/ות בכל גדוד 4 ירוד מאוד.</a:t>
            </a:r>
            <a:r>
              <a:rPr lang="en-US" b="0" i="0" dirty="0">
                <a:solidFill>
                  <a:srgbClr val="000000"/>
                </a:solidFill>
                <a:effectLst/>
                <a:latin typeface="Assistant BOLD" panose="00000800000000000000" pitchFamily="2" charset="-79"/>
                <a:cs typeface="Assistant BOLD" panose="00000800000000000000" pitchFamily="2" charset="-79"/>
              </a:rPr>
              <a:t>​</a:t>
            </a:r>
          </a:p>
          <a:p>
            <a:pPr marL="0" indent="0" algn="just" rtl="1" fontAlgn="base">
              <a:buNone/>
            </a:pPr>
            <a:endParaRPr lang="he-IL" b="0" i="0" dirty="0">
              <a:solidFill>
                <a:srgbClr val="000000"/>
              </a:solidFill>
              <a:effectLst/>
              <a:latin typeface="Assistant BOLD" panose="00000800000000000000" pitchFamily="2" charset="-79"/>
              <a:cs typeface="Assistant BOLD" panose="00000800000000000000" pitchFamily="2" charset="-79"/>
            </a:endParaRPr>
          </a:p>
          <a:p>
            <a:pPr algn="just" rtl="1" fontAlgn="base">
              <a:buFont typeface="+mj-lt"/>
              <a:buAutoNum type="arabicPeriod"/>
            </a:pPr>
            <a:r>
              <a:rPr lang="he-IL" b="0" i="0" u="none" strike="noStrike" dirty="0">
                <a:solidFill>
                  <a:srgbClr val="000000"/>
                </a:solidFill>
                <a:effectLst/>
                <a:latin typeface="Assistant BOLD" panose="00000800000000000000" pitchFamily="2" charset="-79"/>
                <a:cs typeface="Assistant BOLD" panose="00000800000000000000" pitchFamily="2" charset="-79"/>
              </a:rPr>
              <a:t>מה בעייתי בסיטואציה?</a:t>
            </a:r>
            <a:r>
              <a:rPr lang="en-US" b="0" i="0" dirty="0">
                <a:solidFill>
                  <a:srgbClr val="000000"/>
                </a:solidFill>
                <a:effectLst/>
                <a:latin typeface="Assistant BOLD" panose="00000800000000000000" pitchFamily="2" charset="-79"/>
                <a:cs typeface="Assistant BOLD" panose="00000800000000000000" pitchFamily="2" charset="-79"/>
              </a:rPr>
              <a:t>​</a:t>
            </a:r>
          </a:p>
          <a:p>
            <a:pPr algn="just" rtl="1" fontAlgn="base">
              <a:buFont typeface="+mj-lt"/>
              <a:buAutoNum type="arabicPeriod"/>
            </a:pPr>
            <a:r>
              <a:rPr lang="he-IL" b="0" i="0" u="none" strike="noStrike" dirty="0">
                <a:solidFill>
                  <a:srgbClr val="000000"/>
                </a:solidFill>
                <a:effectLst/>
                <a:latin typeface="Assistant BOLD" panose="00000800000000000000" pitchFamily="2" charset="-79"/>
                <a:cs typeface="Assistant BOLD" panose="00000800000000000000" pitchFamily="2" charset="-79"/>
              </a:rPr>
              <a:t>כיצד נרצה לפעול? </a:t>
            </a:r>
            <a:r>
              <a:rPr lang="en-US" b="0" i="0" dirty="0">
                <a:solidFill>
                  <a:srgbClr val="000000"/>
                </a:solidFill>
                <a:effectLst/>
                <a:latin typeface="Assistant BOLD" panose="00000800000000000000" pitchFamily="2" charset="-79"/>
                <a:cs typeface="Assistant BOLD" panose="00000800000000000000" pitchFamily="2" charset="-79"/>
              </a:rPr>
              <a:t>​</a:t>
            </a:r>
          </a:p>
          <a:p>
            <a:pPr algn="just" rtl="1" fontAlgn="base">
              <a:buFont typeface="+mj-lt"/>
              <a:buAutoNum type="arabicPeriod"/>
            </a:pPr>
            <a:r>
              <a:rPr lang="he-IL" b="0" i="0" u="none" strike="noStrike" dirty="0">
                <a:solidFill>
                  <a:srgbClr val="000000"/>
                </a:solidFill>
                <a:effectLst/>
                <a:latin typeface="Assistant BOLD" panose="00000800000000000000" pitchFamily="2" charset="-79"/>
                <a:cs typeface="Assistant BOLD" panose="00000800000000000000" pitchFamily="2" charset="-79"/>
              </a:rPr>
              <a:t>מה הכלים שעומדים לרשותנו בסיטואציה כזו?</a:t>
            </a:r>
            <a:r>
              <a:rPr lang="en-US" b="0" i="0" dirty="0">
                <a:solidFill>
                  <a:srgbClr val="000000"/>
                </a:solidFill>
                <a:effectLst/>
                <a:latin typeface="Assistant BOLD" panose="00000800000000000000" pitchFamily="2" charset="-79"/>
                <a:cs typeface="Assistant BOLD" panose="00000800000000000000" pitchFamily="2" charset="-79"/>
              </a:rPr>
              <a:t>​</a:t>
            </a:r>
          </a:p>
          <a:p>
            <a:pPr algn="just" rtl="1" fontAlgn="base">
              <a:buFont typeface="+mj-lt"/>
              <a:buAutoNum type="arabicPeriod"/>
            </a:pPr>
            <a:r>
              <a:rPr lang="he-IL" b="0" i="0" u="none" strike="noStrike" dirty="0">
                <a:solidFill>
                  <a:srgbClr val="000000"/>
                </a:solidFill>
                <a:effectLst/>
                <a:latin typeface="Assistant BOLD" panose="00000800000000000000" pitchFamily="2" charset="-79"/>
                <a:cs typeface="Assistant BOLD" panose="00000800000000000000" pitchFamily="2" charset="-79"/>
              </a:rPr>
              <a:t>מה אני יכול/ה לעשות היום על מנת להימנע מסיטואציה כזו?</a:t>
            </a:r>
            <a:r>
              <a:rPr lang="en-US" b="0" i="0" dirty="0">
                <a:solidFill>
                  <a:srgbClr val="000000"/>
                </a:solidFill>
                <a:effectLst/>
                <a:latin typeface="Assistant BOLD" panose="00000800000000000000" pitchFamily="2" charset="-79"/>
                <a:cs typeface="Assistant BOLD" panose="00000800000000000000" pitchFamily="2" charset="-79"/>
              </a:rPr>
              <a:t>​</a:t>
            </a:r>
          </a:p>
          <a:p>
            <a:pPr marL="0" indent="0" algn="just" rtl="1" fontAlgn="base">
              <a:buNone/>
            </a:pPr>
            <a:endParaRPr lang="en-US" b="0" i="0" dirty="0">
              <a:solidFill>
                <a:srgbClr val="000000"/>
              </a:solidFill>
              <a:effectLst/>
              <a:latin typeface="Assistant BOLD" panose="00000800000000000000" pitchFamily="2" charset="-79"/>
              <a:cs typeface="Assistant BOLD" panose="00000800000000000000" pitchFamily="2" charset="-79"/>
            </a:endParaRPr>
          </a:p>
        </p:txBody>
      </p:sp>
    </p:spTree>
    <p:extLst>
      <p:ext uri="{BB962C8B-B14F-4D97-AF65-F5344CB8AC3E}">
        <p14:creationId xmlns:p14="http://schemas.microsoft.com/office/powerpoint/2010/main" val="33754736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מצגת-צופים.JPG">
            <a:extLst>
              <a:ext uri="{FF2B5EF4-FFF2-40B4-BE49-F238E27FC236}">
                <a16:creationId xmlns:a16="http://schemas.microsoft.com/office/drawing/2014/main" id="{E4BFD3E6-4B2E-4886-A54F-F9C7DF3632D8}"/>
              </a:ext>
            </a:extLst>
          </p:cNvPr>
          <p:cNvPicPr>
            <a:picLocks noChangeAspect="1"/>
          </p:cNvPicPr>
          <p:nvPr/>
        </p:nvPicPr>
        <p:blipFill rotWithShape="1">
          <a:blip r:embed="rId2" cstate="print"/>
          <a:srcRect t="1" b="-5650"/>
          <a:stretch/>
        </p:blipFill>
        <p:spPr>
          <a:xfrm>
            <a:off x="-36512" y="0"/>
            <a:ext cx="9180512" cy="7245424"/>
          </a:xfrm>
          <a:prstGeom prst="rect">
            <a:avLst/>
          </a:prstGeom>
        </p:spPr>
      </p:pic>
      <p:sp>
        <p:nvSpPr>
          <p:cNvPr id="5" name="מציין מיקום תוכן 2"/>
          <p:cNvSpPr txBox="1">
            <a:spLocks/>
          </p:cNvSpPr>
          <p:nvPr/>
        </p:nvSpPr>
        <p:spPr bwMode="auto">
          <a:xfrm>
            <a:off x="5544045" y="2060848"/>
            <a:ext cx="3815979" cy="49690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e-IL" altLang="he-IL" sz="30000" dirty="0">
                <a:latin typeface="Assistant ExtraBold" panose="00000900000000000000" pitchFamily="2" charset="-79"/>
                <a:cs typeface="Assistant ExtraBold" panose="00000900000000000000" pitchFamily="2" charset="-79"/>
              </a:rPr>
              <a:t>?</a:t>
            </a:r>
          </a:p>
        </p:txBody>
      </p:sp>
      <p:sp>
        <p:nvSpPr>
          <p:cNvPr id="8" name="כותרת 1">
            <a:extLst>
              <a:ext uri="{FF2B5EF4-FFF2-40B4-BE49-F238E27FC236}">
                <a16:creationId xmlns:a16="http://schemas.microsoft.com/office/drawing/2014/main" id="{6CAC9E4D-9621-4688-89BD-0576E6D74FB0}"/>
              </a:ext>
            </a:extLst>
          </p:cNvPr>
          <p:cNvSpPr txBox="1">
            <a:spLocks/>
          </p:cNvSpPr>
          <p:nvPr/>
        </p:nvSpPr>
        <p:spPr>
          <a:xfrm>
            <a:off x="1512168" y="764704"/>
            <a:ext cx="7380312" cy="1656184"/>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7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rPr>
              <a:t>מפתחות להצלחה</a:t>
            </a:r>
          </a:p>
        </p:txBody>
      </p:sp>
      <p:pic>
        <p:nvPicPr>
          <p:cNvPr id="10" name="תמונה 9">
            <a:extLst>
              <a:ext uri="{FF2B5EF4-FFF2-40B4-BE49-F238E27FC236}">
                <a16:creationId xmlns:a16="http://schemas.microsoft.com/office/drawing/2014/main" id="{E96194E1-B654-4ABB-B460-D86C463DA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284984"/>
            <a:ext cx="5911679" cy="3168351"/>
          </a:xfrm>
          <a:prstGeom prst="rect">
            <a:avLst/>
          </a:prstGeom>
          <a:ln>
            <a:noFill/>
          </a:ln>
          <a:effectLst>
            <a:softEdge rad="112500"/>
          </a:effectLst>
        </p:spPr>
      </p:pic>
    </p:spTree>
    <p:extLst>
      <p:ext uri="{BB962C8B-B14F-4D97-AF65-F5344CB8AC3E}">
        <p14:creationId xmlns:p14="http://schemas.microsoft.com/office/powerpoint/2010/main" val="26153539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מצגת-צופים.JPG">
            <a:extLst>
              <a:ext uri="{FF2B5EF4-FFF2-40B4-BE49-F238E27FC236}">
                <a16:creationId xmlns:a16="http://schemas.microsoft.com/office/drawing/2014/main" id="{C88BAE92-3139-4A20-8130-6B7C6ED9B0DA}"/>
              </a:ext>
            </a:extLst>
          </p:cNvPr>
          <p:cNvPicPr>
            <a:picLocks noChangeAspect="1"/>
          </p:cNvPicPr>
          <p:nvPr/>
        </p:nvPicPr>
        <p:blipFill rotWithShape="1">
          <a:blip r:embed="rId2" cstate="print"/>
          <a:srcRect t="1" b="-5650"/>
          <a:stretch/>
        </p:blipFill>
        <p:spPr>
          <a:xfrm>
            <a:off x="-36512" y="0"/>
            <a:ext cx="9180512" cy="7245424"/>
          </a:xfrm>
          <a:prstGeom prst="rect">
            <a:avLst/>
          </a:prstGeom>
        </p:spPr>
      </p:pic>
      <p:sp>
        <p:nvSpPr>
          <p:cNvPr id="5" name="מציין מיקום תוכן 2"/>
          <p:cNvSpPr txBox="1">
            <a:spLocks/>
          </p:cNvSpPr>
          <p:nvPr/>
        </p:nvSpPr>
        <p:spPr bwMode="auto">
          <a:xfrm>
            <a:off x="179513" y="2348409"/>
            <a:ext cx="8856538" cy="49690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e-IL" altLang="he-IL" sz="2600" dirty="0">
                <a:latin typeface="Open Sans Hebrew" panose="00000800000000000000" pitchFamily="2" charset="-79"/>
                <a:cs typeface="Open Sans Hebrew" panose="00000800000000000000" pitchFamily="2" charset="-79"/>
              </a:rPr>
              <a:t>עצמאות רשג"דים</a:t>
            </a:r>
          </a:p>
          <a:p>
            <a:r>
              <a:rPr lang="he-IL" altLang="he-IL" sz="2600" dirty="0">
                <a:latin typeface="Open Sans Hebrew" panose="00000800000000000000" pitchFamily="2" charset="-79"/>
                <a:cs typeface="Open Sans Hebrew" panose="00000800000000000000" pitchFamily="2" charset="-79"/>
              </a:rPr>
              <a:t>עצמאות החניונים</a:t>
            </a:r>
          </a:p>
          <a:p>
            <a:r>
              <a:rPr lang="he-IL" altLang="he-IL" sz="2600" dirty="0">
                <a:latin typeface="Open Sans Hebrew" panose="00000800000000000000" pitchFamily="2" charset="-79"/>
                <a:cs typeface="Open Sans Hebrew" panose="00000800000000000000" pitchFamily="2" charset="-79"/>
              </a:rPr>
              <a:t>תכנון היום ה-1 לפרטי פרטים</a:t>
            </a:r>
          </a:p>
          <a:p>
            <a:r>
              <a:rPr lang="he-IL" altLang="he-IL" sz="2600" dirty="0">
                <a:latin typeface="Open Sans Hebrew" panose="00000800000000000000" pitchFamily="2" charset="-79"/>
                <a:cs typeface="Open Sans Hebrew" panose="00000800000000000000" pitchFamily="2" charset="-79"/>
              </a:rPr>
              <a:t>חמ"ל מעובה ותקשורת זמינה</a:t>
            </a:r>
          </a:p>
          <a:p>
            <a:r>
              <a:rPr lang="he-IL" altLang="he-IL" sz="2600" dirty="0">
                <a:latin typeface="Open Sans Hebrew" panose="00000800000000000000" pitchFamily="2" charset="-79"/>
                <a:cs typeface="Open Sans Hebrew" panose="00000800000000000000" pitchFamily="2" charset="-79"/>
              </a:rPr>
              <a:t>חניונים בעלי גישה קלה</a:t>
            </a:r>
          </a:p>
          <a:p>
            <a:r>
              <a:rPr lang="he-IL" altLang="he-IL" sz="2600" dirty="0">
                <a:latin typeface="Open Sans Hebrew" panose="00000800000000000000" pitchFamily="2" charset="-79"/>
                <a:cs typeface="Open Sans Hebrew" panose="00000800000000000000" pitchFamily="2" charset="-79"/>
              </a:rPr>
              <a:t>צוות רחב וגדול</a:t>
            </a:r>
          </a:p>
          <a:p>
            <a:r>
              <a:rPr lang="he-IL" altLang="he-IL" sz="2600" dirty="0">
                <a:latin typeface="Open Sans Hebrew" panose="00000800000000000000" pitchFamily="2" charset="-79"/>
                <a:cs typeface="Open Sans Hebrew" panose="00000800000000000000" pitchFamily="2" charset="-79"/>
              </a:rPr>
              <a:t>חלוקת תפקידים ברורה בצוות המנהל</a:t>
            </a:r>
          </a:p>
          <a:p>
            <a:r>
              <a:rPr lang="he-IL" altLang="he-IL" sz="2600" dirty="0">
                <a:latin typeface="Open Sans Hebrew" panose="00000800000000000000" pitchFamily="2" charset="-79"/>
                <a:cs typeface="Open Sans Hebrew" panose="00000800000000000000" pitchFamily="2" charset="-79"/>
              </a:rPr>
              <a:t>היררכיה ברורה ומשמעת עם החניכים</a:t>
            </a:r>
          </a:p>
          <a:p>
            <a:r>
              <a:rPr lang="he-IL" altLang="he-IL" sz="2600" dirty="0">
                <a:latin typeface="Open Sans Hebrew" panose="00000800000000000000" pitchFamily="2" charset="-79"/>
                <a:cs typeface="Open Sans Hebrew" panose="00000800000000000000" pitchFamily="2" charset="-79"/>
              </a:rPr>
              <a:t>חיוך גדול פותר (כמעט) הכל!</a:t>
            </a:r>
          </a:p>
        </p:txBody>
      </p:sp>
      <p:sp>
        <p:nvSpPr>
          <p:cNvPr id="8" name="כותרת 1">
            <a:extLst>
              <a:ext uri="{FF2B5EF4-FFF2-40B4-BE49-F238E27FC236}">
                <a16:creationId xmlns:a16="http://schemas.microsoft.com/office/drawing/2014/main" id="{52108D15-30E2-4DF5-A547-C06986FC63A4}"/>
              </a:ext>
            </a:extLst>
          </p:cNvPr>
          <p:cNvSpPr txBox="1">
            <a:spLocks/>
          </p:cNvSpPr>
          <p:nvPr/>
        </p:nvSpPr>
        <p:spPr>
          <a:xfrm>
            <a:off x="1512168" y="764704"/>
            <a:ext cx="7380312" cy="1656184"/>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7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rPr>
              <a:t>מפתחות להצלחה</a:t>
            </a:r>
          </a:p>
        </p:txBody>
      </p:sp>
      <p:pic>
        <p:nvPicPr>
          <p:cNvPr id="10" name="תמונה 9">
            <a:extLst>
              <a:ext uri="{FF2B5EF4-FFF2-40B4-BE49-F238E27FC236}">
                <a16:creationId xmlns:a16="http://schemas.microsoft.com/office/drawing/2014/main" id="{412F7CCA-76DF-4D2F-8435-CFA1A3912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2417365"/>
            <a:ext cx="3459907" cy="3459907"/>
          </a:xfrm>
          <a:prstGeom prst="rect">
            <a:avLst/>
          </a:prstGeom>
          <a:ln>
            <a:noFill/>
          </a:ln>
          <a:effectLst>
            <a:softEdge rad="112500"/>
          </a:effectLst>
        </p:spPr>
      </p:pic>
    </p:spTree>
    <p:extLst>
      <p:ext uri="{BB962C8B-B14F-4D97-AF65-F5344CB8AC3E}">
        <p14:creationId xmlns:p14="http://schemas.microsoft.com/office/powerpoint/2010/main" val="18172640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מצגת-צופים.JPG">
            <a:extLst>
              <a:ext uri="{FF2B5EF4-FFF2-40B4-BE49-F238E27FC236}">
                <a16:creationId xmlns:a16="http://schemas.microsoft.com/office/drawing/2014/main" id="{1172B2B4-C3A2-4D62-B553-E038177D1514}"/>
              </a:ext>
            </a:extLst>
          </p:cNvPr>
          <p:cNvPicPr>
            <a:picLocks noChangeAspect="1"/>
          </p:cNvPicPr>
          <p:nvPr/>
        </p:nvPicPr>
        <p:blipFill rotWithShape="1">
          <a:blip r:embed="rId2" cstate="print"/>
          <a:srcRect t="1" b="-5650"/>
          <a:stretch/>
        </p:blipFill>
        <p:spPr>
          <a:xfrm>
            <a:off x="-36512" y="0"/>
            <a:ext cx="9180512" cy="7245424"/>
          </a:xfrm>
          <a:prstGeom prst="rect">
            <a:avLst/>
          </a:prstGeom>
        </p:spPr>
      </p:pic>
      <p:pic>
        <p:nvPicPr>
          <p:cNvPr id="5" name="תמונה 4" descr="תמונה שמכילה טקסט&#10;&#10;התיאור נוצר באופן אוטומטי">
            <a:extLst>
              <a:ext uri="{FF2B5EF4-FFF2-40B4-BE49-F238E27FC236}">
                <a16:creationId xmlns:a16="http://schemas.microsoft.com/office/drawing/2014/main" id="{AF25504E-8B15-42A8-8A38-B7C52975B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6" y="2348880"/>
            <a:ext cx="9144000" cy="3086556"/>
          </a:xfrm>
          <a:prstGeom prst="rect">
            <a:avLst/>
          </a:prstGeom>
        </p:spPr>
      </p:pic>
    </p:spTree>
    <p:extLst>
      <p:ext uri="{BB962C8B-B14F-4D97-AF65-F5344CB8AC3E}">
        <p14:creationId xmlns:p14="http://schemas.microsoft.com/office/powerpoint/2010/main" val="34246488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23F48056-3727-459B-B0BF-902BDDE6C95D}"/>
              </a:ext>
            </a:extLst>
          </p:cNvPr>
          <p:cNvSpPr txBox="1">
            <a:spLocks/>
          </p:cNvSpPr>
          <p:nvPr/>
        </p:nvSpPr>
        <p:spPr>
          <a:xfrm>
            <a:off x="4032448" y="620688"/>
            <a:ext cx="4788024" cy="1656184"/>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7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rPr>
              <a:t>תודה על ההקשבה</a:t>
            </a:r>
          </a:p>
          <a:p>
            <a:r>
              <a:rPr lang="he-IL" sz="7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rPr>
              <a:t>ובהצלחה!</a:t>
            </a:r>
          </a:p>
        </p:txBody>
      </p:sp>
      <p:pic>
        <p:nvPicPr>
          <p:cNvPr id="4" name="תמונה 3" descr="תמונה שמכילה אדם, מקורה&#10;&#10;התיאור נוצר באופן אוטומטי">
            <a:extLst>
              <a:ext uri="{FF2B5EF4-FFF2-40B4-BE49-F238E27FC236}">
                <a16:creationId xmlns:a16="http://schemas.microsoft.com/office/drawing/2014/main" id="{DF645185-C8CD-46B6-A9A4-BDE095B6F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158256"/>
            <a:ext cx="4248472" cy="3389527"/>
          </a:xfrm>
          <a:prstGeom prst="rect">
            <a:avLst/>
          </a:prstGeom>
        </p:spPr>
      </p:pic>
    </p:spTree>
    <p:extLst>
      <p:ext uri="{BB962C8B-B14F-4D97-AF65-F5344CB8AC3E}">
        <p14:creationId xmlns:p14="http://schemas.microsoft.com/office/powerpoint/2010/main" val="26153539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מצגת-צופים.JPG">
            <a:extLst>
              <a:ext uri="{FF2B5EF4-FFF2-40B4-BE49-F238E27FC236}">
                <a16:creationId xmlns:a16="http://schemas.microsoft.com/office/drawing/2014/main" id="{FBBFA59B-8835-45CE-93A5-2108F8C44B0D}"/>
              </a:ext>
            </a:extLst>
          </p:cNvPr>
          <p:cNvPicPr>
            <a:picLocks noChangeAspect="1"/>
          </p:cNvPicPr>
          <p:nvPr/>
        </p:nvPicPr>
        <p:blipFill rotWithShape="1">
          <a:blip r:embed="rId2" cstate="print"/>
          <a:srcRect t="1" b="-5650"/>
          <a:stretch/>
        </p:blipFill>
        <p:spPr>
          <a:xfrm>
            <a:off x="-36512" y="0"/>
            <a:ext cx="9180512" cy="7245424"/>
          </a:xfrm>
          <a:prstGeom prst="rect">
            <a:avLst/>
          </a:prstGeom>
        </p:spPr>
      </p:pic>
      <p:pic>
        <p:nvPicPr>
          <p:cNvPr id="8" name="תמונה 7" descr="תמונה שמכילה טקסט, שולחן&#10;&#10;התיאור נוצר באופן אוטומטי">
            <a:extLst>
              <a:ext uri="{FF2B5EF4-FFF2-40B4-BE49-F238E27FC236}">
                <a16:creationId xmlns:a16="http://schemas.microsoft.com/office/drawing/2014/main" id="{91CBC206-3D23-43CE-88BF-E21CE5C41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5216"/>
            <a:ext cx="9144000" cy="3048000"/>
          </a:xfrm>
          <a:prstGeom prst="rect">
            <a:avLst/>
          </a:prstGeom>
        </p:spPr>
      </p:pic>
    </p:spTree>
    <p:extLst>
      <p:ext uri="{BB962C8B-B14F-4D97-AF65-F5344CB8AC3E}">
        <p14:creationId xmlns:p14="http://schemas.microsoft.com/office/powerpoint/2010/main" val="34246488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descr="מצגת-צופים.JPG">
            <a:extLst>
              <a:ext uri="{FF2B5EF4-FFF2-40B4-BE49-F238E27FC236}">
                <a16:creationId xmlns:a16="http://schemas.microsoft.com/office/drawing/2014/main" id="{6B3EA54B-3981-40CE-B59C-82054A99BB6A}"/>
              </a:ext>
            </a:extLst>
          </p:cNvPr>
          <p:cNvPicPr>
            <a:picLocks noChangeAspect="1"/>
          </p:cNvPicPr>
          <p:nvPr/>
        </p:nvPicPr>
        <p:blipFill rotWithShape="1">
          <a:blip r:embed="rId2" cstate="print"/>
          <a:srcRect t="1" b="-5650"/>
          <a:stretch/>
        </p:blipFill>
        <p:spPr>
          <a:xfrm>
            <a:off x="-36512" y="0"/>
            <a:ext cx="9180512" cy="7245424"/>
          </a:xfrm>
          <a:prstGeom prst="rect">
            <a:avLst/>
          </a:prstGeom>
        </p:spPr>
      </p:pic>
      <p:sp>
        <p:nvSpPr>
          <p:cNvPr id="5" name="מציין מיקום תוכן 4"/>
          <p:cNvSpPr txBox="1">
            <a:spLocks noGrp="1"/>
          </p:cNvSpPr>
          <p:nvPr>
            <p:ph idx="1"/>
          </p:nvPr>
        </p:nvSpPr>
        <p:spPr bwMode="auto">
          <a:xfrm>
            <a:off x="662880" y="2215405"/>
            <a:ext cx="8229600" cy="4525963"/>
          </a:xfrm>
          <a:prstGeom prst="rect">
            <a:avLst/>
          </a:prstGeom>
          <a:noFill/>
          <a:ln>
            <a:miter lim="800000"/>
            <a:headEnd/>
            <a:tailEnd/>
          </a:ln>
        </p:spPr>
        <p:txBody>
          <a:bodyPr>
            <a:noAutofit/>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he-IL" sz="1800" dirty="0">
                <a:latin typeface="Open Sans Hebrew" panose="00000800000000000000" pitchFamily="2" charset="-79"/>
                <a:cs typeface="Open Sans Hebrew" panose="00000800000000000000" pitchFamily="2" charset="-79"/>
              </a:rPr>
              <a:t>אחוות מעורבבות</a:t>
            </a:r>
          </a:p>
          <a:p>
            <a:pPr>
              <a:defRPr/>
            </a:pPr>
            <a:r>
              <a:rPr lang="he-IL" sz="1800" dirty="0">
                <a:latin typeface="Open Sans Hebrew" panose="00000800000000000000" pitchFamily="2" charset="-79"/>
                <a:cs typeface="Open Sans Hebrew" panose="00000800000000000000" pitchFamily="2" charset="-79"/>
              </a:rPr>
              <a:t>מדריכים חדשים ולא מוכרים, הדרכה של חניכים </a:t>
            </a:r>
          </a:p>
          <a:p>
            <a:pPr marL="0" indent="0">
              <a:buFont typeface="Arial" pitchFamily="34" charset="0"/>
              <a:buNone/>
              <a:defRPr/>
            </a:pPr>
            <a:r>
              <a:rPr lang="he-IL" sz="1800" dirty="0">
                <a:latin typeface="Open Sans Hebrew" panose="00000800000000000000" pitchFamily="2" charset="-79"/>
                <a:cs typeface="Open Sans Hebrew" panose="00000800000000000000" pitchFamily="2" charset="-79"/>
              </a:rPr>
              <a:t>   "לא שלי..." (פחות מוטיבציה לגבולות ומשמעת) </a:t>
            </a:r>
          </a:p>
          <a:p>
            <a:pPr>
              <a:defRPr/>
            </a:pPr>
            <a:r>
              <a:rPr lang="he-IL" sz="1800" dirty="0">
                <a:latin typeface="Open Sans Hebrew" panose="00000800000000000000" pitchFamily="2" charset="-79"/>
                <a:cs typeface="Open Sans Hebrew" panose="00000800000000000000" pitchFamily="2" charset="-79"/>
              </a:rPr>
              <a:t>לינת שטח ובישול על מדורות</a:t>
            </a:r>
          </a:p>
          <a:p>
            <a:pPr>
              <a:defRPr/>
            </a:pPr>
            <a:r>
              <a:rPr lang="he-IL" sz="1800" dirty="0">
                <a:latin typeface="Open Sans Hebrew" panose="00000800000000000000" pitchFamily="2" charset="-79"/>
                <a:cs typeface="Open Sans Hebrew" panose="00000800000000000000" pitchFamily="2" charset="-79"/>
              </a:rPr>
              <a:t>ניווטים, קושי בשליטה</a:t>
            </a:r>
          </a:p>
          <a:p>
            <a:pPr>
              <a:defRPr/>
            </a:pPr>
            <a:r>
              <a:rPr lang="he-IL" sz="1800" dirty="0">
                <a:latin typeface="Open Sans Hebrew" panose="00000800000000000000" pitchFamily="2" charset="-79"/>
                <a:cs typeface="Open Sans Hebrew" panose="00000800000000000000" pitchFamily="2" charset="-79"/>
              </a:rPr>
              <a:t>טיול נודד, "כל הציוד על הגב..."</a:t>
            </a:r>
          </a:p>
          <a:p>
            <a:pPr>
              <a:defRPr/>
            </a:pPr>
            <a:r>
              <a:rPr lang="he-IL" sz="1800" dirty="0">
                <a:latin typeface="Open Sans Hebrew" panose="00000800000000000000" pitchFamily="2" charset="-79"/>
                <a:cs typeface="Open Sans Hebrew" panose="00000800000000000000" pitchFamily="2" charset="-79"/>
              </a:rPr>
              <a:t>התנסויות</a:t>
            </a:r>
          </a:p>
          <a:p>
            <a:pPr>
              <a:defRPr/>
            </a:pPr>
            <a:r>
              <a:rPr lang="he-IL" sz="1800" dirty="0">
                <a:latin typeface="Open Sans Hebrew" panose="00000800000000000000" pitchFamily="2" charset="-79"/>
                <a:cs typeface="Open Sans Hebrew" panose="00000800000000000000" pitchFamily="2" charset="-79"/>
              </a:rPr>
              <a:t>פערים בין שבטים, חניכים ומדריכים</a:t>
            </a:r>
          </a:p>
          <a:p>
            <a:pPr>
              <a:defRPr/>
            </a:pPr>
            <a:r>
              <a:rPr lang="he-IL" sz="1800" dirty="0">
                <a:latin typeface="Open Sans Hebrew" panose="00000800000000000000" pitchFamily="2" charset="-79"/>
                <a:cs typeface="Open Sans Hebrew" panose="00000800000000000000" pitchFamily="2" charset="-79"/>
              </a:rPr>
              <a:t>מורכבות לוגיסטית</a:t>
            </a:r>
          </a:p>
          <a:p>
            <a:pPr>
              <a:defRPr/>
            </a:pPr>
            <a:r>
              <a:rPr lang="he-IL" sz="1800" dirty="0">
                <a:latin typeface="Open Sans Hebrew" panose="00000800000000000000" pitchFamily="2" charset="-79"/>
                <a:cs typeface="Open Sans Hebrew" panose="00000800000000000000" pitchFamily="2" charset="-79"/>
              </a:rPr>
              <a:t>טיול הכנה חלקי לרוב הצוות הבוגר (ניווט בנקודות)</a:t>
            </a:r>
          </a:p>
          <a:p>
            <a:pPr>
              <a:defRPr/>
            </a:pPr>
            <a:r>
              <a:rPr lang="he-IL" sz="1800" dirty="0">
                <a:latin typeface="Open Sans Hebrew" panose="00000800000000000000" pitchFamily="2" charset="-79"/>
                <a:cs typeface="Open Sans Hebrew" panose="00000800000000000000" pitchFamily="2" charset="-79"/>
              </a:rPr>
              <a:t>חוסר </a:t>
            </a:r>
            <a:r>
              <a:rPr lang="he-IL" sz="1800" dirty="0" err="1">
                <a:latin typeface="Open Sans Hebrew" panose="00000800000000000000" pitchFamily="2" charset="-79"/>
                <a:cs typeface="Open Sans Hebrew" panose="00000800000000000000" pitchFamily="2" charset="-79"/>
              </a:rPr>
              <a:t>נסיון</a:t>
            </a:r>
            <a:r>
              <a:rPr lang="he-IL" sz="1800" dirty="0">
                <a:latin typeface="Open Sans Hebrew" panose="00000800000000000000" pitchFamily="2" charset="-79"/>
                <a:cs typeface="Open Sans Hebrew" panose="00000800000000000000" pitchFamily="2" charset="-79"/>
              </a:rPr>
              <a:t> בהדרכה- אחרי תקופת הקורונה</a:t>
            </a:r>
          </a:p>
          <a:p>
            <a:pPr>
              <a:defRPr/>
            </a:pPr>
            <a:endParaRPr lang="he-IL" sz="1800" dirty="0">
              <a:latin typeface="Open Sans Hebrew" panose="00000800000000000000" pitchFamily="2" charset="-79"/>
              <a:cs typeface="Open Sans Hebrew" panose="00000800000000000000" pitchFamily="2" charset="-79"/>
            </a:endParaRPr>
          </a:p>
        </p:txBody>
      </p:sp>
      <p:grpSp>
        <p:nvGrpSpPr>
          <p:cNvPr id="6" name="קבוצה 6"/>
          <p:cNvGrpSpPr>
            <a:grpSpLocks/>
          </p:cNvGrpSpPr>
          <p:nvPr/>
        </p:nvGrpSpPr>
        <p:grpSpPr bwMode="auto">
          <a:xfrm>
            <a:off x="220662" y="980728"/>
            <a:ext cx="1687041" cy="5543897"/>
            <a:chOff x="220634" y="1452084"/>
            <a:chExt cx="1471045" cy="5073260"/>
          </a:xfrm>
        </p:grpSpPr>
        <p:pic>
          <p:nvPicPr>
            <p:cNvPr id="7" name="Picture 2" descr="http://thumb101.shutterstock.com/display_pic_with_logo/2452085/217809463/stock-vector-boy-scout-silhouette-icons-217809463.jpg"/>
            <p:cNvPicPr>
              <a:picLocks noChangeAspect="1" noChangeArrowheads="1"/>
            </p:cNvPicPr>
            <p:nvPr/>
          </p:nvPicPr>
          <p:blipFill>
            <a:blip r:embed="rId3">
              <a:extLst>
                <a:ext uri="{28A0092B-C50C-407E-A947-70E740481C1C}">
                  <a14:useLocalDpi xmlns:a14="http://schemas.microsoft.com/office/drawing/2010/main" val="0"/>
                </a:ext>
              </a:extLst>
            </a:blip>
            <a:srcRect t="52718" r="46054" b="4318"/>
            <a:stretch>
              <a:fillRect/>
            </a:stretch>
          </p:blipFill>
          <p:spPr bwMode="auto">
            <a:xfrm>
              <a:off x="220634" y="2925422"/>
              <a:ext cx="1471045" cy="12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thumb101.shutterstock.com/display_pic_with_logo/2452085/217809463/stock-vector-boy-scout-silhouette-icons-217809463.jpg"/>
            <p:cNvPicPr>
              <a:picLocks noChangeAspect="1" noChangeArrowheads="1"/>
            </p:cNvPicPr>
            <p:nvPr/>
          </p:nvPicPr>
          <p:blipFill>
            <a:blip r:embed="rId3">
              <a:extLst>
                <a:ext uri="{28A0092B-C50C-407E-A947-70E740481C1C}">
                  <a14:useLocalDpi xmlns:a14="http://schemas.microsoft.com/office/drawing/2010/main" val="0"/>
                </a:ext>
              </a:extLst>
            </a:blip>
            <a:srcRect l="45624" t="52718" b="4318"/>
            <a:stretch>
              <a:fillRect/>
            </a:stretch>
          </p:blipFill>
          <p:spPr bwMode="auto">
            <a:xfrm>
              <a:off x="251520" y="5445224"/>
              <a:ext cx="1308837"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thumb101.shutterstock.com/display_pic_with_logo/2452085/217809463/stock-vector-boy-scout-silhouette-icons-217809463.jpg"/>
            <p:cNvPicPr>
              <a:picLocks noChangeAspect="1" noChangeArrowheads="1"/>
            </p:cNvPicPr>
            <p:nvPr/>
          </p:nvPicPr>
          <p:blipFill>
            <a:blip r:embed="rId3">
              <a:extLst>
                <a:ext uri="{28A0092B-C50C-407E-A947-70E740481C1C}">
                  <a14:useLocalDpi xmlns:a14="http://schemas.microsoft.com/office/drawing/2010/main" val="0"/>
                </a:ext>
              </a:extLst>
            </a:blip>
            <a:srcRect r="50000" b="55148"/>
            <a:stretch>
              <a:fillRect/>
            </a:stretch>
          </p:blipFill>
          <p:spPr bwMode="auto">
            <a:xfrm>
              <a:off x="323528" y="4077072"/>
              <a:ext cx="1229719"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thumb101.shutterstock.com/display_pic_with_logo/2452085/217809463/stock-vector-boy-scout-silhouette-icons-217809463.jpg"/>
            <p:cNvPicPr>
              <a:picLocks noChangeAspect="1" noChangeArrowheads="1"/>
            </p:cNvPicPr>
            <p:nvPr/>
          </p:nvPicPr>
          <p:blipFill>
            <a:blip r:embed="rId3">
              <a:extLst>
                <a:ext uri="{28A0092B-C50C-407E-A947-70E740481C1C}">
                  <a14:useLocalDpi xmlns:a14="http://schemas.microsoft.com/office/drawing/2010/main" val="0"/>
                </a:ext>
              </a:extLst>
            </a:blip>
            <a:srcRect l="49377" b="55148"/>
            <a:stretch>
              <a:fillRect/>
            </a:stretch>
          </p:blipFill>
          <p:spPr bwMode="auto">
            <a:xfrm>
              <a:off x="251520" y="1452084"/>
              <a:ext cx="1356540" cy="125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כותרת 1">
            <a:extLst>
              <a:ext uri="{FF2B5EF4-FFF2-40B4-BE49-F238E27FC236}">
                <a16:creationId xmlns:a16="http://schemas.microsoft.com/office/drawing/2014/main" id="{2677C87B-29F3-4B9A-AE29-A24EEE066A1E}"/>
              </a:ext>
            </a:extLst>
          </p:cNvPr>
          <p:cNvSpPr txBox="1">
            <a:spLocks/>
          </p:cNvSpPr>
          <p:nvPr/>
        </p:nvSpPr>
        <p:spPr>
          <a:xfrm>
            <a:off x="1080120" y="908720"/>
            <a:ext cx="7380312" cy="1656184"/>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7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rPr>
              <a:t>אילו אתגרים יש לנו באתגר?</a:t>
            </a:r>
          </a:p>
        </p:txBody>
      </p:sp>
    </p:spTree>
    <p:extLst>
      <p:ext uri="{BB962C8B-B14F-4D97-AF65-F5344CB8AC3E}">
        <p14:creationId xmlns:p14="http://schemas.microsoft.com/office/powerpoint/2010/main" val="34246488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מצגת-צופים.JPG">
            <a:extLst>
              <a:ext uri="{FF2B5EF4-FFF2-40B4-BE49-F238E27FC236}">
                <a16:creationId xmlns:a16="http://schemas.microsoft.com/office/drawing/2014/main" id="{020EC7A7-EC7C-4BE9-9021-A5A9ADE94A1B}"/>
              </a:ext>
            </a:extLst>
          </p:cNvPr>
          <p:cNvPicPr>
            <a:picLocks noChangeAspect="1"/>
          </p:cNvPicPr>
          <p:nvPr/>
        </p:nvPicPr>
        <p:blipFill rotWithShape="1">
          <a:blip r:embed="rId2" cstate="print"/>
          <a:srcRect t="1" b="-5650"/>
          <a:stretch/>
        </p:blipFill>
        <p:spPr>
          <a:xfrm>
            <a:off x="-36512" y="0"/>
            <a:ext cx="9180512" cy="7245424"/>
          </a:xfrm>
          <a:prstGeom prst="rect">
            <a:avLst/>
          </a:prstGeom>
        </p:spPr>
      </p:pic>
      <p:sp>
        <p:nvSpPr>
          <p:cNvPr id="3" name="מציין מיקום תוכן 2"/>
          <p:cNvSpPr>
            <a:spLocks noGrp="1"/>
          </p:cNvSpPr>
          <p:nvPr>
            <p:ph idx="1"/>
          </p:nvPr>
        </p:nvSpPr>
        <p:spPr>
          <a:xfrm>
            <a:off x="457200" y="2431429"/>
            <a:ext cx="8229600" cy="4525963"/>
          </a:xfrm>
          <a:noFill/>
          <a:ln>
            <a:miter lim="800000"/>
            <a:headEnd/>
            <a:tailEnd/>
          </a:ln>
        </p:spPr>
        <p:txBody>
          <a:bodyPr vert="horz" lIns="91440" tIns="45720" rIns="91440" bIns="45720" rtlCol="1">
            <a:noAutofit/>
          </a:bodyPr>
          <a:lstStyle/>
          <a:p>
            <a:pPr marL="0" indent="0" eaLnBrk="0" fontAlgn="base" hangingPunct="0">
              <a:spcAft>
                <a:spcPct val="0"/>
              </a:spcAft>
              <a:buNone/>
              <a:defRPr/>
            </a:pPr>
            <a:r>
              <a:rPr lang="he-IL" sz="2400" dirty="0">
                <a:latin typeface="Open Sans Hebrew" panose="00000800000000000000" pitchFamily="2" charset="-79"/>
                <a:cs typeface="Open Sans Hebrew" panose="00000800000000000000" pitchFamily="2" charset="-79"/>
              </a:rPr>
              <a:t>מהי חוויית החניך?</a:t>
            </a:r>
          </a:p>
          <a:p>
            <a:pPr marL="0" lvl="1" indent="0" eaLnBrk="0" fontAlgn="base" hangingPunct="0">
              <a:spcAft>
                <a:spcPct val="0"/>
              </a:spcAft>
              <a:buNone/>
              <a:defRPr/>
            </a:pPr>
            <a:r>
              <a:rPr lang="he-IL" sz="2400" dirty="0">
                <a:latin typeface="Open Sans Hebrew" panose="00000800000000000000" pitchFamily="2" charset="-79"/>
                <a:cs typeface="Open Sans Hebrew" panose="00000800000000000000" pitchFamily="2" charset="-79"/>
              </a:rPr>
              <a:t>מה קשה לו? </a:t>
            </a:r>
          </a:p>
          <a:p>
            <a:pPr marL="0" lvl="1" indent="0" eaLnBrk="0" fontAlgn="base" hangingPunct="0">
              <a:spcAft>
                <a:spcPct val="0"/>
              </a:spcAft>
              <a:buNone/>
              <a:defRPr/>
            </a:pPr>
            <a:r>
              <a:rPr lang="he-IL" sz="2400" dirty="0">
                <a:latin typeface="Open Sans Hebrew" panose="00000800000000000000" pitchFamily="2" charset="-79"/>
                <a:cs typeface="Open Sans Hebrew" panose="00000800000000000000" pitchFamily="2" charset="-79"/>
              </a:rPr>
              <a:t>מה מלחיץ? </a:t>
            </a:r>
          </a:p>
          <a:p>
            <a:pPr marL="0" lvl="1" indent="0" eaLnBrk="0" fontAlgn="base" hangingPunct="0">
              <a:spcAft>
                <a:spcPct val="0"/>
              </a:spcAft>
              <a:buNone/>
              <a:defRPr/>
            </a:pPr>
            <a:r>
              <a:rPr lang="he-IL" sz="2400" dirty="0">
                <a:latin typeface="Open Sans Hebrew" panose="00000800000000000000" pitchFamily="2" charset="-79"/>
                <a:cs typeface="Open Sans Hebrew" panose="00000800000000000000" pitchFamily="2" charset="-79"/>
              </a:rPr>
              <a:t>למה חניכים חוזרים הביתה?</a:t>
            </a:r>
            <a:r>
              <a:rPr lang="en-US" sz="2400" dirty="0">
                <a:latin typeface="Open Sans Hebrew" panose="00000800000000000000" pitchFamily="2" charset="-79"/>
                <a:cs typeface="Open Sans Hebrew" panose="00000800000000000000" pitchFamily="2" charset="-79"/>
              </a:rPr>
              <a:t> </a:t>
            </a:r>
            <a:endParaRPr lang="he-IL" sz="2400" dirty="0">
              <a:latin typeface="Open Sans Hebrew" panose="00000800000000000000" pitchFamily="2" charset="-79"/>
              <a:cs typeface="Open Sans Hebrew" panose="00000800000000000000" pitchFamily="2" charset="-79"/>
            </a:endParaRPr>
          </a:p>
          <a:p>
            <a:pPr marL="0" lvl="1" indent="0" eaLnBrk="0" fontAlgn="base" hangingPunct="0">
              <a:spcAft>
                <a:spcPct val="0"/>
              </a:spcAft>
              <a:buNone/>
              <a:defRPr/>
            </a:pPr>
            <a:r>
              <a:rPr lang="en-US" sz="2400" dirty="0">
                <a:latin typeface="Open Sans Hebrew" panose="00000800000000000000" pitchFamily="2" charset="-79"/>
                <a:cs typeface="Open Sans Hebrew" panose="00000800000000000000" pitchFamily="2" charset="-79"/>
              </a:rPr>
              <a:t> </a:t>
            </a:r>
            <a:endParaRPr lang="he-IL" sz="2400" dirty="0">
              <a:latin typeface="Open Sans Hebrew" panose="00000800000000000000" pitchFamily="2" charset="-79"/>
              <a:cs typeface="Open Sans Hebrew" panose="00000800000000000000" pitchFamily="2" charset="-79"/>
            </a:endParaRPr>
          </a:p>
          <a:p>
            <a:pPr marL="0" indent="0" eaLnBrk="0" fontAlgn="base" hangingPunct="0">
              <a:spcAft>
                <a:spcPct val="0"/>
              </a:spcAft>
              <a:buNone/>
              <a:defRPr/>
            </a:pPr>
            <a:r>
              <a:rPr lang="he-IL" sz="2400" dirty="0">
                <a:latin typeface="Open Sans Hebrew" panose="00000800000000000000" pitchFamily="2" charset="-79"/>
                <a:cs typeface="Open Sans Hebrew" panose="00000800000000000000" pitchFamily="2" charset="-79"/>
              </a:rPr>
              <a:t>מהי חוויית המדריך? </a:t>
            </a:r>
          </a:p>
          <a:p>
            <a:pPr marL="0" lvl="1" indent="0" eaLnBrk="0" fontAlgn="base" hangingPunct="0">
              <a:spcAft>
                <a:spcPct val="0"/>
              </a:spcAft>
              <a:buNone/>
              <a:defRPr/>
            </a:pPr>
            <a:r>
              <a:rPr lang="he-IL" sz="2400" dirty="0">
                <a:latin typeface="Open Sans Hebrew" panose="00000800000000000000" pitchFamily="2" charset="-79"/>
                <a:cs typeface="Open Sans Hebrew" panose="00000800000000000000" pitchFamily="2" charset="-79"/>
              </a:rPr>
              <a:t>איך זה להדריך בזוג? </a:t>
            </a:r>
          </a:p>
          <a:p>
            <a:pPr marL="0" lvl="1" indent="0" eaLnBrk="0" fontAlgn="base" hangingPunct="0">
              <a:spcAft>
                <a:spcPct val="0"/>
              </a:spcAft>
              <a:buNone/>
              <a:defRPr/>
            </a:pPr>
            <a:r>
              <a:rPr lang="he-IL" sz="2400" dirty="0">
                <a:latin typeface="Open Sans Hebrew" panose="00000800000000000000" pitchFamily="2" charset="-79"/>
                <a:cs typeface="Open Sans Hebrew" panose="00000800000000000000" pitchFamily="2" charset="-79"/>
              </a:rPr>
              <a:t>מה המשימה של המדריך בטיול אתגר? </a:t>
            </a:r>
          </a:p>
        </p:txBody>
      </p:sp>
      <p:sp>
        <p:nvSpPr>
          <p:cNvPr id="6" name="כותרת 1">
            <a:extLst>
              <a:ext uri="{FF2B5EF4-FFF2-40B4-BE49-F238E27FC236}">
                <a16:creationId xmlns:a16="http://schemas.microsoft.com/office/drawing/2014/main" id="{0D1347AC-959D-4052-81A4-E0DD10B0BA87}"/>
              </a:ext>
            </a:extLst>
          </p:cNvPr>
          <p:cNvSpPr txBox="1">
            <a:spLocks/>
          </p:cNvSpPr>
          <p:nvPr/>
        </p:nvSpPr>
        <p:spPr>
          <a:xfrm>
            <a:off x="936104" y="836712"/>
            <a:ext cx="7380312" cy="1656184"/>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7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rPr>
              <a:t>אילו אתגרים יש לנו באתגר?</a:t>
            </a:r>
          </a:p>
        </p:txBody>
      </p:sp>
      <p:pic>
        <p:nvPicPr>
          <p:cNvPr id="8" name="גרפיקה 7" descr="טיול רגלי עם מילוי מלא">
            <a:extLst>
              <a:ext uri="{FF2B5EF4-FFF2-40B4-BE49-F238E27FC236}">
                <a16:creationId xmlns:a16="http://schemas.microsoft.com/office/drawing/2014/main" id="{F5F51968-8A52-4464-8D47-FA84A6CDF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504" y="3429000"/>
            <a:ext cx="3146648" cy="3146648"/>
          </a:xfrm>
          <a:prstGeom prst="rect">
            <a:avLst/>
          </a:prstGeom>
        </p:spPr>
      </p:pic>
    </p:spTree>
    <p:extLst>
      <p:ext uri="{BB962C8B-B14F-4D97-AF65-F5344CB8AC3E}">
        <p14:creationId xmlns:p14="http://schemas.microsoft.com/office/powerpoint/2010/main" val="2136881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מצגת-צופים.JPG">
            <a:extLst>
              <a:ext uri="{FF2B5EF4-FFF2-40B4-BE49-F238E27FC236}">
                <a16:creationId xmlns:a16="http://schemas.microsoft.com/office/drawing/2014/main" id="{773B7F28-E8AD-4A55-A272-CEDD58F42F43}"/>
              </a:ext>
            </a:extLst>
          </p:cNvPr>
          <p:cNvPicPr>
            <a:picLocks noChangeAspect="1"/>
          </p:cNvPicPr>
          <p:nvPr/>
        </p:nvPicPr>
        <p:blipFill rotWithShape="1">
          <a:blip r:embed="rId2" cstate="print"/>
          <a:srcRect t="1" b="-5650"/>
          <a:stretch/>
        </p:blipFill>
        <p:spPr>
          <a:xfrm>
            <a:off x="-36512" y="0"/>
            <a:ext cx="9180512" cy="7245424"/>
          </a:xfrm>
          <a:prstGeom prst="rect">
            <a:avLst/>
          </a:prstGeom>
        </p:spPr>
      </p:pic>
      <p:sp>
        <p:nvSpPr>
          <p:cNvPr id="3" name="מציין מיקום תוכן 2"/>
          <p:cNvSpPr>
            <a:spLocks noGrp="1"/>
          </p:cNvSpPr>
          <p:nvPr>
            <p:ph idx="1"/>
          </p:nvPr>
        </p:nvSpPr>
        <p:spPr>
          <a:xfrm>
            <a:off x="457200" y="2935485"/>
            <a:ext cx="8229600" cy="4525963"/>
          </a:xfrm>
          <a:noFill/>
          <a:ln>
            <a:miter lim="800000"/>
            <a:headEnd/>
            <a:tailEnd/>
          </a:ln>
        </p:spPr>
        <p:txBody>
          <a:bodyPr vert="horz" lIns="91440" tIns="45720" rIns="91440" bIns="45720" rtlCol="1">
            <a:noAutofit/>
          </a:bodyPr>
          <a:lstStyle/>
          <a:p>
            <a:pPr eaLnBrk="0" fontAlgn="base" hangingPunct="0">
              <a:spcAft>
                <a:spcPct val="0"/>
              </a:spcAft>
              <a:defRPr/>
            </a:pPr>
            <a:r>
              <a:rPr lang="he-IL" sz="2400" dirty="0">
                <a:latin typeface="Open Sans Hebrew" panose="00000800000000000000" pitchFamily="2" charset="-79"/>
                <a:cs typeface="Open Sans Hebrew" panose="00000800000000000000" pitchFamily="2" charset="-79"/>
              </a:rPr>
              <a:t>למה לנווט?</a:t>
            </a:r>
          </a:p>
          <a:p>
            <a:pPr eaLnBrk="0" fontAlgn="base" hangingPunct="0">
              <a:spcAft>
                <a:spcPct val="0"/>
              </a:spcAft>
              <a:defRPr/>
            </a:pPr>
            <a:r>
              <a:rPr lang="he-IL" sz="2400" dirty="0">
                <a:latin typeface="Open Sans Hebrew" panose="00000800000000000000" pitchFamily="2" charset="-79"/>
                <a:cs typeface="Open Sans Hebrew" panose="00000800000000000000" pitchFamily="2" charset="-79"/>
              </a:rPr>
              <a:t>מה זה אומר "לנווט"?</a:t>
            </a:r>
            <a:r>
              <a:rPr lang="en-US" sz="2400" dirty="0">
                <a:latin typeface="Open Sans Hebrew" panose="00000800000000000000" pitchFamily="2" charset="-79"/>
                <a:cs typeface="Open Sans Hebrew" panose="00000800000000000000" pitchFamily="2" charset="-79"/>
              </a:rPr>
              <a:t> </a:t>
            </a:r>
            <a:r>
              <a:rPr lang="he-IL" sz="2400" dirty="0">
                <a:latin typeface="Open Sans Hebrew" panose="00000800000000000000" pitchFamily="2" charset="-79"/>
                <a:cs typeface="Open Sans Hebrew" panose="00000800000000000000" pitchFamily="2" charset="-79"/>
              </a:rPr>
              <a:t> </a:t>
            </a:r>
          </a:p>
          <a:p>
            <a:pPr eaLnBrk="0" fontAlgn="base" hangingPunct="0">
              <a:spcAft>
                <a:spcPct val="0"/>
              </a:spcAft>
              <a:defRPr/>
            </a:pPr>
            <a:r>
              <a:rPr lang="he-IL" sz="2400" dirty="0">
                <a:latin typeface="Open Sans Hebrew" panose="00000800000000000000" pitchFamily="2" charset="-79"/>
                <a:cs typeface="Open Sans Hebrew" panose="00000800000000000000" pitchFamily="2" charset="-79"/>
              </a:rPr>
              <a:t>תחקירים מקדימים</a:t>
            </a:r>
          </a:p>
          <a:p>
            <a:pPr eaLnBrk="0" fontAlgn="base" hangingPunct="0">
              <a:spcAft>
                <a:spcPct val="0"/>
              </a:spcAft>
              <a:defRPr/>
            </a:pPr>
            <a:r>
              <a:rPr lang="he-IL" sz="2400" dirty="0">
                <a:latin typeface="Open Sans Hebrew" panose="00000800000000000000" pitchFamily="2" charset="-79"/>
                <a:cs typeface="Open Sans Hebrew" panose="00000800000000000000" pitchFamily="2" charset="-79"/>
              </a:rPr>
              <a:t>עזרים</a:t>
            </a:r>
          </a:p>
          <a:p>
            <a:pPr eaLnBrk="0" fontAlgn="base" hangingPunct="0">
              <a:spcAft>
                <a:spcPct val="0"/>
              </a:spcAft>
            </a:pPr>
            <a:endParaRPr lang="he-IL" sz="2600" dirty="0">
              <a:latin typeface="Assistant" panose="00000500000000000000" pitchFamily="2" charset="-79"/>
              <a:cs typeface="Assistant" panose="00000500000000000000" pitchFamily="2" charset="-79"/>
            </a:endParaRPr>
          </a:p>
        </p:txBody>
      </p:sp>
      <p:pic>
        <p:nvPicPr>
          <p:cNvPr id="4098" name="Picture 2" descr="C:\Users\yairr\Downloads\EC644946-E4E5-450E-9AB6-AF1A60ADAAB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78864">
            <a:off x="549004" y="2540852"/>
            <a:ext cx="3805451" cy="38054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כותרת 1">
            <a:extLst>
              <a:ext uri="{FF2B5EF4-FFF2-40B4-BE49-F238E27FC236}">
                <a16:creationId xmlns:a16="http://schemas.microsoft.com/office/drawing/2014/main" id="{223E7EC3-182F-4D01-9AF3-F78110822D72}"/>
              </a:ext>
            </a:extLst>
          </p:cNvPr>
          <p:cNvSpPr txBox="1">
            <a:spLocks/>
          </p:cNvSpPr>
          <p:nvPr/>
        </p:nvSpPr>
        <p:spPr>
          <a:xfrm>
            <a:off x="1512168" y="764704"/>
            <a:ext cx="7380312" cy="1656184"/>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7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rPr>
              <a:t>ניווטים והתמצאות</a:t>
            </a:r>
          </a:p>
        </p:txBody>
      </p:sp>
      <p:pic>
        <p:nvPicPr>
          <p:cNvPr id="4" name="תמונה 3" descr="תמונה שמכילה טקסט, מלכה&#10;&#10;התיאור נוצר באופן אוטומטי">
            <a:extLst>
              <a:ext uri="{FF2B5EF4-FFF2-40B4-BE49-F238E27FC236}">
                <a16:creationId xmlns:a16="http://schemas.microsoft.com/office/drawing/2014/main" id="{C2BA246F-6700-4ACF-9F47-71FD7A687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144298"/>
            <a:ext cx="1530229" cy="1329043"/>
          </a:xfrm>
          <a:prstGeom prst="rect">
            <a:avLst/>
          </a:prstGeom>
        </p:spPr>
      </p:pic>
    </p:spTree>
    <p:extLst>
      <p:ext uri="{BB962C8B-B14F-4D97-AF65-F5344CB8AC3E}">
        <p14:creationId xmlns:p14="http://schemas.microsoft.com/office/powerpoint/2010/main" val="34246488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מצגת-צופים.JPG">
            <a:extLst>
              <a:ext uri="{FF2B5EF4-FFF2-40B4-BE49-F238E27FC236}">
                <a16:creationId xmlns:a16="http://schemas.microsoft.com/office/drawing/2014/main" id="{02DF7174-DF95-49D2-9CE3-0C76B3E78050}"/>
              </a:ext>
            </a:extLst>
          </p:cNvPr>
          <p:cNvPicPr>
            <a:picLocks noChangeAspect="1"/>
          </p:cNvPicPr>
          <p:nvPr/>
        </p:nvPicPr>
        <p:blipFill rotWithShape="1">
          <a:blip r:embed="rId2" cstate="print"/>
          <a:srcRect t="1" b="-5650"/>
          <a:stretch/>
        </p:blipFill>
        <p:spPr>
          <a:xfrm>
            <a:off x="-36512" y="0"/>
            <a:ext cx="9180512" cy="7245424"/>
          </a:xfrm>
          <a:prstGeom prst="rect">
            <a:avLst/>
          </a:prstGeom>
        </p:spPr>
      </p:pic>
      <p:sp>
        <p:nvSpPr>
          <p:cNvPr id="7" name="כותרת 1">
            <a:extLst>
              <a:ext uri="{FF2B5EF4-FFF2-40B4-BE49-F238E27FC236}">
                <a16:creationId xmlns:a16="http://schemas.microsoft.com/office/drawing/2014/main" id="{8E4FE69D-A237-42DF-86F1-484A78ABA1E0}"/>
              </a:ext>
            </a:extLst>
          </p:cNvPr>
          <p:cNvSpPr txBox="1">
            <a:spLocks/>
          </p:cNvSpPr>
          <p:nvPr/>
        </p:nvSpPr>
        <p:spPr>
          <a:xfrm>
            <a:off x="1512168" y="764704"/>
            <a:ext cx="7380312" cy="1656184"/>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7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rPr>
              <a:t>ניווטים והתמצאות</a:t>
            </a:r>
          </a:p>
        </p:txBody>
      </p:sp>
      <p:pic>
        <p:nvPicPr>
          <p:cNvPr id="8" name="תמונה 7" descr="תמונה שמכילה אוסף תמונות&#10;&#10;התיאור נוצר באופן אוטומטי">
            <a:extLst>
              <a:ext uri="{FF2B5EF4-FFF2-40B4-BE49-F238E27FC236}">
                <a16:creationId xmlns:a16="http://schemas.microsoft.com/office/drawing/2014/main" id="{824ECC14-D6EB-4B3F-915F-83973350B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3984359"/>
            <a:ext cx="5256584" cy="2901175"/>
          </a:xfrm>
          <a:prstGeom prst="rect">
            <a:avLst/>
          </a:prstGeom>
          <a:ln>
            <a:noFill/>
          </a:ln>
          <a:effectLst>
            <a:softEdge rad="112500"/>
          </a:effectLst>
        </p:spPr>
      </p:pic>
      <p:sp>
        <p:nvSpPr>
          <p:cNvPr id="3" name="מציין מיקום תוכן 2"/>
          <p:cNvSpPr>
            <a:spLocks noGrp="1"/>
          </p:cNvSpPr>
          <p:nvPr>
            <p:ph idx="1"/>
          </p:nvPr>
        </p:nvSpPr>
        <p:spPr>
          <a:xfrm>
            <a:off x="611560" y="2132856"/>
            <a:ext cx="8229600" cy="4525963"/>
          </a:xfrm>
          <a:noFill/>
          <a:ln>
            <a:miter lim="800000"/>
            <a:headEnd/>
            <a:tailEnd/>
          </a:ln>
        </p:spPr>
        <p:txBody>
          <a:bodyPr vert="horz" lIns="91440" tIns="45720" rIns="91440" bIns="45720" rtlCol="1">
            <a:noAutofit/>
          </a:bodyPr>
          <a:lstStyle/>
          <a:p>
            <a:pPr eaLnBrk="0" fontAlgn="base" hangingPunct="0">
              <a:spcAft>
                <a:spcPct val="0"/>
              </a:spcAft>
            </a:pPr>
            <a:r>
              <a:rPr lang="he-IL" sz="2400" dirty="0">
                <a:latin typeface="Open Sans Hebrew" panose="00000800000000000000" pitchFamily="2" charset="-79"/>
                <a:cs typeface="Open Sans Hebrew" panose="00000800000000000000" pitchFamily="2" charset="-79"/>
              </a:rPr>
              <a:t>דיווחים – על מה ולמה?</a:t>
            </a:r>
            <a:r>
              <a:rPr lang="en-US" sz="2400" dirty="0">
                <a:latin typeface="Open Sans Hebrew" panose="00000800000000000000" pitchFamily="2" charset="-79"/>
                <a:cs typeface="Open Sans Hebrew" panose="00000800000000000000" pitchFamily="2" charset="-79"/>
              </a:rPr>
              <a:t> </a:t>
            </a:r>
          </a:p>
          <a:p>
            <a:pPr eaLnBrk="0" fontAlgn="base" hangingPunct="0">
              <a:spcAft>
                <a:spcPct val="0"/>
              </a:spcAft>
            </a:pPr>
            <a:r>
              <a:rPr lang="he-IL" sz="2400" dirty="0">
                <a:latin typeface="Open Sans Hebrew" panose="00000800000000000000" pitchFamily="2" charset="-79"/>
                <a:cs typeface="Open Sans Hebrew" panose="00000800000000000000" pitchFamily="2" charset="-79"/>
              </a:rPr>
              <a:t>חמ"ל – מי שם ותפקידם? </a:t>
            </a:r>
          </a:p>
          <a:p>
            <a:pPr marL="0" indent="0" eaLnBrk="0" fontAlgn="base" hangingPunct="0">
              <a:spcAft>
                <a:spcPct val="0"/>
              </a:spcAft>
              <a:buNone/>
            </a:pPr>
            <a:r>
              <a:rPr lang="he-IL" sz="2400" dirty="0">
                <a:latin typeface="Open Sans Hebrew" panose="00000800000000000000" pitchFamily="2" charset="-79"/>
                <a:cs typeface="Open Sans Hebrew" panose="00000800000000000000" pitchFamily="2" charset="-79"/>
              </a:rPr>
              <a:t>*חמ"ל סטטי ושאינו ברכב!</a:t>
            </a:r>
          </a:p>
          <a:p>
            <a:pPr eaLnBrk="0" fontAlgn="base" hangingPunct="0">
              <a:spcAft>
                <a:spcPct val="0"/>
              </a:spcAft>
            </a:pPr>
            <a:r>
              <a:rPr lang="he-IL" sz="2400" dirty="0">
                <a:latin typeface="Open Sans Hebrew" panose="00000800000000000000" pitchFamily="2" charset="-79"/>
                <a:cs typeface="Open Sans Hebrew" panose="00000800000000000000" pitchFamily="2" charset="-79"/>
              </a:rPr>
              <a:t>שרשרת הדיווח הרצויה</a:t>
            </a:r>
          </a:p>
          <a:p>
            <a:pPr eaLnBrk="0" fontAlgn="base" hangingPunct="0">
              <a:spcAft>
                <a:spcPct val="0"/>
              </a:spcAft>
            </a:pPr>
            <a:r>
              <a:rPr lang="he-IL" sz="2400" dirty="0">
                <a:latin typeface="Open Sans Hebrew" panose="00000800000000000000" pitchFamily="2" charset="-79"/>
                <a:cs typeface="Open Sans Hebrew" panose="00000800000000000000" pitchFamily="2" charset="-79"/>
              </a:rPr>
              <a:t>יש לעדכן מרכז הנהגה על חוליות </a:t>
            </a:r>
          </a:p>
          <a:p>
            <a:pPr marL="0" indent="0" eaLnBrk="0" fontAlgn="base" hangingPunct="0">
              <a:spcAft>
                <a:spcPct val="0"/>
              </a:spcAft>
              <a:buNone/>
            </a:pPr>
            <a:r>
              <a:rPr lang="he-IL" sz="2400" dirty="0">
                <a:latin typeface="Open Sans Hebrew" panose="00000800000000000000" pitchFamily="2" charset="-79"/>
                <a:cs typeface="Open Sans Hebrew" panose="00000800000000000000" pitchFamily="2" charset="-79"/>
              </a:rPr>
              <a:t>שאיחרו ו/או שאין איתן קשר</a:t>
            </a:r>
          </a:p>
        </p:txBody>
      </p:sp>
    </p:spTree>
    <p:extLst>
      <p:ext uri="{BB962C8B-B14F-4D97-AF65-F5344CB8AC3E}">
        <p14:creationId xmlns:p14="http://schemas.microsoft.com/office/powerpoint/2010/main" val="2136881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descr="מצגת-צופים.JPG">
            <a:extLst>
              <a:ext uri="{FF2B5EF4-FFF2-40B4-BE49-F238E27FC236}">
                <a16:creationId xmlns:a16="http://schemas.microsoft.com/office/drawing/2014/main" id="{1A948412-4C6E-4998-BBE4-6EDF6F28C85C}"/>
              </a:ext>
            </a:extLst>
          </p:cNvPr>
          <p:cNvPicPr>
            <a:picLocks noChangeAspect="1"/>
          </p:cNvPicPr>
          <p:nvPr/>
        </p:nvPicPr>
        <p:blipFill rotWithShape="1">
          <a:blip r:embed="rId2" cstate="print"/>
          <a:srcRect t="1" b="-5650"/>
          <a:stretch/>
        </p:blipFill>
        <p:spPr>
          <a:xfrm>
            <a:off x="-36512" y="0"/>
            <a:ext cx="9180512" cy="7245424"/>
          </a:xfrm>
          <a:prstGeom prst="rect">
            <a:avLst/>
          </a:prstGeom>
        </p:spPr>
      </p:pic>
      <p:sp>
        <p:nvSpPr>
          <p:cNvPr id="6" name="Rectangle 1"/>
          <p:cNvSpPr>
            <a:spLocks noChangeArrowheads="1"/>
          </p:cNvSpPr>
          <p:nvPr/>
        </p:nvSpPr>
        <p:spPr bwMode="auto">
          <a:xfrm>
            <a:off x="107504" y="1510626"/>
            <a:ext cx="882173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altLang="he-IL" sz="2600" dirty="0">
                <a:solidFill>
                  <a:srgbClr val="C00000"/>
                </a:solidFill>
                <a:latin typeface="Assistant ExtraBold" panose="00000900000000000000" pitchFamily="2" charset="-79"/>
                <a:cs typeface="Assistant ExtraBold" panose="00000900000000000000" pitchFamily="2" charset="-79"/>
              </a:rPr>
              <a:t>להלן הפעילות הנדרשת כאשר משתתף או משתתפים לא הגיעו לנקודת הסיום 30 דקות לאחר המועד האחרון שנקבע לכך:</a:t>
            </a:r>
            <a:br>
              <a:rPr lang="he-IL" altLang="he-IL" sz="2600" dirty="0">
                <a:solidFill>
                  <a:srgbClr val="C00000"/>
                </a:solidFill>
                <a:latin typeface="Assistant ExtraBold" panose="00000900000000000000" pitchFamily="2" charset="-79"/>
                <a:cs typeface="Assistant ExtraBold" panose="00000900000000000000" pitchFamily="2" charset="-79"/>
              </a:rPr>
            </a:br>
            <a:endParaRPr lang="he-IL" altLang="he-IL" sz="2600" dirty="0">
              <a:solidFill>
                <a:srgbClr val="C00000"/>
              </a:solidFill>
              <a:latin typeface="Assistant ExtraBold" panose="00000900000000000000" pitchFamily="2" charset="-79"/>
              <a:cs typeface="Assistant ExtraBold" panose="00000900000000000000" pitchFamily="2" charset="-79"/>
            </a:endParaRPr>
          </a:p>
        </p:txBody>
      </p:sp>
      <p:graphicFrame>
        <p:nvGraphicFramePr>
          <p:cNvPr id="7" name="מציין מיקום תוכן 3"/>
          <p:cNvGraphicFramePr>
            <a:graphicFrameLocks/>
          </p:cNvGraphicFramePr>
          <p:nvPr>
            <p:extLst>
              <p:ext uri="{D42A27DB-BD31-4B8C-83A1-F6EECF244321}">
                <p14:modId xmlns:p14="http://schemas.microsoft.com/office/powerpoint/2010/main" val="2494048244"/>
              </p:ext>
            </p:extLst>
          </p:nvPr>
        </p:nvGraphicFramePr>
        <p:xfrm>
          <a:off x="179388" y="2499570"/>
          <a:ext cx="8856662" cy="4241798"/>
        </p:xfrm>
        <a:graphic>
          <a:graphicData uri="http://schemas.openxmlformats.org/drawingml/2006/table">
            <a:tbl>
              <a:tblPr/>
              <a:tblGrid>
                <a:gridCol w="8425060">
                  <a:extLst>
                    <a:ext uri="{9D8B030D-6E8A-4147-A177-3AD203B41FA5}">
                      <a16:colId xmlns:a16="http://schemas.microsoft.com/office/drawing/2014/main" val="20000"/>
                    </a:ext>
                  </a:extLst>
                </a:gridCol>
                <a:gridCol w="431602">
                  <a:extLst>
                    <a:ext uri="{9D8B030D-6E8A-4147-A177-3AD203B41FA5}">
                      <a16:colId xmlns:a16="http://schemas.microsoft.com/office/drawing/2014/main" val="20001"/>
                    </a:ext>
                  </a:extLst>
                </a:gridCol>
              </a:tblGrid>
              <a:tr h="360043">
                <a:tc>
                  <a:txBody>
                    <a:bodyPr/>
                    <a:lstStyle/>
                    <a:p>
                      <a:pPr marL="0" algn="ctr" defTabSz="914400" rtl="1" eaLnBrk="0" latinLnBrk="0" hangingPunct="0"/>
                      <a:r>
                        <a:rPr lang="he-IL" sz="1800" kern="1200" dirty="0">
                          <a:solidFill>
                            <a:schemeClr val="tx1"/>
                          </a:solidFill>
                          <a:latin typeface="Open Sans Hebrew" panose="00000800000000000000" pitchFamily="2" charset="-79"/>
                          <a:ea typeface="+mn-ea"/>
                          <a:cs typeface="Open Sans Hebrew" panose="00000800000000000000" pitchFamily="2" charset="-79"/>
                        </a:rPr>
                        <a:t>יש לאתר את שם הנעדר/הנעדרים ולזהות את ציר הניווט שלהם.</a:t>
                      </a:r>
                    </a:p>
                  </a:txBody>
                  <a:tcPr marL="48106" marR="48106" marT="24054" marB="24054" anchor="ctr">
                    <a:lnL>
                      <a:noFill/>
                    </a:lnL>
                    <a:lnR>
                      <a:noFill/>
                    </a:lnR>
                    <a:lnT>
                      <a:noFill/>
                    </a:lnT>
                    <a:lnB>
                      <a:noFill/>
                    </a:lnB>
                  </a:tcPr>
                </a:tc>
                <a:tc>
                  <a:txBody>
                    <a:bodyPr/>
                    <a:lstStyle/>
                    <a:p>
                      <a:pPr algn="ctr" rtl="1"/>
                      <a:r>
                        <a:rPr lang="he-IL" sz="1800" b="1" dirty="0">
                          <a:solidFill>
                            <a:srgbClr val="C00000"/>
                          </a:solidFill>
                          <a:latin typeface="Open Sans Hebrew" panose="00000800000000000000" pitchFamily="2" charset="-79"/>
                          <a:cs typeface="Open Sans Hebrew" panose="00000800000000000000" pitchFamily="2" charset="-79"/>
                        </a:rPr>
                        <a:t>(1)</a:t>
                      </a:r>
                    </a:p>
                  </a:txBody>
                  <a:tcPr marL="48106" marR="48106" marT="24054" marB="24054">
                    <a:lnL>
                      <a:noFill/>
                    </a:lnL>
                    <a:lnR>
                      <a:noFill/>
                    </a:lnR>
                    <a:lnT>
                      <a:noFill/>
                    </a:lnT>
                    <a:lnB>
                      <a:noFill/>
                    </a:lnB>
                  </a:tcPr>
                </a:tc>
                <a:extLst>
                  <a:ext uri="{0D108BD9-81ED-4DB2-BD59-A6C34878D82A}">
                    <a16:rowId xmlns:a16="http://schemas.microsoft.com/office/drawing/2014/main" val="10000"/>
                  </a:ext>
                </a:extLst>
              </a:tr>
              <a:tr h="432052">
                <a:tc>
                  <a:txBody>
                    <a:bodyPr/>
                    <a:lstStyle/>
                    <a:p>
                      <a:pPr marL="0" algn="ctr" defTabSz="914400" rtl="1" eaLnBrk="0" latinLnBrk="0" hangingPunct="0"/>
                      <a:r>
                        <a:rPr lang="he-IL" sz="1800" kern="1200" dirty="0">
                          <a:solidFill>
                            <a:schemeClr val="tx1"/>
                          </a:solidFill>
                          <a:latin typeface="Open Sans Hebrew" panose="00000800000000000000" pitchFamily="2" charset="-79"/>
                          <a:ea typeface="+mn-ea"/>
                          <a:cs typeface="Open Sans Hebrew" panose="00000800000000000000" pitchFamily="2" charset="-79"/>
                        </a:rPr>
                        <a:t>יש לבדוק עם המשתתפים האחרים אם ראו אותם, היכן ומתי.</a:t>
                      </a:r>
                    </a:p>
                  </a:txBody>
                  <a:tcPr marL="48106" marR="48106" marT="24054" marB="24054" anchor="ctr">
                    <a:lnL>
                      <a:noFill/>
                    </a:lnL>
                    <a:lnR>
                      <a:noFill/>
                    </a:lnR>
                    <a:lnT>
                      <a:noFill/>
                    </a:lnT>
                    <a:lnB>
                      <a:noFill/>
                    </a:lnB>
                  </a:tcPr>
                </a:tc>
                <a:tc>
                  <a:txBody>
                    <a:bodyPr/>
                    <a:lstStyle/>
                    <a:p>
                      <a:pPr algn="ctr" rtl="1"/>
                      <a:r>
                        <a:rPr lang="he-IL" sz="1800" b="1" dirty="0">
                          <a:solidFill>
                            <a:srgbClr val="C00000"/>
                          </a:solidFill>
                          <a:latin typeface="Open Sans Hebrew" panose="00000800000000000000" pitchFamily="2" charset="-79"/>
                          <a:cs typeface="Open Sans Hebrew" panose="00000800000000000000" pitchFamily="2" charset="-79"/>
                        </a:rPr>
                        <a:t>(2)</a:t>
                      </a:r>
                    </a:p>
                  </a:txBody>
                  <a:tcPr marL="48106" marR="48106" marT="24054" marB="24054" anchor="ctr">
                    <a:lnL>
                      <a:noFill/>
                    </a:lnL>
                    <a:lnR>
                      <a:noFill/>
                    </a:lnR>
                    <a:lnT>
                      <a:noFill/>
                    </a:lnT>
                    <a:lnB>
                      <a:noFill/>
                    </a:lnB>
                  </a:tcPr>
                </a:tc>
                <a:extLst>
                  <a:ext uri="{0D108BD9-81ED-4DB2-BD59-A6C34878D82A}">
                    <a16:rowId xmlns:a16="http://schemas.microsoft.com/office/drawing/2014/main" val="10001"/>
                  </a:ext>
                </a:extLst>
              </a:tr>
              <a:tr h="378597">
                <a:tc>
                  <a:txBody>
                    <a:bodyPr/>
                    <a:lstStyle/>
                    <a:p>
                      <a:pPr marL="0" algn="ctr" defTabSz="914400" rtl="1" eaLnBrk="0" latinLnBrk="0" hangingPunct="0"/>
                      <a:r>
                        <a:rPr lang="he-IL" sz="1800" kern="1200" dirty="0">
                          <a:solidFill>
                            <a:schemeClr val="tx1"/>
                          </a:solidFill>
                          <a:latin typeface="Open Sans Hebrew" panose="00000800000000000000" pitchFamily="2" charset="-79"/>
                          <a:ea typeface="+mn-ea"/>
                          <a:cs typeface="Open Sans Hebrew" panose="00000800000000000000" pitchFamily="2" charset="-79"/>
                        </a:rPr>
                        <a:t>יש לשלוח כלי רכב לצירים הראשיים סביב אזור הניווט.</a:t>
                      </a:r>
                    </a:p>
                  </a:txBody>
                  <a:tcPr marL="48106" marR="48106" marT="24054" marB="24054" anchor="ctr">
                    <a:lnL>
                      <a:noFill/>
                    </a:lnL>
                    <a:lnR>
                      <a:noFill/>
                    </a:lnR>
                    <a:lnT>
                      <a:noFill/>
                    </a:lnT>
                    <a:lnB>
                      <a:noFill/>
                    </a:lnB>
                  </a:tcPr>
                </a:tc>
                <a:tc>
                  <a:txBody>
                    <a:bodyPr/>
                    <a:lstStyle/>
                    <a:p>
                      <a:pPr algn="ctr" rtl="1"/>
                      <a:r>
                        <a:rPr lang="he-IL" sz="1800" b="1" dirty="0">
                          <a:solidFill>
                            <a:srgbClr val="C00000"/>
                          </a:solidFill>
                          <a:latin typeface="Open Sans Hebrew" panose="00000800000000000000" pitchFamily="2" charset="-79"/>
                          <a:cs typeface="Open Sans Hebrew" panose="00000800000000000000" pitchFamily="2" charset="-79"/>
                        </a:rPr>
                        <a:t>(3)</a:t>
                      </a:r>
                    </a:p>
                  </a:txBody>
                  <a:tcPr marL="48106" marR="48106" marT="24054" marB="24054" anchor="ctr">
                    <a:lnL>
                      <a:noFill/>
                    </a:lnL>
                    <a:lnR>
                      <a:noFill/>
                    </a:lnR>
                    <a:lnT>
                      <a:noFill/>
                    </a:lnT>
                    <a:lnB>
                      <a:noFill/>
                    </a:lnB>
                  </a:tcPr>
                </a:tc>
                <a:extLst>
                  <a:ext uri="{0D108BD9-81ED-4DB2-BD59-A6C34878D82A}">
                    <a16:rowId xmlns:a16="http://schemas.microsoft.com/office/drawing/2014/main" val="10002"/>
                  </a:ext>
                </a:extLst>
              </a:tr>
              <a:tr h="657714">
                <a:tc>
                  <a:txBody>
                    <a:bodyPr/>
                    <a:lstStyle/>
                    <a:p>
                      <a:pPr marL="0" algn="ctr" defTabSz="914400" rtl="1" eaLnBrk="0" latinLnBrk="0" hangingPunct="0"/>
                      <a:r>
                        <a:rPr lang="he-IL" sz="1800" kern="1200" dirty="0">
                          <a:solidFill>
                            <a:schemeClr val="tx1"/>
                          </a:solidFill>
                          <a:latin typeface="Open Sans Hebrew" panose="00000800000000000000" pitchFamily="2" charset="-79"/>
                          <a:ea typeface="+mn-ea"/>
                          <a:cs typeface="Open Sans Hebrew" panose="00000800000000000000" pitchFamily="2" charset="-79"/>
                        </a:rPr>
                        <a:t>יש להוציא חוליות סריקה בנות 4‎-3 איש, בליווי מבוגר, בכיוונים שונים לאורך</a:t>
                      </a:r>
                      <a:br>
                        <a:rPr lang="he-IL" sz="1800" kern="1200" dirty="0">
                          <a:solidFill>
                            <a:schemeClr val="tx1"/>
                          </a:solidFill>
                          <a:latin typeface="Open Sans Hebrew" panose="00000800000000000000" pitchFamily="2" charset="-79"/>
                          <a:ea typeface="+mn-ea"/>
                          <a:cs typeface="Open Sans Hebrew" panose="00000800000000000000" pitchFamily="2" charset="-79"/>
                        </a:rPr>
                      </a:br>
                      <a:r>
                        <a:rPr lang="he-IL" sz="1800" kern="1200" dirty="0">
                          <a:solidFill>
                            <a:schemeClr val="tx1"/>
                          </a:solidFill>
                          <a:latin typeface="Open Sans Hebrew" panose="00000800000000000000" pitchFamily="2" charset="-79"/>
                          <a:ea typeface="+mn-ea"/>
                          <a:cs typeface="Open Sans Hebrew" panose="00000800000000000000" pitchFamily="2" charset="-79"/>
                        </a:rPr>
                        <a:t>המסלול, תוך איתור מקומות מסוכנים.</a:t>
                      </a:r>
                    </a:p>
                  </a:txBody>
                  <a:tcPr marL="48106" marR="48106" marT="24054" marB="24054" anchor="ctr">
                    <a:lnL>
                      <a:noFill/>
                    </a:lnL>
                    <a:lnR>
                      <a:noFill/>
                    </a:lnR>
                    <a:lnT>
                      <a:noFill/>
                    </a:lnT>
                    <a:lnB>
                      <a:noFill/>
                    </a:lnB>
                  </a:tcPr>
                </a:tc>
                <a:tc>
                  <a:txBody>
                    <a:bodyPr/>
                    <a:lstStyle/>
                    <a:p>
                      <a:pPr algn="ctr" rtl="1"/>
                      <a:r>
                        <a:rPr lang="he-IL" sz="1800" b="1" dirty="0">
                          <a:solidFill>
                            <a:srgbClr val="C00000"/>
                          </a:solidFill>
                          <a:latin typeface="Open Sans Hebrew" panose="00000800000000000000" pitchFamily="2" charset="-79"/>
                          <a:cs typeface="Open Sans Hebrew" panose="00000800000000000000" pitchFamily="2" charset="-79"/>
                        </a:rPr>
                        <a:t>(4)</a:t>
                      </a:r>
                    </a:p>
                  </a:txBody>
                  <a:tcPr marL="48106" marR="48106" marT="24054" marB="24054">
                    <a:lnL>
                      <a:noFill/>
                    </a:lnL>
                    <a:lnR>
                      <a:noFill/>
                    </a:lnR>
                    <a:lnT>
                      <a:noFill/>
                    </a:lnT>
                    <a:lnB>
                      <a:noFill/>
                    </a:lnB>
                  </a:tcPr>
                </a:tc>
                <a:extLst>
                  <a:ext uri="{0D108BD9-81ED-4DB2-BD59-A6C34878D82A}">
                    <a16:rowId xmlns:a16="http://schemas.microsoft.com/office/drawing/2014/main" val="10003"/>
                  </a:ext>
                </a:extLst>
              </a:tr>
              <a:tr h="657714">
                <a:tc>
                  <a:txBody>
                    <a:bodyPr/>
                    <a:lstStyle/>
                    <a:p>
                      <a:pPr marL="0" algn="ctr" defTabSz="914400" rtl="1" eaLnBrk="0" latinLnBrk="0" hangingPunct="0"/>
                      <a:r>
                        <a:rPr lang="he-IL" sz="1800" kern="1200" dirty="0">
                          <a:solidFill>
                            <a:schemeClr val="tx1"/>
                          </a:solidFill>
                          <a:latin typeface="Open Sans Hebrew" panose="00000800000000000000" pitchFamily="2" charset="-79"/>
                          <a:ea typeface="+mn-ea"/>
                          <a:cs typeface="Open Sans Hebrew" panose="00000800000000000000" pitchFamily="2" charset="-79"/>
                        </a:rPr>
                        <a:t>מגיש עזרה ראשונה/חובש יימצא במקום מוגדר וידוע לצוותי החיפוש, מצויד</a:t>
                      </a:r>
                      <a:br>
                        <a:rPr lang="he-IL" sz="1800" kern="1200" dirty="0">
                          <a:solidFill>
                            <a:schemeClr val="tx1"/>
                          </a:solidFill>
                          <a:latin typeface="Open Sans Hebrew" panose="00000800000000000000" pitchFamily="2" charset="-79"/>
                          <a:ea typeface="+mn-ea"/>
                          <a:cs typeface="Open Sans Hebrew" panose="00000800000000000000" pitchFamily="2" charset="-79"/>
                        </a:rPr>
                      </a:br>
                      <a:r>
                        <a:rPr lang="he-IL" sz="1800" kern="1200" dirty="0">
                          <a:solidFill>
                            <a:schemeClr val="tx1"/>
                          </a:solidFill>
                          <a:latin typeface="Open Sans Hebrew" panose="00000800000000000000" pitchFamily="2" charset="-79"/>
                          <a:ea typeface="+mn-ea"/>
                          <a:cs typeface="Open Sans Hebrew" panose="00000800000000000000" pitchFamily="2" charset="-79"/>
                        </a:rPr>
                        <a:t>בערכת עזרה ראשונה ובמים.</a:t>
                      </a:r>
                    </a:p>
                  </a:txBody>
                  <a:tcPr marL="48106" marR="48106" marT="24054" marB="24054" anchor="ctr">
                    <a:lnL>
                      <a:noFill/>
                    </a:lnL>
                    <a:lnR>
                      <a:noFill/>
                    </a:lnR>
                    <a:lnT>
                      <a:noFill/>
                    </a:lnT>
                    <a:lnB>
                      <a:noFill/>
                    </a:lnB>
                  </a:tcPr>
                </a:tc>
                <a:tc>
                  <a:txBody>
                    <a:bodyPr/>
                    <a:lstStyle/>
                    <a:p>
                      <a:pPr algn="ctr" rtl="1"/>
                      <a:r>
                        <a:rPr lang="he-IL" sz="1800" b="1" dirty="0">
                          <a:solidFill>
                            <a:srgbClr val="C00000"/>
                          </a:solidFill>
                          <a:latin typeface="Open Sans Hebrew" panose="00000800000000000000" pitchFamily="2" charset="-79"/>
                          <a:cs typeface="Open Sans Hebrew" panose="00000800000000000000" pitchFamily="2" charset="-79"/>
                        </a:rPr>
                        <a:t>(5)</a:t>
                      </a:r>
                    </a:p>
                  </a:txBody>
                  <a:tcPr marL="48106" marR="48106" marT="24054" marB="24054">
                    <a:lnL>
                      <a:noFill/>
                    </a:lnL>
                    <a:lnR>
                      <a:noFill/>
                    </a:lnR>
                    <a:lnT>
                      <a:noFill/>
                    </a:lnT>
                    <a:lnB>
                      <a:noFill/>
                    </a:lnB>
                  </a:tcPr>
                </a:tc>
                <a:extLst>
                  <a:ext uri="{0D108BD9-81ED-4DB2-BD59-A6C34878D82A}">
                    <a16:rowId xmlns:a16="http://schemas.microsoft.com/office/drawing/2014/main" val="10004"/>
                  </a:ext>
                </a:extLst>
              </a:tr>
              <a:tr h="657714">
                <a:tc>
                  <a:txBody>
                    <a:bodyPr/>
                    <a:lstStyle/>
                    <a:p>
                      <a:pPr algn="ctr" rtl="1"/>
                      <a:r>
                        <a:rPr lang="he-IL" sz="1800" kern="1200" dirty="0">
                          <a:solidFill>
                            <a:schemeClr val="tx1"/>
                          </a:solidFill>
                          <a:latin typeface="Open Sans Hebrew" panose="00000800000000000000" pitchFamily="2" charset="-79"/>
                          <a:ea typeface="+mn-ea"/>
                          <a:cs typeface="Open Sans Hebrew" panose="00000800000000000000" pitchFamily="2" charset="-79"/>
                        </a:rPr>
                        <a:t>בהתקרב חוליית חיפוש למקום מסוכן (כמו מצוק, מדרון תלול וכו'), יש לקרוא</a:t>
                      </a:r>
                      <a:br>
                        <a:rPr lang="he-IL" sz="1800" kern="1200" dirty="0">
                          <a:solidFill>
                            <a:schemeClr val="tx1"/>
                          </a:solidFill>
                          <a:latin typeface="Open Sans Hebrew" panose="00000800000000000000" pitchFamily="2" charset="-79"/>
                          <a:ea typeface="+mn-ea"/>
                          <a:cs typeface="Open Sans Hebrew" panose="00000800000000000000" pitchFamily="2" charset="-79"/>
                        </a:rPr>
                      </a:br>
                      <a:r>
                        <a:rPr lang="he-IL" sz="1800" kern="1200" dirty="0">
                          <a:solidFill>
                            <a:schemeClr val="tx1"/>
                          </a:solidFill>
                          <a:latin typeface="Open Sans Hebrew" panose="00000800000000000000" pitchFamily="2" charset="-79"/>
                          <a:ea typeface="+mn-ea"/>
                          <a:cs typeface="Open Sans Hebrew" panose="00000800000000000000" pitchFamily="2" charset="-79"/>
                        </a:rPr>
                        <a:t>לנעדר בשמו ולנסות לאתר קולות אדם או משרוקית.</a:t>
                      </a:r>
                    </a:p>
                  </a:txBody>
                  <a:tcPr marL="48106" marR="48106" marT="24054" marB="24054" anchor="ctr">
                    <a:lnL>
                      <a:noFill/>
                    </a:lnL>
                    <a:lnR>
                      <a:noFill/>
                    </a:lnR>
                    <a:lnT>
                      <a:noFill/>
                    </a:lnT>
                    <a:lnB>
                      <a:noFill/>
                    </a:lnB>
                  </a:tcPr>
                </a:tc>
                <a:tc>
                  <a:txBody>
                    <a:bodyPr/>
                    <a:lstStyle/>
                    <a:p>
                      <a:pPr algn="ctr" rtl="1"/>
                      <a:r>
                        <a:rPr lang="he-IL" sz="1800" b="1" dirty="0">
                          <a:solidFill>
                            <a:srgbClr val="C00000"/>
                          </a:solidFill>
                          <a:latin typeface="Open Sans Hebrew" panose="00000800000000000000" pitchFamily="2" charset="-79"/>
                          <a:cs typeface="Open Sans Hebrew" panose="00000800000000000000" pitchFamily="2" charset="-79"/>
                        </a:rPr>
                        <a:t>(6)</a:t>
                      </a:r>
                    </a:p>
                  </a:txBody>
                  <a:tcPr marL="48106" marR="48106" marT="24054" marB="24054">
                    <a:lnL>
                      <a:noFill/>
                    </a:lnL>
                    <a:lnR>
                      <a:noFill/>
                    </a:lnR>
                    <a:lnT>
                      <a:noFill/>
                    </a:lnT>
                    <a:lnB>
                      <a:noFill/>
                    </a:lnB>
                  </a:tcPr>
                </a:tc>
                <a:extLst>
                  <a:ext uri="{0D108BD9-81ED-4DB2-BD59-A6C34878D82A}">
                    <a16:rowId xmlns:a16="http://schemas.microsoft.com/office/drawing/2014/main" val="10005"/>
                  </a:ext>
                </a:extLst>
              </a:tr>
              <a:tr h="440250">
                <a:tc>
                  <a:txBody>
                    <a:bodyPr/>
                    <a:lstStyle/>
                    <a:p>
                      <a:pPr marL="0" algn="ctr" defTabSz="914400" rtl="1" eaLnBrk="1" latinLnBrk="0" hangingPunct="1"/>
                      <a:r>
                        <a:rPr lang="he-IL" sz="1800" kern="1200" dirty="0">
                          <a:solidFill>
                            <a:schemeClr val="tx1"/>
                          </a:solidFill>
                          <a:latin typeface="Open Sans Hebrew" panose="00000800000000000000" pitchFamily="2" charset="-79"/>
                          <a:ea typeface="+mn-ea"/>
                          <a:cs typeface="Open Sans Hebrew" panose="00000800000000000000" pitchFamily="2" charset="-79"/>
                        </a:rPr>
                        <a:t>אם הנעדר נמצא פצוע, ללא יכולת תנועה, אין להזיזו ללא אישור רופא או חובש.</a:t>
                      </a:r>
                    </a:p>
                  </a:txBody>
                  <a:tcPr marL="48106" marR="48106" marT="24054" marB="24054" anchor="ctr">
                    <a:lnL>
                      <a:noFill/>
                    </a:lnL>
                    <a:lnR>
                      <a:noFill/>
                    </a:lnR>
                    <a:lnT>
                      <a:noFill/>
                    </a:lnT>
                    <a:lnB>
                      <a:noFill/>
                    </a:lnB>
                  </a:tcPr>
                </a:tc>
                <a:tc>
                  <a:txBody>
                    <a:bodyPr/>
                    <a:lstStyle/>
                    <a:p>
                      <a:pPr marL="0" algn="ctr" defTabSz="914400" rtl="1" eaLnBrk="1" latinLnBrk="0" hangingPunct="1"/>
                      <a:r>
                        <a:rPr lang="he-IL" sz="1800" b="1" kern="1200" dirty="0">
                          <a:solidFill>
                            <a:srgbClr val="C00000"/>
                          </a:solidFill>
                          <a:latin typeface="Open Sans Hebrew" panose="00000800000000000000" pitchFamily="2" charset="-79"/>
                          <a:ea typeface="+mn-ea"/>
                          <a:cs typeface="Open Sans Hebrew" panose="00000800000000000000" pitchFamily="2" charset="-79"/>
                        </a:rPr>
                        <a:t>(7)</a:t>
                      </a:r>
                    </a:p>
                  </a:txBody>
                  <a:tcPr marL="48106" marR="48106" marT="24054" marB="24054" anchor="ctr">
                    <a:lnL>
                      <a:noFill/>
                    </a:lnL>
                    <a:lnR>
                      <a:noFill/>
                    </a:lnR>
                    <a:lnT>
                      <a:noFill/>
                    </a:lnT>
                    <a:lnB>
                      <a:noFill/>
                    </a:lnB>
                  </a:tcPr>
                </a:tc>
                <a:extLst>
                  <a:ext uri="{0D108BD9-81ED-4DB2-BD59-A6C34878D82A}">
                    <a16:rowId xmlns:a16="http://schemas.microsoft.com/office/drawing/2014/main" val="10006"/>
                  </a:ext>
                </a:extLst>
              </a:tr>
              <a:tr h="657714">
                <a:tc>
                  <a:txBody>
                    <a:bodyPr/>
                    <a:lstStyle/>
                    <a:p>
                      <a:pPr marL="0" algn="ctr" defTabSz="914400" rtl="1" eaLnBrk="1" latinLnBrk="0" hangingPunct="1"/>
                      <a:r>
                        <a:rPr lang="he-IL" sz="1800" kern="1200" dirty="0">
                          <a:solidFill>
                            <a:schemeClr val="tx1"/>
                          </a:solidFill>
                          <a:latin typeface="Open Sans Hebrew" panose="00000800000000000000" pitchFamily="2" charset="-79"/>
                          <a:ea typeface="+mn-ea"/>
                          <a:cs typeface="Open Sans Hebrew" panose="00000800000000000000" pitchFamily="2" charset="-79"/>
                        </a:rPr>
                        <a:t>אם הנעדר לא נמצא, יש לדווח לגורמי הביטחון באזור ולבקש סיוע </a:t>
                      </a:r>
                      <a:r>
                        <a:rPr lang="he-IL" sz="1800" kern="1200" dirty="0" err="1">
                          <a:solidFill>
                            <a:schemeClr val="tx1"/>
                          </a:solidFill>
                          <a:latin typeface="Open Sans Hebrew" panose="00000800000000000000" pitchFamily="2" charset="-79"/>
                          <a:ea typeface="+mn-ea"/>
                          <a:cs typeface="Open Sans Hebrew" panose="00000800000000000000" pitchFamily="2" charset="-79"/>
                        </a:rPr>
                        <a:t>מיידי</a:t>
                      </a:r>
                      <a:r>
                        <a:rPr lang="he-IL" sz="1800" kern="1200" dirty="0">
                          <a:solidFill>
                            <a:schemeClr val="tx1"/>
                          </a:solidFill>
                          <a:latin typeface="Open Sans Hebrew" panose="00000800000000000000" pitchFamily="2" charset="-79"/>
                          <a:ea typeface="+mn-ea"/>
                          <a:cs typeface="Open Sans Hebrew" panose="00000800000000000000" pitchFamily="2" charset="-79"/>
                        </a:rPr>
                        <a:t> לחיפוש</a:t>
                      </a:r>
                      <a:br>
                        <a:rPr lang="he-IL" sz="1800" kern="1200" dirty="0">
                          <a:solidFill>
                            <a:schemeClr val="tx1"/>
                          </a:solidFill>
                          <a:latin typeface="Open Sans Hebrew" panose="00000800000000000000" pitchFamily="2" charset="-79"/>
                          <a:ea typeface="+mn-ea"/>
                          <a:cs typeface="Open Sans Hebrew" panose="00000800000000000000" pitchFamily="2" charset="-79"/>
                        </a:rPr>
                      </a:br>
                      <a:r>
                        <a:rPr lang="he-IL" sz="1800" kern="1200" dirty="0">
                          <a:solidFill>
                            <a:schemeClr val="tx1"/>
                          </a:solidFill>
                          <a:latin typeface="Open Sans Hebrew" panose="00000800000000000000" pitchFamily="2" charset="-79"/>
                          <a:ea typeface="+mn-ea"/>
                          <a:cs typeface="Open Sans Hebrew" panose="00000800000000000000" pitchFamily="2" charset="-79"/>
                        </a:rPr>
                        <a:t>הנעדר.</a:t>
                      </a:r>
                    </a:p>
                  </a:txBody>
                  <a:tcPr marL="48106" marR="48106" marT="24054" marB="24054" anchor="ctr">
                    <a:lnL>
                      <a:noFill/>
                    </a:lnL>
                    <a:lnR>
                      <a:noFill/>
                    </a:lnR>
                    <a:lnT>
                      <a:noFill/>
                    </a:lnT>
                    <a:lnB>
                      <a:noFill/>
                    </a:lnB>
                  </a:tcPr>
                </a:tc>
                <a:tc>
                  <a:txBody>
                    <a:bodyPr/>
                    <a:lstStyle/>
                    <a:p>
                      <a:pPr marL="0" algn="ctr" defTabSz="914400" rtl="1" eaLnBrk="1" latinLnBrk="0" hangingPunct="1"/>
                      <a:r>
                        <a:rPr lang="he-IL" sz="1800" b="1" kern="1200" dirty="0">
                          <a:solidFill>
                            <a:srgbClr val="C00000"/>
                          </a:solidFill>
                          <a:latin typeface="Open Sans Hebrew" panose="00000800000000000000" pitchFamily="2" charset="-79"/>
                          <a:ea typeface="+mn-ea"/>
                          <a:cs typeface="Open Sans Hebrew" panose="00000800000000000000" pitchFamily="2" charset="-79"/>
                        </a:rPr>
                        <a:t>(8) </a:t>
                      </a:r>
                    </a:p>
                  </a:txBody>
                  <a:tcPr marL="48106" marR="48106" marT="24054" marB="24054">
                    <a:lnL>
                      <a:noFill/>
                    </a:lnL>
                    <a:lnT>
                      <a:noFill/>
                    </a:lnT>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153539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מצגת-צופים.JPG">
            <a:extLst>
              <a:ext uri="{FF2B5EF4-FFF2-40B4-BE49-F238E27FC236}">
                <a16:creationId xmlns:a16="http://schemas.microsoft.com/office/drawing/2014/main" id="{3B13598D-4E67-4984-9511-716B07E21706}"/>
              </a:ext>
            </a:extLst>
          </p:cNvPr>
          <p:cNvPicPr>
            <a:picLocks noChangeAspect="1"/>
          </p:cNvPicPr>
          <p:nvPr/>
        </p:nvPicPr>
        <p:blipFill rotWithShape="1">
          <a:blip r:embed="rId2" cstate="print"/>
          <a:srcRect t="1" b="-5650"/>
          <a:stretch/>
        </p:blipFill>
        <p:spPr>
          <a:xfrm>
            <a:off x="-36512" y="0"/>
            <a:ext cx="9180512" cy="7245424"/>
          </a:xfrm>
          <a:prstGeom prst="rect">
            <a:avLst/>
          </a:prstGeom>
        </p:spPr>
      </p:pic>
      <p:sp>
        <p:nvSpPr>
          <p:cNvPr id="3" name="מציין מיקום תוכן 2"/>
          <p:cNvSpPr>
            <a:spLocks noGrp="1"/>
          </p:cNvSpPr>
          <p:nvPr>
            <p:ph idx="1"/>
          </p:nvPr>
        </p:nvSpPr>
        <p:spPr>
          <a:xfrm>
            <a:off x="-36512" y="2392288"/>
            <a:ext cx="9180512" cy="4925144"/>
          </a:xfrm>
        </p:spPr>
        <p:txBody>
          <a:bodyPr>
            <a:noAutofit/>
          </a:bodyPr>
          <a:lstStyle/>
          <a:p>
            <a:pPr algn="r" rtl="1"/>
            <a:r>
              <a:rPr lang="he-IL" sz="1600" b="1" dirty="0">
                <a:effectLst/>
                <a:latin typeface="Open Sans Hebrew" panose="00000800000000000000" pitchFamily="2" charset="-79"/>
                <a:ea typeface="MS Mincho" panose="02020609040205080304" pitchFamily="49" charset="-128"/>
                <a:cs typeface="Open Sans Hebrew" panose="00000800000000000000" pitchFamily="2" charset="-79"/>
              </a:rPr>
              <a:t>באופן כללי יש להוציא אישור ביטחוני לפעילות ניווט, כאשר ניתן באתר התיאום לציין שטח ניווט כללי. </a:t>
            </a:r>
            <a:endParaRPr lang="en-US" sz="1600" dirty="0">
              <a:effectLst/>
              <a:latin typeface="Open Sans Hebrew" panose="00000800000000000000" pitchFamily="2" charset="-79"/>
              <a:ea typeface="MS Mincho" panose="02020609040205080304" pitchFamily="49" charset="-128"/>
              <a:cs typeface="Open Sans Hebrew" panose="00000800000000000000" pitchFamily="2" charset="-79"/>
            </a:endParaRPr>
          </a:p>
          <a:p>
            <a:pPr algn="r" rtl="1"/>
            <a:r>
              <a:rPr lang="he-IL" sz="1600" u="sng" dirty="0">
                <a:effectLst/>
                <a:latin typeface="Open Sans Hebrew" panose="00000800000000000000" pitchFamily="2" charset="-79"/>
                <a:ea typeface="MS Mincho" panose="02020609040205080304" pitchFamily="49" charset="-128"/>
                <a:cs typeface="Open Sans Hebrew" panose="00000800000000000000" pitchFamily="2" charset="-79"/>
              </a:rPr>
              <a:t>יש להוציא לטיול אתגר את האישורים הבאים:</a:t>
            </a:r>
            <a:endParaRPr lang="en-US" sz="1600" u="sng" dirty="0">
              <a:effectLst/>
              <a:latin typeface="Open Sans Hebrew" panose="00000800000000000000" pitchFamily="2" charset="-79"/>
              <a:ea typeface="MS Mincho" panose="02020609040205080304" pitchFamily="49" charset="-128"/>
              <a:cs typeface="Open Sans Hebrew" panose="00000800000000000000" pitchFamily="2" charset="-79"/>
            </a:endParaRPr>
          </a:p>
          <a:p>
            <a:pPr marL="342900" lvl="0" indent="-342900" algn="r" rtl="1">
              <a:buFont typeface="+mj-lt"/>
              <a:buAutoNum type="arabicPeriod"/>
              <a:tabLst>
                <a:tab pos="457200" algn="l"/>
              </a:tabLst>
            </a:pPr>
            <a:r>
              <a:rPr lang="he-IL" sz="1600" dirty="0">
                <a:effectLst/>
                <a:latin typeface="Open Sans Hebrew" panose="00000800000000000000" pitchFamily="2" charset="-79"/>
                <a:ea typeface="MS Mincho" panose="02020609040205080304" pitchFamily="49" charset="-128"/>
                <a:cs typeface="Open Sans Hebrew" panose="00000800000000000000" pitchFamily="2" charset="-79"/>
              </a:rPr>
              <a:t>אישור לכל גדוד על פי כיוון ההליכה שלהם, למסלולים. (יודגש דרך נקודת ההתחלה והסיום) – ניתן להוציא אישור חופף ל2 גדודים המטיילים זה מול זה.</a:t>
            </a:r>
            <a:endParaRPr lang="en-US" sz="1600" dirty="0">
              <a:effectLst/>
              <a:latin typeface="Open Sans Hebrew" panose="00000800000000000000" pitchFamily="2" charset="-79"/>
              <a:ea typeface="MS Mincho" panose="02020609040205080304" pitchFamily="49" charset="-128"/>
              <a:cs typeface="Open Sans Hebrew" panose="00000800000000000000" pitchFamily="2" charset="-79"/>
            </a:endParaRPr>
          </a:p>
          <a:p>
            <a:pPr marL="342900" lvl="0" indent="-342900" algn="r" rtl="1">
              <a:buFont typeface="+mj-lt"/>
              <a:buAutoNum type="arabicPeriod"/>
              <a:tabLst>
                <a:tab pos="457200" algn="l"/>
              </a:tabLst>
            </a:pPr>
            <a:r>
              <a:rPr lang="he-IL" sz="1600" dirty="0">
                <a:effectLst/>
                <a:latin typeface="Open Sans Hebrew" panose="00000800000000000000" pitchFamily="2" charset="-79"/>
                <a:ea typeface="MS Mincho" panose="02020609040205080304" pitchFamily="49" charset="-128"/>
                <a:cs typeface="Open Sans Hebrew" panose="00000800000000000000" pitchFamily="2" charset="-79"/>
              </a:rPr>
              <a:t>אישורים לחניונים לכמות המקסימאלית של החניכים. (לינה של שני הגדודים + צוות המנהלה)</a:t>
            </a:r>
            <a:endParaRPr lang="en-US" sz="1600" dirty="0">
              <a:effectLst/>
              <a:latin typeface="Open Sans Hebrew" panose="00000800000000000000" pitchFamily="2" charset="-79"/>
              <a:ea typeface="MS Mincho" panose="02020609040205080304" pitchFamily="49" charset="-128"/>
              <a:cs typeface="Open Sans Hebrew" panose="00000800000000000000" pitchFamily="2" charset="-79"/>
            </a:endParaRPr>
          </a:p>
          <a:p>
            <a:pPr marL="342900" lvl="0" indent="-342900" algn="r" rtl="1">
              <a:buFont typeface="+mj-lt"/>
              <a:buAutoNum type="arabicPeriod"/>
              <a:tabLst>
                <a:tab pos="457200" algn="l"/>
              </a:tabLst>
            </a:pPr>
            <a:r>
              <a:rPr lang="he-IL" sz="1600" dirty="0">
                <a:effectLst/>
                <a:latin typeface="Open Sans Hebrew" panose="00000800000000000000" pitchFamily="2" charset="-79"/>
                <a:ea typeface="MS Mincho" panose="02020609040205080304" pitchFamily="49" charset="-128"/>
                <a:cs typeface="Open Sans Hebrew" panose="00000800000000000000" pitchFamily="2" charset="-79"/>
              </a:rPr>
              <a:t>אישורים לחניונים למהלך היום (על הכמות המקסימאלית של צוות המנהלה והחניכים שלא יצאו למסלול)</a:t>
            </a:r>
            <a:endParaRPr lang="en-US" sz="1600" dirty="0">
              <a:effectLst/>
              <a:latin typeface="Open Sans Hebrew" panose="00000800000000000000" pitchFamily="2" charset="-79"/>
              <a:ea typeface="MS Mincho" panose="02020609040205080304" pitchFamily="49" charset="-128"/>
              <a:cs typeface="Open Sans Hebrew" panose="00000800000000000000" pitchFamily="2" charset="-79"/>
            </a:endParaRPr>
          </a:p>
          <a:p>
            <a:pPr marL="342900" lvl="0" indent="-342900" algn="r" rtl="1">
              <a:buFont typeface="+mj-lt"/>
              <a:buAutoNum type="arabicPeriod"/>
              <a:tabLst>
                <a:tab pos="457200" algn="l"/>
              </a:tabLst>
            </a:pPr>
            <a:r>
              <a:rPr lang="he-IL" sz="1600" dirty="0">
                <a:effectLst/>
                <a:latin typeface="Open Sans Hebrew" panose="00000800000000000000" pitchFamily="2" charset="-79"/>
                <a:ea typeface="MS Mincho" panose="02020609040205080304" pitchFamily="49" charset="-128"/>
                <a:cs typeface="Open Sans Hebrew" panose="00000800000000000000" pitchFamily="2" charset="-79"/>
              </a:rPr>
              <a:t>אישור למפגש הכולל של כל החניכים בסיום הטיול ובתחילתו (במידה ויש)</a:t>
            </a:r>
            <a:endParaRPr lang="en-US" sz="1600" dirty="0">
              <a:effectLst/>
              <a:latin typeface="Open Sans Hebrew" panose="00000800000000000000" pitchFamily="2" charset="-79"/>
              <a:ea typeface="MS Mincho" panose="02020609040205080304" pitchFamily="49" charset="-128"/>
              <a:cs typeface="Open Sans Hebrew" panose="00000800000000000000" pitchFamily="2" charset="-79"/>
            </a:endParaRPr>
          </a:p>
          <a:p>
            <a:pPr marL="342900" lvl="0" indent="-342900" algn="r" rtl="1">
              <a:buFont typeface="Arial" panose="020B0604020202020204" pitchFamily="34" charset="0"/>
              <a:buChar char="•"/>
              <a:tabLst>
                <a:tab pos="457200" algn="l"/>
              </a:tabLst>
            </a:pPr>
            <a:r>
              <a:rPr lang="he-IL" sz="1600" dirty="0">
                <a:effectLst/>
                <a:latin typeface="Open Sans Hebrew" panose="00000800000000000000" pitchFamily="2" charset="-79"/>
                <a:ea typeface="MS Mincho" panose="02020609040205080304" pitchFamily="49" charset="-128"/>
                <a:cs typeface="Open Sans Hebrew" panose="00000800000000000000" pitchFamily="2" charset="-79"/>
              </a:rPr>
              <a:t>את האישורים יש להוציא על שם מנהל/ת הטיול, כאשר האחראי/ת בשטח צריך להיות </a:t>
            </a:r>
            <a:r>
              <a:rPr lang="he-IL" sz="1600" dirty="0" err="1">
                <a:effectLst/>
                <a:latin typeface="Open Sans Hebrew" panose="00000800000000000000" pitchFamily="2" charset="-79"/>
                <a:ea typeface="MS Mincho" panose="02020609040205080304" pitchFamily="49" charset="-128"/>
                <a:cs typeface="Open Sans Hebrew" panose="00000800000000000000" pitchFamily="2" charset="-79"/>
              </a:rPr>
              <a:t>הרשג"ד</a:t>
            </a:r>
            <a:r>
              <a:rPr lang="he-IL" sz="1600" dirty="0">
                <a:effectLst/>
                <a:latin typeface="Open Sans Hebrew" panose="00000800000000000000" pitchFamily="2" charset="-79"/>
                <a:ea typeface="MS Mincho" panose="02020609040205080304" pitchFamily="49" charset="-128"/>
                <a:cs typeface="Open Sans Hebrew" panose="00000800000000000000" pitchFamily="2" charset="-79"/>
              </a:rPr>
              <a:t>/ית או אחראי/ת החניון. במידה והמפגש הראשון של החלוקה לאחוות, מתקיים באזור הפעילות הקבוע של ההנהגה, אין צורך להוציא אישור תיאום טיולים.</a:t>
            </a:r>
            <a:endParaRPr lang="en-US" sz="1600" dirty="0">
              <a:effectLst/>
              <a:latin typeface="Open Sans Hebrew" panose="00000800000000000000" pitchFamily="2" charset="-79"/>
              <a:ea typeface="MS Mincho" panose="02020609040205080304" pitchFamily="49" charset="-128"/>
              <a:cs typeface="Open Sans Hebrew" panose="00000800000000000000" pitchFamily="2" charset="-79"/>
            </a:endParaRPr>
          </a:p>
        </p:txBody>
      </p:sp>
      <p:sp>
        <p:nvSpPr>
          <p:cNvPr id="8" name="כותרת 1">
            <a:extLst>
              <a:ext uri="{FF2B5EF4-FFF2-40B4-BE49-F238E27FC236}">
                <a16:creationId xmlns:a16="http://schemas.microsoft.com/office/drawing/2014/main" id="{06C1342C-CC8F-4F95-B3A7-157632CD6173}"/>
              </a:ext>
            </a:extLst>
          </p:cNvPr>
          <p:cNvSpPr txBox="1">
            <a:spLocks/>
          </p:cNvSpPr>
          <p:nvPr/>
        </p:nvSpPr>
        <p:spPr>
          <a:xfrm>
            <a:off x="1512168" y="764704"/>
            <a:ext cx="7380312" cy="1656184"/>
          </a:xfrm>
          <a:prstGeom prst="rect">
            <a:avLst/>
          </a:prstGeom>
          <a:effectLst>
            <a:outerShdw blurRad="50800" dist="38100" dir="2700000" algn="tl" rotWithShape="0">
              <a:prstClr val="black">
                <a:alpha val="40000"/>
              </a:prstClr>
            </a:outerShdw>
          </a:effectLst>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7000" b="1" dirty="0">
                <a:effectLst>
                  <a:outerShdw blurRad="38100" dist="38100" dir="2700000" algn="tl">
                    <a:srgbClr val="000000">
                      <a:alpha val="43137"/>
                    </a:srgbClr>
                  </a:outerShdw>
                </a:effectLst>
                <a:latin typeface="Horev CLM" panose="02000903000000000000" pitchFamily="2" charset="-79"/>
                <a:cs typeface="Horev CLM" panose="02000903000000000000" pitchFamily="2" charset="-79"/>
              </a:rPr>
              <a:t>תאום טיולים</a:t>
            </a:r>
          </a:p>
        </p:txBody>
      </p:sp>
    </p:spTree>
    <p:extLst>
      <p:ext uri="{BB962C8B-B14F-4D97-AF65-F5344CB8AC3E}">
        <p14:creationId xmlns:p14="http://schemas.microsoft.com/office/powerpoint/2010/main" val="34246488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טיפה">
  <a:themeElements>
    <a:clrScheme name="טיפה">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טיפה">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טיפה">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TM04033925[[fn=טיפה]]</Template>
  <TotalTime>5262</TotalTime>
  <Words>1128</Words>
  <Application>Microsoft Office PowerPoint</Application>
  <PresentationFormat>‫הצגה על המסך (4:3)</PresentationFormat>
  <Paragraphs>125</Paragraphs>
  <Slides>20</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20</vt:i4>
      </vt:variant>
    </vt:vector>
  </HeadingPairs>
  <TitlesOfParts>
    <vt:vector size="28" baseType="lpstr">
      <vt:lpstr>Arial</vt:lpstr>
      <vt:lpstr>Assistant</vt:lpstr>
      <vt:lpstr>Assistant BOLD</vt:lpstr>
      <vt:lpstr>Assistant ExtraBold</vt:lpstr>
      <vt:lpstr>Horev CLM</vt:lpstr>
      <vt:lpstr>Open Sans Hebrew</vt:lpstr>
      <vt:lpstr>Tw Cen MT</vt:lpstr>
      <vt:lpstr>טיפה</vt:lpstr>
      <vt:lpstr>תדריך מקדים לטיולי אתגר 2022</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תדריך למרכזי הנהגות</dc:title>
  <dc:creator>Elis</dc:creator>
  <cp:lastModifiedBy>שירה קנת</cp:lastModifiedBy>
  <cp:revision>103</cp:revision>
  <dcterms:created xsi:type="dcterms:W3CDTF">2017-03-06T08:20:55Z</dcterms:created>
  <dcterms:modified xsi:type="dcterms:W3CDTF">2022-03-21T17:11:26Z</dcterms:modified>
</cp:coreProperties>
</file>