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3" r:id="rId3"/>
    <p:sldId id="269" r:id="rId4"/>
    <p:sldId id="270" r:id="rId5"/>
    <p:sldId id="274" r:id="rId6"/>
    <p:sldId id="271" r:id="rId7"/>
    <p:sldId id="272" r:id="rId8"/>
    <p:sldId id="273" r:id="rId9"/>
    <p:sldId id="275" r:id="rId10"/>
    <p:sldId id="276" r:id="rId11"/>
    <p:sldId id="277" r:id="rId12"/>
    <p:sldId id="278" r:id="rId13"/>
    <p:sldId id="279" r:id="rId14"/>
    <p:sldId id="280" r:id="rId15"/>
    <p:sldId id="289" r:id="rId16"/>
    <p:sldId id="288" r:id="rId17"/>
    <p:sldId id="364" r:id="rId18"/>
    <p:sldId id="365" r:id="rId19"/>
    <p:sldId id="366" r:id="rId20"/>
    <p:sldId id="281" r:id="rId21"/>
    <p:sldId id="283" r:id="rId22"/>
    <p:sldId id="285" r:id="rId23"/>
    <p:sldId id="286" r:id="rId24"/>
    <p:sldId id="287" r:id="rId25"/>
    <p:sldId id="257" r:id="rId26"/>
    <p:sldId id="258" r:id="rId27"/>
    <p:sldId id="267" r:id="rId28"/>
    <p:sldId id="266" r:id="rId29"/>
    <p:sldId id="268" r:id="rId3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721" autoAdjust="0"/>
    <p:restoredTop sz="86323" autoAdjust="0"/>
  </p:normalViewPr>
  <p:slideViewPr>
    <p:cSldViewPr snapToGrid="0">
      <p:cViewPr varScale="1">
        <p:scale>
          <a:sx n="67" d="100"/>
          <a:sy n="67" d="100"/>
        </p:scale>
        <p:origin x="480" y="44"/>
      </p:cViewPr>
      <p:guideLst>
        <p:guide orient="horz" pos="2160"/>
        <p:guide pos="3840"/>
      </p:guideLst>
    </p:cSldViewPr>
  </p:slideViewPr>
  <p:outlineViewPr>
    <p:cViewPr>
      <p:scale>
        <a:sx n="33" d="100"/>
        <a:sy n="33" d="100"/>
      </p:scale>
      <p:origin x="96" y="222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647DF8A-B707-4834-9A30-A35B179BBE3E}" type="datetimeFigureOut">
              <a:rPr lang="he-IL" smtClean="0"/>
              <a:t>כ'/אדר ב/תשפ"ב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9ADBE02-8836-4FF8-AC0E-BCF3CC2FD906}" type="slidenum">
              <a:rPr lang="he-IL" smtClean="0"/>
              <a:t>‹#›</a:t>
            </a:fld>
            <a:endParaRPr lang="he-IL"/>
          </a:p>
        </p:txBody>
      </p:sp>
    </p:spTree>
    <p:extLst>
      <p:ext uri="{BB962C8B-B14F-4D97-AF65-F5344CB8AC3E}">
        <p14:creationId xmlns:p14="http://schemas.microsoft.com/office/powerpoint/2010/main" val="288156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647DF8A-B707-4834-9A30-A35B179BBE3E}" type="datetimeFigureOut">
              <a:rPr lang="he-IL" smtClean="0"/>
              <a:t>כ'/אדר ב/תשפ"ב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9ADBE02-8836-4FF8-AC0E-BCF3CC2FD906}" type="slidenum">
              <a:rPr lang="he-IL" smtClean="0"/>
              <a:t>‹#›</a:t>
            </a:fld>
            <a:endParaRPr lang="he-IL"/>
          </a:p>
        </p:txBody>
      </p:sp>
    </p:spTree>
    <p:extLst>
      <p:ext uri="{BB962C8B-B14F-4D97-AF65-F5344CB8AC3E}">
        <p14:creationId xmlns:p14="http://schemas.microsoft.com/office/powerpoint/2010/main" val="197280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647DF8A-B707-4834-9A30-A35B179BBE3E}" type="datetimeFigureOut">
              <a:rPr lang="he-IL" smtClean="0"/>
              <a:t>כ'/אדר ב/תשפ"ב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9ADBE02-8836-4FF8-AC0E-BCF3CC2FD906}" type="slidenum">
              <a:rPr lang="he-IL" smtClean="0"/>
              <a:t>‹#›</a:t>
            </a:fld>
            <a:endParaRPr lang="he-IL"/>
          </a:p>
        </p:txBody>
      </p:sp>
    </p:spTree>
    <p:extLst>
      <p:ext uri="{BB962C8B-B14F-4D97-AF65-F5344CB8AC3E}">
        <p14:creationId xmlns:p14="http://schemas.microsoft.com/office/powerpoint/2010/main" val="415556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647DF8A-B707-4834-9A30-A35B179BBE3E}" type="datetimeFigureOut">
              <a:rPr lang="he-IL" smtClean="0"/>
              <a:t>כ'/אדר ב/תשפ"ב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9ADBE02-8836-4FF8-AC0E-BCF3CC2FD906}" type="slidenum">
              <a:rPr lang="he-IL" smtClean="0"/>
              <a:t>‹#›</a:t>
            </a:fld>
            <a:endParaRPr lang="he-IL"/>
          </a:p>
        </p:txBody>
      </p:sp>
    </p:spTree>
    <p:extLst>
      <p:ext uri="{BB962C8B-B14F-4D97-AF65-F5344CB8AC3E}">
        <p14:creationId xmlns:p14="http://schemas.microsoft.com/office/powerpoint/2010/main" val="92342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8647DF8A-B707-4834-9A30-A35B179BBE3E}" type="datetimeFigureOut">
              <a:rPr lang="he-IL" smtClean="0"/>
              <a:t>כ'/אדר ב/תשפ"ב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9ADBE02-8836-4FF8-AC0E-BCF3CC2FD906}" type="slidenum">
              <a:rPr lang="he-IL" smtClean="0"/>
              <a:t>‹#›</a:t>
            </a:fld>
            <a:endParaRPr lang="he-IL"/>
          </a:p>
        </p:txBody>
      </p:sp>
    </p:spTree>
    <p:extLst>
      <p:ext uri="{BB962C8B-B14F-4D97-AF65-F5344CB8AC3E}">
        <p14:creationId xmlns:p14="http://schemas.microsoft.com/office/powerpoint/2010/main" val="272381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8647DF8A-B707-4834-9A30-A35B179BBE3E}" type="datetimeFigureOut">
              <a:rPr lang="he-IL" smtClean="0"/>
              <a:t>כ'/אדר ב/תשפ"ב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9ADBE02-8836-4FF8-AC0E-BCF3CC2FD906}" type="slidenum">
              <a:rPr lang="he-IL" smtClean="0"/>
              <a:t>‹#›</a:t>
            </a:fld>
            <a:endParaRPr lang="he-IL"/>
          </a:p>
        </p:txBody>
      </p:sp>
    </p:spTree>
    <p:extLst>
      <p:ext uri="{BB962C8B-B14F-4D97-AF65-F5344CB8AC3E}">
        <p14:creationId xmlns:p14="http://schemas.microsoft.com/office/powerpoint/2010/main" val="195230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8647DF8A-B707-4834-9A30-A35B179BBE3E}" type="datetimeFigureOut">
              <a:rPr lang="he-IL" smtClean="0"/>
              <a:t>כ'/אדר ב/תשפ"ב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C9ADBE02-8836-4FF8-AC0E-BCF3CC2FD906}" type="slidenum">
              <a:rPr lang="he-IL" smtClean="0"/>
              <a:t>‹#›</a:t>
            </a:fld>
            <a:endParaRPr lang="he-IL"/>
          </a:p>
        </p:txBody>
      </p:sp>
    </p:spTree>
    <p:extLst>
      <p:ext uri="{BB962C8B-B14F-4D97-AF65-F5344CB8AC3E}">
        <p14:creationId xmlns:p14="http://schemas.microsoft.com/office/powerpoint/2010/main" val="115344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8647DF8A-B707-4834-9A30-A35B179BBE3E}" type="datetimeFigureOut">
              <a:rPr lang="he-IL" smtClean="0"/>
              <a:t>כ'/אדר ב/תשפ"ב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C9ADBE02-8836-4FF8-AC0E-BCF3CC2FD906}" type="slidenum">
              <a:rPr lang="he-IL" smtClean="0"/>
              <a:t>‹#›</a:t>
            </a:fld>
            <a:endParaRPr lang="he-IL"/>
          </a:p>
        </p:txBody>
      </p:sp>
    </p:spTree>
    <p:extLst>
      <p:ext uri="{BB962C8B-B14F-4D97-AF65-F5344CB8AC3E}">
        <p14:creationId xmlns:p14="http://schemas.microsoft.com/office/powerpoint/2010/main" val="186439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647DF8A-B707-4834-9A30-A35B179BBE3E}" type="datetimeFigureOut">
              <a:rPr lang="he-IL" smtClean="0"/>
              <a:t>כ'/אדר ב/תשפ"ב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C9ADBE02-8836-4FF8-AC0E-BCF3CC2FD906}" type="slidenum">
              <a:rPr lang="he-IL" smtClean="0"/>
              <a:t>‹#›</a:t>
            </a:fld>
            <a:endParaRPr lang="he-IL"/>
          </a:p>
        </p:txBody>
      </p:sp>
    </p:spTree>
    <p:extLst>
      <p:ext uri="{BB962C8B-B14F-4D97-AF65-F5344CB8AC3E}">
        <p14:creationId xmlns:p14="http://schemas.microsoft.com/office/powerpoint/2010/main" val="250016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8647DF8A-B707-4834-9A30-A35B179BBE3E}" type="datetimeFigureOut">
              <a:rPr lang="he-IL" smtClean="0"/>
              <a:t>כ'/אדר ב/תשפ"ב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9ADBE02-8836-4FF8-AC0E-BCF3CC2FD906}" type="slidenum">
              <a:rPr lang="he-IL" smtClean="0"/>
              <a:t>‹#›</a:t>
            </a:fld>
            <a:endParaRPr lang="he-IL"/>
          </a:p>
        </p:txBody>
      </p:sp>
    </p:spTree>
    <p:extLst>
      <p:ext uri="{BB962C8B-B14F-4D97-AF65-F5344CB8AC3E}">
        <p14:creationId xmlns:p14="http://schemas.microsoft.com/office/powerpoint/2010/main" val="9100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8647DF8A-B707-4834-9A30-A35B179BBE3E}" type="datetimeFigureOut">
              <a:rPr lang="he-IL" smtClean="0"/>
              <a:t>כ'/אדר ב/תשפ"ב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9ADBE02-8836-4FF8-AC0E-BCF3CC2FD906}" type="slidenum">
              <a:rPr lang="he-IL" smtClean="0"/>
              <a:t>‹#›</a:t>
            </a:fld>
            <a:endParaRPr lang="he-IL"/>
          </a:p>
        </p:txBody>
      </p:sp>
    </p:spTree>
    <p:extLst>
      <p:ext uri="{BB962C8B-B14F-4D97-AF65-F5344CB8AC3E}">
        <p14:creationId xmlns:p14="http://schemas.microsoft.com/office/powerpoint/2010/main" val="311923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647DF8A-B707-4834-9A30-A35B179BBE3E}" type="datetimeFigureOut">
              <a:rPr lang="he-IL" smtClean="0"/>
              <a:t>כ'/אדר ב/תשפ"ב</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9ADBE02-8836-4FF8-AC0E-BCF3CC2FD906}" type="slidenum">
              <a:rPr lang="he-IL" smtClean="0"/>
              <a:t>‹#›</a:t>
            </a:fld>
            <a:endParaRPr lang="he-IL"/>
          </a:p>
        </p:txBody>
      </p:sp>
    </p:spTree>
    <p:extLst>
      <p:ext uri="{BB962C8B-B14F-4D97-AF65-F5344CB8AC3E}">
        <p14:creationId xmlns:p14="http://schemas.microsoft.com/office/powerpoint/2010/main" val="1735955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XdKzUbAiswE"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dKzUbAiswE" TargetMode="External"/><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14.xml"/><Relationship Id="rId3" Type="http://schemas.openxmlformats.org/officeDocument/2006/relationships/slide" Target="slide8.xml"/><Relationship Id="rId7" Type="http://schemas.openxmlformats.org/officeDocument/2006/relationships/slide" Target="slide9.xml"/><Relationship Id="rId12" Type="http://schemas.openxmlformats.org/officeDocument/2006/relationships/image" Target="../media/image7.jpeg"/><Relationship Id="rId2" Type="http://schemas.openxmlformats.org/officeDocument/2006/relationships/image" Target="../media/image1.jpeg"/><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slide" Target="slide5.xml"/><Relationship Id="rId5" Type="http://schemas.openxmlformats.org/officeDocument/2006/relationships/slide" Target="slide3.xml"/><Relationship Id="rId15" Type="http://schemas.openxmlformats.org/officeDocument/2006/relationships/slide" Target="slide12.xml"/><Relationship Id="rId10"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slide" Target="slide11.xml"/><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0.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239" cy="6858000"/>
          </a:xfrm>
          <a:prstGeom prst="rect">
            <a:avLst/>
          </a:prstGeom>
        </p:spPr>
      </p:pic>
      <p:pic>
        <p:nvPicPr>
          <p:cNvPr id="7" name="Picture 2" descr="Boy and girl scouts design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7508" y1="69968" x2="57508" y2="69968"/>
                        <a14:foregroundMark x1="65655" y1="70288" x2="65655" y2="70288"/>
                        <a14:backgroundMark x1="67093" y1="46645" x2="67093" y2="46645"/>
                      </a14:backgroundRemoval>
                    </a14:imgEffect>
                  </a14:imgLayer>
                </a14:imgProps>
              </a:ext>
              <a:ext uri="{28A0092B-C50C-407E-A947-70E740481C1C}">
                <a14:useLocalDpi xmlns:a14="http://schemas.microsoft.com/office/drawing/2010/main" val="0"/>
              </a:ext>
            </a:extLst>
          </a:blip>
          <a:srcRect/>
          <a:stretch>
            <a:fillRect/>
          </a:stretch>
        </p:blipFill>
        <p:spPr bwMode="auto">
          <a:xfrm>
            <a:off x="6966970" y="1682671"/>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1938602"/>
            <a:ext cx="10370901" cy="3277820"/>
          </a:xfrm>
          <a:prstGeom prst="rect">
            <a:avLst/>
          </a:prstGeom>
          <a:noFill/>
        </p:spPr>
        <p:txBody>
          <a:bodyPr wrap="square" rtlCol="1">
            <a:spAutoFit/>
          </a:bodyPr>
          <a:lstStyle/>
          <a:p>
            <a:pPr algn="ctr">
              <a:lnSpc>
                <a:spcPct val="150000"/>
              </a:lnSpc>
            </a:pPr>
            <a:r>
              <a:rPr lang="he-IL" sz="72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תדריך טיולי פסח </a:t>
            </a:r>
            <a:r>
              <a:rPr lang="he-IL" sz="7200" b="1" dirty="0" err="1">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הנהגתיים</a:t>
            </a:r>
            <a:endParaRPr lang="he-IL" sz="72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a:p>
            <a:pPr algn="ctr">
              <a:lnSpc>
                <a:spcPct val="150000"/>
              </a:lnSpc>
            </a:pPr>
            <a:r>
              <a:rPr lang="he-IL" sz="72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2022</a:t>
            </a:r>
          </a:p>
        </p:txBody>
      </p:sp>
    </p:spTree>
    <p:extLst>
      <p:ext uri="{BB962C8B-B14F-4D97-AF65-F5344CB8AC3E}">
        <p14:creationId xmlns:p14="http://schemas.microsoft.com/office/powerpoint/2010/main" val="1871710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 y="0"/>
            <a:ext cx="12191239" cy="6858000"/>
          </a:xfrm>
          <a:prstGeom prst="rect">
            <a:avLst/>
          </a:prstGeom>
        </p:spPr>
      </p:pic>
      <p:sp>
        <p:nvSpPr>
          <p:cNvPr id="2" name="כותרת 1"/>
          <p:cNvSpPr>
            <a:spLocks noGrp="1"/>
          </p:cNvSpPr>
          <p:nvPr>
            <p:ph type="title"/>
          </p:nvPr>
        </p:nvSpPr>
        <p:spPr>
          <a:xfrm>
            <a:off x="1992313" y="214313"/>
            <a:ext cx="8229600" cy="1143000"/>
          </a:xfrm>
        </p:spPr>
        <p:txBody>
          <a:bodyPr/>
          <a:lstStyle/>
          <a:p>
            <a:pPr algn="ctr">
              <a:defRPr/>
            </a:pPr>
            <a:r>
              <a:rPr lang="he-IL" sz="54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שעות גג לכניסה ויציאה</a:t>
            </a:r>
          </a:p>
        </p:txBody>
      </p:sp>
      <p:sp>
        <p:nvSpPr>
          <p:cNvPr id="3" name="מציין מיקום תוכן 2"/>
          <p:cNvSpPr>
            <a:spLocks noGrp="1"/>
          </p:cNvSpPr>
          <p:nvPr>
            <p:ph idx="1"/>
          </p:nvPr>
        </p:nvSpPr>
        <p:spPr>
          <a:xfrm>
            <a:off x="436563" y="2247901"/>
            <a:ext cx="11341100" cy="5357813"/>
          </a:xfrm>
        </p:spPr>
        <p:txBody>
          <a:bodyPr/>
          <a:lstStyle/>
          <a:p>
            <a:pPr>
              <a:buFont typeface="Wingdings" panose="05000000000000000000" pitchFamily="2" charset="2"/>
              <a:buChar char="§"/>
              <a:defRPr/>
            </a:pPr>
            <a:r>
              <a:rPr lang="he-IL" sz="3000" dirty="0">
                <a:latin typeface="Narkisim" panose="020E0502050101010101" pitchFamily="34" charset="-79"/>
                <a:cs typeface="Narkisim" panose="020E0502050101010101" pitchFamily="34" charset="-79"/>
              </a:rPr>
              <a:t>מנהל\ת התחקיר המקדים היחיד\ה שרשאי\ת לאשר  שינוי בשעות הגג שנקבעו בתחקיר המקדים (או בהשלמות אל מול מרכזי\</a:t>
            </a:r>
            <a:r>
              <a:rPr lang="he-IL" sz="3000" dirty="0" err="1">
                <a:latin typeface="Narkisim" panose="020E0502050101010101" pitchFamily="34" charset="-79"/>
                <a:cs typeface="Narkisim" panose="020E0502050101010101" pitchFamily="34" charset="-79"/>
              </a:rPr>
              <a:t>ות</a:t>
            </a:r>
            <a:r>
              <a:rPr lang="he-IL" sz="3000" dirty="0">
                <a:latin typeface="Narkisim" panose="020E0502050101010101" pitchFamily="34" charset="-79"/>
                <a:cs typeface="Narkisim" panose="020E0502050101010101" pitchFamily="34" charset="-79"/>
              </a:rPr>
              <a:t> ההנהגה)</a:t>
            </a:r>
          </a:p>
          <a:p>
            <a:pPr>
              <a:buFont typeface="Wingdings" panose="05000000000000000000" pitchFamily="2" charset="2"/>
              <a:buChar char="§"/>
              <a:defRPr/>
            </a:pPr>
            <a:r>
              <a:rPr lang="he-IL" sz="3000" dirty="0">
                <a:latin typeface="Narkisim" panose="020E0502050101010101" pitchFamily="34" charset="-79"/>
                <a:cs typeface="Narkisim" panose="020E0502050101010101" pitchFamily="34" charset="-79"/>
              </a:rPr>
              <a:t>יש לקחת </a:t>
            </a:r>
            <a:r>
              <a:rPr lang="he-IL" sz="3000" dirty="0" err="1">
                <a:latin typeface="Narkisim" panose="020E0502050101010101" pitchFamily="34" charset="-79"/>
                <a:cs typeface="Narkisim" panose="020E0502050101010101" pitchFamily="34" charset="-79"/>
              </a:rPr>
              <a:t>ספייר</a:t>
            </a:r>
            <a:r>
              <a:rPr lang="he-IL" sz="3000" dirty="0">
                <a:latin typeface="Narkisim" panose="020E0502050101010101" pitchFamily="34" charset="-79"/>
                <a:cs typeface="Narkisim" panose="020E0502050101010101" pitchFamily="34" charset="-79"/>
              </a:rPr>
              <a:t> על שעות הגג </a:t>
            </a:r>
            <a:r>
              <a:rPr lang="he-IL" sz="3000" dirty="0" err="1">
                <a:latin typeface="Narkisim" panose="020E0502050101010101" pitchFamily="34" charset="-79"/>
                <a:cs typeface="Narkisim" panose="020E0502050101010101" pitchFamily="34" charset="-79"/>
              </a:rPr>
              <a:t>בלו''ז</a:t>
            </a:r>
            <a:r>
              <a:rPr lang="he-IL" sz="3000" dirty="0">
                <a:latin typeface="Narkisim" panose="020E0502050101010101" pitchFamily="34" charset="-79"/>
                <a:cs typeface="Narkisim" panose="020E0502050101010101" pitchFamily="34" charset="-79"/>
              </a:rPr>
              <a:t> ההנהגתי.</a:t>
            </a:r>
          </a:p>
          <a:p>
            <a:pPr>
              <a:buFont typeface="Wingdings" panose="05000000000000000000" pitchFamily="2" charset="2"/>
              <a:buChar char="§"/>
              <a:defRPr/>
            </a:pPr>
            <a:r>
              <a:rPr lang="he-IL" sz="3000" dirty="0">
                <a:latin typeface="Narkisim" panose="020E0502050101010101" pitchFamily="34" charset="-79"/>
                <a:cs typeface="Narkisim" panose="020E0502050101010101" pitchFamily="34" charset="-79"/>
              </a:rPr>
              <a:t>יש לדווח על חשש לכניסה לחושך ברגע היוודע הדבר ובכל מקרה בו יש ספק לא יאוחר מ-14:00.</a:t>
            </a:r>
          </a:p>
          <a:p>
            <a:pPr>
              <a:buFont typeface="Wingdings" panose="05000000000000000000" pitchFamily="2" charset="2"/>
              <a:buChar char="§"/>
              <a:defRPr/>
            </a:pPr>
            <a:r>
              <a:rPr lang="he-IL" sz="3000" dirty="0">
                <a:latin typeface="Narkisim" panose="020E0502050101010101" pitchFamily="34" charset="-79"/>
                <a:cs typeface="Narkisim" panose="020E0502050101010101" pitchFamily="34" charset="-79"/>
              </a:rPr>
              <a:t>שעות גג ליציאה מהמסלולים / נוהל כניסה לחושך לא יאוחרו מ- 18:00 (שעון קיץ)</a:t>
            </a:r>
          </a:p>
        </p:txBody>
      </p:sp>
      <p:pic>
        <p:nvPicPr>
          <p:cNvPr id="23556" name="Picture 2" descr="תוצאת תמונה עבור ‪back‬‏">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5526088"/>
            <a:ext cx="133191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005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 y="0"/>
            <a:ext cx="12191239" cy="6858000"/>
          </a:xfrm>
          <a:prstGeom prst="rect">
            <a:avLst/>
          </a:prstGeom>
        </p:spPr>
      </p:pic>
      <p:sp>
        <p:nvSpPr>
          <p:cNvPr id="3" name="מציין מיקום תוכן 2"/>
          <p:cNvSpPr>
            <a:spLocks noGrp="1"/>
          </p:cNvSpPr>
          <p:nvPr>
            <p:ph idx="1"/>
          </p:nvPr>
        </p:nvSpPr>
        <p:spPr>
          <a:xfrm>
            <a:off x="2144713" y="1196976"/>
            <a:ext cx="8229600" cy="5256213"/>
          </a:xfrm>
        </p:spPr>
        <p:txBody>
          <a:bodyPr/>
          <a:lstStyle/>
          <a:p>
            <a:pPr>
              <a:buFont typeface="Arial" panose="020B0604020202020204" pitchFamily="34" charset="0"/>
              <a:buNone/>
              <a:defRPr/>
            </a:pPr>
            <a:r>
              <a:rPr lang="he-IL" dirty="0">
                <a:cs typeface="+mj-cs"/>
              </a:rPr>
              <a:t> </a:t>
            </a:r>
          </a:p>
        </p:txBody>
      </p:sp>
      <p:sp>
        <p:nvSpPr>
          <p:cNvPr id="24579" name="מציין מיקום של מספר שקופית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C3BA35-49E5-4807-8866-F3FF2A159B6E}" type="slidenum">
              <a:rPr lang="he-IL" altLang="he-IL" smtClean="0">
                <a:cs typeface="Gisha" panose="020B0502040204020203" pitchFamily="34" charset="-79"/>
              </a:rPr>
              <a:pPr/>
              <a:t>11</a:t>
            </a:fld>
            <a:endParaRPr lang="he-IL" altLang="he-IL">
              <a:cs typeface="Gisha" panose="020B0502040204020203" pitchFamily="34" charset="-79"/>
            </a:endParaRPr>
          </a:p>
        </p:txBody>
      </p:sp>
      <p:sp>
        <p:nvSpPr>
          <p:cNvPr id="7" name="כותרת 3"/>
          <p:cNvSpPr txBox="1">
            <a:spLocks/>
          </p:cNvSpPr>
          <p:nvPr/>
        </p:nvSpPr>
        <p:spPr bwMode="auto">
          <a:xfrm>
            <a:off x="2144713" y="260350"/>
            <a:ext cx="8229600" cy="1143000"/>
          </a:xfrm>
          <a:prstGeom prst="rect">
            <a:avLst/>
          </a:prstGeom>
          <a:ln>
            <a:miter lim="800000"/>
            <a:headEnd/>
            <a:tailEnd/>
          </a:ln>
        </p:spPr>
        <p:txBody>
          <a:bodyPr/>
          <a:lstStyle>
            <a:lvl1pPr algn="r" rtl="1" eaLnBrk="0" fontAlgn="base" hangingPunct="0">
              <a:spcBef>
                <a:spcPct val="0"/>
              </a:spcBef>
              <a:spcAft>
                <a:spcPct val="0"/>
              </a:spcAft>
              <a:defRPr sz="4000" b="1" kern="1200">
                <a:solidFill>
                  <a:schemeClr val="tx1"/>
                </a:solidFill>
                <a:latin typeface="+mj-lt"/>
                <a:ea typeface="+mj-ea"/>
                <a:cs typeface="+mj-cs"/>
              </a:defRPr>
            </a:lvl1pPr>
            <a:lvl2pPr algn="r" rtl="1" eaLnBrk="0" fontAlgn="base" hangingPunct="0">
              <a:spcBef>
                <a:spcPct val="0"/>
              </a:spcBef>
              <a:spcAft>
                <a:spcPct val="0"/>
              </a:spcAft>
              <a:defRPr sz="4400" b="1">
                <a:solidFill>
                  <a:schemeClr val="tx1"/>
                </a:solidFill>
                <a:latin typeface="Century Gothic" pitchFamily="34" charset="0"/>
                <a:cs typeface="Gisha" pitchFamily="34" charset="-79"/>
              </a:defRPr>
            </a:lvl2pPr>
            <a:lvl3pPr algn="r" rtl="1" eaLnBrk="0" fontAlgn="base" hangingPunct="0">
              <a:spcBef>
                <a:spcPct val="0"/>
              </a:spcBef>
              <a:spcAft>
                <a:spcPct val="0"/>
              </a:spcAft>
              <a:defRPr sz="4400" b="1">
                <a:solidFill>
                  <a:schemeClr val="tx1"/>
                </a:solidFill>
                <a:latin typeface="Century Gothic" pitchFamily="34" charset="0"/>
                <a:cs typeface="Gisha" pitchFamily="34" charset="-79"/>
              </a:defRPr>
            </a:lvl3pPr>
            <a:lvl4pPr algn="r" rtl="1" eaLnBrk="0" fontAlgn="base" hangingPunct="0">
              <a:spcBef>
                <a:spcPct val="0"/>
              </a:spcBef>
              <a:spcAft>
                <a:spcPct val="0"/>
              </a:spcAft>
              <a:defRPr sz="4400" b="1">
                <a:solidFill>
                  <a:schemeClr val="tx1"/>
                </a:solidFill>
                <a:latin typeface="Century Gothic" pitchFamily="34" charset="0"/>
                <a:cs typeface="Gisha" pitchFamily="34" charset="-79"/>
              </a:defRPr>
            </a:lvl4pPr>
            <a:lvl5pPr algn="r" rtl="1" eaLnBrk="0" fontAlgn="base" hangingPunct="0">
              <a:spcBef>
                <a:spcPct val="0"/>
              </a:spcBef>
              <a:spcAft>
                <a:spcPct val="0"/>
              </a:spcAft>
              <a:defRPr sz="4400" b="1">
                <a:solidFill>
                  <a:schemeClr val="tx1"/>
                </a:solidFill>
                <a:latin typeface="Century Gothic" pitchFamily="34" charset="0"/>
                <a:cs typeface="Gisha" pitchFamily="34" charset="-79"/>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pPr algn="ctr">
              <a:defRPr/>
            </a:pPr>
            <a:r>
              <a:rPr lang="he-IL" sz="5400"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חניונים</a:t>
            </a:r>
          </a:p>
        </p:txBody>
      </p:sp>
      <p:sp>
        <p:nvSpPr>
          <p:cNvPr id="6" name="מציין מיקום תוכן 2"/>
          <p:cNvSpPr txBox="1">
            <a:spLocks/>
          </p:cNvSpPr>
          <p:nvPr/>
        </p:nvSpPr>
        <p:spPr>
          <a:xfrm>
            <a:off x="1524001" y="1341438"/>
            <a:ext cx="9140825" cy="5256212"/>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he-IL" sz="2400" dirty="0">
              <a:cs typeface="+mj-cs"/>
            </a:endParaRPr>
          </a:p>
          <a:p>
            <a:pPr>
              <a:defRPr/>
            </a:pPr>
            <a:endParaRPr lang="he-IL" sz="2400" dirty="0">
              <a:cs typeface="+mj-cs"/>
            </a:endParaRPr>
          </a:p>
        </p:txBody>
      </p:sp>
      <p:sp>
        <p:nvSpPr>
          <p:cNvPr id="8" name="מציין מיקום תוכן 2"/>
          <p:cNvSpPr txBox="1">
            <a:spLocks/>
          </p:cNvSpPr>
          <p:nvPr/>
        </p:nvSpPr>
        <p:spPr>
          <a:xfrm>
            <a:off x="304800" y="2082800"/>
            <a:ext cx="11709400" cy="4370389"/>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he-IL" sz="4000" dirty="0">
                <a:latin typeface="Narkisim" panose="020E0502050101010101" pitchFamily="34" charset="-79"/>
                <a:cs typeface="Narkisim" panose="020E0502050101010101" pitchFamily="34" charset="-79"/>
              </a:rPr>
              <a:t>שמירת לילה ויום בחניונים החל משעת ההתמקמות.</a:t>
            </a:r>
          </a:p>
          <a:p>
            <a:pPr>
              <a:buFont typeface="Wingdings" panose="05000000000000000000" pitchFamily="2" charset="2"/>
              <a:buChar char="§"/>
              <a:defRPr/>
            </a:pPr>
            <a:r>
              <a:rPr lang="he-IL" sz="4000" dirty="0">
                <a:latin typeface="Narkisim" panose="020E0502050101010101" pitchFamily="34" charset="-79"/>
                <a:cs typeface="Narkisim" panose="020E0502050101010101" pitchFamily="34" charset="-79"/>
              </a:rPr>
              <a:t>מגפון \ מערכת כריזה בחניונים</a:t>
            </a:r>
          </a:p>
          <a:p>
            <a:pPr>
              <a:buFont typeface="Wingdings" panose="05000000000000000000" pitchFamily="2" charset="2"/>
              <a:buChar char="§"/>
              <a:defRPr/>
            </a:pPr>
            <a:r>
              <a:rPr lang="he-IL" sz="4000" dirty="0">
                <a:latin typeface="Narkisim" panose="020E0502050101010101" pitchFamily="34" charset="-79"/>
                <a:cs typeface="Narkisim" panose="020E0502050101010101" pitchFamily="34" charset="-79"/>
              </a:rPr>
              <a:t>פינוי חניון במקרה שריפה</a:t>
            </a:r>
          </a:p>
          <a:p>
            <a:pPr>
              <a:buFont typeface="Wingdings" panose="05000000000000000000" pitchFamily="2" charset="2"/>
              <a:buChar char="§"/>
              <a:defRPr/>
            </a:pPr>
            <a:r>
              <a:rPr lang="he-IL" sz="4000" dirty="0">
                <a:latin typeface="Narkisim" panose="020E0502050101010101" pitchFamily="34" charset="-79"/>
                <a:cs typeface="Narkisim" panose="020E0502050101010101" pitchFamily="34" charset="-79"/>
              </a:rPr>
              <a:t>המצאות מים חירום בחניון- ליטר לחניך (עד 200 ליטר)</a:t>
            </a:r>
          </a:p>
          <a:p>
            <a:pPr>
              <a:buFont typeface="Wingdings" panose="05000000000000000000" pitchFamily="2" charset="2"/>
              <a:buChar char="§"/>
              <a:defRPr/>
            </a:pPr>
            <a:r>
              <a:rPr lang="he-IL" sz="4000" dirty="0">
                <a:latin typeface="Narkisim" panose="020E0502050101010101" pitchFamily="34" charset="-79"/>
                <a:cs typeface="Narkisim" panose="020E0502050101010101" pitchFamily="34" charset="-79"/>
              </a:rPr>
              <a:t>בישול – ע"פ נוהל חדש (תאורה וכו')</a:t>
            </a:r>
          </a:p>
          <a:p>
            <a:pPr lvl="1">
              <a:buFont typeface="Wingdings" panose="05000000000000000000" pitchFamily="2" charset="2"/>
              <a:buChar char="§"/>
              <a:defRPr/>
            </a:pPr>
            <a:endParaRPr lang="he-IL" sz="3600" dirty="0">
              <a:latin typeface="Narkisim" panose="020E0502050101010101" pitchFamily="34" charset="-79"/>
              <a:cs typeface="Narkisim" panose="020E0502050101010101" pitchFamily="34" charset="-79"/>
            </a:endParaRPr>
          </a:p>
          <a:p>
            <a:pPr>
              <a:buFont typeface="Wingdings" panose="05000000000000000000" pitchFamily="2" charset="2"/>
              <a:buChar char="§"/>
              <a:defRPr/>
            </a:pPr>
            <a:endParaRPr lang="he-IL" sz="4000" dirty="0">
              <a:latin typeface="Narkisim" panose="020E0502050101010101" pitchFamily="34" charset="-79"/>
              <a:cs typeface="Narkisim" panose="020E0502050101010101" pitchFamily="34" charset="-79"/>
            </a:endParaRPr>
          </a:p>
        </p:txBody>
      </p:sp>
      <p:pic>
        <p:nvPicPr>
          <p:cNvPr id="24583" name="Picture 2" descr="תוצאת תמונה עבור ‪back‬‏">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526088"/>
            <a:ext cx="133191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563907"/>
      </p:ext>
    </p:extLst>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 y="0"/>
            <a:ext cx="12191239" cy="6858000"/>
          </a:xfrm>
          <a:prstGeom prst="rect">
            <a:avLst/>
          </a:prstGeom>
        </p:spPr>
      </p:pic>
      <p:sp>
        <p:nvSpPr>
          <p:cNvPr id="3" name="מציין מיקום תוכן 2"/>
          <p:cNvSpPr>
            <a:spLocks noGrp="1"/>
          </p:cNvSpPr>
          <p:nvPr>
            <p:ph idx="1"/>
          </p:nvPr>
        </p:nvSpPr>
        <p:spPr>
          <a:xfrm>
            <a:off x="2144713" y="1196976"/>
            <a:ext cx="8229600" cy="5256213"/>
          </a:xfrm>
        </p:spPr>
        <p:txBody>
          <a:bodyPr/>
          <a:lstStyle/>
          <a:p>
            <a:pPr>
              <a:buFont typeface="Arial" panose="020B0604020202020204" pitchFamily="34" charset="0"/>
              <a:buNone/>
              <a:defRPr/>
            </a:pPr>
            <a:r>
              <a:rPr lang="he-IL" dirty="0">
                <a:cs typeface="+mj-cs"/>
              </a:rPr>
              <a:t> </a:t>
            </a:r>
          </a:p>
        </p:txBody>
      </p:sp>
      <p:sp>
        <p:nvSpPr>
          <p:cNvPr id="25603" name="מציין מיקום של מספר שקופית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BD075A-EFBB-44DD-AE22-7BD7746A8A54}" type="slidenum">
              <a:rPr lang="he-IL" altLang="he-IL" smtClean="0">
                <a:cs typeface="Gisha" panose="020B0502040204020203" pitchFamily="34" charset="-79"/>
              </a:rPr>
              <a:pPr/>
              <a:t>12</a:t>
            </a:fld>
            <a:endParaRPr lang="he-IL" altLang="he-IL">
              <a:cs typeface="Gisha" panose="020B0502040204020203" pitchFamily="34" charset="-79"/>
            </a:endParaRPr>
          </a:p>
        </p:txBody>
      </p:sp>
      <p:sp>
        <p:nvSpPr>
          <p:cNvPr id="7" name="כותרת 3"/>
          <p:cNvSpPr txBox="1">
            <a:spLocks/>
          </p:cNvSpPr>
          <p:nvPr/>
        </p:nvSpPr>
        <p:spPr bwMode="auto">
          <a:xfrm>
            <a:off x="2144713" y="260350"/>
            <a:ext cx="8229600" cy="1143000"/>
          </a:xfrm>
          <a:prstGeom prst="rect">
            <a:avLst/>
          </a:prstGeom>
          <a:ln>
            <a:miter lim="800000"/>
            <a:headEnd/>
            <a:tailEnd/>
          </a:ln>
        </p:spPr>
        <p:txBody>
          <a:bodyPr/>
          <a:lstStyle>
            <a:lvl1pPr algn="r" rtl="1" eaLnBrk="0" fontAlgn="base" hangingPunct="0">
              <a:spcBef>
                <a:spcPct val="0"/>
              </a:spcBef>
              <a:spcAft>
                <a:spcPct val="0"/>
              </a:spcAft>
              <a:defRPr sz="4000" b="1" kern="1200">
                <a:solidFill>
                  <a:schemeClr val="tx1"/>
                </a:solidFill>
                <a:latin typeface="+mj-lt"/>
                <a:ea typeface="+mj-ea"/>
                <a:cs typeface="+mj-cs"/>
              </a:defRPr>
            </a:lvl1pPr>
            <a:lvl2pPr algn="r" rtl="1" eaLnBrk="0" fontAlgn="base" hangingPunct="0">
              <a:spcBef>
                <a:spcPct val="0"/>
              </a:spcBef>
              <a:spcAft>
                <a:spcPct val="0"/>
              </a:spcAft>
              <a:defRPr sz="4400" b="1">
                <a:solidFill>
                  <a:schemeClr val="tx1"/>
                </a:solidFill>
                <a:latin typeface="Century Gothic" pitchFamily="34" charset="0"/>
                <a:cs typeface="Gisha" pitchFamily="34" charset="-79"/>
              </a:defRPr>
            </a:lvl2pPr>
            <a:lvl3pPr algn="r" rtl="1" eaLnBrk="0" fontAlgn="base" hangingPunct="0">
              <a:spcBef>
                <a:spcPct val="0"/>
              </a:spcBef>
              <a:spcAft>
                <a:spcPct val="0"/>
              </a:spcAft>
              <a:defRPr sz="4400" b="1">
                <a:solidFill>
                  <a:schemeClr val="tx1"/>
                </a:solidFill>
                <a:latin typeface="Century Gothic" pitchFamily="34" charset="0"/>
                <a:cs typeface="Gisha" pitchFamily="34" charset="-79"/>
              </a:defRPr>
            </a:lvl3pPr>
            <a:lvl4pPr algn="r" rtl="1" eaLnBrk="0" fontAlgn="base" hangingPunct="0">
              <a:spcBef>
                <a:spcPct val="0"/>
              </a:spcBef>
              <a:spcAft>
                <a:spcPct val="0"/>
              </a:spcAft>
              <a:defRPr sz="4400" b="1">
                <a:solidFill>
                  <a:schemeClr val="tx1"/>
                </a:solidFill>
                <a:latin typeface="Century Gothic" pitchFamily="34" charset="0"/>
                <a:cs typeface="Gisha" pitchFamily="34" charset="-79"/>
              </a:defRPr>
            </a:lvl4pPr>
            <a:lvl5pPr algn="r" rtl="1" eaLnBrk="0" fontAlgn="base" hangingPunct="0">
              <a:spcBef>
                <a:spcPct val="0"/>
              </a:spcBef>
              <a:spcAft>
                <a:spcPct val="0"/>
              </a:spcAft>
              <a:defRPr sz="4400" b="1">
                <a:solidFill>
                  <a:schemeClr val="tx1"/>
                </a:solidFill>
                <a:latin typeface="Century Gothic" pitchFamily="34" charset="0"/>
                <a:cs typeface="Gisha" pitchFamily="34" charset="-79"/>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pPr algn="ctr">
              <a:defRPr/>
            </a:pPr>
            <a:r>
              <a:rPr lang="he-IL" sz="5400"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מזג אויר - היערכות</a:t>
            </a:r>
          </a:p>
        </p:txBody>
      </p:sp>
      <p:sp>
        <p:nvSpPr>
          <p:cNvPr id="6" name="מציין מיקום תוכן 2"/>
          <p:cNvSpPr txBox="1">
            <a:spLocks/>
          </p:cNvSpPr>
          <p:nvPr/>
        </p:nvSpPr>
        <p:spPr>
          <a:xfrm>
            <a:off x="1524001" y="1341438"/>
            <a:ext cx="9140825" cy="5256212"/>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he-IL" sz="2400" dirty="0">
              <a:cs typeface="+mj-cs"/>
            </a:endParaRPr>
          </a:p>
          <a:p>
            <a:pPr>
              <a:defRPr/>
            </a:pPr>
            <a:endParaRPr lang="he-IL" sz="2400" dirty="0">
              <a:cs typeface="+mj-cs"/>
            </a:endParaRPr>
          </a:p>
        </p:txBody>
      </p:sp>
      <p:sp>
        <p:nvSpPr>
          <p:cNvPr id="9" name="מציין מיקום תוכן 2"/>
          <p:cNvSpPr txBox="1">
            <a:spLocks/>
          </p:cNvSpPr>
          <p:nvPr/>
        </p:nvSpPr>
        <p:spPr>
          <a:xfrm>
            <a:off x="406400" y="2339976"/>
            <a:ext cx="11582399" cy="4779963"/>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he-IL" sz="2800" b="1" dirty="0">
                <a:latin typeface="Narkisim" panose="020E0502050101010101" pitchFamily="34" charset="-79"/>
                <a:cs typeface="Narkisim" panose="020E0502050101010101" pitchFamily="34" charset="-79"/>
              </a:rPr>
              <a:t>תכנית חלופית - </a:t>
            </a:r>
            <a:r>
              <a:rPr lang="he-IL" sz="2800" dirty="0">
                <a:latin typeface="Narkisim" panose="020E0502050101010101" pitchFamily="34" charset="-79"/>
                <a:cs typeface="Narkisim" panose="020E0502050101010101" pitchFamily="34" charset="-79"/>
              </a:rPr>
              <a:t>היציאה לטיולים מותנית באישור </a:t>
            </a:r>
            <a:r>
              <a:rPr lang="he-IL" sz="2800" dirty="0" err="1">
                <a:latin typeface="Narkisim" panose="020E0502050101010101" pitchFamily="34" charset="-79"/>
                <a:cs typeface="Narkisim" panose="020E0502050101010101" pitchFamily="34" charset="-79"/>
              </a:rPr>
              <a:t>רמ"מ</a:t>
            </a:r>
            <a:r>
              <a:rPr lang="he-IL" sz="2800" dirty="0">
                <a:latin typeface="Narkisim" panose="020E0502050101010101" pitchFamily="34" charset="-79"/>
                <a:cs typeface="Narkisim" panose="020E0502050101010101" pitchFamily="34" charset="-79"/>
              </a:rPr>
              <a:t> של </a:t>
            </a:r>
            <a:r>
              <a:rPr lang="he-IL" sz="2800" dirty="0" err="1">
                <a:latin typeface="Narkisim" panose="020E0502050101010101" pitchFamily="34" charset="-79"/>
                <a:cs typeface="Narkisim" panose="020E0502050101010101" pitchFamily="34" charset="-79"/>
              </a:rPr>
              <a:t>תוכנית</a:t>
            </a:r>
            <a:r>
              <a:rPr lang="he-IL" sz="2800" dirty="0">
                <a:latin typeface="Narkisim" panose="020E0502050101010101" pitchFamily="34" charset="-79"/>
                <a:cs typeface="Narkisim" panose="020E0502050101010101" pitchFamily="34" charset="-79"/>
              </a:rPr>
              <a:t> חלופית לעומס חום / לאירוע גשם.</a:t>
            </a:r>
          </a:p>
          <a:p>
            <a:pPr>
              <a:buFont typeface="Wingdings" panose="05000000000000000000" pitchFamily="2" charset="2"/>
              <a:buChar char="§"/>
              <a:defRPr/>
            </a:pPr>
            <a:r>
              <a:rPr lang="he-IL" sz="2800" b="1" dirty="0">
                <a:latin typeface="Narkisim" panose="020E0502050101010101" pitchFamily="34" charset="-79"/>
                <a:cs typeface="Narkisim" panose="020E0502050101010101" pitchFamily="34" charset="-79"/>
              </a:rPr>
              <a:t>עדכונים - </a:t>
            </a:r>
            <a:r>
              <a:rPr lang="he-IL" sz="2800" dirty="0">
                <a:latin typeface="Narkisim" panose="020E0502050101010101" pitchFamily="34" charset="-79"/>
                <a:cs typeface="Narkisim" panose="020E0502050101010101" pitchFamily="34" charset="-79"/>
              </a:rPr>
              <a:t>במידה ושיניתם מקום לינה לאחר התחקיר, יש לעדכן את מנהל\ת המרחב, על מנת שנמנע ממצבים של סגירות כפולות מול המקומות.</a:t>
            </a:r>
          </a:p>
          <a:p>
            <a:pPr>
              <a:buFont typeface="Wingdings" panose="05000000000000000000" pitchFamily="2" charset="2"/>
              <a:buChar char="§"/>
              <a:defRPr/>
            </a:pPr>
            <a:r>
              <a:rPr lang="he-IL" sz="2800" b="1" dirty="0">
                <a:latin typeface="Narkisim" panose="020E0502050101010101" pitchFamily="34" charset="-79"/>
                <a:cs typeface="Narkisim" panose="020E0502050101010101" pitchFamily="34" charset="-79"/>
              </a:rPr>
              <a:t>אישורים - </a:t>
            </a:r>
            <a:r>
              <a:rPr lang="he-IL" sz="2800" dirty="0">
                <a:latin typeface="Narkisim" panose="020E0502050101010101" pitchFamily="34" charset="-79"/>
                <a:cs typeface="Narkisim" panose="020E0502050101010101" pitchFamily="34" charset="-79"/>
              </a:rPr>
              <a:t>במידה וצפוי שינוי במסלולים, יש להיערך מראש מבחינת הוצאת אישורים מעודכנים.</a:t>
            </a:r>
          </a:p>
          <a:p>
            <a:pPr>
              <a:buFont typeface="Wingdings" panose="05000000000000000000" pitchFamily="2" charset="2"/>
              <a:buChar char="§"/>
              <a:defRPr/>
            </a:pPr>
            <a:r>
              <a:rPr lang="he-IL" sz="2800" b="1" dirty="0">
                <a:latin typeface="Narkisim" panose="020E0502050101010101" pitchFamily="34" charset="-79"/>
                <a:cs typeface="Narkisim" panose="020E0502050101010101" pitchFamily="34" charset="-79"/>
              </a:rPr>
              <a:t>אוהלים – </a:t>
            </a:r>
            <a:r>
              <a:rPr lang="he-IL" sz="2800" dirty="0">
                <a:latin typeface="Narkisim" panose="020E0502050101010101" pitchFamily="34" charset="-79"/>
                <a:cs typeface="Narkisim" panose="020E0502050101010101" pitchFamily="34" charset="-79"/>
              </a:rPr>
              <a:t>על כלל הטיולים לצאת עם אוהלים למצב בו יהיה גשם קל ("טפטוף")</a:t>
            </a:r>
          </a:p>
          <a:p>
            <a:pPr>
              <a:buFont typeface="Wingdings" panose="05000000000000000000" pitchFamily="2" charset="2"/>
              <a:buChar char="§"/>
              <a:defRPr/>
            </a:pPr>
            <a:r>
              <a:rPr lang="he-IL" sz="2800" b="1" dirty="0">
                <a:latin typeface="Narkisim" panose="020E0502050101010101" pitchFamily="34" charset="-79"/>
                <a:cs typeface="Narkisim" panose="020E0502050101010101" pitchFamily="34" charset="-79"/>
              </a:rPr>
              <a:t>ביגוד חם </a:t>
            </a:r>
            <a:r>
              <a:rPr lang="he-IL" sz="2800" dirty="0">
                <a:latin typeface="Narkisim" panose="020E0502050101010101" pitchFamily="34" charset="-79"/>
                <a:cs typeface="Narkisim" panose="020E0502050101010101" pitchFamily="34" charset="-79"/>
              </a:rPr>
              <a:t>– בדומה לתקופת החורף יש להיערך בהתאם.</a:t>
            </a:r>
          </a:p>
          <a:p>
            <a:pPr>
              <a:buFont typeface="Wingdings" panose="05000000000000000000" pitchFamily="2" charset="2"/>
              <a:buChar char="§"/>
              <a:defRPr/>
            </a:pPr>
            <a:endParaRPr lang="he-IL" sz="2800" b="1"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2973807779"/>
      </p:ext>
    </p:extLst>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 y="0"/>
            <a:ext cx="12191239" cy="6858000"/>
          </a:xfrm>
          <a:prstGeom prst="rect">
            <a:avLst/>
          </a:prstGeom>
        </p:spPr>
      </p:pic>
      <p:sp>
        <p:nvSpPr>
          <p:cNvPr id="3" name="מציין מיקום תוכן 2"/>
          <p:cNvSpPr>
            <a:spLocks noGrp="1"/>
          </p:cNvSpPr>
          <p:nvPr>
            <p:ph idx="1"/>
          </p:nvPr>
        </p:nvSpPr>
        <p:spPr>
          <a:xfrm>
            <a:off x="2144713" y="1196976"/>
            <a:ext cx="8229600" cy="5256213"/>
          </a:xfrm>
        </p:spPr>
        <p:txBody>
          <a:bodyPr/>
          <a:lstStyle/>
          <a:p>
            <a:pPr>
              <a:buFont typeface="Arial" panose="020B0604020202020204" pitchFamily="34" charset="0"/>
              <a:buNone/>
              <a:defRPr/>
            </a:pPr>
            <a:r>
              <a:rPr lang="he-IL" dirty="0">
                <a:cs typeface="+mj-cs"/>
              </a:rPr>
              <a:t> </a:t>
            </a:r>
          </a:p>
        </p:txBody>
      </p:sp>
      <p:sp>
        <p:nvSpPr>
          <p:cNvPr id="26627" name="מציין מיקום של מספר שקופית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0D77C3-FE9C-4904-BF68-7183B9D2E197}" type="slidenum">
              <a:rPr lang="he-IL" altLang="he-IL" smtClean="0">
                <a:cs typeface="Gisha" panose="020B0502040204020203" pitchFamily="34" charset="-79"/>
              </a:rPr>
              <a:pPr/>
              <a:t>13</a:t>
            </a:fld>
            <a:endParaRPr lang="he-IL" altLang="he-IL">
              <a:cs typeface="Gisha" panose="020B0502040204020203" pitchFamily="34" charset="-79"/>
            </a:endParaRPr>
          </a:p>
        </p:txBody>
      </p:sp>
      <p:sp>
        <p:nvSpPr>
          <p:cNvPr id="7" name="כותרת 3"/>
          <p:cNvSpPr txBox="1">
            <a:spLocks/>
          </p:cNvSpPr>
          <p:nvPr/>
        </p:nvSpPr>
        <p:spPr bwMode="auto">
          <a:xfrm>
            <a:off x="2144713" y="260350"/>
            <a:ext cx="8229600" cy="1143000"/>
          </a:xfrm>
          <a:prstGeom prst="rect">
            <a:avLst/>
          </a:prstGeom>
          <a:ln>
            <a:miter lim="800000"/>
            <a:headEnd/>
            <a:tailEnd/>
          </a:ln>
        </p:spPr>
        <p:txBody>
          <a:bodyPr/>
          <a:lstStyle>
            <a:lvl1pPr algn="r" rtl="1" eaLnBrk="0" fontAlgn="base" hangingPunct="0">
              <a:spcBef>
                <a:spcPct val="0"/>
              </a:spcBef>
              <a:spcAft>
                <a:spcPct val="0"/>
              </a:spcAft>
              <a:defRPr sz="4000" b="1" kern="1200">
                <a:solidFill>
                  <a:schemeClr val="tx1"/>
                </a:solidFill>
                <a:latin typeface="+mj-lt"/>
                <a:ea typeface="+mj-ea"/>
                <a:cs typeface="+mj-cs"/>
              </a:defRPr>
            </a:lvl1pPr>
            <a:lvl2pPr algn="r" rtl="1" eaLnBrk="0" fontAlgn="base" hangingPunct="0">
              <a:spcBef>
                <a:spcPct val="0"/>
              </a:spcBef>
              <a:spcAft>
                <a:spcPct val="0"/>
              </a:spcAft>
              <a:defRPr sz="4400" b="1">
                <a:solidFill>
                  <a:schemeClr val="tx1"/>
                </a:solidFill>
                <a:latin typeface="Century Gothic" pitchFamily="34" charset="0"/>
                <a:cs typeface="Gisha" pitchFamily="34" charset="-79"/>
              </a:defRPr>
            </a:lvl2pPr>
            <a:lvl3pPr algn="r" rtl="1" eaLnBrk="0" fontAlgn="base" hangingPunct="0">
              <a:spcBef>
                <a:spcPct val="0"/>
              </a:spcBef>
              <a:spcAft>
                <a:spcPct val="0"/>
              </a:spcAft>
              <a:defRPr sz="4400" b="1">
                <a:solidFill>
                  <a:schemeClr val="tx1"/>
                </a:solidFill>
                <a:latin typeface="Century Gothic" pitchFamily="34" charset="0"/>
                <a:cs typeface="Gisha" pitchFamily="34" charset="-79"/>
              </a:defRPr>
            </a:lvl3pPr>
            <a:lvl4pPr algn="r" rtl="1" eaLnBrk="0" fontAlgn="base" hangingPunct="0">
              <a:spcBef>
                <a:spcPct val="0"/>
              </a:spcBef>
              <a:spcAft>
                <a:spcPct val="0"/>
              </a:spcAft>
              <a:defRPr sz="4400" b="1">
                <a:solidFill>
                  <a:schemeClr val="tx1"/>
                </a:solidFill>
                <a:latin typeface="Century Gothic" pitchFamily="34" charset="0"/>
                <a:cs typeface="Gisha" pitchFamily="34" charset="-79"/>
              </a:defRPr>
            </a:lvl4pPr>
            <a:lvl5pPr algn="r" rtl="1" eaLnBrk="0" fontAlgn="base" hangingPunct="0">
              <a:spcBef>
                <a:spcPct val="0"/>
              </a:spcBef>
              <a:spcAft>
                <a:spcPct val="0"/>
              </a:spcAft>
              <a:defRPr sz="4400" b="1">
                <a:solidFill>
                  <a:schemeClr val="tx1"/>
                </a:solidFill>
                <a:latin typeface="Century Gothic" pitchFamily="34" charset="0"/>
                <a:cs typeface="Gisha" pitchFamily="34" charset="-79"/>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pPr algn="ctr">
              <a:defRPr/>
            </a:pPr>
            <a:r>
              <a:rPr lang="he-IL" sz="5400"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מזג אויר קיצוני</a:t>
            </a:r>
          </a:p>
        </p:txBody>
      </p:sp>
      <p:sp>
        <p:nvSpPr>
          <p:cNvPr id="6" name="מציין מיקום תוכן 2"/>
          <p:cNvSpPr txBox="1">
            <a:spLocks/>
          </p:cNvSpPr>
          <p:nvPr/>
        </p:nvSpPr>
        <p:spPr>
          <a:xfrm>
            <a:off x="1524001" y="1341438"/>
            <a:ext cx="9140825" cy="5256212"/>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he-IL" sz="2400" dirty="0">
              <a:cs typeface="+mj-cs"/>
            </a:endParaRPr>
          </a:p>
          <a:p>
            <a:pPr>
              <a:defRPr/>
            </a:pPr>
            <a:endParaRPr lang="he-IL" sz="2400" dirty="0">
              <a:cs typeface="+mj-cs"/>
            </a:endParaRPr>
          </a:p>
        </p:txBody>
      </p:sp>
      <p:sp>
        <p:nvSpPr>
          <p:cNvPr id="9" name="מציין מיקום תוכן 2"/>
          <p:cNvSpPr txBox="1">
            <a:spLocks/>
          </p:cNvSpPr>
          <p:nvPr/>
        </p:nvSpPr>
        <p:spPr>
          <a:xfrm>
            <a:off x="331788" y="2047875"/>
            <a:ext cx="11525249" cy="1393825"/>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he-IL" sz="2800" b="1" dirty="0">
                <a:latin typeface="Narkisim" panose="020E0502050101010101" pitchFamily="34" charset="-79"/>
                <a:cs typeface="Narkisim" panose="020E0502050101010101" pitchFamily="34" charset="-79"/>
              </a:rPr>
              <a:t>בתקופת הטיולים יתכנו טמפרטורות גבוהות או נמוכות ביחס לעונה ועל כן יש להכיר את דרדור האמצעים הנובע מכל שינוי במזג האוויר: </a:t>
            </a:r>
          </a:p>
        </p:txBody>
      </p:sp>
      <p:graphicFrame>
        <p:nvGraphicFramePr>
          <p:cNvPr id="2" name="טבלה 1"/>
          <p:cNvGraphicFramePr>
            <a:graphicFrameLocks noGrp="1"/>
          </p:cNvGraphicFramePr>
          <p:nvPr>
            <p:extLst>
              <p:ext uri="{D42A27DB-BD31-4B8C-83A1-F6EECF244321}">
                <p14:modId xmlns:p14="http://schemas.microsoft.com/office/powerpoint/2010/main" val="2595679882"/>
              </p:ext>
            </p:extLst>
          </p:nvPr>
        </p:nvGraphicFramePr>
        <p:xfrm>
          <a:off x="1774825" y="3157406"/>
          <a:ext cx="8643938" cy="3260856"/>
        </p:xfrm>
        <a:graphic>
          <a:graphicData uri="http://schemas.openxmlformats.org/drawingml/2006/table">
            <a:tbl>
              <a:tblPr rtl="1" firstRow="1" bandRow="1">
                <a:tableStyleId>{2D5ABB26-0587-4C30-8999-92F81FD0307C}</a:tableStyleId>
              </a:tblPr>
              <a:tblGrid>
                <a:gridCol w="4246461">
                  <a:extLst>
                    <a:ext uri="{9D8B030D-6E8A-4147-A177-3AD203B41FA5}">
                      <a16:colId xmlns:a16="http://schemas.microsoft.com/office/drawing/2014/main" val="20000"/>
                    </a:ext>
                  </a:extLst>
                </a:gridCol>
                <a:gridCol w="4397477">
                  <a:extLst>
                    <a:ext uri="{9D8B030D-6E8A-4147-A177-3AD203B41FA5}">
                      <a16:colId xmlns:a16="http://schemas.microsoft.com/office/drawing/2014/main" val="20001"/>
                    </a:ext>
                  </a:extLst>
                </a:gridCol>
              </a:tblGrid>
              <a:tr h="518067">
                <a:tc>
                  <a:txBody>
                    <a:bodyPr/>
                    <a:lstStyle/>
                    <a:p>
                      <a:pPr algn="ctr" rtl="1"/>
                      <a:r>
                        <a:rPr lang="he-IL" sz="2800" b="1" u="none" dirty="0">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עומס חום</a:t>
                      </a:r>
                    </a:p>
                  </a:txBody>
                  <a:tcPr marL="91446" marR="91446"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he-IL" sz="2800" b="1" u="none" dirty="0">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גשם וקור</a:t>
                      </a:r>
                    </a:p>
                  </a:txBody>
                  <a:tcPr marL="91446" marR="91446"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45711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dirty="0">
                          <a:latin typeface="Narkisim" panose="020E0502050101010101" pitchFamily="34" charset="-79"/>
                          <a:cs typeface="Narkisim" panose="020E0502050101010101" pitchFamily="34" charset="-79"/>
                        </a:rPr>
                        <a:t>תגבור מים</a:t>
                      </a:r>
                    </a:p>
                  </a:txBody>
                  <a:tcPr marL="91446" marR="91446"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9FF99"/>
                    </a:solidFill>
                  </a:tcPr>
                </a:tc>
                <a:tc>
                  <a:txBody>
                    <a:bodyPr/>
                    <a:lstStyle/>
                    <a:p>
                      <a:pPr algn="ctr" rtl="1"/>
                      <a:r>
                        <a:rPr lang="he-IL" sz="2400" dirty="0">
                          <a:latin typeface="Narkisim" panose="020E0502050101010101" pitchFamily="34" charset="-79"/>
                          <a:cs typeface="Narkisim" panose="020E0502050101010101" pitchFamily="34" charset="-79"/>
                        </a:rPr>
                        <a:t>ביגוד מתאים, מזון ואוהלים</a:t>
                      </a:r>
                    </a:p>
                  </a:txBody>
                  <a:tcPr marL="91446" marR="91446"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45711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dirty="0">
                          <a:latin typeface="Narkisim" panose="020E0502050101010101" pitchFamily="34" charset="-79"/>
                          <a:cs typeface="Narkisim" panose="020E0502050101010101" pitchFamily="34" charset="-79"/>
                        </a:rPr>
                        <a:t>הקדמת</a:t>
                      </a:r>
                      <a:r>
                        <a:rPr lang="he-IL" sz="2400" baseline="0" dirty="0">
                          <a:latin typeface="Narkisim" panose="020E0502050101010101" pitchFamily="34" charset="-79"/>
                          <a:cs typeface="Narkisim" panose="020E0502050101010101" pitchFamily="34" charset="-79"/>
                        </a:rPr>
                        <a:t> היציאה למסלול</a:t>
                      </a:r>
                      <a:endParaRPr lang="he-IL" sz="2400" dirty="0">
                        <a:latin typeface="Narkisim" panose="020E0502050101010101" pitchFamily="34" charset="-79"/>
                        <a:cs typeface="Narkisim" panose="020E0502050101010101" pitchFamily="34" charset="-79"/>
                      </a:endParaRPr>
                    </a:p>
                  </a:txBody>
                  <a:tcPr marL="91446" marR="91446"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FF99"/>
                    </a:solidFill>
                  </a:tcPr>
                </a:tc>
                <a:tc>
                  <a:txBody>
                    <a:bodyPr/>
                    <a:lstStyle/>
                    <a:p>
                      <a:pPr algn="ctr" rtl="1"/>
                      <a:r>
                        <a:rPr lang="he-IL" sz="2400" dirty="0">
                          <a:latin typeface="Narkisim" panose="020E0502050101010101" pitchFamily="34" charset="-79"/>
                          <a:cs typeface="Narkisim" panose="020E0502050101010101" pitchFamily="34" charset="-79"/>
                        </a:rPr>
                        <a:t>מחצלות ללינה, יריעות ניילון לציוד</a:t>
                      </a:r>
                    </a:p>
                  </a:txBody>
                  <a:tcPr marL="91446" marR="91446"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45711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dirty="0">
                          <a:latin typeface="Narkisim" panose="020E0502050101010101" pitchFamily="34" charset="-79"/>
                          <a:cs typeface="Narkisim" panose="020E0502050101010101" pitchFamily="34" charset="-79"/>
                        </a:rPr>
                        <a:t>קיצור מסלולים</a:t>
                      </a:r>
                    </a:p>
                  </a:txBody>
                  <a:tcPr marL="91446" marR="91446"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99"/>
                    </a:solidFill>
                  </a:tcPr>
                </a:tc>
                <a:tc>
                  <a:txBody>
                    <a:bodyPr/>
                    <a:lstStyle/>
                    <a:p>
                      <a:pPr algn="ctr" rtl="1"/>
                      <a:r>
                        <a:rPr lang="he-IL" sz="2400" dirty="0">
                          <a:latin typeface="Narkisim" panose="020E0502050101010101" pitchFamily="34" charset="-79"/>
                          <a:cs typeface="Narkisim" panose="020E0502050101010101" pitchFamily="34" charset="-79"/>
                        </a:rPr>
                        <a:t>מקום לינה חלופי ואוטובוסים</a:t>
                      </a:r>
                    </a:p>
                  </a:txBody>
                  <a:tcPr marL="91446" marR="91446"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99"/>
                    </a:solidFill>
                  </a:tcPr>
                </a:tc>
                <a:extLst>
                  <a:ext uri="{0D108BD9-81ED-4DB2-BD59-A6C34878D82A}">
                    <a16:rowId xmlns:a16="http://schemas.microsoft.com/office/drawing/2014/main" val="10003"/>
                  </a:ext>
                </a:extLst>
              </a:tr>
              <a:tr h="45711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dirty="0">
                          <a:latin typeface="Narkisim" panose="020E0502050101010101" pitchFamily="34" charset="-79"/>
                          <a:cs typeface="Narkisim" panose="020E0502050101010101" pitchFamily="34" charset="-79"/>
                        </a:rPr>
                        <a:t>מסלולים חלופיים</a:t>
                      </a:r>
                    </a:p>
                  </a:txBody>
                  <a:tcPr marL="91446" marR="91446"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DC85F"/>
                    </a:solidFill>
                  </a:tcPr>
                </a:tc>
                <a:tc>
                  <a:txBody>
                    <a:bodyPr/>
                    <a:lstStyle/>
                    <a:p>
                      <a:pPr algn="ctr" rtl="1"/>
                      <a:r>
                        <a:rPr lang="he-IL" sz="2400" dirty="0">
                          <a:latin typeface="Narkisim" panose="020E0502050101010101" pitchFamily="34" charset="-79"/>
                          <a:cs typeface="Narkisim" panose="020E0502050101010101" pitchFamily="34" charset="-79"/>
                        </a:rPr>
                        <a:t>מסלולים חלופיים</a:t>
                      </a:r>
                    </a:p>
                  </a:txBody>
                  <a:tcPr marL="91446" marR="91446"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DC85F"/>
                    </a:solidFill>
                  </a:tcPr>
                </a:tc>
                <a:extLst>
                  <a:ext uri="{0D108BD9-81ED-4DB2-BD59-A6C34878D82A}">
                    <a16:rowId xmlns:a16="http://schemas.microsoft.com/office/drawing/2014/main" val="10004"/>
                  </a:ext>
                </a:extLst>
              </a:tr>
              <a:tr h="457110">
                <a:tc>
                  <a:txBody>
                    <a:bodyPr/>
                    <a:lstStyle/>
                    <a:p>
                      <a:pPr algn="ctr" rtl="1"/>
                      <a:r>
                        <a:rPr lang="he-IL" sz="2400" dirty="0">
                          <a:latin typeface="Narkisim" panose="020E0502050101010101" pitchFamily="34" charset="-79"/>
                          <a:cs typeface="Narkisim" panose="020E0502050101010101" pitchFamily="34" charset="-79"/>
                        </a:rPr>
                        <a:t>ביקור באתר</a:t>
                      </a:r>
                    </a:p>
                  </a:txBody>
                  <a:tcPr marL="91446" marR="91446"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966"/>
                    </a:solidFill>
                  </a:tcPr>
                </a:tc>
                <a:tc>
                  <a:txBody>
                    <a:bodyPr/>
                    <a:lstStyle/>
                    <a:p>
                      <a:pPr algn="ctr" rtl="1"/>
                      <a:r>
                        <a:rPr lang="he-IL" sz="2400" dirty="0">
                          <a:latin typeface="Narkisim" panose="020E0502050101010101" pitchFamily="34" charset="-79"/>
                          <a:cs typeface="Narkisim" panose="020E0502050101010101" pitchFamily="34" charset="-79"/>
                        </a:rPr>
                        <a:t>שינוי מועד הטיול</a:t>
                      </a:r>
                    </a:p>
                  </a:txBody>
                  <a:tcPr marL="91446" marR="91446"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966"/>
                    </a:solidFill>
                  </a:tcPr>
                </a:tc>
                <a:extLst>
                  <a:ext uri="{0D108BD9-81ED-4DB2-BD59-A6C34878D82A}">
                    <a16:rowId xmlns:a16="http://schemas.microsoft.com/office/drawing/2014/main" val="10005"/>
                  </a:ext>
                </a:extLst>
              </a:tr>
              <a:tr h="45711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dirty="0">
                          <a:latin typeface="Narkisim" panose="020E0502050101010101" pitchFamily="34" charset="-79"/>
                          <a:cs typeface="Narkisim" panose="020E0502050101010101" pitchFamily="34" charset="-79"/>
                        </a:rPr>
                        <a:t>חזרה הביתה \ אי יציאה</a:t>
                      </a:r>
                    </a:p>
                  </a:txBody>
                  <a:tcPr marL="91446" marR="91446"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dirty="0">
                          <a:latin typeface="Narkisim" panose="020E0502050101010101" pitchFamily="34" charset="-79"/>
                          <a:cs typeface="Narkisim" panose="020E0502050101010101" pitchFamily="34" charset="-79"/>
                        </a:rPr>
                        <a:t>חזרה הביתה \ אי יציאה</a:t>
                      </a:r>
                    </a:p>
                  </a:txBody>
                  <a:tcPr marL="91446" marR="91446"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extLst>
                  <a:ext uri="{0D108BD9-81ED-4DB2-BD59-A6C34878D82A}">
                    <a16:rowId xmlns:a16="http://schemas.microsoft.com/office/drawing/2014/main" val="10006"/>
                  </a:ext>
                </a:extLst>
              </a:tr>
            </a:tbl>
          </a:graphicData>
        </a:graphic>
      </p:graphicFrame>
      <p:pic>
        <p:nvPicPr>
          <p:cNvPr id="26651" name="Picture 2" descr="תוצאת תמונה עבור ‪back‬‏">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8" y="5517357"/>
            <a:ext cx="133191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243626"/>
      </p:ext>
    </p:extLst>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239" cy="6858000"/>
          </a:xfrm>
          <a:prstGeom prst="rect">
            <a:avLst/>
          </a:prstGeom>
        </p:spPr>
      </p:pic>
      <p:sp>
        <p:nvSpPr>
          <p:cNvPr id="14338" name="כותרת 3"/>
          <p:cNvSpPr>
            <a:spLocks noGrp="1"/>
          </p:cNvSpPr>
          <p:nvPr>
            <p:ph type="title"/>
          </p:nvPr>
        </p:nvSpPr>
        <p:spPr bwMode="auto">
          <a:xfrm>
            <a:off x="1992313" y="333375"/>
            <a:ext cx="8229600" cy="1143000"/>
          </a:xfrm>
          <a:ln>
            <a:miter lim="800000"/>
            <a:headEnd/>
            <a:tailEnd/>
          </a:ln>
        </p:spPr>
        <p:txBody>
          <a:bodyPr vert="horz" wrap="square" lIns="91440" tIns="45720" rIns="91440" bIns="45720" numCol="1" rtlCol="1" anchor="t" anchorCtr="0" compatLnSpc="1">
            <a:prstTxWarp prst="textNoShape">
              <a:avLst/>
            </a:prstTxWarp>
            <a:normAutofit/>
          </a:bodyPr>
          <a:lstStyle/>
          <a:p>
            <a:pPr algn="ctr">
              <a:defRPr/>
            </a:pPr>
            <a:r>
              <a:rPr lang="he-IL" sz="54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טיול ז' – </a:t>
            </a:r>
            <a:r>
              <a:rPr lang="he-IL" sz="5400" b="1" dirty="0" err="1">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ז'הות</a:t>
            </a:r>
            <a:endParaRPr lang="he-IL" sz="54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pic>
        <p:nvPicPr>
          <p:cNvPr id="5" name="תמונה 4" descr="תמונה שמכילה אדם, צעצוע, בובה&#10;&#10;התיאור נוצר באופן אוטומטי">
            <a:hlinkClick r:id="rId3"/>
            <a:extLst>
              <a:ext uri="{FF2B5EF4-FFF2-40B4-BE49-F238E27FC236}">
                <a16:creationId xmlns:a16="http://schemas.microsoft.com/office/drawing/2014/main" id="{B8662443-AD22-474B-8AC1-F98FBCB120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1114" y="2549377"/>
            <a:ext cx="1875231" cy="3799720"/>
          </a:xfrm>
          <a:prstGeom prst="rect">
            <a:avLst/>
          </a:prstGeom>
        </p:spPr>
      </p:pic>
    </p:spTree>
    <p:extLst>
      <p:ext uri="{BB962C8B-B14F-4D97-AF65-F5344CB8AC3E}">
        <p14:creationId xmlns:p14="http://schemas.microsoft.com/office/powerpoint/2010/main" val="2061519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3" y="0"/>
            <a:ext cx="12191239" cy="6858000"/>
          </a:xfrm>
          <a:prstGeom prst="rect">
            <a:avLst/>
          </a:prstGeom>
        </p:spPr>
      </p:pic>
      <p:sp>
        <p:nvSpPr>
          <p:cNvPr id="14338" name="כותרת 3"/>
          <p:cNvSpPr>
            <a:spLocks noGrp="1"/>
          </p:cNvSpPr>
          <p:nvPr>
            <p:ph type="title"/>
          </p:nvPr>
        </p:nvSpPr>
        <p:spPr bwMode="auto">
          <a:xfrm>
            <a:off x="1992313" y="333375"/>
            <a:ext cx="8229600" cy="1143000"/>
          </a:xfrm>
          <a:ln>
            <a:miter lim="800000"/>
            <a:headEnd/>
            <a:tailEnd/>
          </a:ln>
        </p:spPr>
        <p:txBody>
          <a:bodyPr vert="horz" wrap="square" lIns="91440" tIns="45720" rIns="91440" bIns="45720" numCol="1" rtlCol="1" anchor="t" anchorCtr="0" compatLnSpc="1">
            <a:prstTxWarp prst="textNoShape">
              <a:avLst/>
            </a:prstTxWarp>
            <a:normAutofit/>
          </a:bodyPr>
          <a:lstStyle/>
          <a:p>
            <a:pPr algn="ctr">
              <a:defRPr/>
            </a:pPr>
            <a:r>
              <a:rPr lang="he-IL" sz="54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טיול ז' – </a:t>
            </a:r>
            <a:r>
              <a:rPr lang="he-IL" sz="5400" b="1" dirty="0" err="1">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ז'הות</a:t>
            </a:r>
            <a:endParaRPr lang="he-IL" sz="54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pic>
        <p:nvPicPr>
          <p:cNvPr id="5" name="תמונה 4" descr="תמונה שמכילה אדם, צעצוע, בובה&#10;&#10;התיאור נוצר באופן אוטומטי">
            <a:hlinkClick r:id="rId3"/>
            <a:extLst>
              <a:ext uri="{FF2B5EF4-FFF2-40B4-BE49-F238E27FC236}">
                <a16:creationId xmlns:a16="http://schemas.microsoft.com/office/drawing/2014/main" id="{B8662443-AD22-474B-8AC1-F98FBCB120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1114" y="2549377"/>
            <a:ext cx="1875231" cy="3799720"/>
          </a:xfrm>
          <a:prstGeom prst="rect">
            <a:avLst/>
          </a:prstGeom>
        </p:spPr>
      </p:pic>
      <p:pic>
        <p:nvPicPr>
          <p:cNvPr id="3" name="תמונה 2" descr="תמונה שמכילה טקסט, צעצוע, בובה&#10;&#10;התיאור נוצר באופן אוטומטי">
            <a:extLst>
              <a:ext uri="{FF2B5EF4-FFF2-40B4-BE49-F238E27FC236}">
                <a16:creationId xmlns:a16="http://schemas.microsoft.com/office/drawing/2014/main" id="{5F8AE508-AA64-4BB8-B884-DC2A4B6030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655" y="1933575"/>
            <a:ext cx="3407128" cy="1917699"/>
          </a:xfrm>
          <a:prstGeom prst="rect">
            <a:avLst/>
          </a:prstGeom>
        </p:spPr>
      </p:pic>
      <p:pic>
        <p:nvPicPr>
          <p:cNvPr id="7" name="תמונה 6" descr="תמונה שמכילה טקסט&#10;&#10;התיאור נוצר באופן אוטומטי">
            <a:extLst>
              <a:ext uri="{FF2B5EF4-FFF2-40B4-BE49-F238E27FC236}">
                <a16:creationId xmlns:a16="http://schemas.microsoft.com/office/drawing/2014/main" id="{4A425F59-CBCB-49A1-BF6F-A15043AE76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1613" y="4449237"/>
            <a:ext cx="2045212" cy="2188468"/>
          </a:xfrm>
          <a:prstGeom prst="rect">
            <a:avLst/>
          </a:prstGeom>
        </p:spPr>
      </p:pic>
      <p:pic>
        <p:nvPicPr>
          <p:cNvPr id="9" name="תמונה 8" descr="תמונה שמכילה טקסט, גרפיקה וקטורית&#10;&#10;התיאור נוצר באופן אוטומטי">
            <a:extLst>
              <a:ext uri="{FF2B5EF4-FFF2-40B4-BE49-F238E27FC236}">
                <a16:creationId xmlns:a16="http://schemas.microsoft.com/office/drawing/2014/main" id="{B845B76F-C309-4903-8451-2B218D8E08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4222" y="2338623"/>
            <a:ext cx="3676981" cy="3799719"/>
          </a:xfrm>
          <a:prstGeom prst="rect">
            <a:avLst/>
          </a:prstGeom>
        </p:spPr>
      </p:pic>
    </p:spTree>
    <p:extLst>
      <p:ext uri="{BB962C8B-B14F-4D97-AF65-F5344CB8AC3E}">
        <p14:creationId xmlns:p14="http://schemas.microsoft.com/office/powerpoint/2010/main" val="135228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 y="0"/>
            <a:ext cx="12191239" cy="6858000"/>
          </a:xfrm>
          <a:prstGeom prst="rect">
            <a:avLst/>
          </a:prstGeom>
        </p:spPr>
      </p:pic>
      <p:sp>
        <p:nvSpPr>
          <p:cNvPr id="14338" name="כותרת 3"/>
          <p:cNvSpPr>
            <a:spLocks noGrp="1"/>
          </p:cNvSpPr>
          <p:nvPr>
            <p:ph type="title"/>
          </p:nvPr>
        </p:nvSpPr>
        <p:spPr bwMode="auto">
          <a:xfrm>
            <a:off x="1992313" y="333375"/>
            <a:ext cx="8229600" cy="1143000"/>
          </a:xfrm>
          <a:ln>
            <a:miter lim="800000"/>
            <a:headEnd/>
            <a:tailEnd/>
          </a:ln>
        </p:spPr>
        <p:txBody>
          <a:bodyPr vert="horz" wrap="square" lIns="91440" tIns="45720" rIns="91440" bIns="45720" numCol="1" rtlCol="1" anchor="t" anchorCtr="0" compatLnSpc="1">
            <a:prstTxWarp prst="textNoShape">
              <a:avLst/>
            </a:prstTxWarp>
            <a:normAutofit/>
          </a:bodyPr>
          <a:lstStyle/>
          <a:p>
            <a:pPr algn="ctr">
              <a:defRPr/>
            </a:pPr>
            <a:r>
              <a:rPr lang="he-IL" sz="54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תדריך פרטני לטיולי ז'</a:t>
            </a:r>
          </a:p>
        </p:txBody>
      </p:sp>
      <p:sp>
        <p:nvSpPr>
          <p:cNvPr id="14339" name="מציין מיקום תוכן 4"/>
          <p:cNvSpPr>
            <a:spLocks noGrp="1"/>
          </p:cNvSpPr>
          <p:nvPr>
            <p:ph idx="1"/>
          </p:nvPr>
        </p:nvSpPr>
        <p:spPr bwMode="auto">
          <a:xfrm>
            <a:off x="1295400" y="2559050"/>
            <a:ext cx="10033000" cy="492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normAutofit/>
          </a:bodyPr>
          <a:lstStyle/>
          <a:p>
            <a:pPr>
              <a:buFont typeface="Wingdings" panose="05000000000000000000" pitchFamily="2" charset="2"/>
              <a:buChar char="§"/>
            </a:pPr>
            <a:r>
              <a:rPr lang="he-IL" altLang="he-IL" sz="4000" dirty="0">
                <a:latin typeface="Narkisim" panose="020E0502050101010101" pitchFamily="34" charset="-79"/>
                <a:cs typeface="Narkisim" panose="020E0502050101010101" pitchFamily="34" charset="-79"/>
              </a:rPr>
              <a:t>הטיול </a:t>
            </a:r>
            <a:r>
              <a:rPr lang="he-IL" altLang="he-IL" sz="4000" dirty="0" err="1">
                <a:latin typeface="Narkisim" panose="020E0502050101010101" pitchFamily="34" charset="-79"/>
                <a:cs typeface="Narkisim" panose="020E0502050101010101" pitchFamily="34" charset="-79"/>
              </a:rPr>
              <a:t>ההנהגתי</a:t>
            </a:r>
            <a:r>
              <a:rPr lang="he-IL" altLang="he-IL" sz="4000" dirty="0">
                <a:latin typeface="Narkisim" panose="020E0502050101010101" pitchFamily="34" charset="-79"/>
                <a:cs typeface="Narkisim" panose="020E0502050101010101" pitchFamily="34" charset="-79"/>
              </a:rPr>
              <a:t> הראשון</a:t>
            </a:r>
          </a:p>
          <a:p>
            <a:pPr>
              <a:buFont typeface="Wingdings" panose="05000000000000000000" pitchFamily="2" charset="2"/>
              <a:buChar char="§"/>
            </a:pPr>
            <a:r>
              <a:rPr lang="he-IL" altLang="he-IL" sz="4000" dirty="0">
                <a:latin typeface="Narkisim" panose="020E0502050101010101" pitchFamily="34" charset="-79"/>
                <a:cs typeface="Narkisim" panose="020E0502050101010101" pitchFamily="34" charset="-79"/>
              </a:rPr>
              <a:t>לא בהכרח מרכז השבט נמצא בטיול</a:t>
            </a:r>
          </a:p>
          <a:p>
            <a:pPr>
              <a:buFont typeface="Wingdings" panose="05000000000000000000" pitchFamily="2" charset="2"/>
              <a:buChar char="§"/>
            </a:pPr>
            <a:r>
              <a:rPr lang="he-IL" altLang="he-IL" sz="4000" dirty="0">
                <a:latin typeface="Narkisim" panose="020E0502050101010101" pitchFamily="34" charset="-79"/>
                <a:cs typeface="Narkisim" panose="020E0502050101010101" pitchFamily="34" charset="-79"/>
              </a:rPr>
              <a:t>הטיול הכי עמוס </a:t>
            </a:r>
          </a:p>
          <a:p>
            <a:pPr>
              <a:buFont typeface="Wingdings" panose="05000000000000000000" pitchFamily="2" charset="2"/>
              <a:buChar char="§"/>
            </a:pPr>
            <a:r>
              <a:rPr lang="he-IL" altLang="he-IL" sz="4000" dirty="0">
                <a:latin typeface="Narkisim" panose="020E0502050101010101" pitchFamily="34" charset="-79"/>
                <a:cs typeface="Narkisim" panose="020E0502050101010101" pitchFamily="34" charset="-79"/>
              </a:rPr>
              <a:t>מורכב לוג'- המדריכים מנהלים את הלוג' השבטית</a:t>
            </a:r>
          </a:p>
          <a:p>
            <a:pPr>
              <a:buFont typeface="Wingdings" panose="05000000000000000000" pitchFamily="2" charset="2"/>
              <a:buChar char="§"/>
            </a:pPr>
            <a:endParaRPr lang="he-IL" altLang="he-IL" sz="4000" dirty="0">
              <a:latin typeface="Narkisim" panose="020E0502050101010101" pitchFamily="34" charset="-79"/>
              <a:cs typeface="Narkisim" panose="020E0502050101010101" pitchFamily="34" charset="-79"/>
            </a:endParaRPr>
          </a:p>
          <a:p>
            <a:endParaRPr lang="he-IL" altLang="he-IL" sz="40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4172626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39">
                                            <p:bg/>
                                          </p:spTgt>
                                        </p:tgtEl>
                                        <p:attrNameLst>
                                          <p:attrName>style.visibility</p:attrName>
                                        </p:attrNameLst>
                                      </p:cBhvr>
                                      <p:to>
                                        <p:strVal val="visible"/>
                                      </p:to>
                                    </p:set>
                                    <p:animEffect transition="in" filter="diamond(in)">
                                      <p:cBhvr>
                                        <p:cTn id="7" dur="1000"/>
                                        <p:tgtEl>
                                          <p:spTgt spid="14339">
                                            <p:bg/>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339">
                                            <p:txEl>
                                              <p:pRg st="0" end="0"/>
                                            </p:txEl>
                                          </p:spTgt>
                                        </p:tgtEl>
                                        <p:attrNameLst>
                                          <p:attrName>style.visibility</p:attrName>
                                        </p:attrNameLst>
                                      </p:cBhvr>
                                      <p:to>
                                        <p:strVal val="visible"/>
                                      </p:to>
                                    </p:set>
                                    <p:animEffect transition="in" filter="diamond(in)">
                                      <p:cBhvr>
                                        <p:cTn id="10" dur="1000"/>
                                        <p:tgtEl>
                                          <p:spTgt spid="14339">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Effect transition="in" filter="diamond(in)">
                                      <p:cBhvr>
                                        <p:cTn id="13" dur="1000"/>
                                        <p:tgtEl>
                                          <p:spTgt spid="14339">
                                            <p:txEl>
                                              <p:pRg st="1" end="1"/>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4339">
                                            <p:txEl>
                                              <p:pRg st="2" end="2"/>
                                            </p:txEl>
                                          </p:spTgt>
                                        </p:tgtEl>
                                        <p:attrNameLst>
                                          <p:attrName>style.visibility</p:attrName>
                                        </p:attrNameLst>
                                      </p:cBhvr>
                                      <p:to>
                                        <p:strVal val="visible"/>
                                      </p:to>
                                    </p:set>
                                    <p:animEffect transition="in" filter="diamond(in)">
                                      <p:cBhvr>
                                        <p:cTn id="16" dur="1000"/>
                                        <p:tgtEl>
                                          <p:spTgt spid="1433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Effect transition="in" filter="diamond(in)">
                                      <p:cBhvr>
                                        <p:cTn id="21"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מציין מיקום תוכן 2"/>
          <p:cNvSpPr>
            <a:spLocks noGrp="1"/>
          </p:cNvSpPr>
          <p:nvPr>
            <p:ph idx="1"/>
          </p:nvPr>
        </p:nvSpPr>
        <p:spPr bwMode="auto">
          <a:xfrm>
            <a:off x="2258888" y="1595338"/>
            <a:ext cx="8229600"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normAutofit fontScale="92500" lnSpcReduction="10000"/>
          </a:bodyPr>
          <a:lstStyle/>
          <a:p>
            <a:r>
              <a:rPr lang="he-IL" altLang="he-IL" b="1" dirty="0">
                <a:latin typeface="Gisha" panose="020B0502040204020203" pitchFamily="34" charset="-79"/>
                <a:cs typeface="Gisha" panose="020B0502040204020203" pitchFamily="34" charset="-79"/>
              </a:rPr>
              <a:t>גליל עליון מערבי:</a:t>
            </a:r>
          </a:p>
          <a:p>
            <a:pPr lvl="1"/>
            <a:r>
              <a:rPr lang="he-IL" altLang="he-IL" dirty="0">
                <a:latin typeface="Gisha" panose="020B0502040204020203" pitchFamily="34" charset="-79"/>
                <a:cs typeface="Gisha" panose="020B0502040204020203" pitchFamily="34" charset="-79"/>
              </a:rPr>
              <a:t>פארק גורן – מטיילים חיצוניים</a:t>
            </a:r>
          </a:p>
          <a:p>
            <a:r>
              <a:rPr lang="he-IL" altLang="he-IL" b="1" dirty="0">
                <a:latin typeface="Gisha" panose="020B0502040204020203" pitchFamily="34" charset="-79"/>
                <a:cs typeface="Gisha" panose="020B0502040204020203" pitchFamily="34" charset="-79"/>
              </a:rPr>
              <a:t>יער ציפורי:</a:t>
            </a:r>
          </a:p>
          <a:p>
            <a:pPr lvl="1"/>
            <a:r>
              <a:rPr lang="he-IL" altLang="he-IL" dirty="0">
                <a:latin typeface="Gisha" panose="020B0502040204020203" pitchFamily="34" charset="-79"/>
                <a:cs typeface="Gisha" panose="020B0502040204020203" pitchFamily="34" charset="-79"/>
              </a:rPr>
              <a:t>ציפורי – מטיילים חיצוניים</a:t>
            </a:r>
          </a:p>
          <a:p>
            <a:r>
              <a:rPr lang="he-IL" altLang="he-IL" b="1" dirty="0" err="1">
                <a:latin typeface="Gisha" panose="020B0502040204020203" pitchFamily="34" charset="-79"/>
                <a:cs typeface="Gisha" panose="020B0502040204020203" pitchFamily="34" charset="-79"/>
              </a:rPr>
              <a:t>רמה"ג</a:t>
            </a:r>
            <a:r>
              <a:rPr lang="he-IL" altLang="he-IL" b="1" dirty="0">
                <a:latin typeface="Gisha" panose="020B0502040204020203" pitchFamily="34" charset="-79"/>
                <a:cs typeface="Gisha" panose="020B0502040204020203" pitchFamily="34" charset="-79"/>
              </a:rPr>
              <a:t>:</a:t>
            </a:r>
          </a:p>
          <a:p>
            <a:pPr lvl="1"/>
            <a:r>
              <a:rPr lang="he-IL" altLang="he-IL" dirty="0">
                <a:latin typeface="Gisha" panose="020B0502040204020203" pitchFamily="34" charset="-79"/>
                <a:cs typeface="Gisha" panose="020B0502040204020203" pitchFamily="34" charset="-79"/>
              </a:rPr>
              <a:t>פארק הירדן – מטיילים חיצוניים</a:t>
            </a:r>
          </a:p>
          <a:p>
            <a:r>
              <a:rPr lang="he-IL" altLang="he-IL" b="1" dirty="0">
                <a:latin typeface="Gisha" panose="020B0502040204020203" pitchFamily="34" charset="-79"/>
                <a:cs typeface="Gisha" panose="020B0502040204020203" pitchFamily="34" charset="-79"/>
              </a:rPr>
              <a:t>גלבוע:</a:t>
            </a:r>
          </a:p>
          <a:p>
            <a:pPr lvl="1"/>
            <a:r>
              <a:rPr lang="he-IL" altLang="he-IL" dirty="0">
                <a:latin typeface="Gisha" panose="020B0502040204020203" pitchFamily="34" charset="-79"/>
                <a:cs typeface="Gisha" panose="020B0502040204020203" pitchFamily="34" charset="-79"/>
              </a:rPr>
              <a:t>חניון שער הזהב</a:t>
            </a:r>
          </a:p>
          <a:p>
            <a:pPr lvl="1"/>
            <a:r>
              <a:rPr lang="he-IL" altLang="he-IL" dirty="0">
                <a:latin typeface="Gisha" panose="020B0502040204020203" pitchFamily="34" charset="-79"/>
                <a:cs typeface="Gisha" panose="020B0502040204020203" pitchFamily="34" charset="-79"/>
              </a:rPr>
              <a:t>חניון הסחנה</a:t>
            </a:r>
          </a:p>
          <a:p>
            <a:r>
              <a:rPr lang="he-IL" altLang="he-IL" b="1" dirty="0">
                <a:latin typeface="Gisha" panose="020B0502040204020203" pitchFamily="34" charset="-79"/>
                <a:cs typeface="Gisha" panose="020B0502040204020203" pitchFamily="34" charset="-79"/>
              </a:rPr>
              <a:t>עמק האלה:</a:t>
            </a:r>
          </a:p>
          <a:p>
            <a:pPr lvl="1"/>
            <a:r>
              <a:rPr lang="he-IL" altLang="he-IL" dirty="0">
                <a:latin typeface="Gisha" panose="020B0502040204020203" pitchFamily="34" charset="-79"/>
                <a:cs typeface="Gisha" panose="020B0502040204020203" pitchFamily="34" charset="-79"/>
              </a:rPr>
              <a:t>חניון יער חרובית – שב"חים</a:t>
            </a:r>
          </a:p>
          <a:p>
            <a:pPr lvl="1"/>
            <a:endParaRPr lang="he-IL" altLang="he-IL" dirty="0">
              <a:latin typeface="Gisha" panose="020B0502040204020203" pitchFamily="34" charset="-79"/>
              <a:cs typeface="Gisha" panose="020B0502040204020203" pitchFamily="34" charset="-79"/>
            </a:endParaRPr>
          </a:p>
        </p:txBody>
      </p:sp>
      <p:pic>
        <p:nvPicPr>
          <p:cNvPr id="4" name="Picture 6" descr="תוצאת תמונה עבור ‪camp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4581128"/>
            <a:ext cx="2046033" cy="168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כותרת 1"/>
          <p:cNvSpPr txBox="1">
            <a:spLocks/>
          </p:cNvSpPr>
          <p:nvPr/>
        </p:nvSpPr>
        <p:spPr>
          <a:xfrm>
            <a:off x="1978152" y="381000"/>
            <a:ext cx="8534400" cy="758952"/>
          </a:xfrm>
          <a:prstGeom prst="rect">
            <a:avLst/>
          </a:prstGeom>
        </p:spPr>
        <p:txBody>
          <a:bodyPr vert="horz" anchor="b">
            <a:norm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r>
              <a:rPr lang="he-IL" sz="4000" b="1" dirty="0">
                <a:latin typeface="Gisha" panose="020B0502040204020203" pitchFamily="34" charset="-79"/>
                <a:cs typeface="Gisha" panose="020B0502040204020203" pitchFamily="34" charset="-79"/>
              </a:rPr>
              <a:t>חניונים</a:t>
            </a:r>
          </a:p>
        </p:txBody>
      </p:sp>
    </p:spTree>
    <p:extLst>
      <p:ext uri="{BB962C8B-B14F-4D97-AF65-F5344CB8AC3E}">
        <p14:creationId xmlns:p14="http://schemas.microsoft.com/office/powerpoint/2010/main" val="282373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מציין מיקום תוכן 2"/>
          <p:cNvSpPr>
            <a:spLocks noGrp="1"/>
          </p:cNvSpPr>
          <p:nvPr>
            <p:ph idx="1"/>
          </p:nvPr>
        </p:nvSpPr>
        <p:spPr bwMode="auto">
          <a:xfrm>
            <a:off x="1992313" y="1484586"/>
            <a:ext cx="8229600" cy="48247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normAutofit fontScale="92500" lnSpcReduction="20000"/>
          </a:bodyPr>
          <a:lstStyle/>
          <a:p>
            <a:r>
              <a:rPr lang="he-IL" altLang="he-IL" b="1" dirty="0">
                <a:latin typeface="Gisha" panose="020B0502040204020203" pitchFamily="34" charset="-79"/>
                <a:cs typeface="Gisha" panose="020B0502040204020203" pitchFamily="34" charset="-79"/>
              </a:rPr>
              <a:t>גליל עליון מערבי:</a:t>
            </a:r>
          </a:p>
          <a:p>
            <a:pPr lvl="1"/>
            <a:r>
              <a:rPr lang="he-IL" altLang="he-IL" dirty="0">
                <a:latin typeface="Gisha" panose="020B0502040204020203" pitchFamily="34" charset="-79"/>
                <a:cs typeface="Gisha" panose="020B0502040204020203" pitchFamily="34" charset="-79"/>
              </a:rPr>
              <a:t>ממצפה הילה לפארק גורן</a:t>
            </a:r>
          </a:p>
          <a:p>
            <a:pPr lvl="1"/>
            <a:r>
              <a:rPr lang="he-IL" altLang="he-IL" dirty="0">
                <a:latin typeface="Gisha" panose="020B0502040204020203" pitchFamily="34" charset="-79"/>
                <a:cs typeface="Gisha" panose="020B0502040204020203" pitchFamily="34" charset="-79"/>
              </a:rPr>
              <a:t>נחל כזיב מעגלי</a:t>
            </a:r>
          </a:p>
          <a:p>
            <a:pPr lvl="1"/>
            <a:r>
              <a:rPr lang="he-IL" altLang="he-IL" dirty="0">
                <a:latin typeface="Gisha" panose="020B0502040204020203" pitchFamily="34" charset="-79"/>
                <a:cs typeface="Gisha" panose="020B0502040204020203" pitchFamily="34" charset="-79"/>
              </a:rPr>
              <a:t>עין חרדלית</a:t>
            </a:r>
          </a:p>
          <a:p>
            <a:r>
              <a:rPr lang="he-IL" altLang="he-IL" b="1" dirty="0">
                <a:latin typeface="Gisha" panose="020B0502040204020203" pitchFamily="34" charset="-79"/>
                <a:cs typeface="Gisha" panose="020B0502040204020203" pitchFamily="34" charset="-79"/>
              </a:rPr>
              <a:t>יער ציפורי:</a:t>
            </a:r>
          </a:p>
          <a:p>
            <a:pPr lvl="1"/>
            <a:r>
              <a:rPr lang="he-IL" altLang="he-IL" dirty="0">
                <a:latin typeface="Gisha" panose="020B0502040204020203" pitchFamily="34" charset="-79"/>
                <a:cs typeface="Gisha" panose="020B0502040204020203" pitchFamily="34" charset="-79"/>
              </a:rPr>
              <a:t>נחל ציפורי כחול</a:t>
            </a:r>
          </a:p>
          <a:p>
            <a:pPr lvl="1"/>
            <a:r>
              <a:rPr lang="he-IL" altLang="he-IL" dirty="0">
                <a:latin typeface="Gisha" panose="020B0502040204020203" pitchFamily="34" charset="-79"/>
                <a:cs typeface="Gisha" panose="020B0502040204020203" pitchFamily="34" charset="-79"/>
              </a:rPr>
              <a:t>דרך הבשורה מעגלי</a:t>
            </a:r>
          </a:p>
          <a:p>
            <a:pPr lvl="1"/>
            <a:r>
              <a:rPr lang="he-IL" altLang="he-IL" dirty="0">
                <a:latin typeface="Gisha" panose="020B0502040204020203" pitchFamily="34" charset="-79"/>
                <a:cs typeface="Gisha" panose="020B0502040204020203" pitchFamily="34" charset="-79"/>
              </a:rPr>
              <a:t>שביל ישראל </a:t>
            </a:r>
            <a:r>
              <a:rPr lang="he-IL" altLang="he-IL" dirty="0" err="1">
                <a:latin typeface="Gisha" panose="020B0502040204020203" pitchFamily="34" charset="-79"/>
                <a:cs typeface="Gisha" panose="020B0502040204020203" pitchFamily="34" charset="-79"/>
              </a:rPr>
              <a:t>לכעביה</a:t>
            </a:r>
            <a:endParaRPr lang="he-IL" altLang="he-IL" dirty="0">
              <a:latin typeface="Gisha" panose="020B0502040204020203" pitchFamily="34" charset="-79"/>
              <a:cs typeface="Gisha" panose="020B0502040204020203" pitchFamily="34" charset="-79"/>
            </a:endParaRPr>
          </a:p>
          <a:p>
            <a:r>
              <a:rPr lang="he-IL" altLang="he-IL" b="1" dirty="0" err="1">
                <a:latin typeface="Gisha" panose="020B0502040204020203" pitchFamily="34" charset="-79"/>
                <a:cs typeface="Gisha" panose="020B0502040204020203" pitchFamily="34" charset="-79"/>
              </a:rPr>
              <a:t>רמה"ג</a:t>
            </a:r>
            <a:r>
              <a:rPr lang="he-IL" altLang="he-IL" b="1" dirty="0">
                <a:latin typeface="Gisha" panose="020B0502040204020203" pitchFamily="34" charset="-79"/>
                <a:cs typeface="Gisha" panose="020B0502040204020203" pitchFamily="34" charset="-79"/>
              </a:rPr>
              <a:t>:</a:t>
            </a:r>
          </a:p>
          <a:p>
            <a:pPr lvl="1"/>
            <a:r>
              <a:rPr lang="he-IL" altLang="he-IL" dirty="0">
                <a:latin typeface="Gisha" panose="020B0502040204020203" pitchFamily="34" charset="-79"/>
                <a:cs typeface="Gisha" panose="020B0502040204020203" pitchFamily="34" charset="-79"/>
              </a:rPr>
              <a:t>מאגר בנטל לעין זיוון</a:t>
            </a:r>
          </a:p>
          <a:p>
            <a:pPr lvl="1"/>
            <a:r>
              <a:rPr lang="he-IL" altLang="he-IL" dirty="0">
                <a:latin typeface="Gisha" panose="020B0502040204020203" pitchFamily="34" charset="-79"/>
                <a:cs typeface="Gisha" panose="020B0502040204020203" pitchFamily="34" charset="-79"/>
              </a:rPr>
              <a:t>אמות המים פארק הירדן</a:t>
            </a:r>
          </a:p>
          <a:p>
            <a:pPr lvl="1"/>
            <a:r>
              <a:rPr lang="he-IL" altLang="he-IL" dirty="0">
                <a:latin typeface="Gisha" panose="020B0502040204020203" pitchFamily="34" charset="-79"/>
                <a:cs typeface="Gisha" panose="020B0502040204020203" pitchFamily="34" charset="-79"/>
              </a:rPr>
              <a:t>ג'ילבון</a:t>
            </a:r>
          </a:p>
          <a:p>
            <a:pPr lvl="1"/>
            <a:r>
              <a:rPr lang="he-IL" altLang="he-IL" dirty="0">
                <a:latin typeface="Gisha" panose="020B0502040204020203" pitchFamily="34" charset="-79"/>
                <a:cs typeface="Gisha" panose="020B0502040204020203" pitchFamily="34" charset="-79"/>
              </a:rPr>
              <a:t>נחל </a:t>
            </a:r>
            <a:r>
              <a:rPr lang="he-IL" altLang="he-IL" dirty="0" err="1">
                <a:latin typeface="Gisha" panose="020B0502040204020203" pitchFamily="34" charset="-79"/>
                <a:cs typeface="Gisha" panose="020B0502040204020203" pitchFamily="34" charset="-79"/>
              </a:rPr>
              <a:t>אלעל</a:t>
            </a:r>
            <a:endParaRPr lang="he-IL" altLang="he-IL" dirty="0">
              <a:latin typeface="Gisha" panose="020B0502040204020203" pitchFamily="34" charset="-79"/>
              <a:cs typeface="Gisha" panose="020B0502040204020203" pitchFamily="34" charset="-79"/>
            </a:endParaRPr>
          </a:p>
          <a:p>
            <a:pPr lvl="1"/>
            <a:r>
              <a:rPr lang="he-IL" altLang="he-IL" dirty="0">
                <a:latin typeface="Gisha" panose="020B0502040204020203" pitchFamily="34" charset="-79"/>
                <a:cs typeface="Gisha" panose="020B0502040204020203" pitchFamily="34" charset="-79"/>
              </a:rPr>
              <a:t>משושים</a:t>
            </a:r>
          </a:p>
        </p:txBody>
      </p:sp>
      <p:sp>
        <p:nvSpPr>
          <p:cNvPr id="5" name="כותרת 1"/>
          <p:cNvSpPr txBox="1">
            <a:spLocks/>
          </p:cNvSpPr>
          <p:nvPr/>
        </p:nvSpPr>
        <p:spPr>
          <a:xfrm>
            <a:off x="1978152" y="381000"/>
            <a:ext cx="8534400" cy="758952"/>
          </a:xfrm>
          <a:prstGeom prst="rect">
            <a:avLst/>
          </a:prstGeom>
        </p:spPr>
        <p:txBody>
          <a:bodyPr vert="horz" anchor="b">
            <a:norm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r>
              <a:rPr lang="he-IL" sz="4000" b="1" dirty="0">
                <a:latin typeface="Gisha" panose="020B0502040204020203" pitchFamily="34" charset="-79"/>
                <a:cs typeface="Gisha" panose="020B0502040204020203" pitchFamily="34" charset="-79"/>
              </a:rPr>
              <a:t>מסלולים</a:t>
            </a:r>
          </a:p>
        </p:txBody>
      </p:sp>
    </p:spTree>
    <p:extLst>
      <p:ext uri="{BB962C8B-B14F-4D97-AF65-F5344CB8AC3E}">
        <p14:creationId xmlns:p14="http://schemas.microsoft.com/office/powerpoint/2010/main" val="1008032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מציין מיקום תוכן 2"/>
          <p:cNvSpPr>
            <a:spLocks noGrp="1"/>
          </p:cNvSpPr>
          <p:nvPr>
            <p:ph idx="1"/>
          </p:nvPr>
        </p:nvSpPr>
        <p:spPr bwMode="auto">
          <a:xfrm>
            <a:off x="1992313" y="1556594"/>
            <a:ext cx="8229600"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normAutofit/>
          </a:bodyPr>
          <a:lstStyle/>
          <a:p>
            <a:r>
              <a:rPr lang="he-IL" altLang="he-IL" b="1" dirty="0">
                <a:latin typeface="Gisha" panose="020B0502040204020203" pitchFamily="34" charset="-79"/>
                <a:cs typeface="Gisha" panose="020B0502040204020203" pitchFamily="34" charset="-79"/>
              </a:rPr>
              <a:t>גלבוע:</a:t>
            </a:r>
          </a:p>
          <a:p>
            <a:pPr lvl="1"/>
            <a:r>
              <a:rPr lang="he-IL" altLang="he-IL" dirty="0">
                <a:latin typeface="Gisha" panose="020B0502040204020203" pitchFamily="34" charset="-79"/>
                <a:cs typeface="Gisha" panose="020B0502040204020203" pitchFamily="34" charset="-79"/>
              </a:rPr>
              <a:t>הר ברקן מעגלי</a:t>
            </a:r>
          </a:p>
          <a:p>
            <a:pPr lvl="1"/>
            <a:r>
              <a:rPr lang="he-IL" altLang="he-IL" dirty="0">
                <a:latin typeface="Gisha" panose="020B0502040204020203" pitchFamily="34" charset="-79"/>
                <a:cs typeface="Gisha" panose="020B0502040204020203" pitchFamily="34" charset="-79"/>
              </a:rPr>
              <a:t>מתלול אבינדב</a:t>
            </a:r>
          </a:p>
          <a:p>
            <a:pPr lvl="1"/>
            <a:r>
              <a:rPr lang="he-IL" altLang="he-IL" dirty="0">
                <a:latin typeface="Gisha" panose="020B0502040204020203" pitchFamily="34" charset="-79"/>
                <a:cs typeface="Gisha" panose="020B0502040204020203" pitchFamily="34" charset="-79"/>
              </a:rPr>
              <a:t>כתף שאול לשער הזהב</a:t>
            </a:r>
          </a:p>
          <a:p>
            <a:pPr lvl="1"/>
            <a:r>
              <a:rPr lang="he-IL" altLang="he-IL" dirty="0">
                <a:latin typeface="Gisha" panose="020B0502040204020203" pitchFamily="34" charset="-79"/>
                <a:cs typeface="Gisha" panose="020B0502040204020203" pitchFamily="34" charset="-79"/>
              </a:rPr>
              <a:t>(טיול ו' - דרור) נחל הקיבוצים</a:t>
            </a:r>
          </a:p>
          <a:p>
            <a:r>
              <a:rPr lang="he-IL" altLang="he-IL" b="1" dirty="0">
                <a:latin typeface="Gisha" panose="020B0502040204020203" pitchFamily="34" charset="-79"/>
                <a:cs typeface="Gisha" panose="020B0502040204020203" pitchFamily="34" charset="-79"/>
              </a:rPr>
              <a:t>עמק האלה:</a:t>
            </a:r>
          </a:p>
          <a:p>
            <a:pPr lvl="1"/>
            <a:r>
              <a:rPr lang="he-IL" altLang="he-IL" dirty="0">
                <a:latin typeface="Gisha" panose="020B0502040204020203" pitchFamily="34" charset="-79"/>
                <a:cs typeface="Gisha" panose="020B0502040204020203" pitchFamily="34" charset="-79"/>
              </a:rPr>
              <a:t>קדמה תל צפית</a:t>
            </a:r>
          </a:p>
          <a:p>
            <a:pPr lvl="1"/>
            <a:r>
              <a:rPr lang="he-IL" altLang="he-IL" dirty="0">
                <a:latin typeface="Gisha" panose="020B0502040204020203" pitchFamily="34" charset="-79"/>
                <a:cs typeface="Gisha" panose="020B0502040204020203" pitchFamily="34" charset="-79"/>
              </a:rPr>
              <a:t>תל צפית מעגלי</a:t>
            </a:r>
          </a:p>
          <a:p>
            <a:pPr lvl="1"/>
            <a:r>
              <a:rPr lang="he-IL" altLang="he-IL" dirty="0">
                <a:latin typeface="Gisha" panose="020B0502040204020203" pitchFamily="34" charset="-79"/>
                <a:cs typeface="Gisha" panose="020B0502040204020203" pitchFamily="34" charset="-79"/>
              </a:rPr>
              <a:t>חרובית מעגלי</a:t>
            </a:r>
          </a:p>
        </p:txBody>
      </p:sp>
      <p:sp>
        <p:nvSpPr>
          <p:cNvPr id="5" name="כותרת 1"/>
          <p:cNvSpPr txBox="1">
            <a:spLocks/>
          </p:cNvSpPr>
          <p:nvPr/>
        </p:nvSpPr>
        <p:spPr>
          <a:xfrm>
            <a:off x="1978152" y="381000"/>
            <a:ext cx="8534400" cy="758952"/>
          </a:xfrm>
          <a:prstGeom prst="rect">
            <a:avLst/>
          </a:prstGeom>
        </p:spPr>
        <p:txBody>
          <a:bodyPr vert="horz" anchor="b">
            <a:norm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r>
              <a:rPr lang="he-IL" sz="4000" b="1" dirty="0">
                <a:latin typeface="Gisha" panose="020B0502040204020203" pitchFamily="34" charset="-79"/>
                <a:cs typeface="Gisha" panose="020B0502040204020203" pitchFamily="34" charset="-79"/>
              </a:rPr>
              <a:t>מסלולים</a:t>
            </a:r>
          </a:p>
        </p:txBody>
      </p:sp>
    </p:spTree>
    <p:extLst>
      <p:ext uri="{BB962C8B-B14F-4D97-AF65-F5344CB8AC3E}">
        <p14:creationId xmlns:p14="http://schemas.microsoft.com/office/powerpoint/2010/main" val="438742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7"/>
            <a:ext cx="12191239" cy="6858000"/>
          </a:xfrm>
          <a:prstGeom prst="rect">
            <a:avLst/>
          </a:prstGeom>
        </p:spPr>
      </p:pic>
      <p:sp>
        <p:nvSpPr>
          <p:cNvPr id="5" name="TextBox 4"/>
          <p:cNvSpPr txBox="1"/>
          <p:nvPr/>
        </p:nvSpPr>
        <p:spPr>
          <a:xfrm>
            <a:off x="1223437" y="-179405"/>
            <a:ext cx="9744364" cy="1361911"/>
          </a:xfrm>
          <a:prstGeom prst="rect">
            <a:avLst/>
          </a:prstGeom>
          <a:noFill/>
        </p:spPr>
        <p:txBody>
          <a:bodyPr wrap="square" rtlCol="1">
            <a:spAutoFit/>
          </a:bodyPr>
          <a:lstStyle/>
          <a:p>
            <a:pPr algn="ctr">
              <a:lnSpc>
                <a:spcPct val="150000"/>
              </a:lnSpc>
            </a:pPr>
            <a:r>
              <a:rPr lang="he-IL" sz="60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תדריך כללי לטיולים</a:t>
            </a:r>
          </a:p>
        </p:txBody>
      </p:sp>
      <p:pic>
        <p:nvPicPr>
          <p:cNvPr id="6" name="Picture 14" descr="תוצאת תמונה עבור ‪multitasking cartoon‬‏">
            <a:hlinkClick r:id="rId3" action="ppaction://hlinksldjump"/>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8922"/>
          <a:stretch>
            <a:fillRect/>
          </a:stretch>
        </p:blipFill>
        <p:spPr bwMode="auto">
          <a:xfrm>
            <a:off x="9242136" y="1985355"/>
            <a:ext cx="2332038"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תוצאת תמונה עבור ‪trailer cartoon‬‏">
            <a:hlinkClick r:id="rId5" action="ppaction://hlinksldjump"/>
          </p:cNvPr>
          <p:cNvPicPr>
            <a:picLocks noChangeAspect="1" noChangeArrowheads="1"/>
          </p:cNvPicPr>
          <p:nvPr/>
        </p:nvPicPr>
        <p:blipFill rotWithShape="1">
          <a:blip r:embed="rId6" cstate="print">
            <a:clrChange>
              <a:clrFrom>
                <a:srgbClr val="FFFDFF"/>
              </a:clrFrom>
              <a:clrTo>
                <a:srgbClr val="FFFDFF">
                  <a:alpha val="0"/>
                </a:srgbClr>
              </a:clrTo>
            </a:clrChange>
            <a:extLst>
              <a:ext uri="{28A0092B-C50C-407E-A947-70E740481C1C}">
                <a14:useLocalDpi xmlns:a14="http://schemas.microsoft.com/office/drawing/2010/main" val="0"/>
              </a:ext>
            </a:extLst>
          </a:blip>
          <a:srcRect t="26978"/>
          <a:stretch/>
        </p:blipFill>
        <p:spPr bwMode="auto">
          <a:xfrm flipH="1">
            <a:off x="7836039" y="4887905"/>
            <a:ext cx="4731646" cy="2014036"/>
          </a:xfrm>
          <a:prstGeom prst="rect">
            <a:avLst/>
          </a:prstGeom>
          <a:noFill/>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pic>
        <p:nvPicPr>
          <p:cNvPr id="8" name="Picture 2">
            <a:hlinkClick r:id="rId7" action="ppaction://hlinksldjump"/>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b="8707"/>
          <a:stretch>
            <a:fillRect/>
          </a:stretch>
        </p:blipFill>
        <p:spPr bwMode="auto">
          <a:xfrm>
            <a:off x="696119" y="1831684"/>
            <a:ext cx="2592387" cy="23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rot="959703">
            <a:off x="1553386" y="3229381"/>
            <a:ext cx="1479892" cy="584775"/>
          </a:xfrm>
          <a:prstGeom prst="rect">
            <a:avLst/>
          </a:prstGeom>
          <a:noFill/>
        </p:spPr>
        <p:txBody>
          <a:bodyPr wrap="none" rtlCol="1">
            <a:spAutoFit/>
          </a:bodyPr>
          <a:lstStyle/>
          <a:p>
            <a:pPr algn="r" rtl="1" eaLnBrk="1" hangingPunct="1">
              <a:defRPr/>
            </a:pPr>
            <a:r>
              <a:rPr lang="he-IL" sz="3200" dirty="0">
                <a:latin typeface="Narkisim" panose="020E0502050101010101" pitchFamily="34" charset="-79"/>
                <a:cs typeface="Narkisim" panose="020E0502050101010101" pitchFamily="34" charset="-79"/>
              </a:rPr>
              <a:t>מסלולים</a:t>
            </a:r>
          </a:p>
        </p:txBody>
      </p:sp>
      <p:pic>
        <p:nvPicPr>
          <p:cNvPr id="10" name="Picture 6" descr="תוצאת תמונה עבור ‪camp site cartoon‬‏">
            <a:hlinkClick r:id="rId9" action="ppaction://hlinksldjump"/>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0980" y="1787157"/>
            <a:ext cx="35242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תוצאת תמונה עבור ‪walkie talkie cartoon‬‏">
            <a:hlinkClick r:id="rId11" action="ppaction://hlinksldjump"/>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b="7001"/>
          <a:stretch>
            <a:fillRect/>
          </a:stretch>
        </p:blipFill>
        <p:spPr bwMode="auto">
          <a:xfrm>
            <a:off x="4325938" y="4619333"/>
            <a:ext cx="1135062"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rot="19076879">
            <a:off x="6541280" y="2398817"/>
            <a:ext cx="1276311" cy="584775"/>
          </a:xfrm>
          <a:prstGeom prst="rect">
            <a:avLst/>
          </a:prstGeom>
          <a:noFill/>
        </p:spPr>
        <p:txBody>
          <a:bodyPr wrap="none" rtlCol="1">
            <a:spAutoFit/>
          </a:bodyPr>
          <a:lstStyle/>
          <a:p>
            <a:pPr algn="r" rtl="1" eaLnBrk="1" hangingPunct="1">
              <a:defRPr/>
            </a:pPr>
            <a:r>
              <a:rPr lang="he-IL" sz="3200" dirty="0">
                <a:latin typeface="Narkisim" panose="020E0502050101010101" pitchFamily="34" charset="-79"/>
                <a:cs typeface="Narkisim" panose="020E0502050101010101" pitchFamily="34" charset="-79"/>
              </a:rPr>
              <a:t>חניונים</a:t>
            </a:r>
            <a:endParaRPr lang="he-IL" sz="2800" dirty="0">
              <a:latin typeface="Narkisim" panose="020E0502050101010101" pitchFamily="34" charset="-79"/>
              <a:cs typeface="Narkisim" panose="020E0502050101010101" pitchFamily="34" charset="-79"/>
            </a:endParaRPr>
          </a:p>
        </p:txBody>
      </p:sp>
      <p:sp>
        <p:nvSpPr>
          <p:cNvPr id="13" name="TextBox 12"/>
          <p:cNvSpPr txBox="1"/>
          <p:nvPr/>
        </p:nvSpPr>
        <p:spPr>
          <a:xfrm rot="20866045">
            <a:off x="7690105" y="4711929"/>
            <a:ext cx="2289409" cy="584775"/>
          </a:xfrm>
          <a:prstGeom prst="rect">
            <a:avLst/>
          </a:prstGeom>
          <a:noFill/>
        </p:spPr>
        <p:txBody>
          <a:bodyPr wrap="none" rtlCol="1">
            <a:spAutoFit/>
          </a:bodyPr>
          <a:lstStyle/>
          <a:p>
            <a:pPr algn="r" rtl="1" eaLnBrk="1" hangingPunct="1">
              <a:defRPr/>
            </a:pPr>
            <a:r>
              <a:rPr lang="he-IL" sz="3200" dirty="0">
                <a:latin typeface="Narkisim" panose="020E0502050101010101" pitchFamily="34" charset="-79"/>
                <a:cs typeface="Narkisim" panose="020E0502050101010101" pitchFamily="34" charset="-79"/>
              </a:rPr>
              <a:t>נסיעות ונהיגה</a:t>
            </a:r>
            <a:endParaRPr lang="he-IL" sz="2800" dirty="0">
              <a:latin typeface="Narkisim" panose="020E0502050101010101" pitchFamily="34" charset="-79"/>
              <a:cs typeface="Narkisim" panose="020E0502050101010101" pitchFamily="34" charset="-79"/>
            </a:endParaRPr>
          </a:p>
        </p:txBody>
      </p:sp>
      <p:sp>
        <p:nvSpPr>
          <p:cNvPr id="14" name="TextBox 13"/>
          <p:cNvSpPr txBox="1"/>
          <p:nvPr/>
        </p:nvSpPr>
        <p:spPr>
          <a:xfrm>
            <a:off x="5476588" y="6246521"/>
            <a:ext cx="1309975" cy="584775"/>
          </a:xfrm>
          <a:prstGeom prst="rect">
            <a:avLst/>
          </a:prstGeom>
          <a:noFill/>
        </p:spPr>
        <p:txBody>
          <a:bodyPr wrap="none" rtlCol="1">
            <a:spAutoFit/>
          </a:bodyPr>
          <a:lstStyle/>
          <a:p>
            <a:pPr algn="r" rtl="1" eaLnBrk="1" hangingPunct="1">
              <a:defRPr/>
            </a:pPr>
            <a:r>
              <a:rPr lang="he-IL" sz="3200" dirty="0">
                <a:latin typeface="Narkisim" panose="020E0502050101010101" pitchFamily="34" charset="-79"/>
                <a:cs typeface="Narkisim" panose="020E0502050101010101" pitchFamily="34" charset="-79"/>
              </a:rPr>
              <a:t>דיווחים</a:t>
            </a:r>
          </a:p>
        </p:txBody>
      </p:sp>
      <p:sp>
        <p:nvSpPr>
          <p:cNvPr id="15" name="TextBox 14"/>
          <p:cNvSpPr txBox="1"/>
          <p:nvPr/>
        </p:nvSpPr>
        <p:spPr>
          <a:xfrm>
            <a:off x="8729113" y="3120418"/>
            <a:ext cx="957314" cy="584775"/>
          </a:xfrm>
          <a:prstGeom prst="rect">
            <a:avLst/>
          </a:prstGeom>
          <a:noFill/>
        </p:spPr>
        <p:txBody>
          <a:bodyPr wrap="none" rtlCol="1">
            <a:spAutoFit/>
          </a:bodyPr>
          <a:lstStyle/>
          <a:p>
            <a:pPr algn="r" rtl="1" eaLnBrk="1" hangingPunct="1">
              <a:defRPr/>
            </a:pPr>
            <a:r>
              <a:rPr lang="he-IL" sz="3200" dirty="0">
                <a:latin typeface="Narkisim" panose="020E0502050101010101" pitchFamily="34" charset="-79"/>
                <a:cs typeface="Narkisim" panose="020E0502050101010101" pitchFamily="34" charset="-79"/>
              </a:rPr>
              <a:t>ניהול</a:t>
            </a:r>
            <a:endParaRPr lang="he-IL" sz="2800" dirty="0">
              <a:latin typeface="Narkisim" panose="020E0502050101010101" pitchFamily="34" charset="-79"/>
              <a:cs typeface="Narkisim" panose="020E0502050101010101" pitchFamily="34" charset="-79"/>
            </a:endParaRPr>
          </a:p>
        </p:txBody>
      </p:sp>
      <p:pic>
        <p:nvPicPr>
          <p:cNvPr id="16" name="Picture 16" descr="תוצאת תמונה עבור ‪exclamation mark‬‏">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8194" y="4639139"/>
            <a:ext cx="1725612"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992231" y="4859646"/>
            <a:ext cx="1819730" cy="1077218"/>
          </a:xfrm>
          <a:prstGeom prst="rect">
            <a:avLst/>
          </a:prstGeom>
          <a:noFill/>
        </p:spPr>
        <p:txBody>
          <a:bodyPr wrap="none" rtlCol="1">
            <a:spAutoFit/>
          </a:bodyPr>
          <a:lstStyle/>
          <a:p>
            <a:pPr algn="ctr" rtl="1" eaLnBrk="1" hangingPunct="1">
              <a:defRPr/>
            </a:pPr>
            <a:r>
              <a:rPr lang="he-IL" sz="3200" dirty="0">
                <a:latin typeface="Narkisim" panose="020E0502050101010101" pitchFamily="34" charset="-79"/>
                <a:cs typeface="Narkisim" panose="020E0502050101010101" pitchFamily="34" charset="-79"/>
              </a:rPr>
              <a:t>תדריך טיול</a:t>
            </a:r>
          </a:p>
          <a:p>
            <a:pPr algn="ctr" rtl="1" eaLnBrk="1" hangingPunct="1">
              <a:defRPr/>
            </a:pPr>
            <a:r>
              <a:rPr lang="he-IL" sz="3200" dirty="0">
                <a:latin typeface="Narkisim" panose="020E0502050101010101" pitchFamily="34" charset="-79"/>
                <a:cs typeface="Narkisim" panose="020E0502050101010101" pitchFamily="34" charset="-79"/>
              </a:rPr>
              <a:t>פרטני</a:t>
            </a:r>
          </a:p>
        </p:txBody>
      </p:sp>
      <p:pic>
        <p:nvPicPr>
          <p:cNvPr id="18" name="Picture 18" descr="תוצאת תמונה עבור ‪weather‬‏">
            <a:hlinkClick r:id="rId15" action="ppaction://hlinksldjump"/>
          </p:cNvPr>
          <p:cNvPicPr>
            <a:picLocks noChangeAspect="1" noChangeArrowheads="1"/>
          </p:cNvPicPr>
          <p:nvPr/>
        </p:nvPicPr>
        <p:blipFill>
          <a:blip r:embed="rId16">
            <a:grayscl/>
            <a:biLevel thresh="50000"/>
            <a:extLst>
              <a:ext uri="{28A0092B-C50C-407E-A947-70E740481C1C}">
                <a14:useLocalDpi xmlns:a14="http://schemas.microsoft.com/office/drawing/2010/main" val="0"/>
              </a:ext>
            </a:extLst>
          </a:blip>
          <a:srcRect/>
          <a:stretch>
            <a:fillRect/>
          </a:stretch>
        </p:blipFill>
        <p:spPr bwMode="auto">
          <a:xfrm>
            <a:off x="6095619" y="3772007"/>
            <a:ext cx="137795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461000" y="3613871"/>
            <a:ext cx="926856" cy="584775"/>
          </a:xfrm>
          <a:prstGeom prst="rect">
            <a:avLst/>
          </a:prstGeom>
          <a:noFill/>
        </p:spPr>
        <p:txBody>
          <a:bodyPr wrap="none" rtlCol="1">
            <a:spAutoFit/>
          </a:bodyPr>
          <a:lstStyle/>
          <a:p>
            <a:pPr algn="r" rtl="1" eaLnBrk="1" hangingPunct="1">
              <a:defRPr/>
            </a:pPr>
            <a:r>
              <a:rPr lang="he-IL" sz="3200" dirty="0" err="1">
                <a:latin typeface="Narkisim" panose="020E0502050101010101" pitchFamily="34" charset="-79"/>
                <a:cs typeface="Narkisim" panose="020E0502050101010101" pitchFamily="34" charset="-79"/>
              </a:rPr>
              <a:t>מז"א</a:t>
            </a:r>
            <a:endParaRPr lang="he-IL" sz="32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6601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 y="0"/>
            <a:ext cx="12191239" cy="6858000"/>
          </a:xfrm>
          <a:prstGeom prst="rect">
            <a:avLst/>
          </a:prstGeom>
        </p:spPr>
      </p:pic>
      <p:sp>
        <p:nvSpPr>
          <p:cNvPr id="4" name="כותרת 1"/>
          <p:cNvSpPr txBox="1">
            <a:spLocks/>
          </p:cNvSpPr>
          <p:nvPr/>
        </p:nvSpPr>
        <p:spPr>
          <a:xfrm>
            <a:off x="3599243" y="4600575"/>
            <a:ext cx="8229600" cy="1143000"/>
          </a:xfrm>
          <a:prstGeom prst="rect">
            <a:avLst/>
          </a:prstGeom>
        </p:spPr>
        <p:txBody>
          <a:bodyPr/>
          <a:lstStyle>
            <a:lvl1pPr algn="r" rtl="1" eaLnBrk="0" fontAlgn="base" hangingPunct="0">
              <a:spcBef>
                <a:spcPct val="0"/>
              </a:spcBef>
              <a:spcAft>
                <a:spcPct val="0"/>
              </a:spcAft>
              <a:defRPr sz="4000" b="1" kern="1200">
                <a:solidFill>
                  <a:schemeClr val="tx1"/>
                </a:solidFill>
                <a:latin typeface="+mj-lt"/>
                <a:ea typeface="+mj-ea"/>
                <a:cs typeface="+mj-cs"/>
              </a:defRPr>
            </a:lvl1pPr>
            <a:lvl2pPr algn="r" rtl="1" eaLnBrk="0" fontAlgn="base" hangingPunct="0">
              <a:spcBef>
                <a:spcPct val="0"/>
              </a:spcBef>
              <a:spcAft>
                <a:spcPct val="0"/>
              </a:spcAft>
              <a:defRPr sz="4400" b="1">
                <a:solidFill>
                  <a:schemeClr val="tx1"/>
                </a:solidFill>
                <a:latin typeface="Century Gothic" pitchFamily="34" charset="0"/>
                <a:cs typeface="Gisha" pitchFamily="34" charset="-79"/>
              </a:defRPr>
            </a:lvl2pPr>
            <a:lvl3pPr algn="r" rtl="1" eaLnBrk="0" fontAlgn="base" hangingPunct="0">
              <a:spcBef>
                <a:spcPct val="0"/>
              </a:spcBef>
              <a:spcAft>
                <a:spcPct val="0"/>
              </a:spcAft>
              <a:defRPr sz="4400" b="1">
                <a:solidFill>
                  <a:schemeClr val="tx1"/>
                </a:solidFill>
                <a:latin typeface="Century Gothic" pitchFamily="34" charset="0"/>
                <a:cs typeface="Gisha" pitchFamily="34" charset="-79"/>
              </a:defRPr>
            </a:lvl3pPr>
            <a:lvl4pPr algn="r" rtl="1" eaLnBrk="0" fontAlgn="base" hangingPunct="0">
              <a:spcBef>
                <a:spcPct val="0"/>
              </a:spcBef>
              <a:spcAft>
                <a:spcPct val="0"/>
              </a:spcAft>
              <a:defRPr sz="4400" b="1">
                <a:solidFill>
                  <a:schemeClr val="tx1"/>
                </a:solidFill>
                <a:latin typeface="Century Gothic" pitchFamily="34" charset="0"/>
                <a:cs typeface="Gisha" pitchFamily="34" charset="-79"/>
              </a:defRPr>
            </a:lvl4pPr>
            <a:lvl5pPr algn="r" rtl="1" eaLnBrk="0" fontAlgn="base" hangingPunct="0">
              <a:spcBef>
                <a:spcPct val="0"/>
              </a:spcBef>
              <a:spcAft>
                <a:spcPct val="0"/>
              </a:spcAft>
              <a:defRPr sz="4400" b="1">
                <a:solidFill>
                  <a:schemeClr val="tx1"/>
                </a:solidFill>
                <a:latin typeface="Century Gothic" pitchFamily="34" charset="0"/>
                <a:cs typeface="Gisha" pitchFamily="34" charset="-79"/>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pPr>
              <a:defRPr/>
            </a:pPr>
            <a:r>
              <a:rPr lang="he-IL" sz="5000"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הלילה</a:t>
            </a:r>
            <a:r>
              <a:rPr lang="he-IL" sz="5000" dirty="0">
                <a:solidFill>
                  <a:schemeClr val="accent6">
                    <a:lumMod val="50000"/>
                  </a:schemeClr>
                </a:solidFill>
                <a:latin typeface="Calibri" panose="020F0502020204030204" pitchFamily="34" charset="0"/>
                <a:cs typeface="Calibri" panose="020F0502020204030204" pitchFamily="34" charset="0"/>
              </a:rPr>
              <a:t> </a:t>
            </a:r>
            <a:r>
              <a:rPr lang="he-IL" sz="5000"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הראשון </a:t>
            </a:r>
            <a:endParaRPr lang="he-IL" sz="5000" b="0"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כותרת 1"/>
          <p:cNvSpPr>
            <a:spLocks noGrp="1"/>
          </p:cNvSpPr>
          <p:nvPr>
            <p:ph type="title"/>
          </p:nvPr>
        </p:nvSpPr>
        <p:spPr>
          <a:xfrm>
            <a:off x="3599243" y="1806286"/>
            <a:ext cx="8229600" cy="1143000"/>
          </a:xfrm>
        </p:spPr>
        <p:txBody>
          <a:bodyPr>
            <a:normAutofit/>
          </a:bodyPr>
          <a:lstStyle/>
          <a:p>
            <a:pPr>
              <a:defRPr/>
            </a:pPr>
            <a:r>
              <a:rPr lang="he-IL" sz="50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היום</a:t>
            </a:r>
            <a:r>
              <a:rPr lang="he-IL" sz="5000" b="1" dirty="0">
                <a:solidFill>
                  <a:schemeClr val="accent6">
                    <a:lumMod val="50000"/>
                  </a:schemeClr>
                </a:solidFill>
                <a:latin typeface="Narkisim" panose="020E0502050101010101" pitchFamily="34" charset="-79"/>
                <a:cs typeface="Narkisim" panose="020E0502050101010101" pitchFamily="34" charset="-79"/>
              </a:rPr>
              <a:t> </a:t>
            </a:r>
            <a:r>
              <a:rPr lang="he-IL" sz="50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הראשון</a:t>
            </a:r>
          </a:p>
        </p:txBody>
      </p:sp>
      <p:sp>
        <p:nvSpPr>
          <p:cNvPr id="3" name="מציין מיקום תוכן 2"/>
          <p:cNvSpPr>
            <a:spLocks noGrp="1"/>
          </p:cNvSpPr>
          <p:nvPr>
            <p:ph idx="1"/>
          </p:nvPr>
        </p:nvSpPr>
        <p:spPr bwMode="auto">
          <a:xfrm>
            <a:off x="3321430" y="2670989"/>
            <a:ext cx="8507413" cy="514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normAutofit/>
          </a:bodyPr>
          <a:lstStyle/>
          <a:p>
            <a:pPr>
              <a:buFont typeface="Wingdings" panose="05000000000000000000" pitchFamily="2" charset="2"/>
              <a:buChar char="§"/>
            </a:pPr>
            <a:r>
              <a:rPr lang="he-IL" altLang="he-IL" dirty="0">
                <a:latin typeface="Narkisim" panose="020E0502050101010101" pitchFamily="34" charset="-79"/>
                <a:cs typeface="Narkisim" panose="020E0502050101010101" pitchFamily="34" charset="-79"/>
              </a:rPr>
              <a:t>ליווי אוטובוסים והקפדה על הבוגרים</a:t>
            </a:r>
          </a:p>
          <a:p>
            <a:pPr>
              <a:buFont typeface="Wingdings" panose="05000000000000000000" pitchFamily="2" charset="2"/>
              <a:buChar char="§"/>
            </a:pPr>
            <a:r>
              <a:rPr lang="he-IL" altLang="he-IL" dirty="0">
                <a:latin typeface="Narkisim" panose="020E0502050101010101" pitchFamily="34" charset="-79"/>
                <a:cs typeface="Narkisim" panose="020E0502050101010101" pitchFamily="34" charset="-79"/>
              </a:rPr>
              <a:t>העמסות</a:t>
            </a:r>
          </a:p>
          <a:p>
            <a:pPr>
              <a:buFont typeface="Wingdings" panose="05000000000000000000" pitchFamily="2" charset="2"/>
              <a:buChar char="§"/>
            </a:pPr>
            <a:r>
              <a:rPr lang="he-IL" altLang="he-IL" dirty="0">
                <a:latin typeface="Narkisim" panose="020E0502050101010101" pitchFamily="34" charset="-79"/>
                <a:cs typeface="Narkisim" panose="020E0502050101010101" pitchFamily="34" charset="-79"/>
              </a:rPr>
              <a:t>מסלול ביום הראשון – </a:t>
            </a:r>
            <a:r>
              <a:rPr lang="he-IL" altLang="he-IL" sz="2000" dirty="0">
                <a:latin typeface="Narkisim" panose="020E0502050101010101" pitchFamily="34" charset="-79"/>
                <a:cs typeface="Narkisim" panose="020E0502050101010101" pitchFamily="34" charset="-79"/>
              </a:rPr>
              <a:t>לחץ חיובי אך ניתן לוותר אם לא עומדים בזמנים.</a:t>
            </a:r>
          </a:p>
          <a:p>
            <a:pPr>
              <a:buFont typeface="Wingdings" panose="05000000000000000000" pitchFamily="2" charset="2"/>
              <a:buChar char="§"/>
            </a:pPr>
            <a:r>
              <a:rPr lang="he-IL" altLang="he-IL" dirty="0">
                <a:latin typeface="Narkisim" panose="020E0502050101010101" pitchFamily="34" charset="-79"/>
                <a:cs typeface="Narkisim" panose="020E0502050101010101" pitchFamily="34" charset="-79"/>
              </a:rPr>
              <a:t>הקמת חניון בפעם הראשונה (בדגש על בישול!)	</a:t>
            </a:r>
          </a:p>
          <a:p>
            <a:pPr>
              <a:buFont typeface="Wingdings" panose="05000000000000000000" pitchFamily="2" charset="2"/>
              <a:buChar char="§"/>
            </a:pPr>
            <a:endParaRPr lang="he-IL" altLang="he-IL" dirty="0">
              <a:latin typeface="Narkisim" panose="020E0502050101010101" pitchFamily="34" charset="-79"/>
              <a:cs typeface="Narkisim" panose="020E0502050101010101" pitchFamily="34" charset="-79"/>
            </a:endParaRPr>
          </a:p>
        </p:txBody>
      </p:sp>
      <p:sp>
        <p:nvSpPr>
          <p:cNvPr id="5" name="מציין מיקום תוכן 2"/>
          <p:cNvSpPr txBox="1">
            <a:spLocks/>
          </p:cNvSpPr>
          <p:nvPr/>
        </p:nvSpPr>
        <p:spPr bwMode="auto">
          <a:xfrm>
            <a:off x="3599243" y="5446712"/>
            <a:ext cx="8229600" cy="18716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he-IL" altLang="he-IL" sz="2800" dirty="0">
                <a:latin typeface="Narkisim" panose="020E0502050101010101" pitchFamily="34" charset="-79"/>
                <a:ea typeface="IW_Sharon"/>
                <a:cs typeface="Narkisim" panose="020E0502050101010101" pitchFamily="34" charset="-79"/>
              </a:rPr>
              <a:t>חוסר הבנה שקמים מוקדם מאוד.</a:t>
            </a:r>
          </a:p>
          <a:p>
            <a:pPr>
              <a:buFont typeface="Wingdings" panose="05000000000000000000" pitchFamily="2" charset="2"/>
              <a:buChar char="§"/>
              <a:defRPr/>
            </a:pPr>
            <a:r>
              <a:rPr lang="he-IL" altLang="he-IL" sz="2800" dirty="0">
                <a:latin typeface="Narkisim" panose="020E0502050101010101" pitchFamily="34" charset="-79"/>
                <a:ea typeface="IW_Sharon"/>
                <a:cs typeface="Narkisim" panose="020E0502050101010101" pitchFamily="34" charset="-79"/>
              </a:rPr>
              <a:t>פעילות </a:t>
            </a:r>
            <a:r>
              <a:rPr lang="he-IL" altLang="he-IL" sz="2800" dirty="0" err="1">
                <a:latin typeface="Narkisim" panose="020E0502050101010101" pitchFamily="34" charset="-79"/>
                <a:ea typeface="IW_Sharon"/>
                <a:cs typeface="Narkisim" panose="020E0502050101010101" pitchFamily="34" charset="-79"/>
              </a:rPr>
              <a:t>הנהגתית</a:t>
            </a:r>
            <a:endParaRPr lang="he-IL" altLang="he-IL" sz="2800" dirty="0">
              <a:latin typeface="Narkisim" panose="020E0502050101010101" pitchFamily="34" charset="-79"/>
              <a:ea typeface="IW_Sharon"/>
              <a:cs typeface="Narkisim" panose="020E0502050101010101" pitchFamily="34" charset="-79"/>
            </a:endParaRPr>
          </a:p>
        </p:txBody>
      </p:sp>
      <p:pic>
        <p:nvPicPr>
          <p:cNvPr id="28678" name="Picture 6" descr="תוצאת תמונה עבור ‪camp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61" y="4076700"/>
            <a:ext cx="26574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295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 y="0"/>
            <a:ext cx="12191239" cy="6858000"/>
          </a:xfrm>
          <a:prstGeom prst="rect">
            <a:avLst/>
          </a:prstGeom>
        </p:spPr>
      </p:pic>
      <p:sp>
        <p:nvSpPr>
          <p:cNvPr id="2" name="כותרת 1"/>
          <p:cNvSpPr>
            <a:spLocks noGrp="1"/>
          </p:cNvSpPr>
          <p:nvPr>
            <p:ph type="title"/>
          </p:nvPr>
        </p:nvSpPr>
        <p:spPr>
          <a:xfrm>
            <a:off x="3683953" y="2042160"/>
            <a:ext cx="8229600" cy="1143000"/>
          </a:xfrm>
        </p:spPr>
        <p:txBody>
          <a:bodyPr/>
          <a:lstStyle/>
          <a:p>
            <a:pPr algn="ctr">
              <a:defRPr/>
            </a:pPr>
            <a:r>
              <a:rPr lang="he-IL" sz="54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הבוקר</a:t>
            </a:r>
            <a:r>
              <a:rPr lang="he-IL" sz="5400" b="1" dirty="0">
                <a:solidFill>
                  <a:schemeClr val="accent6">
                    <a:lumMod val="50000"/>
                  </a:schemeClr>
                </a:solidFill>
                <a:latin typeface="Narkisim" panose="020E0502050101010101" pitchFamily="34" charset="-79"/>
                <a:cs typeface="Narkisim" panose="020E0502050101010101" pitchFamily="34" charset="-79"/>
              </a:rPr>
              <a:t> </a:t>
            </a:r>
            <a:r>
              <a:rPr lang="he-IL" sz="54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השני – הצבת הרף</a:t>
            </a:r>
          </a:p>
        </p:txBody>
      </p:sp>
      <p:sp>
        <p:nvSpPr>
          <p:cNvPr id="3" name="מציין מיקום תוכן 2"/>
          <p:cNvSpPr>
            <a:spLocks noGrp="1"/>
          </p:cNvSpPr>
          <p:nvPr>
            <p:ph idx="1"/>
          </p:nvPr>
        </p:nvSpPr>
        <p:spPr bwMode="auto">
          <a:xfrm>
            <a:off x="3342640" y="3549650"/>
            <a:ext cx="8229600"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normAutofit/>
          </a:bodyPr>
          <a:lstStyle/>
          <a:p>
            <a:pPr>
              <a:buFont typeface="Wingdings" panose="05000000000000000000" pitchFamily="2" charset="2"/>
              <a:buChar char="§"/>
            </a:pPr>
            <a:r>
              <a:rPr lang="he-IL" altLang="he-IL" sz="3600" dirty="0">
                <a:latin typeface="Narkisim" panose="020E0502050101010101" pitchFamily="34" charset="-79"/>
                <a:cs typeface="Narkisim" panose="020E0502050101010101" pitchFamily="34" charset="-79"/>
              </a:rPr>
              <a:t>ניקיונות וחלוקת צוות המנהלה בבקרים</a:t>
            </a:r>
          </a:p>
          <a:p>
            <a:pPr>
              <a:buFont typeface="Wingdings" panose="05000000000000000000" pitchFamily="2" charset="2"/>
              <a:buChar char="§"/>
            </a:pPr>
            <a:r>
              <a:rPr lang="he-IL" altLang="he-IL" sz="3600" dirty="0">
                <a:latin typeface="Narkisim" panose="020E0502050101010101" pitchFamily="34" charset="-79"/>
                <a:cs typeface="Narkisim" panose="020E0502050101010101" pitchFamily="34" charset="-79"/>
              </a:rPr>
              <a:t>ארוחות בוקר שאינן מותאמות לטיול</a:t>
            </a:r>
          </a:p>
          <a:p>
            <a:pPr>
              <a:buFont typeface="Wingdings" panose="05000000000000000000" pitchFamily="2" charset="2"/>
              <a:buChar char="§"/>
            </a:pPr>
            <a:r>
              <a:rPr lang="he-IL" altLang="he-IL" sz="3600" dirty="0">
                <a:latin typeface="Narkisim" panose="020E0502050101010101" pitchFamily="34" charset="-79"/>
                <a:cs typeface="Narkisim" panose="020E0502050101010101" pitchFamily="34" charset="-79"/>
              </a:rPr>
              <a:t>יציאה מוקדמת למסלולים – אור ראשון</a:t>
            </a:r>
          </a:p>
          <a:p>
            <a:pPr>
              <a:buFont typeface="Wingdings" panose="05000000000000000000" pitchFamily="2" charset="2"/>
              <a:buChar char="§"/>
            </a:pPr>
            <a:endParaRPr lang="he-IL" altLang="he-IL" dirty="0">
              <a:latin typeface="Narkisim" panose="020E0502050101010101" pitchFamily="34" charset="-79"/>
              <a:cs typeface="Narkisim" panose="020E0502050101010101" pitchFamily="34" charset="-79"/>
            </a:endParaRPr>
          </a:p>
        </p:txBody>
      </p:sp>
      <p:pic>
        <p:nvPicPr>
          <p:cNvPr id="5" name="Picture 2" descr="Boyscouts and camping elements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38783" l="0" r="30351">
                        <a14:foregroundMark x1="16454" y1="33840" x2="16454" y2="33840"/>
                        <a14:foregroundMark x1="18051" y1="34601" x2="18051" y2="34601"/>
                        <a14:foregroundMark x1="27316" y1="28517" x2="27316" y2="28517"/>
                        <a14:foregroundMark x1="25559" y1="25095" x2="25559" y2="25095"/>
                        <a14:foregroundMark x1="24760" y1="22433" x2="24760" y2="22433"/>
                        <a14:foregroundMark x1="23163" y1="19392" x2="23163" y2="19392"/>
                        <a14:foregroundMark x1="21406" y1="13688" x2="21406" y2="13688"/>
                        <a14:foregroundMark x1="22524" y1="17110" x2="22524" y2="17110"/>
                        <a14:foregroundMark x1="21725" y1="15209" x2="21725" y2="15209"/>
                        <a14:foregroundMark x1="20128" y1="9886" x2="20128" y2="9886"/>
                        <a14:foregroundMark x1="8307" y1="11027" x2="8307" y2="11027"/>
                        <a14:foregroundMark x1="5431" y1="20532" x2="5431" y2="20532"/>
                        <a14:foregroundMark x1="4952" y1="23194" x2="4952" y2="23194"/>
                        <a14:foregroundMark x1="3994" y1="25095" x2="3994" y2="25095"/>
                        <a14:foregroundMark x1="3514" y1="27376" x2="3514" y2="27376"/>
                        <a14:foregroundMark x1="2875" y1="28897" x2="2875" y2="28897"/>
                        <a14:foregroundMark x1="2875" y1="30418" x2="2875" y2="30418"/>
                        <a14:foregroundMark x1="7508" y1="31179" x2="7508" y2="31179"/>
                        <a14:foregroundMark x1="7668" y1="33080" x2="7668" y2="33080"/>
                        <a14:foregroundMark x1="7668" y1="34601" x2="7668" y2="34601"/>
                        <a14:foregroundMark x1="9425" y1="32319" x2="9425" y2="32319"/>
                        <a14:foregroundMark x1="10224" y1="31939" x2="10224" y2="31939"/>
                        <a14:foregroundMark x1="14696" y1="33840" x2="14696" y2="33840"/>
                        <a14:foregroundMark x1="14856" y1="35361" x2="14856" y2="35361"/>
                        <a14:foregroundMark x1="14856" y1="33460" x2="14856" y2="33460"/>
                        <a14:foregroundMark x1="17252" y1="32319" x2="17252" y2="32319"/>
                        <a14:foregroundMark x1="17252" y1="31559" x2="17252" y2="31559"/>
                        <a14:foregroundMark x1="18211" y1="22433" x2="18211" y2="22433"/>
                      </a14:backgroundRemoval>
                    </a14:imgEffect>
                  </a14:imgLayer>
                </a14:imgProps>
              </a:ext>
              <a:ext uri="{28A0092B-C50C-407E-A947-70E740481C1C}">
                <a14:useLocalDpi xmlns:a14="http://schemas.microsoft.com/office/drawing/2010/main" val="0"/>
              </a:ext>
            </a:extLst>
          </a:blip>
          <a:srcRect/>
          <a:stretch>
            <a:fillRect/>
          </a:stretch>
        </p:blipFill>
        <p:spPr bwMode="auto">
          <a:xfrm>
            <a:off x="326864" y="2757012"/>
            <a:ext cx="13863719" cy="5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021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 y="0"/>
            <a:ext cx="12191239" cy="6858000"/>
          </a:xfrm>
          <a:prstGeom prst="rect">
            <a:avLst/>
          </a:prstGeom>
        </p:spPr>
      </p:pic>
      <p:sp>
        <p:nvSpPr>
          <p:cNvPr id="2" name="כותרת 1"/>
          <p:cNvSpPr>
            <a:spLocks noGrp="1"/>
          </p:cNvSpPr>
          <p:nvPr>
            <p:ph type="title"/>
          </p:nvPr>
        </p:nvSpPr>
        <p:spPr>
          <a:xfrm>
            <a:off x="3554413" y="2029619"/>
            <a:ext cx="8229600" cy="1143000"/>
          </a:xfrm>
        </p:spPr>
        <p:txBody>
          <a:bodyPr>
            <a:normAutofit/>
          </a:bodyPr>
          <a:lstStyle/>
          <a:p>
            <a:pPr>
              <a:defRPr/>
            </a:pPr>
            <a:r>
              <a:rPr lang="he-IL" sz="50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הלילה האחרון</a:t>
            </a:r>
          </a:p>
        </p:txBody>
      </p:sp>
      <p:sp>
        <p:nvSpPr>
          <p:cNvPr id="3" name="מציין מיקום תוכן 2"/>
          <p:cNvSpPr>
            <a:spLocks noGrp="1"/>
          </p:cNvSpPr>
          <p:nvPr>
            <p:ph idx="1"/>
          </p:nvPr>
        </p:nvSpPr>
        <p:spPr bwMode="auto">
          <a:xfrm>
            <a:off x="3554413" y="2940050"/>
            <a:ext cx="8229600" cy="17843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normAutofit/>
          </a:bodyPr>
          <a:lstStyle/>
          <a:p>
            <a:pPr>
              <a:buFont typeface="Wingdings" panose="05000000000000000000" pitchFamily="2" charset="2"/>
              <a:buChar char="§"/>
              <a:defRPr/>
            </a:pPr>
            <a:r>
              <a:rPr lang="he-IL" altLang="he-IL" dirty="0">
                <a:latin typeface="Narkisim" panose="020E0502050101010101" pitchFamily="34" charset="-79"/>
                <a:cs typeface="Narkisim" panose="020E0502050101010101" pitchFamily="34" charset="-79"/>
              </a:rPr>
              <a:t>עייפות רבה מצטברת בעקבות המסלולים הארוכים – הילדים והצוות הבוגר תשושים</a:t>
            </a:r>
          </a:p>
          <a:p>
            <a:pPr>
              <a:buFont typeface="Wingdings" panose="05000000000000000000" pitchFamily="2" charset="2"/>
              <a:buChar char="§"/>
              <a:defRPr/>
            </a:pPr>
            <a:r>
              <a:rPr lang="he-IL" altLang="he-IL" dirty="0">
                <a:latin typeface="Narkisim" panose="020E0502050101010101" pitchFamily="34" charset="-79"/>
                <a:cs typeface="Narkisim" panose="020E0502050101010101" pitchFamily="34" charset="-79"/>
              </a:rPr>
              <a:t>פריצת גבולות ונהלים של הטיול</a:t>
            </a:r>
          </a:p>
          <a:p>
            <a:pPr>
              <a:buFont typeface="Wingdings" panose="05000000000000000000" pitchFamily="2" charset="2"/>
              <a:buChar char="§"/>
              <a:defRPr/>
            </a:pPr>
            <a:endParaRPr lang="he-IL" altLang="he-IL" dirty="0">
              <a:latin typeface="Narkisim" panose="020E0502050101010101" pitchFamily="34" charset="-79"/>
              <a:cs typeface="Narkisim" panose="020E0502050101010101" pitchFamily="34" charset="-79"/>
            </a:endParaRPr>
          </a:p>
        </p:txBody>
      </p:sp>
      <p:sp>
        <p:nvSpPr>
          <p:cNvPr id="4" name="כותרת 1"/>
          <p:cNvSpPr txBox="1">
            <a:spLocks/>
          </p:cNvSpPr>
          <p:nvPr/>
        </p:nvSpPr>
        <p:spPr>
          <a:xfrm>
            <a:off x="-2427287" y="3705225"/>
            <a:ext cx="8229600" cy="1143000"/>
          </a:xfrm>
          <a:prstGeom prst="rect">
            <a:avLst/>
          </a:prstGeom>
        </p:spPr>
        <p:txBody>
          <a:bodyPr/>
          <a:lstStyle>
            <a:lvl1pPr algn="r" rtl="1" eaLnBrk="0" fontAlgn="base" hangingPunct="0">
              <a:spcBef>
                <a:spcPct val="0"/>
              </a:spcBef>
              <a:spcAft>
                <a:spcPct val="0"/>
              </a:spcAft>
              <a:defRPr sz="4000" b="1" kern="1200">
                <a:solidFill>
                  <a:schemeClr val="tx1"/>
                </a:solidFill>
                <a:latin typeface="+mj-lt"/>
                <a:ea typeface="+mj-ea"/>
                <a:cs typeface="+mj-cs"/>
              </a:defRPr>
            </a:lvl1pPr>
            <a:lvl2pPr algn="r" rtl="1" eaLnBrk="0" fontAlgn="base" hangingPunct="0">
              <a:spcBef>
                <a:spcPct val="0"/>
              </a:spcBef>
              <a:spcAft>
                <a:spcPct val="0"/>
              </a:spcAft>
              <a:defRPr sz="4400" b="1">
                <a:solidFill>
                  <a:schemeClr val="tx1"/>
                </a:solidFill>
                <a:latin typeface="Century Gothic" pitchFamily="34" charset="0"/>
                <a:cs typeface="Gisha" pitchFamily="34" charset="-79"/>
              </a:defRPr>
            </a:lvl2pPr>
            <a:lvl3pPr algn="r" rtl="1" eaLnBrk="0" fontAlgn="base" hangingPunct="0">
              <a:spcBef>
                <a:spcPct val="0"/>
              </a:spcBef>
              <a:spcAft>
                <a:spcPct val="0"/>
              </a:spcAft>
              <a:defRPr sz="4400" b="1">
                <a:solidFill>
                  <a:schemeClr val="tx1"/>
                </a:solidFill>
                <a:latin typeface="Century Gothic" pitchFamily="34" charset="0"/>
                <a:cs typeface="Gisha" pitchFamily="34" charset="-79"/>
              </a:defRPr>
            </a:lvl3pPr>
            <a:lvl4pPr algn="r" rtl="1" eaLnBrk="0" fontAlgn="base" hangingPunct="0">
              <a:spcBef>
                <a:spcPct val="0"/>
              </a:spcBef>
              <a:spcAft>
                <a:spcPct val="0"/>
              </a:spcAft>
              <a:defRPr sz="4400" b="1">
                <a:solidFill>
                  <a:schemeClr val="tx1"/>
                </a:solidFill>
                <a:latin typeface="Century Gothic" pitchFamily="34" charset="0"/>
                <a:cs typeface="Gisha" pitchFamily="34" charset="-79"/>
              </a:defRPr>
            </a:lvl4pPr>
            <a:lvl5pPr algn="r" rtl="1" eaLnBrk="0" fontAlgn="base" hangingPunct="0">
              <a:spcBef>
                <a:spcPct val="0"/>
              </a:spcBef>
              <a:spcAft>
                <a:spcPct val="0"/>
              </a:spcAft>
              <a:defRPr sz="4400" b="1">
                <a:solidFill>
                  <a:schemeClr val="tx1"/>
                </a:solidFill>
                <a:latin typeface="Century Gothic" pitchFamily="34" charset="0"/>
                <a:cs typeface="Gisha" pitchFamily="34" charset="-79"/>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pPr>
              <a:defRPr/>
            </a:pPr>
            <a:r>
              <a:rPr lang="he-IL" sz="5000"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היום האחרון</a:t>
            </a:r>
          </a:p>
        </p:txBody>
      </p:sp>
      <p:sp>
        <p:nvSpPr>
          <p:cNvPr id="5" name="מציין מיקום תוכן 2"/>
          <p:cNvSpPr txBox="1">
            <a:spLocks/>
          </p:cNvSpPr>
          <p:nvPr/>
        </p:nvSpPr>
        <p:spPr bwMode="auto">
          <a:xfrm>
            <a:off x="-2401887" y="4548187"/>
            <a:ext cx="8229600" cy="26638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he-IL" altLang="he-IL" sz="2800" dirty="0">
                <a:latin typeface="Narkisim" panose="020E0502050101010101" pitchFamily="34" charset="-79"/>
                <a:cs typeface="Narkisim" panose="020E0502050101010101" pitchFamily="34" charset="-79"/>
              </a:rPr>
              <a:t>קיום טקסים \ אירועי סיום </a:t>
            </a:r>
          </a:p>
          <a:p>
            <a:pPr>
              <a:buFont typeface="Wingdings" panose="05000000000000000000" pitchFamily="2" charset="2"/>
              <a:buChar char="§"/>
              <a:defRPr/>
            </a:pPr>
            <a:r>
              <a:rPr lang="he-IL" altLang="he-IL" sz="2800" dirty="0">
                <a:latin typeface="Narkisim" panose="020E0502050101010101" pitchFamily="34" charset="-79"/>
                <a:cs typeface="Narkisim" panose="020E0502050101010101" pitchFamily="34" charset="-79"/>
              </a:rPr>
              <a:t>נסיעה ברכב חזור – מנהלן וכו'</a:t>
            </a:r>
          </a:p>
          <a:p>
            <a:pPr>
              <a:buFont typeface="Wingdings" panose="05000000000000000000" pitchFamily="2" charset="2"/>
              <a:buChar char="§"/>
              <a:defRPr/>
            </a:pPr>
            <a:r>
              <a:rPr lang="he-IL" altLang="he-IL" sz="2800" dirty="0">
                <a:latin typeface="Narkisim" panose="020E0502050101010101" pitchFamily="34" charset="-79"/>
                <a:cs typeface="Narkisim" panose="020E0502050101010101" pitchFamily="34" charset="-79"/>
              </a:rPr>
              <a:t>העמסת אוטובוסים</a:t>
            </a:r>
          </a:p>
        </p:txBody>
      </p:sp>
    </p:spTree>
    <p:extLst>
      <p:ext uri="{BB962C8B-B14F-4D97-AF65-F5344CB8AC3E}">
        <p14:creationId xmlns:p14="http://schemas.microsoft.com/office/powerpoint/2010/main" val="3469123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amond(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diamond(in)">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diamond(in)">
                                      <p:cBhvr>
                                        <p:cTn id="2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 y="0"/>
            <a:ext cx="12191239" cy="6858000"/>
          </a:xfrm>
          <a:prstGeom prst="rect">
            <a:avLst/>
          </a:prstGeom>
        </p:spPr>
      </p:pic>
      <p:sp>
        <p:nvSpPr>
          <p:cNvPr id="2" name="כותרת 1"/>
          <p:cNvSpPr>
            <a:spLocks noGrp="1"/>
          </p:cNvSpPr>
          <p:nvPr>
            <p:ph type="title"/>
          </p:nvPr>
        </p:nvSpPr>
        <p:spPr>
          <a:xfrm>
            <a:off x="2341563" y="260351"/>
            <a:ext cx="8229600" cy="1143000"/>
          </a:xfrm>
        </p:spPr>
        <p:txBody>
          <a:bodyPr/>
          <a:lstStyle/>
          <a:p>
            <a:pPr algn="ctr">
              <a:defRPr/>
            </a:pPr>
            <a:r>
              <a:rPr lang="he-IL" sz="54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התנגשויות</a:t>
            </a:r>
          </a:p>
        </p:txBody>
      </p:sp>
      <p:pic>
        <p:nvPicPr>
          <p:cNvPr id="33795" name="Picture 6" descr="תוצאת תמונה עבור ‪accident cartoon‬‏"/>
          <p:cNvPicPr>
            <a:picLocks noChangeAspect="1" noChangeArrowheads="1"/>
          </p:cNvPicPr>
          <p:nvPr/>
        </p:nvPicPr>
        <p:blipFill>
          <a:blip r:embed="rId3">
            <a:extLst>
              <a:ext uri="{28A0092B-C50C-407E-A947-70E740481C1C}">
                <a14:useLocalDpi xmlns:a14="http://schemas.microsoft.com/office/drawing/2010/main" val="0"/>
              </a:ext>
            </a:extLst>
          </a:blip>
          <a:srcRect r="1831"/>
          <a:stretch>
            <a:fillRect/>
          </a:stretch>
        </p:blipFill>
        <p:spPr bwMode="auto">
          <a:xfrm>
            <a:off x="822325" y="4095752"/>
            <a:ext cx="4681538"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מציין מיקום תוכן 2"/>
          <p:cNvSpPr>
            <a:spLocks noGrp="1"/>
          </p:cNvSpPr>
          <p:nvPr>
            <p:ph idx="1"/>
          </p:nvPr>
        </p:nvSpPr>
        <p:spPr bwMode="auto">
          <a:xfrm>
            <a:off x="3498850" y="2692401"/>
            <a:ext cx="8229600"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normAutofit/>
          </a:bodyPr>
          <a:lstStyle/>
          <a:p>
            <a:pPr>
              <a:buFont typeface="Wingdings" panose="05000000000000000000" pitchFamily="2" charset="2"/>
              <a:buChar char="§"/>
            </a:pPr>
            <a:r>
              <a:rPr lang="he-IL" altLang="he-IL" sz="3600" dirty="0">
                <a:latin typeface="Narkisim" panose="020E0502050101010101" pitchFamily="34" charset="-79"/>
                <a:cs typeface="Narkisim" panose="020E0502050101010101" pitchFamily="34" charset="-79"/>
              </a:rPr>
              <a:t>קבוצות לא מתוכננות.</a:t>
            </a:r>
          </a:p>
          <a:p>
            <a:pPr>
              <a:buFont typeface="Wingdings" panose="05000000000000000000" pitchFamily="2" charset="2"/>
              <a:buChar char="§"/>
            </a:pPr>
            <a:r>
              <a:rPr lang="he-IL" altLang="he-IL" sz="3600" dirty="0">
                <a:latin typeface="Narkisim" panose="020E0502050101010101" pitchFamily="34" charset="-79"/>
                <a:cs typeface="Narkisim" panose="020E0502050101010101" pitchFamily="34" charset="-79"/>
              </a:rPr>
              <a:t>לינת הנהגות משותפת בחלק מהחניונים.</a:t>
            </a:r>
          </a:p>
          <a:p>
            <a:pPr>
              <a:buFont typeface="Wingdings" panose="05000000000000000000" pitchFamily="2" charset="2"/>
              <a:buChar char="§"/>
            </a:pPr>
            <a:endParaRPr lang="he-IL" altLang="he-IL" sz="36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1201003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amond(in)">
                                      <p:cBhvr>
                                        <p:cTn id="1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 y="0"/>
            <a:ext cx="12191239" cy="6858000"/>
          </a:xfrm>
          <a:prstGeom prst="rect">
            <a:avLst/>
          </a:prstGeom>
        </p:spPr>
      </p:pic>
      <p:sp>
        <p:nvSpPr>
          <p:cNvPr id="2" name="כותרת 1"/>
          <p:cNvSpPr>
            <a:spLocks noGrp="1"/>
          </p:cNvSpPr>
          <p:nvPr>
            <p:ph type="title"/>
          </p:nvPr>
        </p:nvSpPr>
        <p:spPr>
          <a:xfrm>
            <a:off x="1992313" y="333375"/>
            <a:ext cx="8229600" cy="1143000"/>
          </a:xfrm>
        </p:spPr>
        <p:txBody>
          <a:bodyPr/>
          <a:lstStyle/>
          <a:p>
            <a:pPr algn="ctr">
              <a:defRPr/>
            </a:pPr>
            <a:r>
              <a:rPr lang="he-IL" sz="54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ניהול סיכונים אישי</a:t>
            </a:r>
          </a:p>
        </p:txBody>
      </p:sp>
      <p:sp>
        <p:nvSpPr>
          <p:cNvPr id="3" name="מציין מיקום תוכן 2"/>
          <p:cNvSpPr>
            <a:spLocks noGrp="1"/>
          </p:cNvSpPr>
          <p:nvPr>
            <p:ph idx="1"/>
          </p:nvPr>
        </p:nvSpPr>
        <p:spPr bwMode="auto">
          <a:xfrm>
            <a:off x="469900" y="2322513"/>
            <a:ext cx="10998200"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normAutofit/>
          </a:bodyPr>
          <a:lstStyle/>
          <a:p>
            <a:pPr>
              <a:buFont typeface="Wingdings" panose="05000000000000000000" pitchFamily="2" charset="2"/>
              <a:buChar char="§"/>
            </a:pPr>
            <a:r>
              <a:rPr lang="he-IL" altLang="he-IL" sz="3600" dirty="0">
                <a:latin typeface="Narkisim" panose="020E0502050101010101" pitchFamily="34" charset="-79"/>
                <a:cs typeface="Narkisim" panose="020E0502050101010101" pitchFamily="34" charset="-79"/>
              </a:rPr>
              <a:t>מהן נקודות הכשל העיקריות מבחינתכם\ן?</a:t>
            </a:r>
          </a:p>
          <a:p>
            <a:pPr>
              <a:buFont typeface="Wingdings" panose="05000000000000000000" pitchFamily="2" charset="2"/>
              <a:buChar char="§"/>
            </a:pPr>
            <a:r>
              <a:rPr lang="he-IL" altLang="he-IL" sz="3600" dirty="0">
                <a:latin typeface="Narkisim" panose="020E0502050101010101" pitchFamily="34" charset="-79"/>
                <a:cs typeface="Narkisim" panose="020E0502050101010101" pitchFamily="34" charset="-79"/>
              </a:rPr>
              <a:t>מהם הדברים שאתם חושבים שעלולים להשתבש?</a:t>
            </a:r>
          </a:p>
          <a:p>
            <a:pPr>
              <a:buFont typeface="Wingdings" panose="05000000000000000000" pitchFamily="2" charset="2"/>
              <a:buChar char="§"/>
            </a:pPr>
            <a:r>
              <a:rPr lang="he-IL" altLang="he-IL" sz="3600" dirty="0">
                <a:latin typeface="Narkisim" panose="020E0502050101010101" pitchFamily="34" charset="-79"/>
                <a:cs typeface="Narkisim" panose="020E0502050101010101" pitchFamily="34" charset="-79"/>
              </a:rPr>
              <a:t>מהן הנקודות שדורשות יתר דריכות?</a:t>
            </a:r>
          </a:p>
          <a:p>
            <a:pPr>
              <a:buFont typeface="Wingdings" panose="05000000000000000000" pitchFamily="2" charset="2"/>
              <a:buChar char="§"/>
            </a:pPr>
            <a:r>
              <a:rPr lang="he-IL" altLang="he-IL" sz="3600" dirty="0">
                <a:latin typeface="Narkisim" panose="020E0502050101010101" pitchFamily="34" charset="-79"/>
                <a:cs typeface="Narkisim" panose="020E0502050101010101" pitchFamily="34" charset="-79"/>
              </a:rPr>
              <a:t>מה עלול להשתבש מבחינה לוגיסטית? (חשיבות המנהלן\</a:t>
            </a:r>
            <a:r>
              <a:rPr lang="he-IL" altLang="he-IL" sz="3600" dirty="0" err="1">
                <a:latin typeface="Narkisim" panose="020E0502050101010101" pitchFamily="34" charset="-79"/>
                <a:cs typeface="Narkisim" panose="020E0502050101010101" pitchFamily="34" charset="-79"/>
              </a:rPr>
              <a:t>ית</a:t>
            </a:r>
            <a:r>
              <a:rPr lang="he-IL" altLang="he-IL" sz="3600" dirty="0">
                <a:latin typeface="Narkisim" panose="020E0502050101010101" pitchFamily="34" charset="-79"/>
                <a:cs typeface="Narkisim" panose="020E0502050101010101" pitchFamily="34" charset="-79"/>
              </a:rPr>
              <a:t>)</a:t>
            </a:r>
          </a:p>
          <a:p>
            <a:pPr>
              <a:buFont typeface="Wingdings" panose="05000000000000000000" pitchFamily="2" charset="2"/>
              <a:buChar char="§"/>
            </a:pPr>
            <a:r>
              <a:rPr lang="he-IL" altLang="he-IL" sz="3600" dirty="0">
                <a:latin typeface="Narkisim" panose="020E0502050101010101" pitchFamily="34" charset="-79"/>
                <a:cs typeface="Narkisim" panose="020E0502050101010101" pitchFamily="34" charset="-79"/>
              </a:rPr>
              <a:t>מי עובר\ת איזה תדריך?</a:t>
            </a:r>
          </a:p>
        </p:txBody>
      </p:sp>
    </p:spTree>
    <p:extLst>
      <p:ext uri="{BB962C8B-B14F-4D97-AF65-F5344CB8AC3E}">
        <p14:creationId xmlns:p14="http://schemas.microsoft.com/office/powerpoint/2010/main" val="3337638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ABB5CB-71CA-4E20-8320-4F4A97E14126}"/>
              </a:ext>
            </a:extLst>
          </p:cNvPr>
          <p:cNvSpPr>
            <a:spLocks noGrp="1"/>
          </p:cNvSpPr>
          <p:nvPr>
            <p:ph type="title"/>
          </p:nvPr>
        </p:nvSpPr>
        <p:spPr/>
        <p:txBody>
          <a:bodyPr/>
          <a:lstStyle/>
          <a:p>
            <a:r>
              <a:rPr lang="he-IL" b="1" dirty="0">
                <a:latin typeface="Alef" panose="00000500000000000000" pitchFamily="2" charset="-79"/>
                <a:cs typeface="Alef" panose="00000500000000000000" pitchFamily="2" charset="-79"/>
              </a:rPr>
              <a:t>ערב ראשון לטיול..</a:t>
            </a:r>
          </a:p>
        </p:txBody>
      </p:sp>
      <p:sp>
        <p:nvSpPr>
          <p:cNvPr id="3" name="מציין מיקום תוכן 2">
            <a:extLst>
              <a:ext uri="{FF2B5EF4-FFF2-40B4-BE49-F238E27FC236}">
                <a16:creationId xmlns:a16="http://schemas.microsoft.com/office/drawing/2014/main" id="{9E6FE19F-294C-456C-A528-320B2636090A}"/>
              </a:ext>
            </a:extLst>
          </p:cNvPr>
          <p:cNvSpPr>
            <a:spLocks noGrp="1"/>
          </p:cNvSpPr>
          <p:nvPr>
            <p:ph idx="1"/>
          </p:nvPr>
        </p:nvSpPr>
        <p:spPr/>
        <p:txBody>
          <a:bodyPr>
            <a:normAutofit fontScale="92500" lnSpcReduction="10000"/>
          </a:bodyPr>
          <a:lstStyle/>
          <a:p>
            <a:pPr marL="0" indent="0" algn="just">
              <a:buNone/>
            </a:pPr>
            <a:r>
              <a:rPr lang="he-IL" dirty="0" err="1">
                <a:latin typeface="Alef" panose="00000500000000000000" pitchFamily="2" charset="-79"/>
                <a:cs typeface="Alef" panose="00000500000000000000" pitchFamily="2" charset="-79"/>
              </a:rPr>
              <a:t>מדריכ.ה</a:t>
            </a:r>
            <a:r>
              <a:rPr lang="he-IL" dirty="0">
                <a:latin typeface="Alef" panose="00000500000000000000" pitchFamily="2" charset="-79"/>
                <a:cs typeface="Alef" panose="00000500000000000000" pitchFamily="2" charset="-79"/>
              </a:rPr>
              <a:t> של שבט בונבון מגיעה אלייך וטוענת כי חניך משתלב משבט איקס בשם רוני, אמר לחניך אחר (דני) שהוא מוצא חן בעיניו. דני אמר לו שהוא לא מעוניין והלך ממנו. לאחר מכן, רוני ניסה להצטרף לכל פעילות קבוצתית עם החניך השני (בישול, חלוקה לזוגות בפעילות שיח). החניך לא מרגיש בנוח </a:t>
            </a:r>
            <a:r>
              <a:rPr lang="he-IL" dirty="0" err="1">
                <a:latin typeface="Alef" panose="00000500000000000000" pitchFamily="2" charset="-79"/>
                <a:cs typeface="Alef" panose="00000500000000000000" pitchFamily="2" charset="-79"/>
              </a:rPr>
              <a:t>איתו</a:t>
            </a:r>
            <a:r>
              <a:rPr lang="he-IL" dirty="0">
                <a:latin typeface="Alef" panose="00000500000000000000" pitchFamily="2" charset="-79"/>
                <a:cs typeface="Alef" panose="00000500000000000000" pitchFamily="2" charset="-79"/>
              </a:rPr>
              <a:t> ושיתף את אמא שלו. אמא שלו התקשרה לראש השבט ומבקשת לשלוח את רוני הביתה כי הוא פוגע במרחב הבטוח של דני. </a:t>
            </a:r>
            <a:endParaRPr lang="he-IL" sz="2800" dirty="0">
              <a:latin typeface="Alef" panose="00000500000000000000" pitchFamily="2" charset="-79"/>
              <a:cs typeface="Alef" panose="00000500000000000000" pitchFamily="2" charset="-79"/>
            </a:endParaRPr>
          </a:p>
          <a:p>
            <a:pPr marL="0" indent="0" algn="just">
              <a:buNone/>
            </a:pPr>
            <a:endParaRPr lang="he-IL" dirty="0">
              <a:latin typeface="Alef" panose="00000500000000000000" pitchFamily="2" charset="-79"/>
              <a:cs typeface="Alef" panose="00000500000000000000" pitchFamily="2" charset="-79"/>
            </a:endParaRPr>
          </a:p>
          <a:p>
            <a:pPr marL="514350" indent="-514350" algn="just">
              <a:buAutoNum type="arabicPeriod"/>
            </a:pPr>
            <a:r>
              <a:rPr lang="he-IL" dirty="0">
                <a:latin typeface="Alef" panose="00000500000000000000" pitchFamily="2" charset="-79"/>
                <a:cs typeface="Alef" panose="00000500000000000000" pitchFamily="2" charset="-79"/>
              </a:rPr>
              <a:t>מה בעייתי בסיטואציה?</a:t>
            </a:r>
          </a:p>
          <a:p>
            <a:pPr marL="514350" indent="-514350" algn="just">
              <a:buAutoNum type="arabicPeriod"/>
            </a:pPr>
            <a:r>
              <a:rPr lang="he-IL" sz="2800" dirty="0">
                <a:latin typeface="Alef" panose="00000500000000000000" pitchFamily="2" charset="-79"/>
                <a:cs typeface="Alef" panose="00000500000000000000" pitchFamily="2" charset="-79"/>
              </a:rPr>
              <a:t>כיצד נרצה לפעול? </a:t>
            </a:r>
          </a:p>
          <a:p>
            <a:pPr marL="514350" indent="-514350" algn="just">
              <a:buAutoNum type="arabicPeriod"/>
            </a:pPr>
            <a:r>
              <a:rPr lang="he-IL" sz="2800" dirty="0">
                <a:latin typeface="Alef" panose="00000500000000000000" pitchFamily="2" charset="-79"/>
                <a:cs typeface="Alef" panose="00000500000000000000" pitchFamily="2" charset="-79"/>
              </a:rPr>
              <a:t>מה הכלים שעומדים לרשותנו בסיטואציה כזו?</a:t>
            </a:r>
          </a:p>
          <a:p>
            <a:pPr marL="514350" indent="-514350" algn="just">
              <a:buAutoNum type="arabicPeriod"/>
            </a:pPr>
            <a:r>
              <a:rPr lang="he-IL" dirty="0">
                <a:latin typeface="Alef" panose="00000500000000000000" pitchFamily="2" charset="-79"/>
                <a:cs typeface="Alef" panose="00000500000000000000" pitchFamily="2" charset="-79"/>
              </a:rPr>
              <a:t>מה אני </a:t>
            </a:r>
            <a:r>
              <a:rPr lang="he-IL" dirty="0" err="1">
                <a:latin typeface="Alef" panose="00000500000000000000" pitchFamily="2" charset="-79"/>
                <a:cs typeface="Alef" panose="00000500000000000000" pitchFamily="2" charset="-79"/>
              </a:rPr>
              <a:t>יכול.ה</a:t>
            </a:r>
            <a:r>
              <a:rPr lang="he-IL" dirty="0">
                <a:latin typeface="Alef" panose="00000500000000000000" pitchFamily="2" charset="-79"/>
                <a:cs typeface="Alef" panose="00000500000000000000" pitchFamily="2" charset="-79"/>
              </a:rPr>
              <a:t> לעשות היום על מנת להימנע מסיטואציה כזו?</a:t>
            </a:r>
            <a:endParaRPr lang="he-IL" sz="2800" dirty="0">
              <a:latin typeface="Alef" panose="00000500000000000000" pitchFamily="2" charset="-79"/>
              <a:cs typeface="Alef" panose="00000500000000000000" pitchFamily="2" charset="-79"/>
            </a:endParaRPr>
          </a:p>
          <a:p>
            <a:pPr marL="514350" indent="-514350" algn="just">
              <a:buAutoNum type="arabicPeriod"/>
            </a:pPr>
            <a:endParaRPr lang="en-US" sz="2800" dirty="0">
              <a:latin typeface="Alef" panose="00000500000000000000" pitchFamily="2" charset="-79"/>
              <a:cs typeface="Alef" panose="00000500000000000000" pitchFamily="2" charset="-79"/>
            </a:endParaRPr>
          </a:p>
          <a:p>
            <a:pPr marL="0" indent="0">
              <a:buNone/>
            </a:pPr>
            <a:endParaRPr lang="he-IL" dirty="0"/>
          </a:p>
        </p:txBody>
      </p:sp>
    </p:spTree>
    <p:extLst>
      <p:ext uri="{BB962C8B-B14F-4D97-AF65-F5344CB8AC3E}">
        <p14:creationId xmlns:p14="http://schemas.microsoft.com/office/powerpoint/2010/main" val="3376803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ABB5CB-71CA-4E20-8320-4F4A97E14126}"/>
              </a:ext>
            </a:extLst>
          </p:cNvPr>
          <p:cNvSpPr>
            <a:spLocks noGrp="1"/>
          </p:cNvSpPr>
          <p:nvPr>
            <p:ph type="title"/>
          </p:nvPr>
        </p:nvSpPr>
        <p:spPr/>
        <p:txBody>
          <a:bodyPr/>
          <a:lstStyle/>
          <a:p>
            <a:r>
              <a:rPr lang="he-IL" b="1" dirty="0">
                <a:latin typeface="Alef" panose="00000500000000000000" pitchFamily="2" charset="-79"/>
                <a:cs typeface="Alef" panose="00000500000000000000" pitchFamily="2" charset="-79"/>
              </a:rPr>
              <a:t>בלילה </a:t>
            </a:r>
            <a:r>
              <a:rPr lang="he-IL" b="1" dirty="0" err="1">
                <a:latin typeface="Alef" panose="00000500000000000000" pitchFamily="2" charset="-79"/>
                <a:cs typeface="Alef" panose="00000500000000000000" pitchFamily="2" charset="-79"/>
              </a:rPr>
              <a:t>שכולם.ן</a:t>
            </a:r>
            <a:r>
              <a:rPr lang="he-IL" b="1" dirty="0">
                <a:latin typeface="Alef" panose="00000500000000000000" pitchFamily="2" charset="-79"/>
                <a:cs typeface="Alef" panose="00000500000000000000" pitchFamily="2" charset="-79"/>
              </a:rPr>
              <a:t> </a:t>
            </a:r>
            <a:r>
              <a:rPr lang="he-IL" b="1" dirty="0" err="1">
                <a:latin typeface="Alef" panose="00000500000000000000" pitchFamily="2" charset="-79"/>
                <a:cs typeface="Alef" panose="00000500000000000000" pitchFamily="2" charset="-79"/>
              </a:rPr>
              <a:t>ישנים.ות</a:t>
            </a:r>
            <a:r>
              <a:rPr lang="he-IL" b="1" dirty="0">
                <a:latin typeface="Alef" panose="00000500000000000000" pitchFamily="2" charset="-79"/>
                <a:cs typeface="Alef" panose="00000500000000000000" pitchFamily="2" charset="-79"/>
              </a:rPr>
              <a:t>...</a:t>
            </a:r>
          </a:p>
        </p:txBody>
      </p:sp>
      <p:sp>
        <p:nvSpPr>
          <p:cNvPr id="3" name="מציין מיקום תוכן 2">
            <a:extLst>
              <a:ext uri="{FF2B5EF4-FFF2-40B4-BE49-F238E27FC236}">
                <a16:creationId xmlns:a16="http://schemas.microsoft.com/office/drawing/2014/main" id="{9E6FE19F-294C-456C-A528-320B2636090A}"/>
              </a:ext>
            </a:extLst>
          </p:cNvPr>
          <p:cNvSpPr>
            <a:spLocks noGrp="1"/>
          </p:cNvSpPr>
          <p:nvPr>
            <p:ph idx="1"/>
          </p:nvPr>
        </p:nvSpPr>
        <p:spPr/>
        <p:txBody>
          <a:bodyPr/>
          <a:lstStyle/>
          <a:p>
            <a:pPr marL="0" indent="0" algn="just">
              <a:buNone/>
            </a:pPr>
            <a:r>
              <a:rPr lang="he-IL" sz="2800" dirty="0">
                <a:latin typeface="Alef" panose="00000500000000000000" pitchFamily="2" charset="-79"/>
                <a:cs typeface="Alef" panose="00000500000000000000" pitchFamily="2" charset="-79"/>
              </a:rPr>
              <a:t>באחד מערבי הטיול, את.ה </a:t>
            </a:r>
            <a:r>
              <a:rPr lang="he-IL" sz="2800" dirty="0" err="1">
                <a:latin typeface="Alef" panose="00000500000000000000" pitchFamily="2" charset="-79"/>
                <a:cs typeface="Alef" panose="00000500000000000000" pitchFamily="2" charset="-79"/>
              </a:rPr>
              <a:t>עובר.ת</a:t>
            </a:r>
            <a:r>
              <a:rPr lang="he-IL" sz="2800" dirty="0">
                <a:latin typeface="Alef" panose="00000500000000000000" pitchFamily="2" charset="-79"/>
                <a:cs typeface="Alef" panose="00000500000000000000" pitchFamily="2" charset="-79"/>
              </a:rPr>
              <a:t> בסמוך לאוהל איגלו גדול </a:t>
            </a:r>
            <a:r>
              <a:rPr lang="he-IL" sz="2800" dirty="0" err="1">
                <a:latin typeface="Alef" panose="00000500000000000000" pitchFamily="2" charset="-79"/>
                <a:cs typeface="Alef" panose="00000500000000000000" pitchFamily="2" charset="-79"/>
              </a:rPr>
              <a:t>ושומע.ת</a:t>
            </a:r>
            <a:r>
              <a:rPr lang="he-IL" sz="2800" dirty="0">
                <a:latin typeface="Alef" panose="00000500000000000000" pitchFamily="2" charset="-79"/>
                <a:cs typeface="Alef" panose="00000500000000000000" pitchFamily="2" charset="-79"/>
              </a:rPr>
              <a:t> קולות מחשידים מתוכו. כשאת.ה </a:t>
            </a:r>
            <a:r>
              <a:rPr lang="he-IL" sz="2800" dirty="0" err="1">
                <a:latin typeface="Alef" panose="00000500000000000000" pitchFamily="2" charset="-79"/>
                <a:cs typeface="Alef" panose="00000500000000000000" pitchFamily="2" charset="-79"/>
              </a:rPr>
              <a:t>מתקרב.ת</a:t>
            </a:r>
            <a:r>
              <a:rPr lang="he-IL" sz="2800" dirty="0">
                <a:latin typeface="Alef" panose="00000500000000000000" pitchFamily="2" charset="-79"/>
                <a:cs typeface="Alef" panose="00000500000000000000" pitchFamily="2" charset="-79"/>
              </a:rPr>
              <a:t> </a:t>
            </a:r>
            <a:r>
              <a:rPr lang="he-IL" sz="2800" dirty="0" err="1">
                <a:latin typeface="Alef" panose="00000500000000000000" pitchFamily="2" charset="-79"/>
                <a:cs typeface="Alef" panose="00000500000000000000" pitchFamily="2" charset="-79"/>
              </a:rPr>
              <a:t>ומאזינ.ה</a:t>
            </a:r>
            <a:r>
              <a:rPr lang="he-IL" sz="2800" dirty="0">
                <a:latin typeface="Alef" panose="00000500000000000000" pitchFamily="2" charset="-79"/>
                <a:cs typeface="Alef" panose="00000500000000000000" pitchFamily="2" charset="-79"/>
              </a:rPr>
              <a:t> בשקט, את.ה </a:t>
            </a:r>
            <a:r>
              <a:rPr lang="he-IL" sz="2800" dirty="0" err="1">
                <a:latin typeface="Alef" panose="00000500000000000000" pitchFamily="2" charset="-79"/>
                <a:cs typeface="Alef" panose="00000500000000000000" pitchFamily="2" charset="-79"/>
              </a:rPr>
              <a:t>מבינ.ה</a:t>
            </a:r>
            <a:r>
              <a:rPr lang="he-IL" sz="2800" dirty="0">
                <a:latin typeface="Alef" panose="00000500000000000000" pitchFamily="2" charset="-79"/>
                <a:cs typeface="Alef" panose="00000500000000000000" pitchFamily="2" charset="-79"/>
              </a:rPr>
              <a:t> שבאוהל שוכבים בנים ובנות, כשאחד מהם מתאר לכל החבורה בפרוטרוט סרט פורנו בו הוא צופה כרגע. </a:t>
            </a:r>
          </a:p>
          <a:p>
            <a:pPr marL="0" indent="0" algn="just">
              <a:buNone/>
            </a:pPr>
            <a:endParaRPr lang="he-IL" dirty="0">
              <a:latin typeface="Alef" panose="00000500000000000000" pitchFamily="2" charset="-79"/>
              <a:cs typeface="Alef" panose="00000500000000000000" pitchFamily="2" charset="-79"/>
            </a:endParaRPr>
          </a:p>
          <a:p>
            <a:pPr marL="514350" indent="-514350" algn="just">
              <a:buAutoNum type="arabicPeriod"/>
            </a:pPr>
            <a:r>
              <a:rPr lang="he-IL" dirty="0">
                <a:latin typeface="Alef" panose="00000500000000000000" pitchFamily="2" charset="-79"/>
                <a:cs typeface="Alef" panose="00000500000000000000" pitchFamily="2" charset="-79"/>
              </a:rPr>
              <a:t>מה בעייתי בסיטואציה?</a:t>
            </a:r>
          </a:p>
          <a:p>
            <a:pPr marL="514350" indent="-514350" algn="just">
              <a:buAutoNum type="arabicPeriod"/>
            </a:pPr>
            <a:r>
              <a:rPr lang="he-IL" sz="2800" dirty="0">
                <a:latin typeface="Alef" panose="00000500000000000000" pitchFamily="2" charset="-79"/>
                <a:cs typeface="Alef" panose="00000500000000000000" pitchFamily="2" charset="-79"/>
              </a:rPr>
              <a:t>כיצד נרצה לפעול? </a:t>
            </a:r>
          </a:p>
          <a:p>
            <a:pPr marL="514350" indent="-514350" algn="just">
              <a:buAutoNum type="arabicPeriod"/>
            </a:pPr>
            <a:r>
              <a:rPr lang="he-IL" sz="2800" dirty="0">
                <a:latin typeface="Alef" panose="00000500000000000000" pitchFamily="2" charset="-79"/>
                <a:cs typeface="Alef" panose="00000500000000000000" pitchFamily="2" charset="-79"/>
              </a:rPr>
              <a:t>מה הכלים שעומדים לרשותנו בסיטואציה כזו?</a:t>
            </a:r>
          </a:p>
          <a:p>
            <a:pPr marL="514350" indent="-514350" algn="just">
              <a:buAutoNum type="arabicPeriod"/>
            </a:pPr>
            <a:r>
              <a:rPr lang="he-IL" dirty="0">
                <a:latin typeface="Alef" panose="00000500000000000000" pitchFamily="2" charset="-79"/>
                <a:cs typeface="Alef" panose="00000500000000000000" pitchFamily="2" charset="-79"/>
              </a:rPr>
              <a:t>מה אני </a:t>
            </a:r>
            <a:r>
              <a:rPr lang="he-IL" dirty="0" err="1">
                <a:latin typeface="Alef" panose="00000500000000000000" pitchFamily="2" charset="-79"/>
                <a:cs typeface="Alef" panose="00000500000000000000" pitchFamily="2" charset="-79"/>
              </a:rPr>
              <a:t>יכול.ה</a:t>
            </a:r>
            <a:r>
              <a:rPr lang="he-IL" dirty="0">
                <a:latin typeface="Alef" panose="00000500000000000000" pitchFamily="2" charset="-79"/>
                <a:cs typeface="Alef" panose="00000500000000000000" pitchFamily="2" charset="-79"/>
              </a:rPr>
              <a:t> לעשות היום על מנת להימנע מסיטואציה כזו?</a:t>
            </a:r>
            <a:endParaRPr lang="he-IL" sz="2800" dirty="0">
              <a:latin typeface="Alef" panose="00000500000000000000" pitchFamily="2" charset="-79"/>
              <a:cs typeface="Alef" panose="00000500000000000000" pitchFamily="2" charset="-79"/>
            </a:endParaRPr>
          </a:p>
          <a:p>
            <a:pPr marL="514350" indent="-514350" algn="just">
              <a:buAutoNum type="arabicPeriod"/>
            </a:pPr>
            <a:endParaRPr lang="en-US" sz="2800" dirty="0">
              <a:latin typeface="Alef" panose="00000500000000000000" pitchFamily="2" charset="-79"/>
              <a:cs typeface="Alef" panose="00000500000000000000" pitchFamily="2" charset="-79"/>
            </a:endParaRPr>
          </a:p>
          <a:p>
            <a:pPr marL="0" indent="0">
              <a:buNone/>
            </a:pPr>
            <a:endParaRPr lang="he-IL" dirty="0"/>
          </a:p>
        </p:txBody>
      </p:sp>
    </p:spTree>
    <p:extLst>
      <p:ext uri="{BB962C8B-B14F-4D97-AF65-F5344CB8AC3E}">
        <p14:creationId xmlns:p14="http://schemas.microsoft.com/office/powerpoint/2010/main" val="2837559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ABB5CB-71CA-4E20-8320-4F4A97E14126}"/>
              </a:ext>
            </a:extLst>
          </p:cNvPr>
          <p:cNvSpPr>
            <a:spLocks noGrp="1"/>
          </p:cNvSpPr>
          <p:nvPr>
            <p:ph type="title"/>
          </p:nvPr>
        </p:nvSpPr>
        <p:spPr/>
        <p:txBody>
          <a:bodyPr/>
          <a:lstStyle/>
          <a:p>
            <a:r>
              <a:rPr lang="he-IL" b="1" dirty="0">
                <a:latin typeface="Alef" panose="00000500000000000000" pitchFamily="2" charset="-79"/>
                <a:cs typeface="Alef" panose="00000500000000000000" pitchFamily="2" charset="-79"/>
              </a:rPr>
              <a:t>סימולציות- חותרים #1</a:t>
            </a:r>
          </a:p>
        </p:txBody>
      </p:sp>
      <p:sp>
        <p:nvSpPr>
          <p:cNvPr id="3" name="מציין מיקום תוכן 2">
            <a:extLst>
              <a:ext uri="{FF2B5EF4-FFF2-40B4-BE49-F238E27FC236}">
                <a16:creationId xmlns:a16="http://schemas.microsoft.com/office/drawing/2014/main" id="{9E6FE19F-294C-456C-A528-320B2636090A}"/>
              </a:ext>
            </a:extLst>
          </p:cNvPr>
          <p:cNvSpPr>
            <a:spLocks noGrp="1"/>
          </p:cNvSpPr>
          <p:nvPr>
            <p:ph idx="1"/>
          </p:nvPr>
        </p:nvSpPr>
        <p:spPr/>
        <p:txBody>
          <a:bodyPr>
            <a:normAutofit lnSpcReduction="10000"/>
          </a:bodyPr>
          <a:lstStyle/>
          <a:p>
            <a:pPr marL="0" indent="0" algn="just">
              <a:buNone/>
            </a:pPr>
            <a:r>
              <a:rPr lang="he-IL" dirty="0">
                <a:latin typeface="Alef" panose="00000500000000000000" pitchFamily="2" charset="-79"/>
                <a:cs typeface="Alef" panose="00000500000000000000" pitchFamily="2" charset="-79"/>
              </a:rPr>
              <a:t>לפני הטיול הוחלט בפורום </a:t>
            </a:r>
            <a:r>
              <a:rPr lang="he-IL" dirty="0" err="1">
                <a:latin typeface="Alef" panose="00000500000000000000" pitchFamily="2" charset="-79"/>
                <a:cs typeface="Alef" panose="00000500000000000000" pitchFamily="2" charset="-79"/>
              </a:rPr>
              <a:t>רשג"דים.ות</a:t>
            </a:r>
            <a:r>
              <a:rPr lang="he-IL" dirty="0">
                <a:latin typeface="Alef" panose="00000500000000000000" pitchFamily="2" charset="-79"/>
                <a:cs typeface="Alef" panose="00000500000000000000" pitchFamily="2" charset="-79"/>
              </a:rPr>
              <a:t> שמתקיימת פעילות מעורבת בין שבטי ההנהגה. הפעילות מתקיימת בערב השני של הטיול. במהלך המסלול של היום הראשון היו חיכוכים בין שבטי ההנהגה, יש שבטים שלא מעוניינים לקחת חלק ובלי קשר את.ה </a:t>
            </a:r>
            <a:r>
              <a:rPr lang="he-IL" dirty="0" err="1">
                <a:latin typeface="Alef" panose="00000500000000000000" pitchFamily="2" charset="-79"/>
                <a:cs typeface="Alef" panose="00000500000000000000" pitchFamily="2" charset="-79"/>
              </a:rPr>
              <a:t>עובר.ת</a:t>
            </a:r>
            <a:r>
              <a:rPr lang="he-IL" dirty="0">
                <a:latin typeface="Alef" panose="00000500000000000000" pitchFamily="2" charset="-79"/>
                <a:cs typeface="Alef" panose="00000500000000000000" pitchFamily="2" charset="-79"/>
              </a:rPr>
              <a:t> על הפעילות ומזהה כי היא ברמה מאוד נמוכה, </a:t>
            </a:r>
            <a:r>
              <a:rPr lang="he-IL" dirty="0" err="1">
                <a:latin typeface="Alef" panose="00000500000000000000" pitchFamily="2" charset="-79"/>
                <a:cs typeface="Alef" panose="00000500000000000000" pitchFamily="2" charset="-79"/>
              </a:rPr>
              <a:t>האחוות</a:t>
            </a:r>
            <a:r>
              <a:rPr lang="he-IL" dirty="0">
                <a:latin typeface="Alef" panose="00000500000000000000" pitchFamily="2" charset="-79"/>
                <a:cs typeface="Alef" panose="00000500000000000000" pitchFamily="2" charset="-79"/>
              </a:rPr>
              <a:t> לא חולקו מראש. </a:t>
            </a:r>
          </a:p>
          <a:p>
            <a:pPr marL="0" indent="0" algn="just">
              <a:buNone/>
            </a:pPr>
            <a:endParaRPr lang="he-IL" dirty="0">
              <a:latin typeface="Alef" panose="00000500000000000000" pitchFamily="2" charset="-79"/>
              <a:cs typeface="Alef" panose="00000500000000000000" pitchFamily="2" charset="-79"/>
            </a:endParaRPr>
          </a:p>
          <a:p>
            <a:pPr marL="514350" indent="-514350" algn="just">
              <a:buAutoNum type="arabicPeriod"/>
            </a:pPr>
            <a:r>
              <a:rPr lang="he-IL" dirty="0">
                <a:latin typeface="Alef" panose="00000500000000000000" pitchFamily="2" charset="-79"/>
                <a:cs typeface="Alef" panose="00000500000000000000" pitchFamily="2" charset="-79"/>
              </a:rPr>
              <a:t>מה בעייתי בסיטואציה?</a:t>
            </a:r>
          </a:p>
          <a:p>
            <a:pPr marL="514350" indent="-514350" algn="just">
              <a:buAutoNum type="arabicPeriod"/>
            </a:pPr>
            <a:r>
              <a:rPr lang="he-IL" sz="2800" dirty="0">
                <a:latin typeface="Alef" panose="00000500000000000000" pitchFamily="2" charset="-79"/>
                <a:cs typeface="Alef" panose="00000500000000000000" pitchFamily="2" charset="-79"/>
              </a:rPr>
              <a:t>כיצד נרצה לפעול? </a:t>
            </a:r>
          </a:p>
          <a:p>
            <a:pPr marL="514350" indent="-514350" algn="just">
              <a:buAutoNum type="arabicPeriod"/>
            </a:pPr>
            <a:r>
              <a:rPr lang="he-IL" sz="2800" dirty="0">
                <a:latin typeface="Alef" panose="00000500000000000000" pitchFamily="2" charset="-79"/>
                <a:cs typeface="Alef" panose="00000500000000000000" pitchFamily="2" charset="-79"/>
              </a:rPr>
              <a:t>מה הכלים שעומדים לרשותנו בסיטואציה כזו?</a:t>
            </a:r>
          </a:p>
          <a:p>
            <a:pPr marL="514350" indent="-514350" algn="just">
              <a:buAutoNum type="arabicPeriod"/>
            </a:pPr>
            <a:r>
              <a:rPr lang="he-IL" dirty="0">
                <a:latin typeface="Alef" panose="00000500000000000000" pitchFamily="2" charset="-79"/>
                <a:cs typeface="Alef" panose="00000500000000000000" pitchFamily="2" charset="-79"/>
              </a:rPr>
              <a:t>מה אני </a:t>
            </a:r>
            <a:r>
              <a:rPr lang="he-IL" dirty="0" err="1">
                <a:latin typeface="Alef" panose="00000500000000000000" pitchFamily="2" charset="-79"/>
                <a:cs typeface="Alef" panose="00000500000000000000" pitchFamily="2" charset="-79"/>
              </a:rPr>
              <a:t>יכול.ה</a:t>
            </a:r>
            <a:r>
              <a:rPr lang="he-IL" dirty="0">
                <a:latin typeface="Alef" panose="00000500000000000000" pitchFamily="2" charset="-79"/>
                <a:cs typeface="Alef" panose="00000500000000000000" pitchFamily="2" charset="-79"/>
              </a:rPr>
              <a:t> לעשות היום על מנת להימנע מסיטואציה כזו?</a:t>
            </a:r>
            <a:endParaRPr lang="he-IL" sz="2800" dirty="0">
              <a:latin typeface="Alef" panose="00000500000000000000" pitchFamily="2" charset="-79"/>
              <a:cs typeface="Alef" panose="00000500000000000000" pitchFamily="2" charset="-79"/>
            </a:endParaRPr>
          </a:p>
          <a:p>
            <a:pPr marL="514350" indent="-514350" algn="just">
              <a:buAutoNum type="arabicPeriod"/>
            </a:pPr>
            <a:endParaRPr lang="en-US" sz="2800" dirty="0">
              <a:latin typeface="Alef" panose="00000500000000000000" pitchFamily="2" charset="-79"/>
              <a:cs typeface="Alef" panose="00000500000000000000" pitchFamily="2" charset="-79"/>
            </a:endParaRPr>
          </a:p>
          <a:p>
            <a:pPr marL="0" indent="0">
              <a:buNone/>
            </a:pPr>
            <a:endParaRPr lang="he-IL" dirty="0"/>
          </a:p>
        </p:txBody>
      </p:sp>
    </p:spTree>
    <p:extLst>
      <p:ext uri="{BB962C8B-B14F-4D97-AF65-F5344CB8AC3E}">
        <p14:creationId xmlns:p14="http://schemas.microsoft.com/office/powerpoint/2010/main" val="1182861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ABB5CB-71CA-4E20-8320-4F4A97E14126}"/>
              </a:ext>
            </a:extLst>
          </p:cNvPr>
          <p:cNvSpPr>
            <a:spLocks noGrp="1"/>
          </p:cNvSpPr>
          <p:nvPr>
            <p:ph type="title"/>
          </p:nvPr>
        </p:nvSpPr>
        <p:spPr/>
        <p:txBody>
          <a:bodyPr/>
          <a:lstStyle/>
          <a:p>
            <a:r>
              <a:rPr lang="he-IL" b="1" dirty="0">
                <a:latin typeface="Alef" panose="00000500000000000000" pitchFamily="2" charset="-79"/>
                <a:cs typeface="Alef" panose="00000500000000000000" pitchFamily="2" charset="-79"/>
              </a:rPr>
              <a:t>סימולציות- חותרים #2</a:t>
            </a:r>
          </a:p>
        </p:txBody>
      </p:sp>
      <p:sp>
        <p:nvSpPr>
          <p:cNvPr id="3" name="מציין מיקום תוכן 2">
            <a:extLst>
              <a:ext uri="{FF2B5EF4-FFF2-40B4-BE49-F238E27FC236}">
                <a16:creationId xmlns:a16="http://schemas.microsoft.com/office/drawing/2014/main" id="{9E6FE19F-294C-456C-A528-320B2636090A}"/>
              </a:ext>
            </a:extLst>
          </p:cNvPr>
          <p:cNvSpPr>
            <a:spLocks noGrp="1"/>
          </p:cNvSpPr>
          <p:nvPr>
            <p:ph idx="1"/>
          </p:nvPr>
        </p:nvSpPr>
        <p:spPr/>
        <p:txBody>
          <a:bodyPr>
            <a:normAutofit fontScale="92500" lnSpcReduction="10000"/>
          </a:bodyPr>
          <a:lstStyle/>
          <a:p>
            <a:pPr marL="0" indent="0" algn="just">
              <a:buNone/>
            </a:pPr>
            <a:r>
              <a:rPr lang="he-IL" dirty="0" err="1">
                <a:latin typeface="Alef" panose="00000500000000000000" pitchFamily="2" charset="-79"/>
                <a:cs typeface="Alef" panose="00000500000000000000" pitchFamily="2" charset="-79"/>
              </a:rPr>
              <a:t>החניכים.ות</a:t>
            </a:r>
            <a:r>
              <a:rPr lang="he-IL" dirty="0">
                <a:latin typeface="Alef" panose="00000500000000000000" pitchFamily="2" charset="-79"/>
                <a:cs typeface="Alef" panose="00000500000000000000" pitchFamily="2" charset="-79"/>
              </a:rPr>
              <a:t> חוזרים מהמסלול הראשון </a:t>
            </a:r>
            <a:r>
              <a:rPr lang="he-IL" dirty="0" err="1">
                <a:latin typeface="Alef" panose="00000500000000000000" pitchFamily="2" charset="-79"/>
                <a:cs typeface="Alef" panose="00000500000000000000" pitchFamily="2" charset="-79"/>
              </a:rPr>
              <a:t>שלהם.ן</a:t>
            </a:r>
            <a:r>
              <a:rPr lang="he-IL" dirty="0">
                <a:latin typeface="Alef" panose="00000500000000000000" pitchFamily="2" charset="-79"/>
                <a:cs typeface="Alef" panose="00000500000000000000" pitchFamily="2" charset="-79"/>
              </a:rPr>
              <a:t>, המסלול הראשון הוא מסלול מאתגר של 9 ק"מ עם עלייה מאתגרת וסולמות. </a:t>
            </a:r>
            <a:r>
              <a:rPr lang="he-IL" dirty="0" err="1">
                <a:latin typeface="Alef" panose="00000500000000000000" pitchFamily="2" charset="-79"/>
                <a:cs typeface="Alef" panose="00000500000000000000" pitchFamily="2" charset="-79"/>
              </a:rPr>
              <a:t>הרשג"ד.ית</a:t>
            </a:r>
            <a:r>
              <a:rPr lang="he-IL" dirty="0">
                <a:latin typeface="Alef" panose="00000500000000000000" pitchFamily="2" charset="-79"/>
                <a:cs typeface="Alef" panose="00000500000000000000" pitchFamily="2" charset="-79"/>
              </a:rPr>
              <a:t> של שבט פונפון </a:t>
            </a:r>
            <a:r>
              <a:rPr lang="he-IL" dirty="0" err="1">
                <a:latin typeface="Alef" panose="00000500000000000000" pitchFamily="2" charset="-79"/>
                <a:cs typeface="Alef" panose="00000500000000000000" pitchFamily="2" charset="-79"/>
              </a:rPr>
              <a:t>מגיע.ה</a:t>
            </a:r>
            <a:r>
              <a:rPr lang="he-IL" dirty="0">
                <a:latin typeface="Alef" panose="00000500000000000000" pitchFamily="2" charset="-79"/>
                <a:cs typeface="Alef" panose="00000500000000000000" pitchFamily="2" charset="-79"/>
              </a:rPr>
              <a:t> אלייך בוכה. 8 </a:t>
            </a:r>
            <a:r>
              <a:rPr lang="he-IL" dirty="0" err="1">
                <a:latin typeface="Alef" panose="00000500000000000000" pitchFamily="2" charset="-79"/>
                <a:cs typeface="Alef" panose="00000500000000000000" pitchFamily="2" charset="-79"/>
              </a:rPr>
              <a:t>חניכים.ות</a:t>
            </a:r>
            <a:r>
              <a:rPr lang="he-IL" dirty="0">
                <a:latin typeface="Alef" panose="00000500000000000000" pitchFamily="2" charset="-79"/>
                <a:cs typeface="Alef" panose="00000500000000000000" pitchFamily="2" charset="-79"/>
              </a:rPr>
              <a:t> רוצים לחזור הביתה, אין פה תנאים בטיול הזה והם </a:t>
            </a:r>
            <a:r>
              <a:rPr lang="he-IL" dirty="0" err="1">
                <a:latin typeface="Alef" panose="00000500000000000000" pitchFamily="2" charset="-79"/>
                <a:cs typeface="Alef" panose="00000500000000000000" pitchFamily="2" charset="-79"/>
              </a:rPr>
              <a:t>רגילים.ות</a:t>
            </a:r>
            <a:r>
              <a:rPr lang="he-IL" dirty="0">
                <a:latin typeface="Alef" panose="00000500000000000000" pitchFamily="2" charset="-79"/>
                <a:cs typeface="Alef" panose="00000500000000000000" pitchFamily="2" charset="-79"/>
              </a:rPr>
              <a:t> לקבל כוס תה חמה ופיתה עם שוקולד מההורים שהם חוזרים מהטיול. זאת שכבה דיי קטנה של 20 </a:t>
            </a:r>
            <a:r>
              <a:rPr lang="he-IL" dirty="0" err="1">
                <a:latin typeface="Alef" panose="00000500000000000000" pitchFamily="2" charset="-79"/>
                <a:cs typeface="Alef" panose="00000500000000000000" pitchFamily="2" charset="-79"/>
              </a:rPr>
              <a:t>חניכים.ות</a:t>
            </a:r>
            <a:r>
              <a:rPr lang="he-IL" dirty="0">
                <a:latin typeface="Alef" panose="00000500000000000000" pitchFamily="2" charset="-79"/>
                <a:cs typeface="Alef" panose="00000500000000000000" pitchFamily="2" charset="-79"/>
              </a:rPr>
              <a:t>, כולם עם אוהלי </a:t>
            </a:r>
            <a:r>
              <a:rPr lang="he-IL" dirty="0" err="1">
                <a:latin typeface="Alef" panose="00000500000000000000" pitchFamily="2" charset="-79"/>
                <a:cs typeface="Alef" panose="00000500000000000000" pitchFamily="2" charset="-79"/>
              </a:rPr>
              <a:t>קונסטורקציה</a:t>
            </a:r>
            <a:r>
              <a:rPr lang="he-IL" dirty="0">
                <a:latin typeface="Alef" panose="00000500000000000000" pitchFamily="2" charset="-79"/>
                <a:cs typeface="Alef" panose="00000500000000000000" pitchFamily="2" charset="-79"/>
              </a:rPr>
              <a:t> ורק הם עם איגלואים והם לא מרגישים בנוח. </a:t>
            </a:r>
            <a:endParaRPr lang="he-IL" sz="2800" dirty="0">
              <a:latin typeface="Alef" panose="00000500000000000000" pitchFamily="2" charset="-79"/>
              <a:cs typeface="Alef" panose="00000500000000000000" pitchFamily="2" charset="-79"/>
            </a:endParaRPr>
          </a:p>
          <a:p>
            <a:pPr marL="0" indent="0" algn="just">
              <a:buNone/>
            </a:pPr>
            <a:endParaRPr lang="he-IL" dirty="0">
              <a:latin typeface="Alef" panose="00000500000000000000" pitchFamily="2" charset="-79"/>
              <a:cs typeface="Alef" panose="00000500000000000000" pitchFamily="2" charset="-79"/>
            </a:endParaRPr>
          </a:p>
          <a:p>
            <a:pPr marL="514350" indent="-514350" algn="just">
              <a:buAutoNum type="arabicPeriod"/>
            </a:pPr>
            <a:r>
              <a:rPr lang="he-IL" dirty="0">
                <a:latin typeface="Alef" panose="00000500000000000000" pitchFamily="2" charset="-79"/>
                <a:cs typeface="Alef" panose="00000500000000000000" pitchFamily="2" charset="-79"/>
              </a:rPr>
              <a:t>מה בעייתי בסיטואציה?</a:t>
            </a:r>
          </a:p>
          <a:p>
            <a:pPr marL="514350" indent="-514350" algn="just">
              <a:buAutoNum type="arabicPeriod"/>
            </a:pPr>
            <a:r>
              <a:rPr lang="he-IL" sz="2800" dirty="0">
                <a:latin typeface="Alef" panose="00000500000000000000" pitchFamily="2" charset="-79"/>
                <a:cs typeface="Alef" panose="00000500000000000000" pitchFamily="2" charset="-79"/>
              </a:rPr>
              <a:t>כיצד נרצה לפעול? </a:t>
            </a:r>
          </a:p>
          <a:p>
            <a:pPr marL="514350" indent="-514350" algn="just">
              <a:buAutoNum type="arabicPeriod"/>
            </a:pPr>
            <a:r>
              <a:rPr lang="he-IL" sz="2800" dirty="0">
                <a:latin typeface="Alef" panose="00000500000000000000" pitchFamily="2" charset="-79"/>
                <a:cs typeface="Alef" panose="00000500000000000000" pitchFamily="2" charset="-79"/>
              </a:rPr>
              <a:t>מה הכלים שעומדים לרשותנו בסיטואציה כזו?</a:t>
            </a:r>
          </a:p>
          <a:p>
            <a:pPr marL="514350" indent="-514350" algn="just">
              <a:buAutoNum type="arabicPeriod"/>
            </a:pPr>
            <a:r>
              <a:rPr lang="he-IL" dirty="0">
                <a:latin typeface="Alef" panose="00000500000000000000" pitchFamily="2" charset="-79"/>
                <a:cs typeface="Alef" panose="00000500000000000000" pitchFamily="2" charset="-79"/>
              </a:rPr>
              <a:t>מה אני </a:t>
            </a:r>
            <a:r>
              <a:rPr lang="he-IL" dirty="0" err="1">
                <a:latin typeface="Alef" panose="00000500000000000000" pitchFamily="2" charset="-79"/>
                <a:cs typeface="Alef" panose="00000500000000000000" pitchFamily="2" charset="-79"/>
              </a:rPr>
              <a:t>יכול.ה</a:t>
            </a:r>
            <a:r>
              <a:rPr lang="he-IL" dirty="0">
                <a:latin typeface="Alef" panose="00000500000000000000" pitchFamily="2" charset="-79"/>
                <a:cs typeface="Alef" panose="00000500000000000000" pitchFamily="2" charset="-79"/>
              </a:rPr>
              <a:t> לעשות היום על מנת להימנע מסיטואציה כזו?</a:t>
            </a:r>
            <a:endParaRPr lang="he-IL" sz="2800" dirty="0">
              <a:latin typeface="Alef" panose="00000500000000000000" pitchFamily="2" charset="-79"/>
              <a:cs typeface="Alef" panose="00000500000000000000" pitchFamily="2" charset="-79"/>
            </a:endParaRPr>
          </a:p>
          <a:p>
            <a:pPr marL="514350" indent="-514350" algn="just">
              <a:buAutoNum type="arabicPeriod"/>
            </a:pPr>
            <a:endParaRPr lang="en-US" sz="2800" dirty="0">
              <a:latin typeface="Alef" panose="00000500000000000000" pitchFamily="2" charset="-79"/>
              <a:cs typeface="Alef" panose="00000500000000000000" pitchFamily="2" charset="-79"/>
            </a:endParaRPr>
          </a:p>
          <a:p>
            <a:pPr marL="0" indent="0">
              <a:buNone/>
            </a:pPr>
            <a:endParaRPr lang="he-IL" dirty="0"/>
          </a:p>
        </p:txBody>
      </p:sp>
    </p:spTree>
    <p:extLst>
      <p:ext uri="{BB962C8B-B14F-4D97-AF65-F5344CB8AC3E}">
        <p14:creationId xmlns:p14="http://schemas.microsoft.com/office/powerpoint/2010/main" val="2357805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dventure accessories pattern Free Vecto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75360"/>
            <a:ext cx="12191239" cy="58826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61" b="33758" l="0" r="99932">
                        <a14:foregroundMark x1="44869" y1="22970" x2="44869" y2="22970"/>
                        <a14:foregroundMark x1="46369" y1="23091" x2="46369" y2="23091"/>
                        <a14:foregroundMark x1="17218" y1="13697" x2="17218" y2="13697"/>
                        <a14:foregroundMark x1="17150" y1="12545" x2="17150" y2="12545"/>
                        <a14:foregroundMark x1="17218" y1="12970" x2="17218" y2="12970"/>
                        <a14:foregroundMark x1="18070" y1="13333" x2="18070" y2="13333"/>
                        <a14:foregroundMark x1="18786" y1="13091" x2="18786" y2="13091"/>
                        <a14:foregroundMark x1="18445" y1="13455" x2="18445" y2="13455"/>
                      </a14:backgroundRemoval>
                    </a14:imgEffect>
                  </a14:imgLayer>
                </a14:imgProps>
              </a:ext>
              <a:ext uri="{28A0092B-C50C-407E-A947-70E740481C1C}">
                <a14:useLocalDpi xmlns:a14="http://schemas.microsoft.com/office/drawing/2010/main" val="0"/>
              </a:ext>
            </a:extLst>
          </a:blip>
          <a:stretch>
            <a:fillRect/>
          </a:stretch>
        </p:blipFill>
        <p:spPr>
          <a:xfrm>
            <a:off x="-69669" y="0"/>
            <a:ext cx="12261669" cy="6858000"/>
          </a:xfrm>
          <a:prstGeom prst="rect">
            <a:avLst/>
          </a:prstGeom>
        </p:spPr>
      </p:pic>
      <p:pic>
        <p:nvPicPr>
          <p:cNvPr id="9" name="Picture 2" descr="Girl and boy scouts collection Premium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6997" b="64058" l="29872" r="55272">
                        <a14:foregroundMark x1="42812" y1="38818" x2="42812" y2="38818"/>
                        <a14:foregroundMark x1="39936" y1="42173" x2="39936" y2="42173"/>
                        <a14:foregroundMark x1="43770" y1="61022" x2="43770" y2="61022"/>
                      </a14:backgroundRemoval>
                    </a14:imgEffect>
                  </a14:imgLayer>
                </a14:imgProps>
              </a:ext>
              <a:ext uri="{28A0092B-C50C-407E-A947-70E740481C1C}">
                <a14:useLocalDpi xmlns:a14="http://schemas.microsoft.com/office/drawing/2010/main" val="0"/>
              </a:ext>
            </a:extLst>
          </a:blip>
          <a:srcRect/>
          <a:stretch>
            <a:fillRect/>
          </a:stretch>
        </p:blipFill>
        <p:spPr bwMode="auto">
          <a:xfrm>
            <a:off x="-2045494" y="1550126"/>
            <a:ext cx="7467600" cy="746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6355" y="2339484"/>
            <a:ext cx="11007633" cy="2435731"/>
          </a:xfrm>
          <a:prstGeom prst="rect">
            <a:avLst/>
          </a:prstGeom>
          <a:noFill/>
        </p:spPr>
        <p:txBody>
          <a:bodyPr wrap="square" rtlCol="1">
            <a:spAutoFit/>
          </a:bodyPr>
          <a:lstStyle>
            <a:defPPr>
              <a:defRPr lang="he-IL"/>
            </a:defPPr>
            <a:lvl1pPr marL="342900" indent="-342900">
              <a:lnSpc>
                <a:spcPct val="150000"/>
              </a:lnSpc>
              <a:buFont typeface="Wingdings" panose="05000000000000000000" pitchFamily="2" charset="2"/>
              <a:buChar char="ü"/>
              <a:defRPr sz="2400" b="1">
                <a:solidFill>
                  <a:schemeClr val="accent6">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pPr marL="0" indent="0" algn="ctr">
              <a:buNone/>
            </a:pPr>
            <a:r>
              <a:rPr lang="he-IL" sz="8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arkisim" panose="020E0502050101010101" pitchFamily="34" charset="-79"/>
                <a:cs typeface="Narkisim" panose="020E0502050101010101" pitchFamily="34" charset="-79"/>
              </a:rPr>
              <a:t>בהצלחה!</a:t>
            </a:r>
          </a:p>
          <a:p>
            <a:endParaRPr lang="he-IL"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135287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0"/>
            <a:ext cx="12191239" cy="6858000"/>
          </a:xfrm>
          <a:prstGeom prst="rect">
            <a:avLst/>
          </a:prstGeom>
        </p:spPr>
      </p:pic>
      <p:sp>
        <p:nvSpPr>
          <p:cNvPr id="6" name="כותרת 3"/>
          <p:cNvSpPr txBox="1">
            <a:spLocks/>
          </p:cNvSpPr>
          <p:nvPr/>
        </p:nvSpPr>
        <p:spPr bwMode="auto">
          <a:xfrm>
            <a:off x="2144713" y="260350"/>
            <a:ext cx="8229600" cy="1143000"/>
          </a:xfrm>
          <a:prstGeom prst="rect">
            <a:avLst/>
          </a:prstGeom>
          <a:ln>
            <a:miter lim="800000"/>
            <a:headEnd/>
            <a:tailEnd/>
          </a:ln>
        </p:spPr>
        <p:txBody>
          <a:bodyPr/>
          <a:lstStyle>
            <a:lvl1pPr algn="r" rtl="1" eaLnBrk="0" fontAlgn="base" hangingPunct="0">
              <a:spcBef>
                <a:spcPct val="0"/>
              </a:spcBef>
              <a:spcAft>
                <a:spcPct val="0"/>
              </a:spcAft>
              <a:defRPr sz="4000" b="1" kern="1200">
                <a:solidFill>
                  <a:schemeClr val="tx1"/>
                </a:solidFill>
                <a:latin typeface="+mj-lt"/>
                <a:ea typeface="+mj-ea"/>
                <a:cs typeface="+mj-cs"/>
              </a:defRPr>
            </a:lvl1pPr>
            <a:lvl2pPr algn="r" rtl="1" eaLnBrk="0" fontAlgn="base" hangingPunct="0">
              <a:spcBef>
                <a:spcPct val="0"/>
              </a:spcBef>
              <a:spcAft>
                <a:spcPct val="0"/>
              </a:spcAft>
              <a:defRPr sz="4400" b="1">
                <a:solidFill>
                  <a:schemeClr val="tx1"/>
                </a:solidFill>
                <a:latin typeface="Century Gothic" pitchFamily="34" charset="0"/>
                <a:cs typeface="Gisha" pitchFamily="34" charset="-79"/>
              </a:defRPr>
            </a:lvl2pPr>
            <a:lvl3pPr algn="r" rtl="1" eaLnBrk="0" fontAlgn="base" hangingPunct="0">
              <a:spcBef>
                <a:spcPct val="0"/>
              </a:spcBef>
              <a:spcAft>
                <a:spcPct val="0"/>
              </a:spcAft>
              <a:defRPr sz="4400" b="1">
                <a:solidFill>
                  <a:schemeClr val="tx1"/>
                </a:solidFill>
                <a:latin typeface="Century Gothic" pitchFamily="34" charset="0"/>
                <a:cs typeface="Gisha" pitchFamily="34" charset="-79"/>
              </a:defRPr>
            </a:lvl3pPr>
            <a:lvl4pPr algn="r" rtl="1" eaLnBrk="0" fontAlgn="base" hangingPunct="0">
              <a:spcBef>
                <a:spcPct val="0"/>
              </a:spcBef>
              <a:spcAft>
                <a:spcPct val="0"/>
              </a:spcAft>
              <a:defRPr sz="4400" b="1">
                <a:solidFill>
                  <a:schemeClr val="tx1"/>
                </a:solidFill>
                <a:latin typeface="Century Gothic" pitchFamily="34" charset="0"/>
                <a:cs typeface="Gisha" pitchFamily="34" charset="-79"/>
              </a:defRPr>
            </a:lvl4pPr>
            <a:lvl5pPr algn="r" rtl="1" eaLnBrk="0" fontAlgn="base" hangingPunct="0">
              <a:spcBef>
                <a:spcPct val="0"/>
              </a:spcBef>
              <a:spcAft>
                <a:spcPct val="0"/>
              </a:spcAft>
              <a:defRPr sz="4400" b="1">
                <a:solidFill>
                  <a:schemeClr val="tx1"/>
                </a:solidFill>
                <a:latin typeface="Century Gothic" pitchFamily="34" charset="0"/>
                <a:cs typeface="Gisha" pitchFamily="34" charset="-79"/>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pPr algn="ctr">
              <a:defRPr/>
            </a:pPr>
            <a:r>
              <a:rPr lang="he-IL" sz="5400"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נסיעות ונהיגה</a:t>
            </a:r>
          </a:p>
        </p:txBody>
      </p:sp>
      <p:sp>
        <p:nvSpPr>
          <p:cNvPr id="14" name="מציין מיקום תוכן 2"/>
          <p:cNvSpPr txBox="1">
            <a:spLocks/>
          </p:cNvSpPr>
          <p:nvPr/>
        </p:nvSpPr>
        <p:spPr bwMode="auto">
          <a:xfrm>
            <a:off x="482600" y="2333626"/>
            <a:ext cx="10946639" cy="5040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he-IL" altLang="he-IL" sz="3600" dirty="0" err="1">
                <a:latin typeface="Narkisim" panose="020E0502050101010101" pitchFamily="34" charset="-79"/>
                <a:ea typeface="IW_Sharon"/>
                <a:cs typeface="Narkisim" panose="020E0502050101010101" pitchFamily="34" charset="-79"/>
              </a:rPr>
              <a:t>לו''ז</a:t>
            </a:r>
            <a:r>
              <a:rPr lang="he-IL" altLang="he-IL" sz="3600" dirty="0">
                <a:latin typeface="Narkisim" panose="020E0502050101010101" pitchFamily="34" charset="-79"/>
                <a:ea typeface="IW_Sharon"/>
                <a:cs typeface="Narkisim" panose="020E0502050101010101" pitchFamily="34" charset="-79"/>
              </a:rPr>
              <a:t> נהגים – </a:t>
            </a:r>
            <a:r>
              <a:rPr lang="he-IL" altLang="he-IL" sz="2800" dirty="0">
                <a:latin typeface="Narkisim" panose="020E0502050101010101" pitchFamily="34" charset="-79"/>
                <a:ea typeface="IW_Sharon"/>
                <a:cs typeface="Narkisim" panose="020E0502050101010101" pitchFamily="34" charset="-79"/>
              </a:rPr>
              <a:t>על כל נהג להכין </a:t>
            </a:r>
            <a:r>
              <a:rPr lang="he-IL" altLang="he-IL" sz="2800" dirty="0" err="1">
                <a:latin typeface="Narkisim" panose="020E0502050101010101" pitchFamily="34" charset="-79"/>
                <a:ea typeface="IW_Sharon"/>
                <a:cs typeface="Narkisim" panose="020E0502050101010101" pitchFamily="34" charset="-79"/>
              </a:rPr>
              <a:t>לו''ז</a:t>
            </a:r>
            <a:r>
              <a:rPr lang="he-IL" altLang="he-IL" sz="2800" dirty="0">
                <a:latin typeface="Narkisim" panose="020E0502050101010101" pitchFamily="34" charset="-79"/>
                <a:ea typeface="IW_Sharon"/>
                <a:cs typeface="Narkisim" panose="020E0502050101010101" pitchFamily="34" charset="-79"/>
              </a:rPr>
              <a:t> נהיגה שיבוקר ע"י </a:t>
            </a:r>
            <a:r>
              <a:rPr lang="he-IL" altLang="he-IL" sz="2800" dirty="0" err="1">
                <a:latin typeface="Narkisim" panose="020E0502050101010101" pitchFamily="34" charset="-79"/>
                <a:ea typeface="IW_Sharon"/>
                <a:cs typeface="Narkisim" panose="020E0502050101010101" pitchFamily="34" charset="-79"/>
              </a:rPr>
              <a:t>א.הטיול</a:t>
            </a:r>
            <a:r>
              <a:rPr lang="he-IL" altLang="he-IL" sz="2800" dirty="0">
                <a:latin typeface="Narkisim" panose="020E0502050101010101" pitchFamily="34" charset="-79"/>
                <a:ea typeface="IW_Sharon"/>
                <a:cs typeface="Narkisim" panose="020E0502050101010101" pitchFamily="34" charset="-79"/>
              </a:rPr>
              <a:t> במטרה למנוע נסיעות מאוחרות \ מיותרות.</a:t>
            </a:r>
          </a:p>
          <a:p>
            <a:pPr>
              <a:buFont typeface="Wingdings" panose="05000000000000000000" pitchFamily="2" charset="2"/>
              <a:buChar char="§"/>
              <a:defRPr/>
            </a:pPr>
            <a:r>
              <a:rPr lang="he-IL" altLang="he-IL" sz="3600" dirty="0">
                <a:latin typeface="Narkisim" panose="020E0502050101010101" pitchFamily="34" charset="-79"/>
                <a:ea typeface="IW_Sharon"/>
                <a:cs typeface="Narkisim" panose="020E0502050101010101" pitchFamily="34" charset="-79"/>
              </a:rPr>
              <a:t>הגעה ללא רכב פרטי לתחילת הטיול</a:t>
            </a:r>
          </a:p>
          <a:p>
            <a:pPr>
              <a:buFont typeface="Wingdings" panose="05000000000000000000" pitchFamily="2" charset="2"/>
              <a:buChar char="§"/>
              <a:defRPr/>
            </a:pPr>
            <a:r>
              <a:rPr lang="he-IL" altLang="he-IL" sz="3600" dirty="0">
                <a:latin typeface="Narkisim" panose="020E0502050101010101" pitchFamily="34" charset="-79"/>
                <a:ea typeface="IW_Sharon"/>
                <a:cs typeface="Narkisim" panose="020E0502050101010101" pitchFamily="34" charset="-79"/>
              </a:rPr>
              <a:t>נוהל רכב תנועתי – </a:t>
            </a:r>
            <a:r>
              <a:rPr lang="he-IL" altLang="he-IL" sz="2800" dirty="0">
                <a:latin typeface="Narkisim" panose="020E0502050101010101" pitchFamily="34" charset="-79"/>
                <a:ea typeface="IW_Sharon"/>
                <a:cs typeface="Narkisim" panose="020E0502050101010101" pitchFamily="34" charset="-79"/>
              </a:rPr>
              <a:t>חריגה רק באישור מנהל\ת מרחב</a:t>
            </a:r>
          </a:p>
          <a:p>
            <a:pPr>
              <a:buFont typeface="Wingdings" panose="05000000000000000000" pitchFamily="2" charset="2"/>
              <a:buChar char="§"/>
              <a:defRPr/>
            </a:pPr>
            <a:r>
              <a:rPr lang="he-IL" altLang="he-IL" sz="3600" dirty="0">
                <a:latin typeface="Narkisim" panose="020E0502050101010101" pitchFamily="34" charset="-79"/>
                <a:ea typeface="IW_Sharon"/>
                <a:cs typeface="Narkisim" panose="020E0502050101010101" pitchFamily="34" charset="-79"/>
              </a:rPr>
              <a:t>ליווי אוטובוסים – </a:t>
            </a:r>
            <a:r>
              <a:rPr lang="he-IL" altLang="he-IL" sz="2800" dirty="0">
                <a:latin typeface="Narkisim" panose="020E0502050101010101" pitchFamily="34" charset="-79"/>
                <a:ea typeface="IW_Sharon"/>
                <a:cs typeface="Narkisim" panose="020E0502050101010101" pitchFamily="34" charset="-79"/>
              </a:rPr>
              <a:t>בוגר על כל אוטובוס, בדיקת ותק של נהגים לפחות שנתיים – הנחיה חדשה משנה שעברה</a:t>
            </a:r>
          </a:p>
          <a:p>
            <a:pPr>
              <a:buFont typeface="Wingdings" panose="05000000000000000000" pitchFamily="2" charset="2"/>
              <a:buChar char="§"/>
              <a:defRPr/>
            </a:pPr>
            <a:r>
              <a:rPr lang="he-IL" altLang="he-IL" sz="3600" dirty="0">
                <a:latin typeface="Narkisim" panose="020E0502050101010101" pitchFamily="34" charset="-79"/>
                <a:ea typeface="IW_Sharon"/>
                <a:cs typeface="Narkisim" panose="020E0502050101010101" pitchFamily="34" charset="-79"/>
              </a:rPr>
              <a:t>עייפות צוות בוגר (סוף הטיולים)</a:t>
            </a:r>
          </a:p>
        </p:txBody>
      </p:sp>
    </p:spTree>
    <p:extLst>
      <p:ext uri="{BB962C8B-B14F-4D97-AF65-F5344CB8AC3E}">
        <p14:creationId xmlns:p14="http://schemas.microsoft.com/office/powerpoint/2010/main" val="47826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 y="0"/>
            <a:ext cx="12191239" cy="6858000"/>
          </a:xfrm>
          <a:prstGeom prst="rect">
            <a:avLst/>
          </a:prstGeom>
        </p:spPr>
      </p:pic>
      <p:sp>
        <p:nvSpPr>
          <p:cNvPr id="3" name="מציין מיקום תוכן 2"/>
          <p:cNvSpPr>
            <a:spLocks noGrp="1"/>
          </p:cNvSpPr>
          <p:nvPr>
            <p:ph idx="1"/>
          </p:nvPr>
        </p:nvSpPr>
        <p:spPr>
          <a:xfrm>
            <a:off x="899160" y="2327276"/>
            <a:ext cx="10299065" cy="5256213"/>
          </a:xfrm>
        </p:spPr>
        <p:txBody>
          <a:bodyPr/>
          <a:lstStyle/>
          <a:p>
            <a:pPr marL="0" indent="0">
              <a:buNone/>
              <a:defRPr/>
            </a:pPr>
            <a:r>
              <a:rPr lang="he-IL" sz="3600" b="1" dirty="0">
                <a:latin typeface="Narkisim" panose="020E0502050101010101" pitchFamily="34" charset="-79"/>
                <a:cs typeface="Narkisim" panose="020E0502050101010101" pitchFamily="34" charset="-79"/>
              </a:rPr>
              <a:t>פינויים</a:t>
            </a:r>
            <a:r>
              <a:rPr lang="he-IL" sz="3600" dirty="0">
                <a:latin typeface="Narkisim" panose="020E0502050101010101" pitchFamily="34" charset="-79"/>
                <a:cs typeface="Narkisim" panose="020E0502050101010101" pitchFamily="34" charset="-79"/>
              </a:rPr>
              <a:t> - </a:t>
            </a:r>
            <a:r>
              <a:rPr lang="he-IL" dirty="0">
                <a:latin typeface="Narkisim" panose="020E0502050101010101" pitchFamily="34" charset="-79"/>
                <a:cs typeface="Narkisim" panose="020E0502050101010101" pitchFamily="34" charset="-79"/>
              </a:rPr>
              <a:t>ביציאה לפינוי יש להקפיד על הדברים הבאים:</a:t>
            </a:r>
          </a:p>
          <a:p>
            <a:pPr>
              <a:buFont typeface="Wingdings" panose="05000000000000000000" pitchFamily="2" charset="2"/>
              <a:buChar char="§"/>
              <a:defRPr/>
            </a:pPr>
            <a:r>
              <a:rPr lang="he-IL" dirty="0">
                <a:latin typeface="Narkisim" panose="020E0502050101010101" pitchFamily="34" charset="-79"/>
                <a:cs typeface="Narkisim" panose="020E0502050101010101" pitchFamily="34" charset="-79"/>
              </a:rPr>
              <a:t>הבוגר הצמוד לילד המפונה חייב להיות מתאים למשימה. יש לוודא כי הוא יוצא עם טלפון טעון, כסף מזומן ועם כל מספרי הטלפון הרלוונטיים.</a:t>
            </a:r>
          </a:p>
          <a:p>
            <a:pPr>
              <a:buFont typeface="Wingdings" panose="05000000000000000000" pitchFamily="2" charset="2"/>
              <a:buChar char="§"/>
              <a:defRPr/>
            </a:pPr>
            <a:r>
              <a:rPr lang="he-IL" dirty="0">
                <a:latin typeface="Narkisim" panose="020E0502050101010101" pitchFamily="34" charset="-79"/>
                <a:cs typeface="Narkisim" panose="020E0502050101010101" pitchFamily="34" charset="-79"/>
              </a:rPr>
              <a:t>הועבר דיווח מסודר להורי החניך, ונמסר להם הטלפון של הבוגר המפנה.</a:t>
            </a:r>
          </a:p>
          <a:p>
            <a:pPr>
              <a:buFont typeface="Wingdings" panose="05000000000000000000" pitchFamily="2" charset="2"/>
              <a:buChar char="§"/>
              <a:defRPr/>
            </a:pPr>
            <a:r>
              <a:rPr lang="he-IL" dirty="0">
                <a:latin typeface="Narkisim" panose="020E0502050101010101" pitchFamily="34" charset="-79"/>
                <a:cs typeface="Narkisim" panose="020E0502050101010101" pitchFamily="34" charset="-79"/>
              </a:rPr>
              <a:t>במקרה של פינוי מרובה יש לאשר עם מנהל המרחב את זהות הבוגר האחראי על הפינוי.</a:t>
            </a:r>
          </a:p>
          <a:p>
            <a:pPr>
              <a:buFont typeface="Wingdings" panose="05000000000000000000" pitchFamily="2" charset="2"/>
              <a:buChar char="§"/>
              <a:defRPr/>
            </a:pPr>
            <a:endParaRPr lang="he-IL" dirty="0">
              <a:latin typeface="Narkisim" panose="020E0502050101010101" pitchFamily="34" charset="-79"/>
              <a:cs typeface="Narkisim" panose="020E0502050101010101" pitchFamily="34" charset="-79"/>
            </a:endParaRPr>
          </a:p>
        </p:txBody>
      </p:sp>
      <p:sp>
        <p:nvSpPr>
          <p:cNvPr id="7" name="כותרת 3"/>
          <p:cNvSpPr txBox="1">
            <a:spLocks/>
          </p:cNvSpPr>
          <p:nvPr/>
        </p:nvSpPr>
        <p:spPr bwMode="auto">
          <a:xfrm>
            <a:off x="1472954" y="260350"/>
            <a:ext cx="8901359" cy="1143000"/>
          </a:xfrm>
          <a:prstGeom prst="rect">
            <a:avLst/>
          </a:prstGeom>
          <a:ln>
            <a:miter lim="800000"/>
            <a:headEnd/>
            <a:tailEnd/>
          </a:ln>
        </p:spPr>
        <p:txBody>
          <a:bodyPr/>
          <a:lstStyle>
            <a:lvl1pPr algn="r" rtl="1" eaLnBrk="0" fontAlgn="base" hangingPunct="0">
              <a:spcBef>
                <a:spcPct val="0"/>
              </a:spcBef>
              <a:spcAft>
                <a:spcPct val="0"/>
              </a:spcAft>
              <a:defRPr sz="4000" b="1" kern="1200">
                <a:solidFill>
                  <a:schemeClr val="tx1"/>
                </a:solidFill>
                <a:latin typeface="+mj-lt"/>
                <a:ea typeface="+mj-ea"/>
                <a:cs typeface="+mj-cs"/>
              </a:defRPr>
            </a:lvl1pPr>
            <a:lvl2pPr algn="r" rtl="1" eaLnBrk="0" fontAlgn="base" hangingPunct="0">
              <a:spcBef>
                <a:spcPct val="0"/>
              </a:spcBef>
              <a:spcAft>
                <a:spcPct val="0"/>
              </a:spcAft>
              <a:defRPr sz="4400" b="1">
                <a:solidFill>
                  <a:schemeClr val="tx1"/>
                </a:solidFill>
                <a:latin typeface="Century Gothic" pitchFamily="34" charset="0"/>
                <a:cs typeface="Gisha" pitchFamily="34" charset="-79"/>
              </a:defRPr>
            </a:lvl2pPr>
            <a:lvl3pPr algn="r" rtl="1" eaLnBrk="0" fontAlgn="base" hangingPunct="0">
              <a:spcBef>
                <a:spcPct val="0"/>
              </a:spcBef>
              <a:spcAft>
                <a:spcPct val="0"/>
              </a:spcAft>
              <a:defRPr sz="4400" b="1">
                <a:solidFill>
                  <a:schemeClr val="tx1"/>
                </a:solidFill>
                <a:latin typeface="Century Gothic" pitchFamily="34" charset="0"/>
                <a:cs typeface="Gisha" pitchFamily="34" charset="-79"/>
              </a:defRPr>
            </a:lvl3pPr>
            <a:lvl4pPr algn="r" rtl="1" eaLnBrk="0" fontAlgn="base" hangingPunct="0">
              <a:spcBef>
                <a:spcPct val="0"/>
              </a:spcBef>
              <a:spcAft>
                <a:spcPct val="0"/>
              </a:spcAft>
              <a:defRPr sz="4400" b="1">
                <a:solidFill>
                  <a:schemeClr val="tx1"/>
                </a:solidFill>
                <a:latin typeface="Century Gothic" pitchFamily="34" charset="0"/>
                <a:cs typeface="Gisha" pitchFamily="34" charset="-79"/>
              </a:defRPr>
            </a:lvl4pPr>
            <a:lvl5pPr algn="r" rtl="1" eaLnBrk="0" fontAlgn="base" hangingPunct="0">
              <a:spcBef>
                <a:spcPct val="0"/>
              </a:spcBef>
              <a:spcAft>
                <a:spcPct val="0"/>
              </a:spcAft>
              <a:defRPr sz="4400" b="1">
                <a:solidFill>
                  <a:schemeClr val="tx1"/>
                </a:solidFill>
                <a:latin typeface="Century Gothic" pitchFamily="34" charset="0"/>
                <a:cs typeface="Gisha" pitchFamily="34" charset="-79"/>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pPr algn="ctr">
              <a:defRPr/>
            </a:pPr>
            <a:r>
              <a:rPr lang="he-IL" sz="5400"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נסיעות ונהיגה</a:t>
            </a:r>
          </a:p>
        </p:txBody>
      </p:sp>
      <p:pic>
        <p:nvPicPr>
          <p:cNvPr id="17413" name="Picture 2" descr="תוצאת תמונה עבור ‪back‬‏">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 y="5222877"/>
            <a:ext cx="133191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889804"/>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 y="0"/>
            <a:ext cx="12191239" cy="6858000"/>
          </a:xfrm>
          <a:prstGeom prst="rect">
            <a:avLst/>
          </a:prstGeom>
        </p:spPr>
      </p:pic>
      <p:sp>
        <p:nvSpPr>
          <p:cNvPr id="3" name="מציין מיקום תוכן 2"/>
          <p:cNvSpPr>
            <a:spLocks noGrp="1"/>
          </p:cNvSpPr>
          <p:nvPr>
            <p:ph idx="1"/>
          </p:nvPr>
        </p:nvSpPr>
        <p:spPr>
          <a:xfrm>
            <a:off x="2144713" y="1196976"/>
            <a:ext cx="8229600" cy="5256213"/>
          </a:xfrm>
        </p:spPr>
        <p:txBody>
          <a:bodyPr/>
          <a:lstStyle/>
          <a:p>
            <a:pPr>
              <a:buFont typeface="Arial" panose="020B0604020202020204" pitchFamily="34" charset="0"/>
              <a:buNone/>
              <a:defRPr/>
            </a:pPr>
            <a:r>
              <a:rPr lang="he-IL" dirty="0">
                <a:cs typeface="+mj-cs"/>
              </a:rPr>
              <a:t> </a:t>
            </a:r>
          </a:p>
        </p:txBody>
      </p:sp>
      <p:sp>
        <p:nvSpPr>
          <p:cNvPr id="21507" name="מציין מיקום של מספר שקופית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AEA9FA-47A9-4BC3-A5C6-79E8D15659CE}" type="slidenum">
              <a:rPr lang="he-IL" altLang="he-IL" smtClean="0">
                <a:cs typeface="Gisha" panose="020B0502040204020203" pitchFamily="34" charset="-79"/>
              </a:rPr>
              <a:pPr/>
              <a:t>5</a:t>
            </a:fld>
            <a:endParaRPr lang="he-IL" altLang="he-IL">
              <a:cs typeface="Gisha" panose="020B0502040204020203" pitchFamily="34" charset="-79"/>
            </a:endParaRPr>
          </a:p>
        </p:txBody>
      </p:sp>
      <p:sp>
        <p:nvSpPr>
          <p:cNvPr id="7" name="כותרת 3"/>
          <p:cNvSpPr txBox="1">
            <a:spLocks/>
          </p:cNvSpPr>
          <p:nvPr/>
        </p:nvSpPr>
        <p:spPr bwMode="auto">
          <a:xfrm>
            <a:off x="2144713" y="260350"/>
            <a:ext cx="8229600" cy="1143000"/>
          </a:xfrm>
          <a:prstGeom prst="rect">
            <a:avLst/>
          </a:prstGeom>
          <a:ln>
            <a:miter lim="800000"/>
            <a:headEnd/>
            <a:tailEnd/>
          </a:ln>
        </p:spPr>
        <p:txBody>
          <a:bodyPr/>
          <a:lstStyle>
            <a:lvl1pPr algn="r" rtl="1" eaLnBrk="0" fontAlgn="base" hangingPunct="0">
              <a:spcBef>
                <a:spcPct val="0"/>
              </a:spcBef>
              <a:spcAft>
                <a:spcPct val="0"/>
              </a:spcAft>
              <a:defRPr sz="4000" b="1" kern="1200">
                <a:solidFill>
                  <a:schemeClr val="tx1"/>
                </a:solidFill>
                <a:latin typeface="+mj-lt"/>
                <a:ea typeface="+mj-ea"/>
                <a:cs typeface="+mj-cs"/>
              </a:defRPr>
            </a:lvl1pPr>
            <a:lvl2pPr algn="r" rtl="1" eaLnBrk="0" fontAlgn="base" hangingPunct="0">
              <a:spcBef>
                <a:spcPct val="0"/>
              </a:spcBef>
              <a:spcAft>
                <a:spcPct val="0"/>
              </a:spcAft>
              <a:defRPr sz="4400" b="1">
                <a:solidFill>
                  <a:schemeClr val="tx1"/>
                </a:solidFill>
                <a:latin typeface="Century Gothic" pitchFamily="34" charset="0"/>
                <a:cs typeface="Gisha" pitchFamily="34" charset="-79"/>
              </a:defRPr>
            </a:lvl2pPr>
            <a:lvl3pPr algn="r" rtl="1" eaLnBrk="0" fontAlgn="base" hangingPunct="0">
              <a:spcBef>
                <a:spcPct val="0"/>
              </a:spcBef>
              <a:spcAft>
                <a:spcPct val="0"/>
              </a:spcAft>
              <a:defRPr sz="4400" b="1">
                <a:solidFill>
                  <a:schemeClr val="tx1"/>
                </a:solidFill>
                <a:latin typeface="Century Gothic" pitchFamily="34" charset="0"/>
                <a:cs typeface="Gisha" pitchFamily="34" charset="-79"/>
              </a:defRPr>
            </a:lvl3pPr>
            <a:lvl4pPr algn="r" rtl="1" eaLnBrk="0" fontAlgn="base" hangingPunct="0">
              <a:spcBef>
                <a:spcPct val="0"/>
              </a:spcBef>
              <a:spcAft>
                <a:spcPct val="0"/>
              </a:spcAft>
              <a:defRPr sz="4400" b="1">
                <a:solidFill>
                  <a:schemeClr val="tx1"/>
                </a:solidFill>
                <a:latin typeface="Century Gothic" pitchFamily="34" charset="0"/>
                <a:cs typeface="Gisha" pitchFamily="34" charset="-79"/>
              </a:defRPr>
            </a:lvl4pPr>
            <a:lvl5pPr algn="r" rtl="1" eaLnBrk="0" fontAlgn="base" hangingPunct="0">
              <a:spcBef>
                <a:spcPct val="0"/>
              </a:spcBef>
              <a:spcAft>
                <a:spcPct val="0"/>
              </a:spcAft>
              <a:defRPr sz="4400" b="1">
                <a:solidFill>
                  <a:schemeClr val="tx1"/>
                </a:solidFill>
                <a:latin typeface="Century Gothic" pitchFamily="34" charset="0"/>
                <a:cs typeface="Gisha" pitchFamily="34" charset="-79"/>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pPr algn="ctr">
              <a:defRPr/>
            </a:pPr>
            <a:r>
              <a:rPr lang="he-IL" sz="5400"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ניהול הטיול – מוקד </a:t>
            </a:r>
          </a:p>
        </p:txBody>
      </p:sp>
      <p:sp>
        <p:nvSpPr>
          <p:cNvPr id="9" name="מציין מיקום תוכן 2"/>
          <p:cNvSpPr txBox="1">
            <a:spLocks/>
          </p:cNvSpPr>
          <p:nvPr/>
        </p:nvSpPr>
        <p:spPr>
          <a:xfrm>
            <a:off x="616330" y="2257425"/>
            <a:ext cx="10960100" cy="4464050"/>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he-IL" sz="3600" dirty="0">
                <a:latin typeface="Narkisim" panose="020E0502050101010101" pitchFamily="34" charset="-79"/>
                <a:cs typeface="Narkisim" panose="020E0502050101010101" pitchFamily="34" charset="-79"/>
              </a:rPr>
              <a:t>תפקיד המוקד בשגרה – עובד 24/7</a:t>
            </a:r>
          </a:p>
          <a:p>
            <a:pPr lvl="1">
              <a:buFont typeface="Wingdings" panose="05000000000000000000" pitchFamily="2" charset="2"/>
              <a:buChar char="ü"/>
              <a:defRPr/>
            </a:pPr>
            <a:r>
              <a:rPr lang="he-IL" dirty="0">
                <a:latin typeface="Narkisim" panose="020E0502050101010101" pitchFamily="34" charset="-79"/>
                <a:cs typeface="Narkisim" panose="020E0502050101010101" pitchFamily="34" charset="-79"/>
              </a:rPr>
              <a:t>עורף טיולים, קשר עם הורים, דיווחים, העברת מידע והנחיות, משרד לילי.</a:t>
            </a:r>
          </a:p>
          <a:p>
            <a:pPr lvl="1">
              <a:buFont typeface="Wingdings" panose="05000000000000000000" pitchFamily="2" charset="2"/>
              <a:buChar char="ü"/>
              <a:defRPr/>
            </a:pPr>
            <a:r>
              <a:rPr lang="he-IL" dirty="0">
                <a:latin typeface="Narkisim" panose="020E0502050101010101" pitchFamily="34" charset="-79"/>
                <a:cs typeface="Narkisim" panose="020E0502050101010101" pitchFamily="34" charset="-79"/>
              </a:rPr>
              <a:t>ממשק – דיווחים שוטפים</a:t>
            </a:r>
          </a:p>
          <a:p>
            <a:pPr>
              <a:buFont typeface="Wingdings" panose="05000000000000000000" pitchFamily="2" charset="2"/>
              <a:buChar char="§"/>
              <a:defRPr/>
            </a:pPr>
            <a:r>
              <a:rPr lang="he-IL" sz="3600" dirty="0">
                <a:latin typeface="Narkisim" panose="020E0502050101010101" pitchFamily="34" charset="-79"/>
                <a:cs typeface="Narkisim" panose="020E0502050101010101" pitchFamily="34" charset="-79"/>
              </a:rPr>
              <a:t>תפקיד המוקד בחירום – </a:t>
            </a:r>
          </a:p>
          <a:p>
            <a:pPr lvl="1">
              <a:buFont typeface="Wingdings" panose="05000000000000000000" pitchFamily="2" charset="2"/>
              <a:buChar char="ü"/>
              <a:defRPr/>
            </a:pPr>
            <a:r>
              <a:rPr lang="he-IL" dirty="0">
                <a:latin typeface="Narkisim" panose="020E0502050101010101" pitchFamily="34" charset="-79"/>
                <a:cs typeface="Narkisim" panose="020E0502050101010101" pitchFamily="34" charset="-79"/>
              </a:rPr>
              <a:t>3 זירות – שטח, שבט, בית פיליפס.</a:t>
            </a:r>
          </a:p>
          <a:p>
            <a:pPr lvl="1">
              <a:buFont typeface="Wingdings" panose="05000000000000000000" pitchFamily="2" charset="2"/>
              <a:buChar char="ü"/>
              <a:defRPr/>
            </a:pPr>
            <a:r>
              <a:rPr lang="he-IL" dirty="0">
                <a:latin typeface="Narkisim" panose="020E0502050101010101" pitchFamily="34" charset="-79"/>
                <a:cs typeface="Narkisim" panose="020E0502050101010101" pitchFamily="34" charset="-79"/>
              </a:rPr>
              <a:t>ממשק – דיווח אירועים חריגים</a:t>
            </a:r>
          </a:p>
          <a:p>
            <a:pPr>
              <a:buFont typeface="Wingdings" panose="05000000000000000000" pitchFamily="2" charset="2"/>
              <a:buChar char="§"/>
              <a:defRPr/>
            </a:pPr>
            <a:r>
              <a:rPr lang="he-IL" dirty="0">
                <a:latin typeface="Narkisim" panose="020E0502050101010101" pitchFamily="34" charset="-79"/>
                <a:cs typeface="Narkisim" panose="020E0502050101010101" pitchFamily="34" charset="-79"/>
              </a:rPr>
              <a:t>ניתן להיעזר במוקד ברמה ניהולית – תקשורת מול הורים \ מיילים וכד'</a:t>
            </a:r>
          </a:p>
          <a:p>
            <a:pPr>
              <a:buFont typeface="Wingdings" panose="05000000000000000000" pitchFamily="2" charset="2"/>
              <a:buChar char="§"/>
              <a:defRPr/>
            </a:pPr>
            <a:endParaRPr lang="he-IL" dirty="0">
              <a:latin typeface="Narkisim" panose="020E0502050101010101" pitchFamily="34" charset="-79"/>
              <a:cs typeface="Narkisim" panose="020E0502050101010101" pitchFamily="34" charset="-79"/>
            </a:endParaRPr>
          </a:p>
          <a:p>
            <a:pPr>
              <a:buFont typeface="Wingdings" panose="05000000000000000000" pitchFamily="2" charset="2"/>
              <a:buChar char="§"/>
              <a:defRPr/>
            </a:pPr>
            <a:endParaRPr lang="he-IL"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3887617703"/>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 y="0"/>
            <a:ext cx="12191239" cy="6858000"/>
          </a:xfrm>
          <a:prstGeom prst="rect">
            <a:avLst/>
          </a:prstGeom>
        </p:spPr>
      </p:pic>
      <p:sp>
        <p:nvSpPr>
          <p:cNvPr id="2" name="כותרת 1"/>
          <p:cNvSpPr>
            <a:spLocks noGrp="1"/>
          </p:cNvSpPr>
          <p:nvPr>
            <p:ph type="title"/>
          </p:nvPr>
        </p:nvSpPr>
        <p:spPr>
          <a:xfrm>
            <a:off x="1992313" y="214313"/>
            <a:ext cx="8229600" cy="1143000"/>
          </a:xfrm>
        </p:spPr>
        <p:txBody>
          <a:bodyPr/>
          <a:lstStyle/>
          <a:p>
            <a:pPr algn="ctr">
              <a:defRPr/>
            </a:pPr>
            <a:r>
              <a:rPr lang="he-IL" sz="5400" b="1"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על מה מדווחים? ולמי...</a:t>
            </a:r>
          </a:p>
        </p:txBody>
      </p:sp>
      <p:sp>
        <p:nvSpPr>
          <p:cNvPr id="3" name="מציין מיקום תוכן 2"/>
          <p:cNvSpPr>
            <a:spLocks noGrp="1"/>
          </p:cNvSpPr>
          <p:nvPr>
            <p:ph idx="1"/>
          </p:nvPr>
        </p:nvSpPr>
        <p:spPr>
          <a:xfrm>
            <a:off x="8239214" y="3429000"/>
            <a:ext cx="4503737" cy="1035050"/>
          </a:xfrm>
        </p:spPr>
        <p:txBody>
          <a:bodyPr>
            <a:normAutofit/>
          </a:bodyPr>
          <a:lstStyle/>
          <a:p>
            <a:pPr marL="0" indent="0" algn="ctr">
              <a:buNone/>
              <a:defRPr/>
            </a:pPr>
            <a:r>
              <a:rPr lang="he-IL" sz="2500" dirty="0">
                <a:latin typeface="Calibri" panose="020F0502020204030204" pitchFamily="34" charset="0"/>
                <a:cs typeface="Calibri" panose="020F0502020204030204" pitchFamily="34" charset="0"/>
              </a:rPr>
              <a:t>המוקד בפסח </a:t>
            </a:r>
          </a:p>
          <a:p>
            <a:pPr marL="0" indent="0" algn="ctr">
              <a:buNone/>
              <a:defRPr/>
            </a:pPr>
            <a:r>
              <a:rPr lang="he-IL" sz="2500" dirty="0">
                <a:latin typeface="Calibri" panose="020F0502020204030204" pitchFamily="34" charset="0"/>
                <a:cs typeface="Calibri" panose="020F0502020204030204" pitchFamily="34" charset="0"/>
              </a:rPr>
              <a:t>(054-2440222)</a:t>
            </a:r>
            <a:endParaRPr lang="he-IL" sz="2500" u="sng" dirty="0">
              <a:latin typeface="Calibri" panose="020F0502020204030204" pitchFamily="34" charset="0"/>
              <a:cs typeface="Calibri" panose="020F0502020204030204" pitchFamily="34" charset="0"/>
            </a:endParaRPr>
          </a:p>
          <a:p>
            <a:pPr marL="0" indent="0">
              <a:buNone/>
              <a:defRPr/>
            </a:pPr>
            <a:endParaRPr lang="he-IL" sz="2500" dirty="0">
              <a:latin typeface="Calibri" panose="020F0502020204030204" pitchFamily="34" charset="0"/>
              <a:cs typeface="Calibri" panose="020F0502020204030204" pitchFamily="34" charset="0"/>
            </a:endParaRPr>
          </a:p>
        </p:txBody>
      </p:sp>
      <p:graphicFrame>
        <p:nvGraphicFramePr>
          <p:cNvPr id="5" name="טבלה 4"/>
          <p:cNvGraphicFramePr>
            <a:graphicFrameLocks noGrp="1"/>
          </p:cNvGraphicFramePr>
          <p:nvPr>
            <p:extLst>
              <p:ext uri="{D42A27DB-BD31-4B8C-83A1-F6EECF244321}">
                <p14:modId xmlns:p14="http://schemas.microsoft.com/office/powerpoint/2010/main" val="702453249"/>
              </p:ext>
            </p:extLst>
          </p:nvPr>
        </p:nvGraphicFramePr>
        <p:xfrm>
          <a:off x="311150" y="1704974"/>
          <a:ext cx="8478838" cy="4805364"/>
        </p:xfrm>
        <a:graphic>
          <a:graphicData uri="http://schemas.openxmlformats.org/drawingml/2006/table">
            <a:tbl>
              <a:tblPr rtl="1" firstRow="1" bandRow="1">
                <a:tableStyleId>{93296810-A885-4BE3-A3E7-6D5BEEA58F35}</a:tableStyleId>
              </a:tblPr>
              <a:tblGrid>
                <a:gridCol w="1929904">
                  <a:extLst>
                    <a:ext uri="{9D8B030D-6E8A-4147-A177-3AD203B41FA5}">
                      <a16:colId xmlns:a16="http://schemas.microsoft.com/office/drawing/2014/main" val="20000"/>
                    </a:ext>
                  </a:extLst>
                </a:gridCol>
                <a:gridCol w="3047724">
                  <a:extLst>
                    <a:ext uri="{9D8B030D-6E8A-4147-A177-3AD203B41FA5}">
                      <a16:colId xmlns:a16="http://schemas.microsoft.com/office/drawing/2014/main" val="20001"/>
                    </a:ext>
                  </a:extLst>
                </a:gridCol>
                <a:gridCol w="1809611">
                  <a:extLst>
                    <a:ext uri="{9D8B030D-6E8A-4147-A177-3AD203B41FA5}">
                      <a16:colId xmlns:a16="http://schemas.microsoft.com/office/drawing/2014/main" val="20002"/>
                    </a:ext>
                  </a:extLst>
                </a:gridCol>
                <a:gridCol w="1691599">
                  <a:extLst>
                    <a:ext uri="{9D8B030D-6E8A-4147-A177-3AD203B41FA5}">
                      <a16:colId xmlns:a16="http://schemas.microsoft.com/office/drawing/2014/main" val="20003"/>
                    </a:ext>
                  </a:extLst>
                </a:gridCol>
              </a:tblGrid>
              <a:tr h="472904">
                <a:tc>
                  <a:txBody>
                    <a:bodyPr/>
                    <a:lstStyle/>
                    <a:p>
                      <a:pPr algn="ctr" rtl="1"/>
                      <a:r>
                        <a:rPr lang="he-IL" sz="2000" dirty="0">
                          <a:latin typeface="Calibri" panose="020F0502020204030204" pitchFamily="34" charset="0"/>
                          <a:cs typeface="Calibri" panose="020F0502020204030204" pitchFamily="34" charset="0"/>
                        </a:rPr>
                        <a:t>סוג הדיווח</a:t>
                      </a:r>
                    </a:p>
                  </a:txBody>
                  <a:tcPr marL="91430" marR="91430" marT="45727" marB="45727">
                    <a:solidFill>
                      <a:schemeClr val="accent2"/>
                    </a:solidFill>
                  </a:tcPr>
                </a:tc>
                <a:tc>
                  <a:txBody>
                    <a:bodyPr/>
                    <a:lstStyle/>
                    <a:p>
                      <a:pPr algn="ctr" rtl="1"/>
                      <a:r>
                        <a:rPr lang="he-IL" sz="2000" dirty="0">
                          <a:latin typeface="Calibri" panose="020F0502020204030204" pitchFamily="34" charset="0"/>
                          <a:cs typeface="Calibri" panose="020F0502020204030204" pitchFamily="34" charset="0"/>
                        </a:rPr>
                        <a:t>מה מדווח?</a:t>
                      </a:r>
                    </a:p>
                  </a:txBody>
                  <a:tcPr marL="91430" marR="91430" marT="45727" marB="45727">
                    <a:solidFill>
                      <a:schemeClr val="accent2"/>
                    </a:solidFill>
                  </a:tcPr>
                </a:tc>
                <a:tc>
                  <a:txBody>
                    <a:bodyPr/>
                    <a:lstStyle/>
                    <a:p>
                      <a:pPr algn="ctr" rtl="1"/>
                      <a:r>
                        <a:rPr lang="he-IL" sz="2000" dirty="0">
                          <a:latin typeface="Calibri" panose="020F0502020204030204" pitchFamily="34" charset="0"/>
                          <a:cs typeface="Calibri" panose="020F0502020204030204" pitchFamily="34" charset="0"/>
                        </a:rPr>
                        <a:t>מי מדווח?</a:t>
                      </a:r>
                    </a:p>
                  </a:txBody>
                  <a:tcPr marL="91430" marR="91430" marT="45727" marB="45727">
                    <a:solidFill>
                      <a:schemeClr val="accent2"/>
                    </a:solidFill>
                  </a:tcPr>
                </a:tc>
                <a:tc>
                  <a:txBody>
                    <a:bodyPr/>
                    <a:lstStyle/>
                    <a:p>
                      <a:pPr algn="ctr" rtl="1"/>
                      <a:r>
                        <a:rPr lang="he-IL" sz="2000" dirty="0">
                          <a:latin typeface="Calibri" panose="020F0502020204030204" pitchFamily="34" charset="0"/>
                          <a:cs typeface="Calibri" panose="020F0502020204030204" pitchFamily="34" charset="0"/>
                        </a:rPr>
                        <a:t>למי מדווח?</a:t>
                      </a:r>
                    </a:p>
                  </a:txBody>
                  <a:tcPr marL="91430" marR="91430" marT="45727" marB="45727">
                    <a:solidFill>
                      <a:schemeClr val="accent2"/>
                    </a:solidFill>
                  </a:tcPr>
                </a:tc>
                <a:extLst>
                  <a:ext uri="{0D108BD9-81ED-4DB2-BD59-A6C34878D82A}">
                    <a16:rowId xmlns:a16="http://schemas.microsoft.com/office/drawing/2014/main" val="10000"/>
                  </a:ext>
                </a:extLst>
              </a:tr>
              <a:tr h="1269510">
                <a:tc>
                  <a:txBody>
                    <a:bodyPr/>
                    <a:lstStyle/>
                    <a:p>
                      <a:pPr algn="ctr" rtl="1"/>
                      <a:r>
                        <a:rPr lang="he-IL" sz="2400" dirty="0">
                          <a:latin typeface="Calibri" panose="020F0502020204030204" pitchFamily="34" charset="0"/>
                          <a:cs typeface="Calibri" panose="020F0502020204030204" pitchFamily="34" charset="0"/>
                        </a:rPr>
                        <a:t>דיווחי שגרה</a:t>
                      </a:r>
                      <a:endParaRPr lang="he-IL" sz="2400" b="1" dirty="0">
                        <a:latin typeface="Calibri" panose="020F0502020204030204" pitchFamily="34" charset="0"/>
                        <a:cs typeface="Calibri" panose="020F0502020204030204" pitchFamily="34" charset="0"/>
                      </a:endParaRPr>
                    </a:p>
                  </a:txBody>
                  <a:tcPr marL="91430" marR="91430" marT="45727" marB="45727" anchor="ctr">
                    <a:solidFill>
                      <a:srgbClr val="66FF99"/>
                    </a:solidFill>
                  </a:tcPr>
                </a:tc>
                <a:tc>
                  <a:txBody>
                    <a:bodyPr/>
                    <a:lstStyle/>
                    <a:p>
                      <a:pPr rtl="1"/>
                      <a:r>
                        <a:rPr lang="he-IL" sz="1800" dirty="0">
                          <a:latin typeface="Calibri" panose="020F0502020204030204" pitchFamily="34" charset="0"/>
                          <a:cs typeface="Calibri" panose="020F0502020204030204" pitchFamily="34" charset="0"/>
                        </a:rPr>
                        <a:t>כולם במסלול</a:t>
                      </a:r>
                    </a:p>
                    <a:p>
                      <a:pPr rtl="1"/>
                      <a:r>
                        <a:rPr lang="he-IL" sz="1800" dirty="0">
                          <a:latin typeface="Calibri" panose="020F0502020204030204" pitchFamily="34" charset="0"/>
                          <a:cs typeface="Calibri" panose="020F0502020204030204" pitchFamily="34" charset="0"/>
                        </a:rPr>
                        <a:t>כולם</a:t>
                      </a:r>
                      <a:r>
                        <a:rPr lang="he-IL" sz="1800" baseline="0" dirty="0">
                          <a:latin typeface="Calibri" panose="020F0502020204030204" pitchFamily="34" charset="0"/>
                          <a:cs typeface="Calibri" panose="020F0502020204030204" pitchFamily="34" charset="0"/>
                        </a:rPr>
                        <a:t> סיימו מסלול</a:t>
                      </a:r>
                    </a:p>
                    <a:p>
                      <a:pPr rtl="1"/>
                      <a:r>
                        <a:rPr lang="he-IL" sz="1800" baseline="0" dirty="0">
                          <a:latin typeface="Calibri" panose="020F0502020204030204" pitchFamily="34" charset="0"/>
                          <a:cs typeface="Calibri" panose="020F0502020204030204" pitchFamily="34" charset="0"/>
                        </a:rPr>
                        <a:t>כולם בחניון \ בבית</a:t>
                      </a:r>
                    </a:p>
                    <a:p>
                      <a:pPr rtl="1"/>
                      <a:r>
                        <a:rPr lang="he-IL" sz="1800" baseline="0" dirty="0">
                          <a:latin typeface="Calibri" panose="020F0502020204030204" pitchFamily="34" charset="0"/>
                          <a:cs typeface="Calibri" panose="020F0502020204030204" pitchFamily="34" charset="0"/>
                        </a:rPr>
                        <a:t>מספרי חניכים עד -18:00</a:t>
                      </a:r>
                      <a:endParaRPr lang="he-IL" sz="1800" dirty="0">
                        <a:latin typeface="Calibri" panose="020F0502020204030204" pitchFamily="34" charset="0"/>
                        <a:cs typeface="Calibri" panose="020F0502020204030204" pitchFamily="34" charset="0"/>
                      </a:endParaRPr>
                    </a:p>
                  </a:txBody>
                  <a:tcPr marL="91430" marR="91430" marT="45727" marB="45727" anchor="ctr">
                    <a:solidFill>
                      <a:srgbClr val="66FF99"/>
                    </a:solidFill>
                  </a:tcPr>
                </a:tc>
                <a:tc>
                  <a:txBody>
                    <a:bodyPr/>
                    <a:lstStyle/>
                    <a:p>
                      <a:pPr rtl="1"/>
                      <a:r>
                        <a:rPr lang="he-IL" sz="1800" dirty="0">
                          <a:latin typeface="Calibri" panose="020F0502020204030204" pitchFamily="34" charset="0"/>
                          <a:cs typeface="Calibri" panose="020F0502020204030204" pitchFamily="34" charset="0"/>
                        </a:rPr>
                        <a:t>מנהל\ת הטיול או מרכז\ת</a:t>
                      </a:r>
                      <a:r>
                        <a:rPr lang="he-IL" sz="1800" baseline="0" dirty="0">
                          <a:latin typeface="Calibri" panose="020F0502020204030204" pitchFamily="34" charset="0"/>
                          <a:cs typeface="Calibri" panose="020F0502020204030204" pitchFamily="34" charset="0"/>
                        </a:rPr>
                        <a:t> </a:t>
                      </a:r>
                      <a:r>
                        <a:rPr lang="he-IL" sz="1800" dirty="0">
                          <a:latin typeface="Calibri" panose="020F0502020204030204" pitchFamily="34" charset="0"/>
                          <a:cs typeface="Calibri" panose="020F0502020204030204" pitchFamily="34" charset="0"/>
                        </a:rPr>
                        <a:t>ההנהגה</a:t>
                      </a:r>
                    </a:p>
                  </a:txBody>
                  <a:tcPr marL="91430" marR="91430" marT="45727" marB="45727" anchor="ctr">
                    <a:solidFill>
                      <a:srgbClr val="66FF99"/>
                    </a:solidFill>
                  </a:tcPr>
                </a:tc>
                <a:tc>
                  <a:txBody>
                    <a:bodyPr/>
                    <a:lstStyle/>
                    <a:p>
                      <a:pPr rtl="1"/>
                      <a:r>
                        <a:rPr lang="he-IL" sz="1800" dirty="0">
                          <a:latin typeface="Calibri" panose="020F0502020204030204" pitchFamily="34" charset="0"/>
                          <a:cs typeface="Calibri" panose="020F0502020204030204" pitchFamily="34" charset="0"/>
                        </a:rPr>
                        <a:t>מוקד</a:t>
                      </a:r>
                    </a:p>
                  </a:txBody>
                  <a:tcPr marL="91430" marR="91430" marT="45727" marB="45727" anchor="ctr">
                    <a:solidFill>
                      <a:srgbClr val="66FF99"/>
                    </a:solidFill>
                  </a:tcPr>
                </a:tc>
                <a:extLst>
                  <a:ext uri="{0D108BD9-81ED-4DB2-BD59-A6C34878D82A}">
                    <a16:rowId xmlns:a16="http://schemas.microsoft.com/office/drawing/2014/main" val="10001"/>
                  </a:ext>
                </a:extLst>
              </a:tr>
              <a:tr h="914549">
                <a:tc>
                  <a:txBody>
                    <a:bodyPr/>
                    <a:lstStyle/>
                    <a:p>
                      <a:pPr algn="ctr" rtl="1"/>
                      <a:r>
                        <a:rPr lang="he-IL" sz="2400" dirty="0">
                          <a:latin typeface="Calibri" panose="020F0502020204030204" pitchFamily="34" charset="0"/>
                          <a:cs typeface="Calibri" panose="020F0502020204030204" pitchFamily="34" charset="0"/>
                        </a:rPr>
                        <a:t>שינוי משימה</a:t>
                      </a:r>
                      <a:endParaRPr lang="he-IL" sz="2400" b="1" dirty="0">
                        <a:latin typeface="Calibri" panose="020F0502020204030204" pitchFamily="34" charset="0"/>
                        <a:cs typeface="Calibri" panose="020F0502020204030204" pitchFamily="34" charset="0"/>
                      </a:endParaRPr>
                    </a:p>
                  </a:txBody>
                  <a:tcPr marL="91430" marR="91430" marT="45727" marB="45727" anchor="ctr">
                    <a:solidFill>
                      <a:srgbClr val="FFFF99"/>
                    </a:solidFill>
                  </a:tcPr>
                </a:tc>
                <a:tc>
                  <a:txBody>
                    <a:bodyPr/>
                    <a:lstStyle/>
                    <a:p>
                      <a:pPr rtl="1"/>
                      <a:r>
                        <a:rPr lang="he-IL" sz="1800" dirty="0">
                          <a:latin typeface="Calibri" panose="020F0502020204030204" pitchFamily="34" charset="0"/>
                          <a:cs typeface="Calibri" panose="020F0502020204030204" pitchFamily="34" charset="0"/>
                        </a:rPr>
                        <a:t>שינוי מסלול</a:t>
                      </a:r>
                    </a:p>
                    <a:p>
                      <a:pPr rtl="1"/>
                      <a:r>
                        <a:rPr lang="he-IL" sz="1800" dirty="0">
                          <a:latin typeface="Calibri" panose="020F0502020204030204" pitchFamily="34" charset="0"/>
                          <a:cs typeface="Calibri" panose="020F0502020204030204" pitchFamily="34" charset="0"/>
                        </a:rPr>
                        <a:t>שינוי מקום לינה</a:t>
                      </a:r>
                    </a:p>
                    <a:p>
                      <a:pPr rtl="1"/>
                      <a:r>
                        <a:rPr lang="he-IL" sz="1800" dirty="0">
                          <a:latin typeface="Calibri" panose="020F0502020204030204" pitchFamily="34" charset="0"/>
                          <a:cs typeface="Calibri" panose="020F0502020204030204" pitchFamily="34" charset="0"/>
                        </a:rPr>
                        <a:t>חזרה מוקדמת</a:t>
                      </a:r>
                    </a:p>
                  </a:txBody>
                  <a:tcPr marL="91430" marR="91430" marT="45727" marB="45727" anchor="ctr">
                    <a:solidFill>
                      <a:srgbClr val="FFFF99"/>
                    </a:solidFill>
                  </a:tcPr>
                </a:tc>
                <a:tc>
                  <a:txBody>
                    <a:bodyPr/>
                    <a:lstStyle/>
                    <a:p>
                      <a:pPr rtl="1"/>
                      <a:r>
                        <a:rPr lang="he-IL" sz="1800" dirty="0">
                          <a:latin typeface="Calibri" panose="020F0502020204030204" pitchFamily="34" charset="0"/>
                          <a:cs typeface="Calibri" panose="020F0502020204030204" pitchFamily="34" charset="0"/>
                        </a:rPr>
                        <a:t>מרכז\ת ההנהגה</a:t>
                      </a:r>
                    </a:p>
                  </a:txBody>
                  <a:tcPr marL="91430" marR="91430" marT="45727" marB="45727" anchor="ctr">
                    <a:solidFill>
                      <a:srgbClr val="FFFF99"/>
                    </a:solidFill>
                  </a:tcPr>
                </a:tc>
                <a:tc>
                  <a:txBody>
                    <a:bodyPr/>
                    <a:lstStyle/>
                    <a:p>
                      <a:pPr rtl="1"/>
                      <a:r>
                        <a:rPr lang="he-IL" sz="1800" dirty="0">
                          <a:latin typeface="Calibri" panose="020F0502020204030204" pitchFamily="34" charset="0"/>
                          <a:cs typeface="Calibri" panose="020F0502020204030204" pitchFamily="34" charset="0"/>
                        </a:rPr>
                        <a:t>מוקד</a:t>
                      </a:r>
                    </a:p>
                    <a:p>
                      <a:pPr rtl="1"/>
                      <a:r>
                        <a:rPr lang="he-IL" sz="1800" dirty="0">
                          <a:latin typeface="Calibri" panose="020F0502020204030204" pitchFamily="34" charset="0"/>
                          <a:cs typeface="Calibri" panose="020F0502020204030204" pitchFamily="34" charset="0"/>
                        </a:rPr>
                        <a:t>מנהל\ת</a:t>
                      </a:r>
                      <a:r>
                        <a:rPr lang="he-IL" sz="1800" baseline="0" dirty="0">
                          <a:latin typeface="Calibri" panose="020F0502020204030204" pitchFamily="34" charset="0"/>
                          <a:cs typeface="Calibri" panose="020F0502020204030204" pitchFamily="34" charset="0"/>
                        </a:rPr>
                        <a:t> </a:t>
                      </a:r>
                      <a:r>
                        <a:rPr lang="he-IL" sz="1800" dirty="0">
                          <a:latin typeface="Calibri" panose="020F0502020204030204" pitchFamily="34" charset="0"/>
                          <a:cs typeface="Calibri" panose="020F0502020204030204" pitchFamily="34" charset="0"/>
                        </a:rPr>
                        <a:t>המרחב</a:t>
                      </a:r>
                    </a:p>
                    <a:p>
                      <a:pPr rtl="1"/>
                      <a:r>
                        <a:rPr lang="he-IL" sz="1800" dirty="0">
                          <a:latin typeface="Calibri" panose="020F0502020204030204" pitchFamily="34" charset="0"/>
                          <a:cs typeface="Calibri" panose="020F0502020204030204" pitchFamily="34" charset="0"/>
                        </a:rPr>
                        <a:t>דרג מתנדב</a:t>
                      </a:r>
                    </a:p>
                  </a:txBody>
                  <a:tcPr marL="91430" marR="91430" marT="45727" marB="45727" anchor="ctr">
                    <a:solidFill>
                      <a:srgbClr val="FFFF99"/>
                    </a:solidFill>
                  </a:tcPr>
                </a:tc>
                <a:extLst>
                  <a:ext uri="{0D108BD9-81ED-4DB2-BD59-A6C34878D82A}">
                    <a16:rowId xmlns:a16="http://schemas.microsoft.com/office/drawing/2014/main" val="10002"/>
                  </a:ext>
                </a:extLst>
              </a:tr>
              <a:tr h="1269510">
                <a:tc>
                  <a:txBody>
                    <a:bodyPr/>
                    <a:lstStyle/>
                    <a:p>
                      <a:pPr algn="ctr" rtl="1"/>
                      <a:r>
                        <a:rPr lang="he-IL" sz="2400" dirty="0">
                          <a:latin typeface="Calibri" panose="020F0502020204030204" pitchFamily="34" charset="0"/>
                          <a:cs typeface="Calibri" panose="020F0502020204030204" pitchFamily="34" charset="0"/>
                        </a:rPr>
                        <a:t>דיווח אירוע חריג</a:t>
                      </a:r>
                      <a:endParaRPr lang="he-IL" sz="2400" b="1" dirty="0">
                        <a:latin typeface="Calibri" panose="020F0502020204030204" pitchFamily="34" charset="0"/>
                        <a:cs typeface="Calibri" panose="020F0502020204030204" pitchFamily="34" charset="0"/>
                      </a:endParaRPr>
                    </a:p>
                  </a:txBody>
                  <a:tcPr marL="91430" marR="91430" marT="45727" marB="45727" anchor="ctr">
                    <a:solidFill>
                      <a:srgbClr val="FFCC66"/>
                    </a:solidFill>
                  </a:tcPr>
                </a:tc>
                <a:tc>
                  <a:txBody>
                    <a:bodyPr/>
                    <a:lstStyle/>
                    <a:p>
                      <a:pPr rtl="1"/>
                      <a:r>
                        <a:rPr lang="he-IL" sz="1800" dirty="0">
                          <a:latin typeface="Calibri" panose="020F0502020204030204" pitchFamily="34" charset="0"/>
                          <a:cs typeface="Calibri" panose="020F0502020204030204" pitchFamily="34" charset="0"/>
                        </a:rPr>
                        <a:t>פציעה</a:t>
                      </a:r>
                    </a:p>
                    <a:p>
                      <a:pPr rtl="1"/>
                      <a:r>
                        <a:rPr lang="he-IL" sz="1800" dirty="0">
                          <a:latin typeface="Calibri" panose="020F0502020204030204" pitchFamily="34" charset="0"/>
                          <a:cs typeface="Calibri" panose="020F0502020204030204" pitchFamily="34" charset="0"/>
                        </a:rPr>
                        <a:t>פינוי רפואי</a:t>
                      </a:r>
                    </a:p>
                    <a:p>
                      <a:pPr rtl="1"/>
                      <a:r>
                        <a:rPr lang="he-IL" sz="1800" dirty="0">
                          <a:latin typeface="Calibri" panose="020F0502020204030204" pitchFamily="34" charset="0"/>
                          <a:cs typeface="Calibri" panose="020F0502020204030204" pitchFamily="34" charset="0"/>
                        </a:rPr>
                        <a:t>אירוע בטיחות (גם כמעט ו...)</a:t>
                      </a:r>
                    </a:p>
                    <a:p>
                      <a:pPr rtl="1"/>
                      <a:r>
                        <a:rPr lang="he-IL" sz="1800" dirty="0">
                          <a:latin typeface="Calibri" panose="020F0502020204030204" pitchFamily="34" charset="0"/>
                          <a:cs typeface="Calibri" panose="020F0502020204030204" pitchFamily="34" charset="0"/>
                        </a:rPr>
                        <a:t>לא נורמטיבי</a:t>
                      </a:r>
                    </a:p>
                  </a:txBody>
                  <a:tcPr marL="91430" marR="91430" marT="45727" marB="45727" anchor="ctr">
                    <a:solidFill>
                      <a:srgbClr val="FFCC66"/>
                    </a:solidFill>
                  </a:tcPr>
                </a:tc>
                <a:tc>
                  <a:txBody>
                    <a:bodyPr/>
                    <a:lstStyle/>
                    <a:p>
                      <a:pPr rtl="1"/>
                      <a:r>
                        <a:rPr lang="he-IL" sz="1800" dirty="0">
                          <a:latin typeface="Calibri" panose="020F0502020204030204" pitchFamily="34" charset="0"/>
                          <a:cs typeface="Calibri" panose="020F0502020204030204" pitchFamily="34" charset="0"/>
                        </a:rPr>
                        <a:t>מנהל\ת הטיול או מרכז\ת</a:t>
                      </a:r>
                      <a:r>
                        <a:rPr lang="he-IL" sz="1800" baseline="0" dirty="0">
                          <a:latin typeface="Calibri" panose="020F0502020204030204" pitchFamily="34" charset="0"/>
                          <a:cs typeface="Calibri" panose="020F0502020204030204" pitchFamily="34" charset="0"/>
                        </a:rPr>
                        <a:t> </a:t>
                      </a:r>
                      <a:r>
                        <a:rPr lang="he-IL" sz="1800" dirty="0">
                          <a:latin typeface="Calibri" panose="020F0502020204030204" pitchFamily="34" charset="0"/>
                          <a:cs typeface="Calibri" panose="020F0502020204030204" pitchFamily="34" charset="0"/>
                        </a:rPr>
                        <a:t>ההנהגה</a:t>
                      </a:r>
                    </a:p>
                  </a:txBody>
                  <a:tcPr marL="91430" marR="91430" marT="45727" marB="45727" anchor="ctr">
                    <a:solidFill>
                      <a:srgbClr val="FFCC66"/>
                    </a:solidFill>
                  </a:tcPr>
                </a:tc>
                <a:tc>
                  <a:txBody>
                    <a:bodyPr/>
                    <a:lstStyle/>
                    <a:p>
                      <a:pPr rtl="1"/>
                      <a:r>
                        <a:rPr lang="he-IL" sz="1800" dirty="0">
                          <a:latin typeface="Calibri" panose="020F0502020204030204" pitchFamily="34" charset="0"/>
                          <a:cs typeface="Calibri" panose="020F0502020204030204" pitchFamily="34" charset="0"/>
                        </a:rPr>
                        <a:t>מנהל\ת</a:t>
                      </a:r>
                      <a:r>
                        <a:rPr lang="he-IL" sz="1800" baseline="0" dirty="0">
                          <a:latin typeface="Calibri" panose="020F0502020204030204" pitchFamily="34" charset="0"/>
                          <a:cs typeface="Calibri" panose="020F0502020204030204" pitchFamily="34" charset="0"/>
                        </a:rPr>
                        <a:t> </a:t>
                      </a:r>
                      <a:r>
                        <a:rPr lang="he-IL" sz="1800" dirty="0">
                          <a:latin typeface="Calibri" panose="020F0502020204030204" pitchFamily="34" charset="0"/>
                          <a:cs typeface="Calibri" panose="020F0502020204030204" pitchFamily="34" charset="0"/>
                        </a:rPr>
                        <a:t>המרחב</a:t>
                      </a:r>
                    </a:p>
                    <a:p>
                      <a:pPr rtl="1"/>
                      <a:r>
                        <a:rPr lang="he-IL" sz="1800" dirty="0">
                          <a:latin typeface="Calibri" panose="020F0502020204030204" pitchFamily="34" charset="0"/>
                          <a:cs typeface="Calibri" panose="020F0502020204030204" pitchFamily="34" charset="0"/>
                        </a:rPr>
                        <a:t>מוקד</a:t>
                      </a:r>
                    </a:p>
                  </a:txBody>
                  <a:tcPr marL="91430" marR="91430" marT="45727" marB="45727" anchor="ctr">
                    <a:solidFill>
                      <a:srgbClr val="FFCC66"/>
                    </a:solidFill>
                  </a:tcPr>
                </a:tc>
                <a:extLst>
                  <a:ext uri="{0D108BD9-81ED-4DB2-BD59-A6C34878D82A}">
                    <a16:rowId xmlns:a16="http://schemas.microsoft.com/office/drawing/2014/main" val="10003"/>
                  </a:ext>
                </a:extLst>
              </a:tr>
              <a:tr h="878891">
                <a:tc>
                  <a:txBody>
                    <a:bodyPr/>
                    <a:lstStyle/>
                    <a:p>
                      <a:pPr algn="ctr" rtl="1"/>
                      <a:r>
                        <a:rPr lang="he-IL" sz="2400" dirty="0">
                          <a:solidFill>
                            <a:schemeClr val="bg1"/>
                          </a:solidFill>
                          <a:latin typeface="Calibri" panose="020F0502020204030204" pitchFamily="34" charset="0"/>
                          <a:cs typeface="Calibri" panose="020F0502020204030204" pitchFamily="34" charset="0"/>
                        </a:rPr>
                        <a:t>דיווח אירוע חירום</a:t>
                      </a:r>
                      <a:endParaRPr lang="he-IL" sz="2400" b="1" dirty="0">
                        <a:solidFill>
                          <a:schemeClr val="bg1"/>
                        </a:solidFill>
                        <a:latin typeface="Calibri" panose="020F0502020204030204" pitchFamily="34" charset="0"/>
                        <a:cs typeface="Calibri" panose="020F0502020204030204" pitchFamily="34" charset="0"/>
                      </a:endParaRPr>
                    </a:p>
                  </a:txBody>
                  <a:tcPr marL="91430" marR="91430" marT="45727" marB="45727" anchor="ctr">
                    <a:solidFill>
                      <a:srgbClr val="FF1515"/>
                    </a:solidFill>
                  </a:tcPr>
                </a:tc>
                <a:tc>
                  <a:txBody>
                    <a:bodyPr/>
                    <a:lstStyle/>
                    <a:p>
                      <a:pPr rtl="1"/>
                      <a:r>
                        <a:rPr lang="he-IL" sz="1800" dirty="0">
                          <a:solidFill>
                            <a:schemeClr val="bg1"/>
                          </a:solidFill>
                          <a:latin typeface="Calibri" panose="020F0502020204030204" pitchFamily="34" charset="0"/>
                          <a:cs typeface="Calibri" panose="020F0502020204030204" pitchFamily="34" charset="0"/>
                        </a:rPr>
                        <a:t>פינוי</a:t>
                      </a:r>
                      <a:r>
                        <a:rPr lang="he-IL" sz="1800" baseline="0" dirty="0">
                          <a:solidFill>
                            <a:schemeClr val="bg1"/>
                          </a:solidFill>
                          <a:latin typeface="Calibri" panose="020F0502020204030204" pitchFamily="34" charset="0"/>
                          <a:cs typeface="Calibri" panose="020F0502020204030204" pitchFamily="34" charset="0"/>
                        </a:rPr>
                        <a:t> </a:t>
                      </a:r>
                      <a:r>
                        <a:rPr lang="he-IL" sz="1800" baseline="0" dirty="0" err="1">
                          <a:solidFill>
                            <a:schemeClr val="bg1"/>
                          </a:solidFill>
                          <a:latin typeface="Calibri" panose="020F0502020204030204" pitchFamily="34" charset="0"/>
                          <a:cs typeface="Calibri" panose="020F0502020204030204" pitchFamily="34" charset="0"/>
                        </a:rPr>
                        <a:t>מיידי</a:t>
                      </a:r>
                      <a:endParaRPr lang="he-IL" sz="1800" dirty="0">
                        <a:solidFill>
                          <a:schemeClr val="bg1"/>
                        </a:solidFill>
                        <a:latin typeface="Calibri" panose="020F0502020204030204" pitchFamily="34" charset="0"/>
                        <a:cs typeface="Calibri" panose="020F0502020204030204" pitchFamily="34" charset="0"/>
                      </a:endParaRPr>
                    </a:p>
                  </a:txBody>
                  <a:tcPr marL="91430" marR="91430" marT="45727" marB="45727" anchor="ctr">
                    <a:solidFill>
                      <a:srgbClr val="FF1515"/>
                    </a:solidFill>
                  </a:tcPr>
                </a:tc>
                <a:tc>
                  <a:txBody>
                    <a:bodyPr/>
                    <a:lstStyle/>
                    <a:p>
                      <a:pPr rtl="1"/>
                      <a:r>
                        <a:rPr lang="he-IL" sz="1800" dirty="0">
                          <a:solidFill>
                            <a:schemeClr val="bg1"/>
                          </a:solidFill>
                          <a:latin typeface="Calibri" panose="020F0502020204030204" pitchFamily="34" charset="0"/>
                          <a:cs typeface="Calibri" panose="020F0502020204030204" pitchFamily="34" charset="0"/>
                        </a:rPr>
                        <a:t>אחראי</a:t>
                      </a:r>
                      <a:r>
                        <a:rPr lang="he-IL" sz="1800" baseline="0" dirty="0">
                          <a:solidFill>
                            <a:schemeClr val="bg1"/>
                          </a:solidFill>
                          <a:latin typeface="Calibri" panose="020F0502020204030204" pitchFamily="34" charset="0"/>
                          <a:cs typeface="Calibri" panose="020F0502020204030204" pitchFamily="34" charset="0"/>
                        </a:rPr>
                        <a:t> בשטח</a:t>
                      </a:r>
                    </a:p>
                    <a:p>
                      <a:pPr rtl="1"/>
                      <a:r>
                        <a:rPr lang="he-IL" sz="1800" baseline="0" dirty="0">
                          <a:solidFill>
                            <a:schemeClr val="bg1"/>
                          </a:solidFill>
                          <a:latin typeface="Calibri" panose="020F0502020204030204" pitchFamily="34" charset="0"/>
                          <a:cs typeface="Calibri" panose="020F0502020204030204" pitchFamily="34" charset="0"/>
                        </a:rPr>
                        <a:t>מרכז\ת ההנהגה</a:t>
                      </a:r>
                      <a:endParaRPr lang="he-IL" sz="1800" dirty="0">
                        <a:solidFill>
                          <a:schemeClr val="bg1"/>
                        </a:solidFill>
                        <a:latin typeface="Calibri" panose="020F0502020204030204" pitchFamily="34" charset="0"/>
                        <a:cs typeface="Calibri" panose="020F0502020204030204" pitchFamily="34" charset="0"/>
                      </a:endParaRPr>
                    </a:p>
                  </a:txBody>
                  <a:tcPr marL="91430" marR="91430" marT="45727" marB="45727" anchor="ctr">
                    <a:solidFill>
                      <a:srgbClr val="FF1515"/>
                    </a:solidFill>
                  </a:tcPr>
                </a:tc>
                <a:tc>
                  <a:txBody>
                    <a:bodyPr/>
                    <a:lstStyle/>
                    <a:p>
                      <a:pPr rtl="1"/>
                      <a:r>
                        <a:rPr lang="he-IL" sz="1800" dirty="0">
                          <a:solidFill>
                            <a:schemeClr val="bg1"/>
                          </a:solidFill>
                          <a:latin typeface="Calibri" panose="020F0502020204030204" pitchFamily="34" charset="0"/>
                          <a:cs typeface="Calibri" panose="020F0502020204030204" pitchFamily="34" charset="0"/>
                        </a:rPr>
                        <a:t>חדר מצב</a:t>
                      </a:r>
                    </a:p>
                    <a:p>
                      <a:pPr rtl="1"/>
                      <a:r>
                        <a:rPr lang="he-IL" sz="1800" dirty="0">
                          <a:solidFill>
                            <a:schemeClr val="bg1"/>
                          </a:solidFill>
                          <a:latin typeface="Calibri" panose="020F0502020204030204" pitchFamily="34" charset="0"/>
                          <a:cs typeface="Calibri" panose="020F0502020204030204" pitchFamily="34" charset="0"/>
                        </a:rPr>
                        <a:t>מנהל\ת המרחב</a:t>
                      </a:r>
                    </a:p>
                  </a:txBody>
                  <a:tcPr marL="91430" marR="91430" marT="45727" marB="45727" anchor="ctr">
                    <a:solidFill>
                      <a:srgbClr val="FF1515"/>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8161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239" cy="6858000"/>
          </a:xfrm>
          <a:prstGeom prst="rect">
            <a:avLst/>
          </a:prstGeom>
        </p:spPr>
      </p:pic>
      <p:grpSp>
        <p:nvGrpSpPr>
          <p:cNvPr id="19460" name="קבוצה 30"/>
          <p:cNvGrpSpPr>
            <a:grpSpLocks/>
          </p:cNvGrpSpPr>
          <p:nvPr/>
        </p:nvGrpSpPr>
        <p:grpSpPr bwMode="auto">
          <a:xfrm>
            <a:off x="6043614" y="1053303"/>
            <a:ext cx="1633538" cy="850904"/>
            <a:chOff x="4400142" y="806560"/>
            <a:chExt cx="1634155" cy="573682"/>
          </a:xfrm>
        </p:grpSpPr>
        <p:sp>
          <p:nvSpPr>
            <p:cNvPr id="104" name="מלבן מעוגל 103"/>
            <p:cNvSpPr/>
            <p:nvPr/>
          </p:nvSpPr>
          <p:spPr>
            <a:xfrm>
              <a:off x="4400142" y="806560"/>
              <a:ext cx="1634155" cy="50303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5" name="מלבן 104"/>
            <p:cNvSpPr/>
            <p:nvPr/>
          </p:nvSpPr>
          <p:spPr>
            <a:xfrm>
              <a:off x="4414435" y="907171"/>
              <a:ext cx="1605568" cy="473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2000" b="1" dirty="0">
                  <a:latin typeface="Calibri" panose="020F0502020204030204" pitchFamily="34" charset="0"/>
                  <a:cs typeface="Calibri" panose="020F0502020204030204" pitchFamily="34" charset="0"/>
                </a:rPr>
                <a:t>אירוע בזמן הטיול</a:t>
              </a:r>
            </a:p>
          </p:txBody>
        </p:sp>
      </p:grpSp>
      <p:sp>
        <p:nvSpPr>
          <p:cNvPr id="32" name="מחבר ישר 5"/>
          <p:cNvSpPr/>
          <p:nvPr/>
        </p:nvSpPr>
        <p:spPr>
          <a:xfrm>
            <a:off x="4191001" y="1803401"/>
            <a:ext cx="2640013" cy="201613"/>
          </a:xfrm>
          <a:custGeom>
            <a:avLst/>
            <a:gdLst/>
            <a:ahLst/>
            <a:cxnLst/>
            <a:rect l="0" t="0" r="0" b="0"/>
            <a:pathLst>
              <a:path>
                <a:moveTo>
                  <a:pt x="2640120" y="0"/>
                </a:moveTo>
                <a:lnTo>
                  <a:pt x="2640120" y="100607"/>
                </a:lnTo>
                <a:lnTo>
                  <a:pt x="0" y="100607"/>
                </a:lnTo>
                <a:lnTo>
                  <a:pt x="0" y="20121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62" name="קבוצה 32"/>
          <p:cNvGrpSpPr>
            <a:grpSpLocks/>
          </p:cNvGrpSpPr>
          <p:nvPr/>
        </p:nvGrpSpPr>
        <p:grpSpPr bwMode="auto">
          <a:xfrm>
            <a:off x="3665539" y="2005014"/>
            <a:ext cx="1050925" cy="503237"/>
            <a:chOff x="2051719" y="1510815"/>
            <a:chExt cx="1050760" cy="503039"/>
          </a:xfrm>
        </p:grpSpPr>
        <p:sp>
          <p:nvSpPr>
            <p:cNvPr id="102" name="מלבן מעוגל 101"/>
            <p:cNvSpPr/>
            <p:nvPr/>
          </p:nvSpPr>
          <p:spPr>
            <a:xfrm>
              <a:off x="2051719" y="1510815"/>
              <a:ext cx="1050760" cy="50303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3" name="מלבן 102"/>
            <p:cNvSpPr/>
            <p:nvPr/>
          </p:nvSpPr>
          <p:spPr>
            <a:xfrm>
              <a:off x="2066004" y="1525096"/>
              <a:ext cx="1022189" cy="4744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dirty="0">
                  <a:latin typeface="Calibri" panose="020F0502020204030204" pitchFamily="34" charset="0"/>
                  <a:cs typeface="Calibri" panose="020F0502020204030204" pitchFamily="34" charset="0"/>
                </a:rPr>
                <a:t>אירוע בטיחות</a:t>
              </a:r>
            </a:p>
          </p:txBody>
        </p:sp>
      </p:grpSp>
      <p:sp>
        <p:nvSpPr>
          <p:cNvPr id="34" name="מחבר ישר 8"/>
          <p:cNvSpPr/>
          <p:nvPr/>
        </p:nvSpPr>
        <p:spPr>
          <a:xfrm>
            <a:off x="2590800" y="2508251"/>
            <a:ext cx="1600200" cy="200025"/>
          </a:xfrm>
          <a:custGeom>
            <a:avLst/>
            <a:gdLst/>
            <a:ahLst/>
            <a:cxnLst/>
            <a:rect l="0" t="0" r="0" b="0"/>
            <a:pathLst>
              <a:path>
                <a:moveTo>
                  <a:pt x="1600456" y="0"/>
                </a:moveTo>
                <a:lnTo>
                  <a:pt x="1600456" y="100607"/>
                </a:lnTo>
                <a:lnTo>
                  <a:pt x="0" y="100607"/>
                </a:lnTo>
                <a:lnTo>
                  <a:pt x="0" y="2012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64" name="קבוצה 34"/>
          <p:cNvGrpSpPr>
            <a:grpSpLocks/>
          </p:cNvGrpSpPr>
          <p:nvPr/>
        </p:nvGrpSpPr>
        <p:grpSpPr bwMode="auto">
          <a:xfrm>
            <a:off x="2212976" y="2708275"/>
            <a:ext cx="754063" cy="503238"/>
            <a:chOff x="599364" y="2215069"/>
            <a:chExt cx="754558" cy="503039"/>
          </a:xfrm>
        </p:grpSpPr>
        <p:sp>
          <p:nvSpPr>
            <p:cNvPr id="100" name="מלבן מעוגל 99"/>
            <p:cNvSpPr/>
            <p:nvPr/>
          </p:nvSpPr>
          <p:spPr>
            <a:xfrm>
              <a:off x="599364" y="2215069"/>
              <a:ext cx="754558" cy="50303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1" name="מלבן 100"/>
            <p:cNvSpPr/>
            <p:nvPr/>
          </p:nvSpPr>
          <p:spPr>
            <a:xfrm>
              <a:off x="613661" y="2229351"/>
              <a:ext cx="725963" cy="4744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dirty="0">
                  <a:latin typeface="Calibri" panose="020F0502020204030204" pitchFamily="34" charset="0"/>
                  <a:cs typeface="Calibri" panose="020F0502020204030204" pitchFamily="34" charset="0"/>
                </a:rPr>
                <a:t>כמעט ונפגע</a:t>
              </a:r>
            </a:p>
          </p:txBody>
        </p:sp>
      </p:grpSp>
      <p:sp>
        <p:nvSpPr>
          <p:cNvPr id="36" name="מחבר ישר 11"/>
          <p:cNvSpPr/>
          <p:nvPr/>
        </p:nvSpPr>
        <p:spPr>
          <a:xfrm>
            <a:off x="2544764" y="3211513"/>
            <a:ext cx="90487" cy="201612"/>
          </a:xfrm>
          <a:custGeom>
            <a:avLst/>
            <a:gdLst/>
            <a:ahLst/>
            <a:cxnLst/>
            <a:rect l="0" t="0" r="0" b="0"/>
            <a:pathLst>
              <a:path>
                <a:moveTo>
                  <a:pt x="45720" y="0"/>
                </a:moveTo>
                <a:lnTo>
                  <a:pt x="45720" y="2012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66" name="קבוצה 36"/>
          <p:cNvGrpSpPr>
            <a:grpSpLocks/>
          </p:cNvGrpSpPr>
          <p:nvPr/>
        </p:nvGrpSpPr>
        <p:grpSpPr bwMode="auto">
          <a:xfrm>
            <a:off x="1616076" y="3413125"/>
            <a:ext cx="1947863" cy="503238"/>
            <a:chOff x="2440" y="2919324"/>
            <a:chExt cx="1948406" cy="503039"/>
          </a:xfrm>
        </p:grpSpPr>
        <p:sp>
          <p:nvSpPr>
            <p:cNvPr id="98" name="מלבן מעוגל 97"/>
            <p:cNvSpPr/>
            <p:nvPr/>
          </p:nvSpPr>
          <p:spPr>
            <a:xfrm>
              <a:off x="2440" y="2919324"/>
              <a:ext cx="1948406" cy="50303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9" name="מלבן 98"/>
            <p:cNvSpPr/>
            <p:nvPr/>
          </p:nvSpPr>
          <p:spPr>
            <a:xfrm>
              <a:off x="16732" y="2933606"/>
              <a:ext cx="1919822" cy="4744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dirty="0">
                  <a:latin typeface="Calibri" panose="020F0502020204030204" pitchFamily="34" charset="0"/>
                  <a:cs typeface="Calibri" panose="020F0502020204030204" pitchFamily="34" charset="0"/>
                </a:rPr>
                <a:t>וידוא שאין תקלות דומות</a:t>
              </a:r>
            </a:p>
          </p:txBody>
        </p:sp>
      </p:grpSp>
      <p:sp>
        <p:nvSpPr>
          <p:cNvPr id="38" name="מחבר ישר 14"/>
          <p:cNvSpPr/>
          <p:nvPr/>
        </p:nvSpPr>
        <p:spPr>
          <a:xfrm>
            <a:off x="4191000" y="2508251"/>
            <a:ext cx="1600200" cy="200025"/>
          </a:xfrm>
          <a:custGeom>
            <a:avLst/>
            <a:gdLst/>
            <a:ahLst/>
            <a:cxnLst/>
            <a:rect l="0" t="0" r="0" b="0"/>
            <a:pathLst>
              <a:path>
                <a:moveTo>
                  <a:pt x="0" y="0"/>
                </a:moveTo>
                <a:lnTo>
                  <a:pt x="0" y="100607"/>
                </a:lnTo>
                <a:lnTo>
                  <a:pt x="1600456" y="100607"/>
                </a:lnTo>
                <a:lnTo>
                  <a:pt x="1600456" y="2012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68" name="קבוצה 38"/>
          <p:cNvGrpSpPr>
            <a:grpSpLocks/>
          </p:cNvGrpSpPr>
          <p:nvPr/>
        </p:nvGrpSpPr>
        <p:grpSpPr bwMode="auto">
          <a:xfrm>
            <a:off x="5413375" y="2708275"/>
            <a:ext cx="755650" cy="503238"/>
            <a:chOff x="3800277" y="2215069"/>
            <a:chExt cx="754558" cy="503039"/>
          </a:xfrm>
        </p:grpSpPr>
        <p:sp>
          <p:nvSpPr>
            <p:cNvPr id="96" name="מלבן מעוגל 95"/>
            <p:cNvSpPr/>
            <p:nvPr/>
          </p:nvSpPr>
          <p:spPr>
            <a:xfrm>
              <a:off x="3800277" y="2215069"/>
              <a:ext cx="754558" cy="50303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7" name="מלבן 96"/>
            <p:cNvSpPr/>
            <p:nvPr/>
          </p:nvSpPr>
          <p:spPr>
            <a:xfrm>
              <a:off x="3814544" y="2229351"/>
              <a:ext cx="726024" cy="4744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dirty="0">
                  <a:latin typeface="Calibri" panose="020F0502020204030204" pitchFamily="34" charset="0"/>
                  <a:cs typeface="Calibri" panose="020F0502020204030204" pitchFamily="34" charset="0"/>
                </a:rPr>
                <a:t>נפגע</a:t>
              </a:r>
            </a:p>
          </p:txBody>
        </p:sp>
      </p:grpSp>
      <p:sp>
        <p:nvSpPr>
          <p:cNvPr id="40" name="מחבר ישר 17"/>
          <p:cNvSpPr/>
          <p:nvPr/>
        </p:nvSpPr>
        <p:spPr>
          <a:xfrm>
            <a:off x="4498976" y="3211513"/>
            <a:ext cx="1292225" cy="201612"/>
          </a:xfrm>
          <a:custGeom>
            <a:avLst/>
            <a:gdLst/>
            <a:ahLst/>
            <a:cxnLst/>
            <a:rect l="0" t="0" r="0" b="0"/>
            <a:pathLst>
              <a:path>
                <a:moveTo>
                  <a:pt x="1292547" y="0"/>
                </a:moveTo>
                <a:lnTo>
                  <a:pt x="1292547" y="100607"/>
                </a:lnTo>
                <a:lnTo>
                  <a:pt x="0" y="100607"/>
                </a:lnTo>
                <a:lnTo>
                  <a:pt x="0" y="2012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70" name="קבוצה 40"/>
          <p:cNvGrpSpPr>
            <a:grpSpLocks/>
          </p:cNvGrpSpPr>
          <p:nvPr/>
        </p:nvGrpSpPr>
        <p:grpSpPr bwMode="auto">
          <a:xfrm>
            <a:off x="3914776" y="3413125"/>
            <a:ext cx="1166813" cy="503238"/>
            <a:chOff x="2301244" y="2919324"/>
            <a:chExt cx="1167528" cy="503039"/>
          </a:xfrm>
        </p:grpSpPr>
        <p:sp>
          <p:nvSpPr>
            <p:cNvPr id="94" name="מלבן מעוגל 93"/>
            <p:cNvSpPr/>
            <p:nvPr/>
          </p:nvSpPr>
          <p:spPr>
            <a:xfrm>
              <a:off x="2301244" y="2919324"/>
              <a:ext cx="1167528" cy="503039"/>
            </a:xfrm>
            <a:prstGeom prst="roundRect">
              <a:avLst>
                <a:gd name="adj" fmla="val 10000"/>
              </a:avLst>
            </a:prstGeom>
            <a:solidFill>
              <a:srgbClr val="FF0000"/>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5" name="מלבן 94"/>
            <p:cNvSpPr/>
            <p:nvPr/>
          </p:nvSpPr>
          <p:spPr>
            <a:xfrm>
              <a:off x="2315541" y="2933606"/>
              <a:ext cx="1138934" cy="4744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b="1" dirty="0">
                  <a:solidFill>
                    <a:schemeClr val="bg1"/>
                  </a:solidFill>
                  <a:latin typeface="Calibri" panose="020F0502020204030204" pitchFamily="34" charset="0"/>
                  <a:cs typeface="Calibri" panose="020F0502020204030204" pitchFamily="34" charset="0"/>
                </a:rPr>
                <a:t>בחירום – חדר מצב!</a:t>
              </a:r>
            </a:p>
          </p:txBody>
        </p:sp>
      </p:grpSp>
      <p:sp>
        <p:nvSpPr>
          <p:cNvPr id="42" name="מחבר ישר 20"/>
          <p:cNvSpPr/>
          <p:nvPr/>
        </p:nvSpPr>
        <p:spPr>
          <a:xfrm>
            <a:off x="4452939" y="3916363"/>
            <a:ext cx="90487" cy="201612"/>
          </a:xfrm>
          <a:custGeom>
            <a:avLst/>
            <a:gdLst/>
            <a:ahLst/>
            <a:cxnLst/>
            <a:rect l="0" t="0" r="0" b="0"/>
            <a:pathLst>
              <a:path>
                <a:moveTo>
                  <a:pt x="45720" y="0"/>
                </a:moveTo>
                <a:lnTo>
                  <a:pt x="45720" y="2012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72" name="קבוצה 42"/>
          <p:cNvGrpSpPr>
            <a:grpSpLocks/>
          </p:cNvGrpSpPr>
          <p:nvPr/>
        </p:nvGrpSpPr>
        <p:grpSpPr bwMode="auto">
          <a:xfrm>
            <a:off x="3790950" y="4117976"/>
            <a:ext cx="1416050" cy="760413"/>
            <a:chOff x="2177214" y="3623579"/>
            <a:chExt cx="1415589" cy="761299"/>
          </a:xfrm>
        </p:grpSpPr>
        <p:sp>
          <p:nvSpPr>
            <p:cNvPr id="92" name="מלבן מעוגל 91"/>
            <p:cNvSpPr/>
            <p:nvPr/>
          </p:nvSpPr>
          <p:spPr>
            <a:xfrm>
              <a:off x="2177214" y="3623579"/>
              <a:ext cx="1415589" cy="761299"/>
            </a:xfrm>
            <a:prstGeom prst="roundRect">
              <a:avLst>
                <a:gd name="adj" fmla="val 10000"/>
              </a:avLst>
            </a:prstGeom>
            <a:solidFill>
              <a:schemeClr val="bg1"/>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3" name="מלבן 92"/>
            <p:cNvSpPr/>
            <p:nvPr/>
          </p:nvSpPr>
          <p:spPr>
            <a:xfrm>
              <a:off x="2199432" y="3645830"/>
              <a:ext cx="1371153" cy="7167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dirty="0">
                  <a:solidFill>
                    <a:schemeClr val="tx1"/>
                  </a:solidFill>
                  <a:latin typeface="Calibri" panose="020F0502020204030204" pitchFamily="34" charset="0"/>
                  <a:cs typeface="Calibri" panose="020F0502020204030204" pitchFamily="34" charset="0"/>
                </a:rPr>
                <a:t>דיווח למרכז ההנהגה ולראשי השבט</a:t>
              </a:r>
            </a:p>
          </p:txBody>
        </p:sp>
      </p:grpSp>
      <p:sp>
        <p:nvSpPr>
          <p:cNvPr id="44" name="מחבר ישר 23"/>
          <p:cNvSpPr/>
          <p:nvPr/>
        </p:nvSpPr>
        <p:spPr>
          <a:xfrm>
            <a:off x="4452939" y="4878388"/>
            <a:ext cx="90487" cy="201612"/>
          </a:xfrm>
          <a:custGeom>
            <a:avLst/>
            <a:gdLst/>
            <a:ahLst/>
            <a:cxnLst/>
            <a:rect l="0" t="0" r="0" b="0"/>
            <a:pathLst>
              <a:path>
                <a:moveTo>
                  <a:pt x="45720" y="0"/>
                </a:moveTo>
                <a:lnTo>
                  <a:pt x="45720" y="2012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74" name="קבוצה 44"/>
          <p:cNvGrpSpPr>
            <a:grpSpLocks/>
          </p:cNvGrpSpPr>
          <p:nvPr/>
        </p:nvGrpSpPr>
        <p:grpSpPr bwMode="auto">
          <a:xfrm>
            <a:off x="3792539" y="5080001"/>
            <a:ext cx="1412875" cy="239713"/>
            <a:chOff x="2178443" y="4586094"/>
            <a:chExt cx="1413129" cy="239552"/>
          </a:xfrm>
        </p:grpSpPr>
        <p:sp>
          <p:nvSpPr>
            <p:cNvPr id="90" name="מלבן מעוגל 89"/>
            <p:cNvSpPr/>
            <p:nvPr/>
          </p:nvSpPr>
          <p:spPr>
            <a:xfrm>
              <a:off x="2178443" y="4586094"/>
              <a:ext cx="1413129" cy="239552"/>
            </a:xfrm>
            <a:prstGeom prst="roundRect">
              <a:avLst>
                <a:gd name="adj" fmla="val 10000"/>
              </a:avLst>
            </a:prstGeom>
            <a:solidFill>
              <a:schemeClr val="bg1"/>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1" name="מלבן 90"/>
            <p:cNvSpPr/>
            <p:nvPr/>
          </p:nvSpPr>
          <p:spPr>
            <a:xfrm>
              <a:off x="2184794" y="4592440"/>
              <a:ext cx="1400427" cy="2268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dirty="0">
                  <a:solidFill>
                    <a:schemeClr val="tx1"/>
                  </a:solidFill>
                  <a:latin typeface="Calibri" panose="020F0502020204030204" pitchFamily="34" charset="0"/>
                  <a:cs typeface="Calibri" panose="020F0502020204030204" pitchFamily="34" charset="0"/>
                </a:rPr>
                <a:t>מנהל מרחב</a:t>
              </a:r>
            </a:p>
          </p:txBody>
        </p:sp>
      </p:grpSp>
      <p:sp>
        <p:nvSpPr>
          <p:cNvPr id="46" name="מחבר ישר 26"/>
          <p:cNvSpPr/>
          <p:nvPr/>
        </p:nvSpPr>
        <p:spPr>
          <a:xfrm>
            <a:off x="4452939" y="5319713"/>
            <a:ext cx="90487" cy="201612"/>
          </a:xfrm>
          <a:custGeom>
            <a:avLst/>
            <a:gdLst/>
            <a:ahLst/>
            <a:cxnLst/>
            <a:rect l="0" t="0" r="0" b="0"/>
            <a:pathLst>
              <a:path>
                <a:moveTo>
                  <a:pt x="45720" y="0"/>
                </a:moveTo>
                <a:lnTo>
                  <a:pt x="45720" y="2012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76" name="קבוצה 46"/>
          <p:cNvGrpSpPr>
            <a:grpSpLocks/>
          </p:cNvGrpSpPr>
          <p:nvPr/>
        </p:nvGrpSpPr>
        <p:grpSpPr bwMode="auto">
          <a:xfrm>
            <a:off x="3792539" y="5521325"/>
            <a:ext cx="1412875" cy="203200"/>
            <a:chOff x="2178443" y="5026862"/>
            <a:chExt cx="1413129" cy="203690"/>
          </a:xfrm>
        </p:grpSpPr>
        <p:sp>
          <p:nvSpPr>
            <p:cNvPr id="88" name="מלבן מעוגל 87"/>
            <p:cNvSpPr/>
            <p:nvPr/>
          </p:nvSpPr>
          <p:spPr>
            <a:xfrm>
              <a:off x="2178443" y="5026862"/>
              <a:ext cx="1413129" cy="203690"/>
            </a:xfrm>
            <a:prstGeom prst="roundRect">
              <a:avLst>
                <a:gd name="adj" fmla="val 10000"/>
              </a:avLst>
            </a:prstGeom>
            <a:solidFill>
              <a:schemeClr val="bg1"/>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9" name="מלבן 88"/>
            <p:cNvSpPr/>
            <p:nvPr/>
          </p:nvSpPr>
          <p:spPr>
            <a:xfrm>
              <a:off x="2184794" y="5033227"/>
              <a:ext cx="1400427" cy="1909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dirty="0">
                  <a:solidFill>
                    <a:schemeClr val="tx1"/>
                  </a:solidFill>
                  <a:latin typeface="Calibri" panose="020F0502020204030204" pitchFamily="34" charset="0"/>
                  <a:cs typeface="Calibri" panose="020F0502020204030204" pitchFamily="34" charset="0"/>
                </a:rPr>
                <a:t>מנהל אגף חינוך</a:t>
              </a:r>
            </a:p>
          </p:txBody>
        </p:sp>
      </p:grpSp>
      <p:sp>
        <p:nvSpPr>
          <p:cNvPr id="48" name="מחבר ישר 29"/>
          <p:cNvSpPr/>
          <p:nvPr/>
        </p:nvSpPr>
        <p:spPr>
          <a:xfrm>
            <a:off x="4452939" y="5724526"/>
            <a:ext cx="90487" cy="201613"/>
          </a:xfrm>
          <a:custGeom>
            <a:avLst/>
            <a:gdLst/>
            <a:ahLst/>
            <a:cxnLst/>
            <a:rect l="0" t="0" r="0" b="0"/>
            <a:pathLst>
              <a:path>
                <a:moveTo>
                  <a:pt x="45720" y="0"/>
                </a:moveTo>
                <a:lnTo>
                  <a:pt x="45720" y="2012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78" name="קבוצה 48"/>
          <p:cNvGrpSpPr>
            <a:grpSpLocks/>
          </p:cNvGrpSpPr>
          <p:nvPr/>
        </p:nvGrpSpPr>
        <p:grpSpPr bwMode="auto">
          <a:xfrm>
            <a:off x="3792539" y="5926139"/>
            <a:ext cx="1412875" cy="503237"/>
            <a:chOff x="2178443" y="5431768"/>
            <a:chExt cx="1413129" cy="503039"/>
          </a:xfrm>
        </p:grpSpPr>
        <p:sp>
          <p:nvSpPr>
            <p:cNvPr id="86" name="מלבן מעוגל 85"/>
            <p:cNvSpPr/>
            <p:nvPr/>
          </p:nvSpPr>
          <p:spPr>
            <a:xfrm>
              <a:off x="2178443" y="5431768"/>
              <a:ext cx="1413129" cy="503039"/>
            </a:xfrm>
            <a:prstGeom prst="roundRect">
              <a:avLst>
                <a:gd name="adj" fmla="val 10000"/>
              </a:avLst>
            </a:prstGeom>
            <a:solidFill>
              <a:schemeClr val="bg1"/>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7" name="מלבן 86"/>
            <p:cNvSpPr/>
            <p:nvPr/>
          </p:nvSpPr>
          <p:spPr>
            <a:xfrm>
              <a:off x="2192733" y="5446049"/>
              <a:ext cx="1384549" cy="4744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dirty="0">
                  <a:solidFill>
                    <a:schemeClr val="tx1"/>
                  </a:solidFill>
                  <a:latin typeface="Calibri" panose="020F0502020204030204" pitchFamily="34" charset="0"/>
                  <a:cs typeface="Calibri" panose="020F0502020204030204" pitchFamily="34" charset="0"/>
                </a:rPr>
                <a:t>רכז בטיחות \ מזכ"ל</a:t>
              </a:r>
            </a:p>
          </p:txBody>
        </p:sp>
      </p:grpSp>
      <p:sp>
        <p:nvSpPr>
          <p:cNvPr id="50" name="מחבר ישר 32"/>
          <p:cNvSpPr/>
          <p:nvPr/>
        </p:nvSpPr>
        <p:spPr>
          <a:xfrm>
            <a:off x="5791201" y="3211513"/>
            <a:ext cx="696913" cy="201612"/>
          </a:xfrm>
          <a:custGeom>
            <a:avLst/>
            <a:gdLst/>
            <a:ahLst/>
            <a:cxnLst/>
            <a:rect l="0" t="0" r="0" b="0"/>
            <a:pathLst>
              <a:path>
                <a:moveTo>
                  <a:pt x="0" y="0"/>
                </a:moveTo>
                <a:lnTo>
                  <a:pt x="0" y="100607"/>
                </a:lnTo>
                <a:lnTo>
                  <a:pt x="696948" y="100607"/>
                </a:lnTo>
                <a:lnTo>
                  <a:pt x="696948" y="2012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80" name="קבוצה 50"/>
          <p:cNvGrpSpPr>
            <a:grpSpLocks/>
          </p:cNvGrpSpPr>
          <p:nvPr/>
        </p:nvGrpSpPr>
        <p:grpSpPr bwMode="auto">
          <a:xfrm>
            <a:off x="5308601" y="3413125"/>
            <a:ext cx="2359025" cy="503238"/>
            <a:chOff x="3695140" y="2919324"/>
            <a:chExt cx="2358727" cy="503039"/>
          </a:xfrm>
        </p:grpSpPr>
        <p:sp>
          <p:nvSpPr>
            <p:cNvPr id="84" name="מלבן מעוגל 83"/>
            <p:cNvSpPr/>
            <p:nvPr/>
          </p:nvSpPr>
          <p:spPr>
            <a:xfrm>
              <a:off x="3695140" y="2919324"/>
              <a:ext cx="2358727" cy="50303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5" name="מלבן 84"/>
            <p:cNvSpPr/>
            <p:nvPr/>
          </p:nvSpPr>
          <p:spPr>
            <a:xfrm>
              <a:off x="3709426" y="2933606"/>
              <a:ext cx="2330156" cy="4744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dirty="0">
                  <a:latin typeface="Calibri" panose="020F0502020204030204" pitchFamily="34" charset="0"/>
                  <a:cs typeface="Calibri" panose="020F0502020204030204" pitchFamily="34" charset="0"/>
                </a:rPr>
                <a:t>הרחקה מידית מגורם מסכן + וידוא שאין תקלות דומות</a:t>
              </a:r>
            </a:p>
          </p:txBody>
        </p:sp>
      </p:grpSp>
      <p:sp>
        <p:nvSpPr>
          <p:cNvPr id="52" name="מחבר ישר 35"/>
          <p:cNvSpPr/>
          <p:nvPr/>
        </p:nvSpPr>
        <p:spPr>
          <a:xfrm>
            <a:off x="6875464" y="1801019"/>
            <a:ext cx="2403475" cy="201613"/>
          </a:xfrm>
          <a:custGeom>
            <a:avLst/>
            <a:gdLst/>
            <a:ahLst/>
            <a:cxnLst/>
            <a:rect l="0" t="0" r="0" b="0"/>
            <a:pathLst>
              <a:path>
                <a:moveTo>
                  <a:pt x="0" y="0"/>
                </a:moveTo>
                <a:lnTo>
                  <a:pt x="0" y="100607"/>
                </a:lnTo>
                <a:lnTo>
                  <a:pt x="2404218" y="100607"/>
                </a:lnTo>
                <a:lnTo>
                  <a:pt x="2404218" y="20121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82" name="קבוצה 52"/>
          <p:cNvGrpSpPr>
            <a:grpSpLocks/>
          </p:cNvGrpSpPr>
          <p:nvPr/>
        </p:nvGrpSpPr>
        <p:grpSpPr bwMode="auto">
          <a:xfrm>
            <a:off x="8474076" y="2005014"/>
            <a:ext cx="1522413" cy="503237"/>
            <a:chOff x="6860157" y="1510815"/>
            <a:chExt cx="1522563" cy="503039"/>
          </a:xfrm>
        </p:grpSpPr>
        <p:sp>
          <p:nvSpPr>
            <p:cNvPr id="82" name="מלבן מעוגל 81"/>
            <p:cNvSpPr/>
            <p:nvPr/>
          </p:nvSpPr>
          <p:spPr>
            <a:xfrm>
              <a:off x="6860157" y="1510815"/>
              <a:ext cx="1522563" cy="50303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3" name="מלבן 82"/>
            <p:cNvSpPr/>
            <p:nvPr/>
          </p:nvSpPr>
          <p:spPr>
            <a:xfrm>
              <a:off x="6874446" y="1525096"/>
              <a:ext cx="1493984" cy="4744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dirty="0">
                  <a:latin typeface="Calibri" panose="020F0502020204030204" pitchFamily="34" charset="0"/>
                  <a:cs typeface="Calibri" panose="020F0502020204030204" pitchFamily="34" charset="0"/>
                </a:rPr>
                <a:t>אירוע התנהגות</a:t>
              </a:r>
            </a:p>
          </p:txBody>
        </p:sp>
      </p:grpSp>
      <p:sp>
        <p:nvSpPr>
          <p:cNvPr id="54" name="מחבר ישר 38"/>
          <p:cNvSpPr/>
          <p:nvPr/>
        </p:nvSpPr>
        <p:spPr>
          <a:xfrm>
            <a:off x="9188451" y="2508251"/>
            <a:ext cx="92075" cy="200025"/>
          </a:xfrm>
          <a:custGeom>
            <a:avLst/>
            <a:gdLst/>
            <a:ahLst/>
            <a:cxnLst/>
            <a:rect l="0" t="0" r="0" b="0"/>
            <a:pathLst>
              <a:path>
                <a:moveTo>
                  <a:pt x="45720" y="0"/>
                </a:moveTo>
                <a:lnTo>
                  <a:pt x="45720" y="2012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84" name="קבוצה 54"/>
          <p:cNvGrpSpPr>
            <a:grpSpLocks/>
          </p:cNvGrpSpPr>
          <p:nvPr/>
        </p:nvGrpSpPr>
        <p:grpSpPr bwMode="auto">
          <a:xfrm>
            <a:off x="8474076" y="2708275"/>
            <a:ext cx="1522413" cy="503238"/>
            <a:chOff x="6860157" y="2215069"/>
            <a:chExt cx="1522563" cy="503039"/>
          </a:xfrm>
        </p:grpSpPr>
        <p:sp>
          <p:nvSpPr>
            <p:cNvPr id="80" name="מלבן מעוגל 79"/>
            <p:cNvSpPr/>
            <p:nvPr/>
          </p:nvSpPr>
          <p:spPr>
            <a:xfrm>
              <a:off x="6860157" y="2215069"/>
              <a:ext cx="1522563" cy="50303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1" name="מלבן 80"/>
            <p:cNvSpPr/>
            <p:nvPr/>
          </p:nvSpPr>
          <p:spPr>
            <a:xfrm>
              <a:off x="6874446" y="2229351"/>
              <a:ext cx="1493984" cy="4744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dirty="0">
                  <a:latin typeface="Calibri" panose="020F0502020204030204" pitchFamily="34" charset="0"/>
                  <a:cs typeface="Calibri" panose="020F0502020204030204" pitchFamily="34" charset="0"/>
                </a:rPr>
                <a:t>השהיית המצב</a:t>
              </a:r>
            </a:p>
          </p:txBody>
        </p:sp>
      </p:grpSp>
      <p:sp>
        <p:nvSpPr>
          <p:cNvPr id="56" name="מחבר ישר 41"/>
          <p:cNvSpPr/>
          <p:nvPr/>
        </p:nvSpPr>
        <p:spPr>
          <a:xfrm>
            <a:off x="9188451" y="3211513"/>
            <a:ext cx="92075" cy="201612"/>
          </a:xfrm>
          <a:custGeom>
            <a:avLst/>
            <a:gdLst/>
            <a:ahLst/>
            <a:cxnLst/>
            <a:rect l="0" t="0" r="0" b="0"/>
            <a:pathLst>
              <a:path>
                <a:moveTo>
                  <a:pt x="45720" y="0"/>
                </a:moveTo>
                <a:lnTo>
                  <a:pt x="45720" y="2012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86" name="קבוצה 56"/>
          <p:cNvGrpSpPr>
            <a:grpSpLocks/>
          </p:cNvGrpSpPr>
          <p:nvPr/>
        </p:nvGrpSpPr>
        <p:grpSpPr bwMode="auto">
          <a:xfrm>
            <a:off x="7972426" y="3413126"/>
            <a:ext cx="2525713" cy="485775"/>
            <a:chOff x="6358945" y="2919324"/>
            <a:chExt cx="2524986" cy="484834"/>
          </a:xfrm>
        </p:grpSpPr>
        <p:sp>
          <p:nvSpPr>
            <p:cNvPr id="78" name="מלבן מעוגל 77"/>
            <p:cNvSpPr/>
            <p:nvPr/>
          </p:nvSpPr>
          <p:spPr>
            <a:xfrm>
              <a:off x="6358945" y="2919324"/>
              <a:ext cx="2524986" cy="484834"/>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9" name="מלבן 78"/>
            <p:cNvSpPr/>
            <p:nvPr/>
          </p:nvSpPr>
          <p:spPr>
            <a:xfrm>
              <a:off x="6373229" y="2933584"/>
              <a:ext cx="2496418" cy="4563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dirty="0">
                  <a:latin typeface="Calibri" panose="020F0502020204030204" pitchFamily="34" charset="0"/>
                  <a:cs typeface="Calibri" panose="020F0502020204030204" pitchFamily="34" charset="0"/>
                </a:rPr>
                <a:t>דיווח למרכז ההנהגה , ראשי השבט (ועו"ס ע"פ צורך)</a:t>
              </a:r>
            </a:p>
          </p:txBody>
        </p:sp>
      </p:grpSp>
      <p:sp>
        <p:nvSpPr>
          <p:cNvPr id="58" name="מחבר ישר 44"/>
          <p:cNvSpPr/>
          <p:nvPr/>
        </p:nvSpPr>
        <p:spPr>
          <a:xfrm>
            <a:off x="8270876" y="3898901"/>
            <a:ext cx="963613" cy="200025"/>
          </a:xfrm>
          <a:custGeom>
            <a:avLst/>
            <a:gdLst/>
            <a:ahLst/>
            <a:cxnLst/>
            <a:rect l="0" t="0" r="0" b="0"/>
            <a:pathLst>
              <a:path>
                <a:moveTo>
                  <a:pt x="963924" y="0"/>
                </a:moveTo>
                <a:lnTo>
                  <a:pt x="963924" y="100607"/>
                </a:lnTo>
                <a:lnTo>
                  <a:pt x="0" y="100607"/>
                </a:lnTo>
                <a:lnTo>
                  <a:pt x="0" y="2012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88" name="קבוצה 58"/>
          <p:cNvGrpSpPr>
            <a:grpSpLocks/>
          </p:cNvGrpSpPr>
          <p:nvPr/>
        </p:nvGrpSpPr>
        <p:grpSpPr bwMode="auto">
          <a:xfrm>
            <a:off x="7893050" y="4098925"/>
            <a:ext cx="755650" cy="503238"/>
            <a:chOff x="6280235" y="3605374"/>
            <a:chExt cx="754558" cy="503039"/>
          </a:xfrm>
        </p:grpSpPr>
        <p:sp>
          <p:nvSpPr>
            <p:cNvPr id="76" name="מלבן מעוגל 75"/>
            <p:cNvSpPr/>
            <p:nvPr/>
          </p:nvSpPr>
          <p:spPr>
            <a:xfrm>
              <a:off x="6280235" y="3605374"/>
              <a:ext cx="754558" cy="50303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7" name="מלבן 76"/>
            <p:cNvSpPr/>
            <p:nvPr/>
          </p:nvSpPr>
          <p:spPr>
            <a:xfrm>
              <a:off x="6294502" y="3619656"/>
              <a:ext cx="726024" cy="4744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dirty="0">
                  <a:latin typeface="Calibri" panose="020F0502020204030204" pitchFamily="34" charset="0"/>
                  <a:cs typeface="Calibri" panose="020F0502020204030204" pitchFamily="34" charset="0"/>
                </a:rPr>
                <a:t>מנהל מרחב</a:t>
              </a:r>
            </a:p>
          </p:txBody>
        </p:sp>
      </p:grpSp>
      <p:sp>
        <p:nvSpPr>
          <p:cNvPr id="60" name="מחבר ישר 47"/>
          <p:cNvSpPr/>
          <p:nvPr/>
        </p:nvSpPr>
        <p:spPr>
          <a:xfrm>
            <a:off x="8224839" y="4602163"/>
            <a:ext cx="92075" cy="201612"/>
          </a:xfrm>
          <a:custGeom>
            <a:avLst/>
            <a:gdLst/>
            <a:ahLst/>
            <a:cxnLst/>
            <a:rect l="0" t="0" r="0" b="0"/>
            <a:pathLst>
              <a:path>
                <a:moveTo>
                  <a:pt x="45720" y="0"/>
                </a:moveTo>
                <a:lnTo>
                  <a:pt x="45720" y="2012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90" name="קבוצה 60"/>
          <p:cNvGrpSpPr>
            <a:grpSpLocks/>
          </p:cNvGrpSpPr>
          <p:nvPr/>
        </p:nvGrpSpPr>
        <p:grpSpPr bwMode="auto">
          <a:xfrm>
            <a:off x="7893050" y="4803775"/>
            <a:ext cx="755650" cy="763588"/>
            <a:chOff x="6280235" y="4309629"/>
            <a:chExt cx="754558" cy="763728"/>
          </a:xfrm>
        </p:grpSpPr>
        <p:sp>
          <p:nvSpPr>
            <p:cNvPr id="74" name="מלבן מעוגל 73"/>
            <p:cNvSpPr/>
            <p:nvPr/>
          </p:nvSpPr>
          <p:spPr>
            <a:xfrm>
              <a:off x="6280235" y="4309629"/>
              <a:ext cx="754558" cy="76372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5" name="מלבן 74"/>
            <p:cNvSpPr/>
            <p:nvPr/>
          </p:nvSpPr>
          <p:spPr>
            <a:xfrm>
              <a:off x="6302428" y="4331858"/>
              <a:ext cx="710172" cy="7192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dirty="0">
                  <a:latin typeface="Gisha" panose="020B0502040204020203" pitchFamily="34" charset="-79"/>
                </a:rPr>
                <a:t>מנהל אגף חינוך</a:t>
              </a:r>
            </a:p>
          </p:txBody>
        </p:sp>
      </p:grpSp>
      <p:sp>
        <p:nvSpPr>
          <p:cNvPr id="62" name="מחבר ישר 50"/>
          <p:cNvSpPr/>
          <p:nvPr/>
        </p:nvSpPr>
        <p:spPr>
          <a:xfrm>
            <a:off x="9234489" y="3898901"/>
            <a:ext cx="581025" cy="200025"/>
          </a:xfrm>
          <a:custGeom>
            <a:avLst/>
            <a:gdLst/>
            <a:ahLst/>
            <a:cxnLst/>
            <a:rect l="0" t="0" r="0" b="0"/>
            <a:pathLst>
              <a:path>
                <a:moveTo>
                  <a:pt x="0" y="0"/>
                </a:moveTo>
                <a:lnTo>
                  <a:pt x="0" y="100607"/>
                </a:lnTo>
                <a:lnTo>
                  <a:pt x="579921" y="100607"/>
                </a:lnTo>
                <a:lnTo>
                  <a:pt x="579921" y="2012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92" name="קבוצה 62"/>
          <p:cNvGrpSpPr>
            <a:grpSpLocks/>
          </p:cNvGrpSpPr>
          <p:nvPr/>
        </p:nvGrpSpPr>
        <p:grpSpPr bwMode="auto">
          <a:xfrm>
            <a:off x="9053513" y="4098925"/>
            <a:ext cx="1522412" cy="503238"/>
            <a:chOff x="7440079" y="3605374"/>
            <a:chExt cx="1522563" cy="503039"/>
          </a:xfrm>
        </p:grpSpPr>
        <p:sp>
          <p:nvSpPr>
            <p:cNvPr id="72" name="מלבן מעוגל 71"/>
            <p:cNvSpPr/>
            <p:nvPr/>
          </p:nvSpPr>
          <p:spPr>
            <a:xfrm>
              <a:off x="7440079" y="3605374"/>
              <a:ext cx="1522563" cy="50303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3" name="מלבן 72"/>
            <p:cNvSpPr/>
            <p:nvPr/>
          </p:nvSpPr>
          <p:spPr>
            <a:xfrm>
              <a:off x="7454367" y="3619656"/>
              <a:ext cx="1493986" cy="4744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dirty="0">
                  <a:latin typeface="Calibri" panose="020F0502020204030204" pitchFamily="34" charset="0"/>
                  <a:cs typeface="Calibri" panose="020F0502020204030204" pitchFamily="34" charset="0"/>
                </a:rPr>
                <a:t>טיפול חינוכי</a:t>
              </a:r>
            </a:p>
          </p:txBody>
        </p:sp>
      </p:grpSp>
      <p:sp>
        <p:nvSpPr>
          <p:cNvPr id="64" name="מחבר ישר 53"/>
          <p:cNvSpPr/>
          <p:nvPr/>
        </p:nvSpPr>
        <p:spPr>
          <a:xfrm>
            <a:off x="9769475" y="4602163"/>
            <a:ext cx="90488" cy="201612"/>
          </a:xfrm>
          <a:custGeom>
            <a:avLst/>
            <a:gdLst/>
            <a:ahLst/>
            <a:cxnLst/>
            <a:rect l="0" t="0" r="0" b="0"/>
            <a:pathLst>
              <a:path>
                <a:moveTo>
                  <a:pt x="45720" y="0"/>
                </a:moveTo>
                <a:lnTo>
                  <a:pt x="45720" y="2012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94" name="קבוצה 64"/>
          <p:cNvGrpSpPr>
            <a:grpSpLocks/>
          </p:cNvGrpSpPr>
          <p:nvPr/>
        </p:nvGrpSpPr>
        <p:grpSpPr bwMode="auto">
          <a:xfrm>
            <a:off x="9053513" y="4803775"/>
            <a:ext cx="1522412" cy="503238"/>
            <a:chOff x="7440079" y="4309629"/>
            <a:chExt cx="1522563" cy="503039"/>
          </a:xfrm>
        </p:grpSpPr>
        <p:sp>
          <p:nvSpPr>
            <p:cNvPr id="70" name="מלבן מעוגל 69"/>
            <p:cNvSpPr/>
            <p:nvPr/>
          </p:nvSpPr>
          <p:spPr>
            <a:xfrm>
              <a:off x="7440079" y="4309629"/>
              <a:ext cx="1522563" cy="50303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1" name="מלבן 70"/>
            <p:cNvSpPr/>
            <p:nvPr/>
          </p:nvSpPr>
          <p:spPr>
            <a:xfrm>
              <a:off x="7454367" y="4323911"/>
              <a:ext cx="1493986" cy="4744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dirty="0">
                  <a:latin typeface="Calibri" panose="020F0502020204030204" pitchFamily="34" charset="0"/>
                  <a:cs typeface="Calibri" panose="020F0502020204030204" pitchFamily="34" charset="0"/>
                </a:rPr>
                <a:t>השלכות תפעוליות</a:t>
              </a:r>
            </a:p>
          </p:txBody>
        </p:sp>
      </p:grpSp>
      <p:sp>
        <p:nvSpPr>
          <p:cNvPr id="66" name="מחבר ישר 56"/>
          <p:cNvSpPr/>
          <p:nvPr/>
        </p:nvSpPr>
        <p:spPr>
          <a:xfrm>
            <a:off x="7815263" y="5307014"/>
            <a:ext cx="2000250" cy="763587"/>
          </a:xfrm>
          <a:custGeom>
            <a:avLst/>
            <a:gdLst/>
            <a:ahLst/>
            <a:cxnLst/>
            <a:rect l="0" t="0" r="0" b="0"/>
            <a:pathLst>
              <a:path>
                <a:moveTo>
                  <a:pt x="1998863" y="0"/>
                </a:moveTo>
                <a:lnTo>
                  <a:pt x="1998863" y="381872"/>
                </a:lnTo>
                <a:lnTo>
                  <a:pt x="0" y="381872"/>
                </a:lnTo>
                <a:lnTo>
                  <a:pt x="0" y="76374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496" name="קבוצה 66"/>
          <p:cNvGrpSpPr>
            <a:grpSpLocks/>
          </p:cNvGrpSpPr>
          <p:nvPr/>
        </p:nvGrpSpPr>
        <p:grpSpPr bwMode="auto">
          <a:xfrm>
            <a:off x="6875464" y="5816600"/>
            <a:ext cx="1881187" cy="503238"/>
            <a:chOff x="5262298" y="5576412"/>
            <a:chExt cx="1880397" cy="503039"/>
          </a:xfrm>
        </p:grpSpPr>
        <p:sp>
          <p:nvSpPr>
            <p:cNvPr id="68" name="מלבן מעוגל 67"/>
            <p:cNvSpPr/>
            <p:nvPr/>
          </p:nvSpPr>
          <p:spPr>
            <a:xfrm>
              <a:off x="5262298" y="5576412"/>
              <a:ext cx="1880397" cy="503039"/>
            </a:xfrm>
            <a:prstGeom prst="roundRect">
              <a:avLst>
                <a:gd name="adj" fmla="val 10000"/>
              </a:avLst>
            </a:prstGeom>
            <a:solidFill>
              <a:schemeClr val="bg1"/>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9" name="מלבן 68"/>
            <p:cNvSpPr/>
            <p:nvPr/>
          </p:nvSpPr>
          <p:spPr>
            <a:xfrm>
              <a:off x="5276579" y="5590694"/>
              <a:ext cx="1851835" cy="4744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he-IL" sz="1600" b="1" dirty="0">
                  <a:latin typeface="Calibri" panose="020F0502020204030204" pitchFamily="34" charset="0"/>
                  <a:cs typeface="Calibri" panose="020F0502020204030204" pitchFamily="34" charset="0"/>
                </a:rPr>
                <a:t>דיווח מסודר למוקד</a:t>
              </a:r>
            </a:p>
          </p:txBody>
        </p:sp>
      </p:grpSp>
      <p:pic>
        <p:nvPicPr>
          <p:cNvPr id="107" name="Picture 2" descr="תוצאת תמונה עבור ‪back‬‏">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5526088"/>
            <a:ext cx="133191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288425"/>
      </p:ext>
    </p:extLst>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 y="0"/>
            <a:ext cx="12191239" cy="6858000"/>
          </a:xfrm>
          <a:prstGeom prst="rect">
            <a:avLst/>
          </a:prstGeom>
        </p:spPr>
      </p:pic>
      <p:sp>
        <p:nvSpPr>
          <p:cNvPr id="3" name="מציין מיקום תוכן 2"/>
          <p:cNvSpPr>
            <a:spLocks noGrp="1"/>
          </p:cNvSpPr>
          <p:nvPr>
            <p:ph idx="1"/>
          </p:nvPr>
        </p:nvSpPr>
        <p:spPr>
          <a:xfrm>
            <a:off x="2144713" y="1196976"/>
            <a:ext cx="8229600" cy="5256213"/>
          </a:xfrm>
        </p:spPr>
        <p:txBody>
          <a:bodyPr/>
          <a:lstStyle/>
          <a:p>
            <a:pPr>
              <a:buFont typeface="Arial" panose="020B0604020202020204" pitchFamily="34" charset="0"/>
              <a:buNone/>
              <a:defRPr/>
            </a:pPr>
            <a:r>
              <a:rPr lang="he-IL" dirty="0">
                <a:cs typeface="+mj-cs"/>
              </a:rPr>
              <a:t> </a:t>
            </a:r>
          </a:p>
        </p:txBody>
      </p:sp>
      <p:sp>
        <p:nvSpPr>
          <p:cNvPr id="20483" name="מציין מיקום של מספר שקופית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CFA211-88DD-48FA-BFA2-68E03EEDC3D9}" type="slidenum">
              <a:rPr lang="he-IL" altLang="he-IL" smtClean="0">
                <a:cs typeface="Gisha" panose="020B0502040204020203" pitchFamily="34" charset="-79"/>
              </a:rPr>
              <a:pPr/>
              <a:t>8</a:t>
            </a:fld>
            <a:endParaRPr lang="he-IL" altLang="he-IL">
              <a:cs typeface="Gisha" panose="020B0502040204020203" pitchFamily="34" charset="-79"/>
            </a:endParaRPr>
          </a:p>
        </p:txBody>
      </p:sp>
      <p:sp>
        <p:nvSpPr>
          <p:cNvPr id="7" name="כותרת 3"/>
          <p:cNvSpPr txBox="1">
            <a:spLocks/>
          </p:cNvSpPr>
          <p:nvPr/>
        </p:nvSpPr>
        <p:spPr bwMode="auto">
          <a:xfrm>
            <a:off x="2144713" y="260350"/>
            <a:ext cx="8229600" cy="1143000"/>
          </a:xfrm>
          <a:prstGeom prst="rect">
            <a:avLst/>
          </a:prstGeom>
          <a:ln>
            <a:miter lim="800000"/>
            <a:headEnd/>
            <a:tailEnd/>
          </a:ln>
        </p:spPr>
        <p:txBody>
          <a:bodyPr/>
          <a:lstStyle>
            <a:lvl1pPr algn="r" rtl="1" eaLnBrk="0" fontAlgn="base" hangingPunct="0">
              <a:spcBef>
                <a:spcPct val="0"/>
              </a:spcBef>
              <a:spcAft>
                <a:spcPct val="0"/>
              </a:spcAft>
              <a:defRPr sz="4000" b="1" kern="1200">
                <a:solidFill>
                  <a:schemeClr val="tx1"/>
                </a:solidFill>
                <a:latin typeface="+mj-lt"/>
                <a:ea typeface="+mj-ea"/>
                <a:cs typeface="+mj-cs"/>
              </a:defRPr>
            </a:lvl1pPr>
            <a:lvl2pPr algn="r" rtl="1" eaLnBrk="0" fontAlgn="base" hangingPunct="0">
              <a:spcBef>
                <a:spcPct val="0"/>
              </a:spcBef>
              <a:spcAft>
                <a:spcPct val="0"/>
              </a:spcAft>
              <a:defRPr sz="4400" b="1">
                <a:solidFill>
                  <a:schemeClr val="tx1"/>
                </a:solidFill>
                <a:latin typeface="Century Gothic" pitchFamily="34" charset="0"/>
                <a:cs typeface="Gisha" pitchFamily="34" charset="-79"/>
              </a:defRPr>
            </a:lvl2pPr>
            <a:lvl3pPr algn="r" rtl="1" eaLnBrk="0" fontAlgn="base" hangingPunct="0">
              <a:spcBef>
                <a:spcPct val="0"/>
              </a:spcBef>
              <a:spcAft>
                <a:spcPct val="0"/>
              </a:spcAft>
              <a:defRPr sz="4400" b="1">
                <a:solidFill>
                  <a:schemeClr val="tx1"/>
                </a:solidFill>
                <a:latin typeface="Century Gothic" pitchFamily="34" charset="0"/>
                <a:cs typeface="Gisha" pitchFamily="34" charset="-79"/>
              </a:defRPr>
            </a:lvl3pPr>
            <a:lvl4pPr algn="r" rtl="1" eaLnBrk="0" fontAlgn="base" hangingPunct="0">
              <a:spcBef>
                <a:spcPct val="0"/>
              </a:spcBef>
              <a:spcAft>
                <a:spcPct val="0"/>
              </a:spcAft>
              <a:defRPr sz="4400" b="1">
                <a:solidFill>
                  <a:schemeClr val="tx1"/>
                </a:solidFill>
                <a:latin typeface="Century Gothic" pitchFamily="34" charset="0"/>
                <a:cs typeface="Gisha" pitchFamily="34" charset="-79"/>
              </a:defRPr>
            </a:lvl4pPr>
            <a:lvl5pPr algn="r" rtl="1" eaLnBrk="0" fontAlgn="base" hangingPunct="0">
              <a:spcBef>
                <a:spcPct val="0"/>
              </a:spcBef>
              <a:spcAft>
                <a:spcPct val="0"/>
              </a:spcAft>
              <a:defRPr sz="4400" b="1">
                <a:solidFill>
                  <a:schemeClr val="tx1"/>
                </a:solidFill>
                <a:latin typeface="Century Gothic" pitchFamily="34" charset="0"/>
                <a:cs typeface="Gisha" pitchFamily="34" charset="-79"/>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pPr algn="ctr">
              <a:defRPr/>
            </a:pPr>
            <a:r>
              <a:rPr lang="he-IL" sz="5400"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ניהול הטיול</a:t>
            </a:r>
          </a:p>
        </p:txBody>
      </p:sp>
      <p:sp>
        <p:nvSpPr>
          <p:cNvPr id="6" name="מציין מיקום תוכן 2"/>
          <p:cNvSpPr txBox="1">
            <a:spLocks/>
          </p:cNvSpPr>
          <p:nvPr/>
        </p:nvSpPr>
        <p:spPr>
          <a:xfrm>
            <a:off x="317500" y="2120900"/>
            <a:ext cx="11874500" cy="4260850"/>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he-IL" sz="2600" dirty="0">
                <a:latin typeface="Narkisim" panose="020E0502050101010101" pitchFamily="34" charset="-79"/>
                <a:cs typeface="Narkisim" panose="020E0502050101010101" pitchFamily="34" charset="-79"/>
              </a:rPr>
              <a:t>בניית </a:t>
            </a:r>
            <a:r>
              <a:rPr lang="he-IL" sz="2600" dirty="0" err="1">
                <a:latin typeface="Narkisim" panose="020E0502050101010101" pitchFamily="34" charset="-79"/>
                <a:cs typeface="Narkisim" panose="020E0502050101010101" pitchFamily="34" charset="-79"/>
              </a:rPr>
              <a:t>לו''ז</a:t>
            </a:r>
            <a:r>
              <a:rPr lang="he-IL" sz="2600" dirty="0">
                <a:latin typeface="Narkisim" panose="020E0502050101010101" pitchFamily="34" charset="-79"/>
                <a:cs typeface="Narkisim" panose="020E0502050101010101" pitchFamily="34" charset="-79"/>
              </a:rPr>
              <a:t> לוגיסטי לצד </a:t>
            </a:r>
            <a:r>
              <a:rPr lang="he-IL" sz="2600" dirty="0" err="1">
                <a:latin typeface="Narkisim" panose="020E0502050101010101" pitchFamily="34" charset="-79"/>
                <a:cs typeface="Narkisim" panose="020E0502050101010101" pitchFamily="34" charset="-79"/>
              </a:rPr>
              <a:t>לו''ז</a:t>
            </a:r>
            <a:r>
              <a:rPr lang="he-IL" sz="2600" dirty="0">
                <a:latin typeface="Narkisim" panose="020E0502050101010101" pitchFamily="34" charset="-79"/>
                <a:cs typeface="Narkisim" panose="020E0502050101010101" pitchFamily="34" charset="-79"/>
              </a:rPr>
              <a:t> הטיול ונקודות בקרה רלוונטיות שלכם\ן.</a:t>
            </a:r>
          </a:p>
          <a:p>
            <a:pPr>
              <a:buFont typeface="Wingdings" panose="05000000000000000000" pitchFamily="2" charset="2"/>
              <a:buChar char="§"/>
              <a:defRPr/>
            </a:pPr>
            <a:r>
              <a:rPr lang="he-IL" sz="2600" dirty="0">
                <a:latin typeface="Narkisim" panose="020E0502050101010101" pitchFamily="34" charset="-79"/>
                <a:cs typeface="Narkisim" panose="020E0502050101010101" pitchFamily="34" charset="-79"/>
              </a:rPr>
              <a:t>קבלת החלטות בהתאם למה שקורה בשטח- לצאת מנקודת הנחה </a:t>
            </a:r>
            <a:r>
              <a:rPr lang="he-IL" sz="2600" dirty="0" err="1">
                <a:latin typeface="Narkisim" panose="020E0502050101010101" pitchFamily="34" charset="-79"/>
                <a:cs typeface="Narkisim" panose="020E0502050101010101" pitchFamily="34" charset="-79"/>
              </a:rPr>
              <a:t>שהכל</a:t>
            </a:r>
            <a:r>
              <a:rPr lang="he-IL" sz="2600" dirty="0">
                <a:latin typeface="Narkisim" panose="020E0502050101010101" pitchFamily="34" charset="-79"/>
                <a:cs typeface="Narkisim" panose="020E0502050101010101" pitchFamily="34" charset="-79"/>
              </a:rPr>
              <a:t> יכול להשתנות וישתנה.</a:t>
            </a:r>
          </a:p>
          <a:p>
            <a:pPr>
              <a:buFont typeface="Wingdings" panose="05000000000000000000" pitchFamily="2" charset="2"/>
              <a:buChar char="§"/>
              <a:defRPr/>
            </a:pPr>
            <a:r>
              <a:rPr lang="he-IL" sz="2600" dirty="0">
                <a:latin typeface="Narkisim" panose="020E0502050101010101" pitchFamily="34" charset="-79"/>
                <a:cs typeface="Narkisim" panose="020E0502050101010101" pitchFamily="34" charset="-79"/>
              </a:rPr>
              <a:t>שליטה בכמויות החניכים\</a:t>
            </a:r>
            <a:r>
              <a:rPr lang="he-IL" sz="2600" dirty="0" err="1">
                <a:latin typeface="Narkisim" panose="020E0502050101010101" pitchFamily="34" charset="-79"/>
                <a:cs typeface="Narkisim" panose="020E0502050101010101" pitchFamily="34" charset="-79"/>
              </a:rPr>
              <a:t>ות</a:t>
            </a:r>
            <a:r>
              <a:rPr lang="he-IL" sz="2600" dirty="0">
                <a:latin typeface="Narkisim" panose="020E0502050101010101" pitchFamily="34" charset="-79"/>
                <a:cs typeface="Narkisim" panose="020E0502050101010101" pitchFamily="34" charset="-79"/>
              </a:rPr>
              <a:t> ובאלו שעוזבים\</a:t>
            </a:r>
            <a:r>
              <a:rPr lang="he-IL" sz="2600" dirty="0" err="1">
                <a:latin typeface="Narkisim" panose="020E0502050101010101" pitchFamily="34" charset="-79"/>
                <a:cs typeface="Narkisim" panose="020E0502050101010101" pitchFamily="34" charset="-79"/>
              </a:rPr>
              <a:t>ות</a:t>
            </a:r>
            <a:r>
              <a:rPr lang="he-IL" sz="2600" dirty="0">
                <a:latin typeface="Narkisim" panose="020E0502050101010101" pitchFamily="34" charset="-79"/>
                <a:cs typeface="Narkisim" panose="020E0502050101010101" pitchFamily="34" charset="-79"/>
              </a:rPr>
              <a:t> הביתה!</a:t>
            </a:r>
          </a:p>
          <a:p>
            <a:pPr>
              <a:buFont typeface="Wingdings" panose="05000000000000000000" pitchFamily="2" charset="2"/>
              <a:buChar char="§"/>
              <a:defRPr/>
            </a:pPr>
            <a:r>
              <a:rPr lang="he-IL" sz="2600" b="1" dirty="0">
                <a:latin typeface="Narkisim" panose="020E0502050101010101" pitchFamily="34" charset="-79"/>
                <a:cs typeface="Narkisim" panose="020E0502050101010101" pitchFamily="34" charset="-79"/>
              </a:rPr>
              <a:t>קשר לעולם החיצוני </a:t>
            </a:r>
            <a:r>
              <a:rPr lang="he-IL" sz="2600" dirty="0">
                <a:latin typeface="Narkisim" panose="020E0502050101010101" pitchFamily="34" charset="-79"/>
                <a:cs typeface="Narkisim" panose="020E0502050101010101" pitchFamily="34" charset="-79"/>
              </a:rPr>
              <a:t>– יש לעדכן את מרכז\ת ההנהגה ולשלוח כמה שיותר תמונות ע"מ שיועלו לרשתות החברתיות.</a:t>
            </a:r>
          </a:p>
          <a:p>
            <a:pPr>
              <a:buFont typeface="Wingdings" panose="05000000000000000000" pitchFamily="2" charset="2"/>
              <a:buChar char="§"/>
              <a:defRPr/>
            </a:pPr>
            <a:r>
              <a:rPr lang="he-IL" sz="2600" b="1" dirty="0">
                <a:latin typeface="Narkisim" panose="020E0502050101010101" pitchFamily="34" charset="-79"/>
                <a:cs typeface="Narkisim" panose="020E0502050101010101" pitchFamily="34" charset="-79"/>
              </a:rPr>
              <a:t>אירועי משמעת - </a:t>
            </a:r>
          </a:p>
          <a:p>
            <a:pPr lvl="1">
              <a:buFont typeface="Wingdings" panose="05000000000000000000" pitchFamily="2" charset="2"/>
              <a:buChar char="ü"/>
              <a:defRPr/>
            </a:pPr>
            <a:r>
              <a:rPr lang="he-IL" sz="2400" dirty="0">
                <a:latin typeface="Narkisim" panose="020E0502050101010101" pitchFamily="34" charset="-79"/>
                <a:cs typeface="Narkisim" panose="020E0502050101010101" pitchFamily="34" charset="-79"/>
              </a:rPr>
              <a:t>מיפוי מקדים של </a:t>
            </a:r>
            <a:r>
              <a:rPr lang="he-IL" sz="2400" dirty="0" err="1">
                <a:latin typeface="Narkisim" panose="020E0502050101010101" pitchFamily="34" charset="-79"/>
                <a:cs typeface="Narkisim" panose="020E0502050101010101" pitchFamily="34" charset="-79"/>
              </a:rPr>
              <a:t>כח</a:t>
            </a:r>
            <a:r>
              <a:rPr lang="he-IL" sz="2400" dirty="0">
                <a:latin typeface="Narkisim" panose="020E0502050101010101" pitchFamily="34" charset="-79"/>
                <a:cs typeface="Narkisim" panose="020E0502050101010101" pitchFamily="34" charset="-79"/>
              </a:rPr>
              <a:t> האדם והשבטים בטיול שלכם!</a:t>
            </a:r>
          </a:p>
          <a:p>
            <a:pPr lvl="1">
              <a:buFont typeface="Wingdings" panose="05000000000000000000" pitchFamily="2" charset="2"/>
              <a:buChar char="ü"/>
              <a:defRPr/>
            </a:pPr>
            <a:r>
              <a:rPr lang="he-IL" sz="2400" dirty="0">
                <a:latin typeface="Narkisim" panose="020E0502050101010101" pitchFamily="34" charset="-79"/>
                <a:cs typeface="Narkisim" panose="020E0502050101010101" pitchFamily="34" charset="-79"/>
              </a:rPr>
              <a:t>לנשום עמוק ולא לשלוף מהמותן. להתייעץ!</a:t>
            </a:r>
          </a:p>
          <a:p>
            <a:pPr lvl="1">
              <a:buFont typeface="Wingdings" panose="05000000000000000000" pitchFamily="2" charset="2"/>
              <a:buChar char="ü"/>
              <a:defRPr/>
            </a:pPr>
            <a:r>
              <a:rPr lang="he-IL" sz="2400" dirty="0">
                <a:latin typeface="Narkisim" panose="020E0502050101010101" pitchFamily="34" charset="-79"/>
                <a:cs typeface="Narkisim" panose="020E0502050101010101" pitchFamily="34" charset="-79"/>
              </a:rPr>
              <a:t>עדכון הורים / מרכזים שלא בטיול / דרג מתנדב.</a:t>
            </a:r>
          </a:p>
          <a:p>
            <a:pPr lvl="1">
              <a:buFont typeface="Wingdings" panose="05000000000000000000" pitchFamily="2" charset="2"/>
              <a:buChar char="ü"/>
              <a:defRPr/>
            </a:pPr>
            <a:r>
              <a:rPr lang="he-IL" sz="2400" dirty="0">
                <a:latin typeface="Narkisim" panose="020E0502050101010101" pitchFamily="34" charset="-79"/>
                <a:cs typeface="Narkisim" panose="020E0502050101010101" pitchFamily="34" charset="-79"/>
              </a:rPr>
              <a:t>אין חניך שמפונה לפני קיום שיחה עם ההורים!</a:t>
            </a:r>
          </a:p>
          <a:p>
            <a:pPr lvl="1">
              <a:buFont typeface="Wingdings" panose="05000000000000000000" pitchFamily="2" charset="2"/>
              <a:buChar char="§"/>
              <a:defRPr/>
            </a:pPr>
            <a:endParaRPr lang="he-IL" sz="2400" dirty="0">
              <a:latin typeface="Narkisim" panose="020E0502050101010101" pitchFamily="34" charset="-79"/>
              <a:cs typeface="Narkisim" panose="020E0502050101010101" pitchFamily="34" charset="-79"/>
            </a:endParaRPr>
          </a:p>
          <a:p>
            <a:pPr>
              <a:buFont typeface="Wingdings" panose="05000000000000000000" pitchFamily="2" charset="2"/>
              <a:buChar char="§"/>
              <a:defRPr/>
            </a:pPr>
            <a:endParaRPr lang="he-IL" sz="2400" dirty="0">
              <a:latin typeface="Narkisim" panose="020E0502050101010101" pitchFamily="34" charset="-79"/>
              <a:cs typeface="Narkisim" panose="020E0502050101010101" pitchFamily="34" charset="-79"/>
            </a:endParaRPr>
          </a:p>
          <a:p>
            <a:pPr>
              <a:buFont typeface="Wingdings" panose="05000000000000000000" pitchFamily="2" charset="2"/>
              <a:buChar char="§"/>
              <a:defRPr/>
            </a:pPr>
            <a:endParaRPr lang="he-IL" sz="2400" dirty="0">
              <a:latin typeface="Narkisim" panose="020E0502050101010101" pitchFamily="34" charset="-79"/>
              <a:cs typeface="Narkisim" panose="020E0502050101010101" pitchFamily="34" charset="-79"/>
            </a:endParaRPr>
          </a:p>
        </p:txBody>
      </p:sp>
      <p:pic>
        <p:nvPicPr>
          <p:cNvPr id="9" name="Picture 2" descr="תוצאת תמונה עבור ‪back‬‏">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5526088"/>
            <a:ext cx="133191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378008"/>
      </p:ext>
    </p:extLst>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 y="0"/>
            <a:ext cx="12191239" cy="6858000"/>
          </a:xfrm>
          <a:prstGeom prst="rect">
            <a:avLst/>
          </a:prstGeom>
        </p:spPr>
      </p:pic>
      <p:sp>
        <p:nvSpPr>
          <p:cNvPr id="3" name="מציין מיקום תוכן 2"/>
          <p:cNvSpPr>
            <a:spLocks noGrp="1"/>
          </p:cNvSpPr>
          <p:nvPr>
            <p:ph idx="1"/>
          </p:nvPr>
        </p:nvSpPr>
        <p:spPr>
          <a:xfrm>
            <a:off x="2144713" y="1196976"/>
            <a:ext cx="8229600" cy="5256213"/>
          </a:xfrm>
        </p:spPr>
        <p:txBody>
          <a:bodyPr/>
          <a:lstStyle/>
          <a:p>
            <a:pPr>
              <a:buFont typeface="Arial" panose="020B0604020202020204" pitchFamily="34" charset="0"/>
              <a:buNone/>
              <a:defRPr/>
            </a:pPr>
            <a:r>
              <a:rPr lang="he-IL" dirty="0">
                <a:cs typeface="+mj-cs"/>
              </a:rPr>
              <a:t> </a:t>
            </a:r>
          </a:p>
        </p:txBody>
      </p:sp>
      <p:sp>
        <p:nvSpPr>
          <p:cNvPr id="22531" name="מציין מיקום של מספר שקופית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04D80F-447C-444E-AA4B-B8A834250253}" type="slidenum">
              <a:rPr lang="he-IL" altLang="he-IL" smtClean="0">
                <a:cs typeface="Gisha" panose="020B0502040204020203" pitchFamily="34" charset="-79"/>
              </a:rPr>
              <a:pPr/>
              <a:t>9</a:t>
            </a:fld>
            <a:endParaRPr lang="he-IL" altLang="he-IL">
              <a:cs typeface="Gisha" panose="020B0502040204020203" pitchFamily="34" charset="-79"/>
            </a:endParaRPr>
          </a:p>
        </p:txBody>
      </p:sp>
      <p:sp>
        <p:nvSpPr>
          <p:cNvPr id="7" name="כותרת 3"/>
          <p:cNvSpPr txBox="1">
            <a:spLocks/>
          </p:cNvSpPr>
          <p:nvPr/>
        </p:nvSpPr>
        <p:spPr bwMode="auto">
          <a:xfrm>
            <a:off x="2144713" y="260350"/>
            <a:ext cx="8229600" cy="1143000"/>
          </a:xfrm>
          <a:prstGeom prst="rect">
            <a:avLst/>
          </a:prstGeom>
          <a:ln>
            <a:miter lim="800000"/>
            <a:headEnd/>
            <a:tailEnd/>
          </a:ln>
        </p:spPr>
        <p:txBody>
          <a:bodyPr/>
          <a:lstStyle>
            <a:lvl1pPr algn="r" rtl="1" eaLnBrk="0" fontAlgn="base" hangingPunct="0">
              <a:spcBef>
                <a:spcPct val="0"/>
              </a:spcBef>
              <a:spcAft>
                <a:spcPct val="0"/>
              </a:spcAft>
              <a:defRPr sz="4000" b="1" kern="1200">
                <a:solidFill>
                  <a:schemeClr val="tx1"/>
                </a:solidFill>
                <a:latin typeface="+mj-lt"/>
                <a:ea typeface="+mj-ea"/>
                <a:cs typeface="+mj-cs"/>
              </a:defRPr>
            </a:lvl1pPr>
            <a:lvl2pPr algn="r" rtl="1" eaLnBrk="0" fontAlgn="base" hangingPunct="0">
              <a:spcBef>
                <a:spcPct val="0"/>
              </a:spcBef>
              <a:spcAft>
                <a:spcPct val="0"/>
              </a:spcAft>
              <a:defRPr sz="4400" b="1">
                <a:solidFill>
                  <a:schemeClr val="tx1"/>
                </a:solidFill>
                <a:latin typeface="Century Gothic" pitchFamily="34" charset="0"/>
                <a:cs typeface="Gisha" pitchFamily="34" charset="-79"/>
              </a:defRPr>
            </a:lvl2pPr>
            <a:lvl3pPr algn="r" rtl="1" eaLnBrk="0" fontAlgn="base" hangingPunct="0">
              <a:spcBef>
                <a:spcPct val="0"/>
              </a:spcBef>
              <a:spcAft>
                <a:spcPct val="0"/>
              </a:spcAft>
              <a:defRPr sz="4400" b="1">
                <a:solidFill>
                  <a:schemeClr val="tx1"/>
                </a:solidFill>
                <a:latin typeface="Century Gothic" pitchFamily="34" charset="0"/>
                <a:cs typeface="Gisha" pitchFamily="34" charset="-79"/>
              </a:defRPr>
            </a:lvl3pPr>
            <a:lvl4pPr algn="r" rtl="1" eaLnBrk="0" fontAlgn="base" hangingPunct="0">
              <a:spcBef>
                <a:spcPct val="0"/>
              </a:spcBef>
              <a:spcAft>
                <a:spcPct val="0"/>
              </a:spcAft>
              <a:defRPr sz="4400" b="1">
                <a:solidFill>
                  <a:schemeClr val="tx1"/>
                </a:solidFill>
                <a:latin typeface="Century Gothic" pitchFamily="34" charset="0"/>
                <a:cs typeface="Gisha" pitchFamily="34" charset="-79"/>
              </a:defRPr>
            </a:lvl4pPr>
            <a:lvl5pPr algn="r" rtl="1" eaLnBrk="0" fontAlgn="base" hangingPunct="0">
              <a:spcBef>
                <a:spcPct val="0"/>
              </a:spcBef>
              <a:spcAft>
                <a:spcPct val="0"/>
              </a:spcAft>
              <a:defRPr sz="4400" b="1">
                <a:solidFill>
                  <a:schemeClr val="tx1"/>
                </a:solidFill>
                <a:latin typeface="Century Gothic" pitchFamily="34" charset="0"/>
                <a:cs typeface="Gisha" pitchFamily="34" charset="-79"/>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pPr algn="ctr">
              <a:defRPr/>
            </a:pPr>
            <a:r>
              <a:rPr lang="he-IL" sz="5400" dirty="0">
                <a:solidFill>
                  <a:schemeClr val="accent6">
                    <a:lumMod val="5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מסלולים</a:t>
            </a:r>
          </a:p>
        </p:txBody>
      </p:sp>
      <p:sp>
        <p:nvSpPr>
          <p:cNvPr id="6" name="מציין מיקום תוכן 2"/>
          <p:cNvSpPr txBox="1">
            <a:spLocks/>
          </p:cNvSpPr>
          <p:nvPr/>
        </p:nvSpPr>
        <p:spPr>
          <a:xfrm>
            <a:off x="1524001" y="1341438"/>
            <a:ext cx="9140825" cy="5256212"/>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he-IL" sz="2400" dirty="0">
              <a:cs typeface="+mj-cs"/>
            </a:endParaRPr>
          </a:p>
          <a:p>
            <a:pPr>
              <a:defRPr/>
            </a:pPr>
            <a:endParaRPr lang="he-IL" sz="2400" dirty="0">
              <a:cs typeface="+mj-cs"/>
            </a:endParaRPr>
          </a:p>
        </p:txBody>
      </p:sp>
      <p:sp>
        <p:nvSpPr>
          <p:cNvPr id="8" name="מציין מיקום תוכן 2"/>
          <p:cNvSpPr txBox="1">
            <a:spLocks/>
          </p:cNvSpPr>
          <p:nvPr/>
        </p:nvSpPr>
        <p:spPr>
          <a:xfrm>
            <a:off x="250826" y="2022476"/>
            <a:ext cx="11509374" cy="5256213"/>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he-IL" sz="2800" dirty="0">
                <a:latin typeface="Narkisim" panose="020E0502050101010101" pitchFamily="34" charset="-79"/>
                <a:cs typeface="Narkisim" panose="020E0502050101010101" pitchFamily="34" charset="-79"/>
              </a:rPr>
              <a:t>דיווח לחדר מצב בטרם הכניסה למסלול</a:t>
            </a:r>
          </a:p>
          <a:p>
            <a:pPr>
              <a:buFont typeface="Wingdings" panose="05000000000000000000" pitchFamily="2" charset="2"/>
              <a:buChar char="§"/>
              <a:defRPr/>
            </a:pPr>
            <a:r>
              <a:rPr lang="he-IL" sz="2800" dirty="0">
                <a:latin typeface="Narkisim" panose="020E0502050101010101" pitchFamily="34" charset="-79"/>
                <a:cs typeface="Narkisim" panose="020E0502050101010101" pitchFamily="34" charset="-79"/>
              </a:rPr>
              <a:t>הגדרת מאסף\ת בכל חלק של הטור, מאסף\ת לטור כולו.</a:t>
            </a:r>
          </a:p>
          <a:p>
            <a:pPr>
              <a:buFont typeface="Wingdings" panose="05000000000000000000" pitchFamily="2" charset="2"/>
              <a:buChar char="§"/>
              <a:defRPr/>
            </a:pPr>
            <a:r>
              <a:rPr lang="he-IL" sz="2800" dirty="0">
                <a:latin typeface="Narkisim" panose="020E0502050101010101" pitchFamily="34" charset="-79"/>
                <a:cs typeface="Narkisim" panose="020E0502050101010101" pitchFamily="34" charset="-79"/>
              </a:rPr>
              <a:t>יחס ערכות ראש טור </a:t>
            </a:r>
            <a:r>
              <a:rPr lang="he-IL" sz="2500" dirty="0">
                <a:latin typeface="Narkisim" panose="020E0502050101010101" pitchFamily="34" charset="-79"/>
                <a:cs typeface="Narkisim" panose="020E0502050101010101" pitchFamily="34" charset="-79"/>
              </a:rPr>
              <a:t>(4 על 300 , 5 על 400)</a:t>
            </a:r>
          </a:p>
          <a:p>
            <a:pPr>
              <a:buFont typeface="Wingdings" panose="05000000000000000000" pitchFamily="2" charset="2"/>
              <a:buChar char="§"/>
              <a:defRPr/>
            </a:pPr>
            <a:r>
              <a:rPr lang="he-IL" sz="2800" dirty="0">
                <a:latin typeface="Narkisim" panose="020E0502050101010101" pitchFamily="34" charset="-79"/>
                <a:cs typeface="Narkisim" panose="020E0502050101010101" pitchFamily="34" charset="-79"/>
              </a:rPr>
              <a:t>זמינות טלפון לווייני באזורים ללא קליטה ובמסלול!</a:t>
            </a:r>
          </a:p>
          <a:p>
            <a:pPr>
              <a:buFont typeface="Wingdings" panose="05000000000000000000" pitchFamily="2" charset="2"/>
              <a:buChar char="§"/>
              <a:defRPr/>
            </a:pPr>
            <a:r>
              <a:rPr lang="he-IL" sz="2800" dirty="0">
                <a:latin typeface="Narkisim" panose="020E0502050101010101" pitchFamily="34" charset="-79"/>
                <a:cs typeface="Narkisim" panose="020E0502050101010101" pitchFamily="34" charset="-79"/>
              </a:rPr>
              <a:t>יש לרענן את בע"ת לגבי דו"ח מיפוי המסלול בערב שלפני </a:t>
            </a:r>
            <a:r>
              <a:rPr lang="he-IL" sz="2500" dirty="0">
                <a:latin typeface="Narkisim" panose="020E0502050101010101" pitchFamily="34" charset="-79"/>
                <a:cs typeface="Narkisim" panose="020E0502050101010101" pitchFamily="34" charset="-79"/>
              </a:rPr>
              <a:t>(אם מטיילים בבוקר הטיול אז בתדריך מקדים)</a:t>
            </a:r>
          </a:p>
          <a:p>
            <a:pPr>
              <a:buFont typeface="Wingdings" panose="05000000000000000000" pitchFamily="2" charset="2"/>
              <a:buChar char="§"/>
              <a:defRPr/>
            </a:pPr>
            <a:r>
              <a:rPr lang="he-IL" sz="2800" dirty="0">
                <a:latin typeface="Narkisim" panose="020E0502050101010101" pitchFamily="34" charset="-79"/>
                <a:cs typeface="Narkisim" panose="020E0502050101010101" pitchFamily="34" charset="-79"/>
              </a:rPr>
              <a:t>הצמדה של גורמי רפואה לשבטים גדולים</a:t>
            </a:r>
          </a:p>
          <a:p>
            <a:pPr>
              <a:buFont typeface="Wingdings" panose="05000000000000000000" pitchFamily="2" charset="2"/>
              <a:buChar char="§"/>
              <a:defRPr/>
            </a:pPr>
            <a:r>
              <a:rPr lang="he-IL" sz="2800" dirty="0">
                <a:latin typeface="Narkisim" panose="020E0502050101010101" pitchFamily="34" charset="-79"/>
                <a:cs typeface="Narkisim" panose="020E0502050101010101" pitchFamily="34" charset="-79"/>
              </a:rPr>
              <a:t>התנגשויות עם קבוצות שלא תואמו – דיווח ישיר</a:t>
            </a:r>
          </a:p>
          <a:p>
            <a:pPr>
              <a:buFont typeface="Wingdings" panose="05000000000000000000" pitchFamily="2" charset="2"/>
              <a:buChar char="§"/>
              <a:defRPr/>
            </a:pPr>
            <a:r>
              <a:rPr lang="he-IL" sz="2800" dirty="0">
                <a:latin typeface="Narkisim" panose="020E0502050101010101" pitchFamily="34" charset="-79"/>
                <a:cs typeface="Narkisim" panose="020E0502050101010101" pitchFamily="34" charset="-79"/>
              </a:rPr>
              <a:t>ניקיון באמצעות #</a:t>
            </a:r>
            <a:r>
              <a:rPr lang="he-IL" sz="2800" dirty="0" err="1">
                <a:latin typeface="Narkisim" panose="020E0502050101010101" pitchFamily="34" charset="-79"/>
                <a:cs typeface="Narkisim" panose="020E0502050101010101" pitchFamily="34" charset="-79"/>
              </a:rPr>
              <a:t>סדרפסח</a:t>
            </a:r>
            <a:endParaRPr lang="he-IL" sz="28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3525771412"/>
      </p:ext>
    </p:extLst>
  </p:cSld>
  <p:clrMapOvr>
    <a:masterClrMapping/>
  </p:clrMapOvr>
  <p:transition spd="slow">
    <p:dissolve/>
  </p:transition>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1587</Words>
  <Application>Microsoft Office PowerPoint</Application>
  <PresentationFormat>מסך רחב</PresentationFormat>
  <Paragraphs>251</Paragraphs>
  <Slides>29</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29</vt:i4>
      </vt:variant>
    </vt:vector>
  </HeadingPairs>
  <TitlesOfParts>
    <vt:vector size="37" baseType="lpstr">
      <vt:lpstr>Alef</vt:lpstr>
      <vt:lpstr>Arial</vt:lpstr>
      <vt:lpstr>Calibri</vt:lpstr>
      <vt:lpstr>Calibri Light</vt:lpstr>
      <vt:lpstr>Gisha</vt:lpstr>
      <vt:lpstr>Narkisim</vt:lpstr>
      <vt:lpstr>Wingdings</vt:lpstr>
      <vt:lpstr>ערכת נושא Office</vt:lpstr>
      <vt:lpstr>מצגת של PowerPoint‏</vt:lpstr>
      <vt:lpstr>מצגת של PowerPoint‏</vt:lpstr>
      <vt:lpstr>מצגת של PowerPoint‏</vt:lpstr>
      <vt:lpstr>מצגת של PowerPoint‏</vt:lpstr>
      <vt:lpstr>מצגת של PowerPoint‏</vt:lpstr>
      <vt:lpstr>על מה מדווחים? ולמי...</vt:lpstr>
      <vt:lpstr>מצגת של PowerPoint‏</vt:lpstr>
      <vt:lpstr>מצגת של PowerPoint‏</vt:lpstr>
      <vt:lpstr>מצגת של PowerPoint‏</vt:lpstr>
      <vt:lpstr>שעות גג לכניסה ויציאה</vt:lpstr>
      <vt:lpstr>מצגת של PowerPoint‏</vt:lpstr>
      <vt:lpstr>מצגת של PowerPoint‏</vt:lpstr>
      <vt:lpstr>מצגת של PowerPoint‏</vt:lpstr>
      <vt:lpstr>טיול ז' – ז'הות</vt:lpstr>
      <vt:lpstr>טיול ז' – ז'הות</vt:lpstr>
      <vt:lpstr>תדריך פרטני לטיולי ז'</vt:lpstr>
      <vt:lpstr>מצגת של PowerPoint‏</vt:lpstr>
      <vt:lpstr>מצגת של PowerPoint‏</vt:lpstr>
      <vt:lpstr>מצגת של PowerPoint‏</vt:lpstr>
      <vt:lpstr>היום הראשון</vt:lpstr>
      <vt:lpstr>הבוקר השני – הצבת הרף</vt:lpstr>
      <vt:lpstr>הלילה האחרון</vt:lpstr>
      <vt:lpstr>התנגשויות</vt:lpstr>
      <vt:lpstr>ניהול סיכונים אישי</vt:lpstr>
      <vt:lpstr>ערב ראשון לטיול..</vt:lpstr>
      <vt:lpstr>בלילה שכולם.ן ישנים.ות...</vt:lpstr>
      <vt:lpstr>סימולציות- חותרים #1</vt:lpstr>
      <vt:lpstr>סימולציות- חותרים #2</vt:lpstr>
      <vt:lpstr>מצגת של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HP</dc:creator>
  <cp:lastModifiedBy>אלון דותן</cp:lastModifiedBy>
  <cp:revision>59</cp:revision>
  <dcterms:created xsi:type="dcterms:W3CDTF">2019-02-04T19:25:53Z</dcterms:created>
  <dcterms:modified xsi:type="dcterms:W3CDTF">2022-03-23T07:31:26Z</dcterms:modified>
</cp:coreProperties>
</file>