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4"/>
  </p:sldMasterIdLst>
  <p:notesMasterIdLst>
    <p:notesMasterId r:id="rId12"/>
  </p:notesMasterIdLst>
  <p:sldIdLst>
    <p:sldId id="256" r:id="rId5"/>
    <p:sldId id="288" r:id="rId6"/>
    <p:sldId id="280" r:id="rId7"/>
    <p:sldId id="289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31AFC8-EA15-4168-AB52-23FF809DAE38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97C4B8-9623-4936-8F26-A007458C4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58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rtl="1"/>
            <a:r>
              <a:rPr lang="he-IL" dirty="0"/>
              <a:t>ומאז אני מדבר על קיימות, אוכל, עובד וחולם קיימות -</a:t>
            </a:r>
            <a:r>
              <a:rPr lang="en-US" dirty="0"/>
              <a:t> </a:t>
            </a:r>
            <a:r>
              <a:rPr lang="en-US" dirty="0" err="1"/>
              <a:t>כמה</a:t>
            </a:r>
            <a:r>
              <a:rPr lang="en-US" dirty="0"/>
              <a:t> </a:t>
            </a:r>
            <a:r>
              <a:rPr lang="en-US" dirty="0" err="1"/>
              <a:t>יפה</a:t>
            </a:r>
            <a:r>
              <a:rPr lang="en-US" dirty="0"/>
              <a:t> </a:t>
            </a:r>
            <a:r>
              <a:rPr lang="en-US" dirty="0" err="1"/>
              <a:t>וכמה</a:t>
            </a:r>
            <a:r>
              <a:rPr lang="en-US" dirty="0"/>
              <a:t> </a:t>
            </a:r>
            <a:r>
              <a:rPr lang="en-US" dirty="0" err="1"/>
              <a:t>פשוט</a:t>
            </a:r>
            <a:r>
              <a:rPr lang="en-US" dirty="0"/>
              <a:t> </a:t>
            </a:r>
            <a:r>
              <a:rPr lang="en-US" dirty="0" err="1"/>
              <a:t>להציג</a:t>
            </a:r>
            <a:r>
              <a:rPr lang="en-US" dirty="0"/>
              <a:t> </a:t>
            </a:r>
            <a:r>
              <a:rPr lang="he-IL" dirty="0"/>
              <a:t>תרשים של שלושה </a:t>
            </a:r>
            <a:r>
              <a:rPr lang="en-US" dirty="0" err="1"/>
              <a:t>מעגלים</a:t>
            </a:r>
            <a:r>
              <a:rPr lang="he-IL" dirty="0"/>
              <a:t>, זה מפשט את המסובך, ממצה את הדרך ועושה לכולנו חיים קלים.</a:t>
            </a:r>
          </a:p>
          <a:p>
            <a:pPr lvl="0" algn="r" rtl="1"/>
            <a:r>
              <a:rPr lang="he-IL" dirty="0"/>
              <a:t>אבל בלי להעליב, אני חושב שכולנו כאן מבינות ומבינים שקיימות לא מסתכמת בשקופית,</a:t>
            </a:r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אז מה זה בעצם הדבר הזה קיימות?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52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08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846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21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930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655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48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577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581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5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539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6677-6167-41A2-A130-54B14820E816}" type="datetimeFigureOut">
              <a:rPr lang="he-IL" smtClean="0"/>
              <a:t>כ'/אדר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2097-574B-4962-86A9-E41805A41C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2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7774CF-2AFC-46CA-AC6C-12D49D4BE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911" y="408930"/>
            <a:ext cx="9276178" cy="3773190"/>
          </a:xfrm>
        </p:spPr>
        <p:txBody>
          <a:bodyPr>
            <a:normAutofit fontScale="90000"/>
          </a:bodyPr>
          <a:lstStyle/>
          <a:p>
            <a:r>
              <a:rPr lang="he-IL" sz="149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חינוך לקיימות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F4A0A12-9C98-4534-8BF1-1228E1678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128" y="4501515"/>
            <a:ext cx="9276178" cy="1687999"/>
          </a:xfrm>
        </p:spPr>
        <p:txBody>
          <a:bodyPr>
            <a:normAutofit/>
          </a:bodyPr>
          <a:lstStyle/>
          <a:p>
            <a:r>
              <a:rPr lang="he-IL" sz="3600" dirty="0"/>
              <a:t>יום היערכות לפסח 2022</a:t>
            </a:r>
          </a:p>
        </p:txBody>
      </p:sp>
    </p:spTree>
    <p:extLst>
      <p:ext uri="{BB962C8B-B14F-4D97-AF65-F5344CB8AC3E}">
        <p14:creationId xmlns:p14="http://schemas.microsoft.com/office/powerpoint/2010/main" val="251593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1629" y="-8053"/>
            <a:ext cx="10281859" cy="685800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CC2E8E7-FA4F-416C-9927-1A6BFB8D3132}"/>
              </a:ext>
            </a:extLst>
          </p:cNvPr>
          <p:cNvSpPr txBox="1"/>
          <p:nvPr/>
        </p:nvSpPr>
        <p:spPr>
          <a:xfrm>
            <a:off x="9534293" y="1397001"/>
            <a:ext cx="16329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קיימות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32B1A32-FCB2-4928-B315-90DF05051DF9}"/>
              </a:ext>
            </a:extLst>
          </p:cNvPr>
          <p:cNvSpPr txBox="1"/>
          <p:nvPr/>
        </p:nvSpPr>
        <p:spPr>
          <a:xfrm>
            <a:off x="7213600" y="5918201"/>
            <a:ext cx="16329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כלכלה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78DFEAF-9622-4541-A748-32CE6B2BC43A}"/>
              </a:ext>
            </a:extLst>
          </p:cNvPr>
          <p:cNvSpPr txBox="1"/>
          <p:nvPr/>
        </p:nvSpPr>
        <p:spPr>
          <a:xfrm>
            <a:off x="1422400" y="5649695"/>
            <a:ext cx="163291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חברה/</a:t>
            </a:r>
          </a:p>
          <a:p>
            <a:pPr algn="ct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קהילה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33F21E-CEBF-4210-8714-61A335BD3F33}"/>
              </a:ext>
            </a:extLst>
          </p:cNvPr>
          <p:cNvSpPr txBox="1"/>
          <p:nvPr/>
        </p:nvSpPr>
        <p:spPr>
          <a:xfrm>
            <a:off x="2641600" y="584201"/>
            <a:ext cx="16329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סביבה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2240" cy="6721475"/>
          </a:xfrm>
        </p:spPr>
      </p:pic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BB38-C216-43D1-91D8-B3A8D20136EC}" type="datetime1">
              <a:rPr lang="he-IL" noProof="0" smtClean="0"/>
              <a:pPr/>
              <a:t>כ'/אדר ב/תשפ"ב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e-IL" noProof="0" smtClean="0"/>
              <a:pPr/>
              <a:t>3</a:t>
            </a:fld>
            <a:endParaRPr lang="he-IL" noProof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EFCAF4-9FA3-4000-9586-F3775E990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6" r="21331"/>
          <a:stretch/>
        </p:blipFill>
        <p:spPr>
          <a:xfrm>
            <a:off x="5222240" y="-1"/>
            <a:ext cx="696976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149907E2-FB2F-40AA-BC30-8F9556C32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72000" dist="50800" dir="5400000" sy="-100000" algn="bl" rotWithShape="0"/>
          </a:effectLst>
        </p:spPr>
      </p:pic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BB38-C216-43D1-91D8-B3A8D20136EC}" type="datetime1">
              <a:rPr lang="he-IL" noProof="0" smtClean="0"/>
              <a:pPr/>
              <a:t>כ'/אדר ב/תשפ"ב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e-IL" noProof="0" smtClean="0"/>
              <a:pPr/>
              <a:t>4</a:t>
            </a:fld>
            <a:endParaRPr lang="he-IL" noProof="0"/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D56E2913-9020-415E-8C93-B53001164345}"/>
              </a:ext>
            </a:extLst>
          </p:cNvPr>
          <p:cNvCxnSpPr/>
          <p:nvPr/>
        </p:nvCxnSpPr>
        <p:spPr>
          <a:xfrm>
            <a:off x="6096000" y="904240"/>
            <a:ext cx="0" cy="47955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9F2EFF8-D700-46A9-A920-D74A27ABBDF2}"/>
              </a:ext>
            </a:extLst>
          </p:cNvPr>
          <p:cNvCxnSpPr>
            <a:cxnSpLocks/>
          </p:cNvCxnSpPr>
          <p:nvPr/>
        </p:nvCxnSpPr>
        <p:spPr>
          <a:xfrm>
            <a:off x="2804160" y="3136612"/>
            <a:ext cx="67970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45BDEEF-19EC-4D48-A657-9CBD3B7D8BDF}"/>
              </a:ext>
            </a:extLst>
          </p:cNvPr>
          <p:cNvSpPr txBox="1"/>
          <p:nvPr/>
        </p:nvSpPr>
        <p:spPr>
          <a:xfrm>
            <a:off x="5332009" y="5741321"/>
            <a:ext cx="152798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אקולוגי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880773B-E7BE-4CD4-95D4-42C87858823C}"/>
              </a:ext>
            </a:extLst>
          </p:cNvPr>
          <p:cNvSpPr txBox="1"/>
          <p:nvPr/>
        </p:nvSpPr>
        <p:spPr>
          <a:xfrm>
            <a:off x="5450631" y="329625"/>
            <a:ext cx="12907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חברתי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D4F5868-63C2-41FB-A840-5EA957910152}"/>
              </a:ext>
            </a:extLst>
          </p:cNvPr>
          <p:cNvSpPr txBox="1"/>
          <p:nvPr/>
        </p:nvSpPr>
        <p:spPr>
          <a:xfrm>
            <a:off x="10176728" y="2827251"/>
            <a:ext cx="12378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מקומי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49481E17-216C-4185-88F9-21B7F8743573}"/>
              </a:ext>
            </a:extLst>
          </p:cNvPr>
          <p:cNvSpPr txBox="1"/>
          <p:nvPr/>
        </p:nvSpPr>
        <p:spPr>
          <a:xfrm>
            <a:off x="838200" y="2844225"/>
            <a:ext cx="132921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גלובלי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07338D6C-F947-4444-80E6-EC5D5CECD599}"/>
              </a:ext>
            </a:extLst>
          </p:cNvPr>
          <p:cNvSpPr txBox="1"/>
          <p:nvPr/>
        </p:nvSpPr>
        <p:spPr>
          <a:xfrm>
            <a:off x="7261751" y="1578585"/>
            <a:ext cx="293221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מה זה אומר שאנחנו</a:t>
            </a:r>
          </a:p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משגשגים/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כקהילה?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6D73373E-66B0-4ABD-AE30-3A07A5CF4270}"/>
              </a:ext>
            </a:extLst>
          </p:cNvPr>
          <p:cNvSpPr txBox="1"/>
          <p:nvPr/>
        </p:nvSpPr>
        <p:spPr>
          <a:xfrm>
            <a:off x="2582914" y="1578585"/>
            <a:ext cx="291137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מה זה אומר שאנחנו</a:t>
            </a:r>
          </a:p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משגשגים/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לא על</a:t>
            </a:r>
          </a:p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חשבון קהילות אחרות?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63BB805-6FED-4E98-8FFA-4BF586E5677A}"/>
              </a:ext>
            </a:extLst>
          </p:cNvPr>
          <p:cNvSpPr txBox="1"/>
          <p:nvPr/>
        </p:nvSpPr>
        <p:spPr>
          <a:xfrm>
            <a:off x="7434879" y="4284457"/>
            <a:ext cx="258596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מה זה אומר שאנחנו</a:t>
            </a:r>
          </a:p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משגשגים/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בתוך</a:t>
            </a:r>
          </a:p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הסביבה הטבעית?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DB422D1-C96F-47AF-B97B-5FD432609F71}"/>
              </a:ext>
            </a:extLst>
          </p:cNvPr>
          <p:cNvSpPr txBox="1"/>
          <p:nvPr/>
        </p:nvSpPr>
        <p:spPr>
          <a:xfrm>
            <a:off x="2322055" y="4286172"/>
            <a:ext cx="343395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איך אנחנו יכולים/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ליצור</a:t>
            </a:r>
          </a:p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טיול שלא פוגע במערכות</a:t>
            </a:r>
          </a:p>
          <a:p>
            <a:pPr algn="ctr"/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הגלובליות?</a:t>
            </a:r>
          </a:p>
        </p:txBody>
      </p:sp>
    </p:spTree>
    <p:extLst>
      <p:ext uri="{BB962C8B-B14F-4D97-AF65-F5344CB8AC3E}">
        <p14:creationId xmlns:p14="http://schemas.microsoft.com/office/powerpoint/2010/main" val="20677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C96BE7F-BFC4-4A18-9303-CEBCC979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785"/>
            <a:ext cx="3056255" cy="392065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9B0C15E-06E6-440E-8771-AA3AAFBC3F1B}"/>
              </a:ext>
            </a:extLst>
          </p:cNvPr>
          <p:cNvSpPr txBox="1"/>
          <p:nvPr/>
        </p:nvSpPr>
        <p:spPr>
          <a:xfrm>
            <a:off x="3185991" y="396240"/>
            <a:ext cx="90091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קיימות בטיולים – לקוח מתוך חוברת השבט המקיים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DE14BFE-8C32-400B-B103-B770A867EC6F}"/>
              </a:ext>
            </a:extLst>
          </p:cNvPr>
          <p:cNvSpPr txBox="1"/>
          <p:nvPr/>
        </p:nvSpPr>
        <p:spPr>
          <a:xfrm>
            <a:off x="10729601" y="1356935"/>
            <a:ext cx="99899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חינוכי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BE12230-873C-4017-93A9-2408786999E0}"/>
              </a:ext>
            </a:extLst>
          </p:cNvPr>
          <p:cNvSpPr txBox="1"/>
          <p:nvPr/>
        </p:nvSpPr>
        <p:spPr>
          <a:xfrm>
            <a:off x="5133097" y="1915986"/>
            <a:ext cx="6096000" cy="207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he-IL" sz="18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נעביר פעילויות על קיימות מתוך המסע בצופים כחלק מתיק הטיול.</a:t>
            </a:r>
            <a:endParaRPr lang="en-US" sz="18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he-IL" sz="18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בפעולות ההכנה נסביר על קיימות בטיול ונלמד איך עושים את זה בפועל.</a:t>
            </a:r>
            <a:endParaRPr lang="en-US" sz="18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he-IL" sz="18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הדרכה שקופה - כל דבר שנעשה כדי לקדם קיימות ילווה בהסבר ופעילות חינוכית.</a:t>
            </a:r>
            <a:endParaRPr lang="en-US" sz="18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557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C96BE7F-BFC4-4A18-9303-CEBCC979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785"/>
            <a:ext cx="3056255" cy="3920650"/>
          </a:xfrm>
          <a:prstGeom prst="rect">
            <a:avLst/>
          </a:prstGeom>
        </p:spPr>
      </p:pic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DE14BFE-8C32-400B-B103-B770A867EC6F}"/>
              </a:ext>
            </a:extLst>
          </p:cNvPr>
          <p:cNvSpPr txBox="1"/>
          <p:nvPr/>
        </p:nvSpPr>
        <p:spPr>
          <a:xfrm>
            <a:off x="10729601" y="1356935"/>
            <a:ext cx="137890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פרקטיקה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BE12230-873C-4017-93A9-2408786999E0}"/>
              </a:ext>
            </a:extLst>
          </p:cNvPr>
          <p:cNvSpPr txBox="1"/>
          <p:nvPr/>
        </p:nvSpPr>
        <p:spPr>
          <a:xfrm>
            <a:off x="3056255" y="1915986"/>
            <a:ext cx="8172842" cy="4641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Gisha" panose="020B0502040204020203" pitchFamily="34" charset="-79"/>
                <a:cs typeface="Alef" panose="00000500000000000000" pitchFamily="2" charset="-79"/>
              </a:rPr>
              <a:t>מקפידים לקחת רק ציוד שצריך</a:t>
            </a:r>
            <a:endParaRPr lang="he-IL" sz="1600" b="1" dirty="0">
              <a:solidFill>
                <a:srgbClr val="000000"/>
              </a:solidFill>
              <a:latin typeface="Alef" panose="00000500000000000000" pitchFamily="2" charset="-79"/>
              <a:ea typeface="Gisha" panose="020B0502040204020203" pitchFamily="34" charset="-79"/>
              <a:cs typeface="Alef" panose="00000500000000000000" pitchFamily="2" charset="-79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טקסטיל (כובעים, </a:t>
            </a:r>
            <a:r>
              <a:rPr lang="he-IL" sz="1600" dirty="0" err="1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סווטשירטים</a:t>
            </a: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 וכו') - מגבילים את כמות הפריטים (בליווי דיון חינוכי</a:t>
            </a:r>
            <a:r>
              <a:rPr lang="en-US" sz="1600" dirty="0"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(</a:t>
            </a: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צמצום כמות הצ'ופרים בשבט ויצירת צ'ופרים מחומרים ידידותיים לסביבה. </a:t>
            </a:r>
            <a:endParaRPr lang="en-US" sz="16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נציב </a:t>
            </a: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שלטים לחיסכון במים ליד העוקבים  והשקתות.</a:t>
            </a:r>
            <a:endParaRPr lang="en-US" sz="16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  <a:p>
            <a:pPr marL="285750" lvl="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effectLst/>
                <a:latin typeface="Alef" panose="00000500000000000000" pitchFamily="2" charset="-79"/>
                <a:ea typeface="Gisha" panose="020B0502040204020203" pitchFamily="34" charset="-79"/>
                <a:cs typeface="Alef" panose="00000500000000000000" pitchFamily="2" charset="-79"/>
              </a:rPr>
              <a:t>נוסיף תדריך קיימות למפעל ובו נוודא שכל החניכים והחניכות יכירו את כל הכללים</a:t>
            </a:r>
          </a:p>
          <a:p>
            <a:pPr marL="285750" lvl="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יוצרים מפתח מזון המועיל ביצירת תפריט מדויק ולא מבזבז.</a:t>
            </a:r>
            <a:endParaRPr lang="en-US" sz="16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נקדיש זמן לשהות ומפגש בלתי אמצעיים עם ערכי טבע, נאמץ פעילויות </a:t>
            </a:r>
            <a:r>
              <a:rPr lang="he-IL" sz="1600" dirty="0" err="1"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מיינדספולנס</a:t>
            </a:r>
            <a:r>
              <a:rPr lang="he-IL" sz="1600" dirty="0"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 והתבוננות בטבע.</a:t>
            </a: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נעשה מאמץ לערוך את הקניות בהתארגנות למפעל אצל ספקים מקומיים.</a:t>
            </a:r>
            <a:endParaRPr lang="en-US" sz="16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נשאיל משבטים אחרים ציוד חסר וניתן להם בהשאלה ציוד שיש לנו.</a:t>
            </a:r>
            <a:endParaRPr lang="en-US" sz="16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נאכל בכלים רב פעמיים.</a:t>
            </a:r>
            <a:endParaRPr lang="en-US" sz="16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Gisha" panose="020B0502040204020203" pitchFamily="34" charset="-79"/>
                <a:cs typeface="Alef" panose="00000500000000000000" pitchFamily="2" charset="-79"/>
              </a:rPr>
              <a:t>נתכנן את הציוד לפעילות כך שלא יצור פסולת </a:t>
            </a:r>
            <a:endParaRPr lang="he-IL" sz="1600" dirty="0">
              <a:solidFill>
                <a:srgbClr val="000000"/>
              </a:solidFill>
              <a:latin typeface="Alef" panose="00000500000000000000" pitchFamily="2" charset="-79"/>
              <a:ea typeface="Gisha" panose="020B0502040204020203" pitchFamily="34" charset="-79"/>
              <a:cs typeface="Alef" panose="00000500000000000000" pitchFamily="2" charset="-79"/>
            </a:endParaRP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0000"/>
                </a:solidFill>
                <a:effectLst/>
                <a:latin typeface="Alef" panose="00000500000000000000" pitchFamily="2" charset="-79"/>
                <a:ea typeface="Noto Sans Symbols"/>
                <a:cs typeface="Alef" panose="00000500000000000000" pitchFamily="2" charset="-79"/>
              </a:rPr>
              <a:t>את הפסולת נפריד ונמחזר ככל הניתן.</a:t>
            </a:r>
            <a:endParaRPr lang="en-US" sz="1600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701E10A-09AF-42B2-B796-43831CBD0539}"/>
              </a:ext>
            </a:extLst>
          </p:cNvPr>
          <p:cNvSpPr txBox="1"/>
          <p:nvPr/>
        </p:nvSpPr>
        <p:spPr>
          <a:xfrm>
            <a:off x="3185991" y="396240"/>
            <a:ext cx="90091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קיימות בטיולים – לקוח מתוך חוברת השבט המקיים</a:t>
            </a:r>
          </a:p>
        </p:txBody>
      </p:sp>
    </p:spTree>
    <p:extLst>
      <p:ext uri="{BB962C8B-B14F-4D97-AF65-F5344CB8AC3E}">
        <p14:creationId xmlns:p14="http://schemas.microsoft.com/office/powerpoint/2010/main" val="394727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C96BE7F-BFC4-4A18-9303-CEBCC979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785"/>
            <a:ext cx="3056255" cy="3920650"/>
          </a:xfrm>
          <a:prstGeom prst="rect">
            <a:avLst/>
          </a:prstGeom>
        </p:spPr>
      </p:pic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DE14BFE-8C32-400B-B103-B770A867EC6F}"/>
              </a:ext>
            </a:extLst>
          </p:cNvPr>
          <p:cNvSpPr txBox="1"/>
          <p:nvPr/>
        </p:nvSpPr>
        <p:spPr>
          <a:xfrm>
            <a:off x="9215761" y="1346775"/>
            <a:ext cx="305243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החלטות מועצת תנועה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BE12230-873C-4017-93A9-2408786999E0}"/>
              </a:ext>
            </a:extLst>
          </p:cNvPr>
          <p:cNvSpPr txBox="1"/>
          <p:nvPr/>
        </p:nvSpPr>
        <p:spPr>
          <a:xfrm>
            <a:off x="5133097" y="1915986"/>
            <a:ext cx="6096000" cy="1181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מפעל ללא בשר בקר</a:t>
            </a: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</a:rPr>
              <a:t>מסירת המזון היבש למקומות הרלוונטיים.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285750" lvl="0" indent="-28575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1" dirty="0">
              <a:effectLst/>
              <a:latin typeface="Alef" panose="00000500000000000000" pitchFamily="2" charset="-79"/>
              <a:ea typeface="Noto Sans Symbols"/>
              <a:cs typeface="Alef" panose="00000500000000000000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701E10A-09AF-42B2-B796-43831CBD0539}"/>
              </a:ext>
            </a:extLst>
          </p:cNvPr>
          <p:cNvSpPr txBox="1"/>
          <p:nvPr/>
        </p:nvSpPr>
        <p:spPr>
          <a:xfrm>
            <a:off x="3185991" y="396240"/>
            <a:ext cx="90091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קיימות בטיולים – לקוח מתוך חוברת השבט המקיים</a:t>
            </a:r>
          </a:p>
        </p:txBody>
      </p:sp>
    </p:spTree>
    <p:extLst>
      <p:ext uri="{BB962C8B-B14F-4D97-AF65-F5344CB8AC3E}">
        <p14:creationId xmlns:p14="http://schemas.microsoft.com/office/powerpoint/2010/main" val="352715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ירוק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567FC065B663F4EABD26AD580AB3571" ma:contentTypeVersion="12" ma:contentTypeDescription="צור מסמך חדש." ma:contentTypeScope="" ma:versionID="235fd26de8a05185e585b4c2d158eb8c">
  <xsd:schema xmlns:xsd="http://www.w3.org/2001/XMLSchema" xmlns:xs="http://www.w3.org/2001/XMLSchema" xmlns:p="http://schemas.microsoft.com/office/2006/metadata/properties" xmlns:ns2="0ff91519-b274-4b67-889f-df4b90eb77c0" xmlns:ns3="86203c0e-2888-43f0-886b-3ea9dc22af7c" targetNamespace="http://schemas.microsoft.com/office/2006/metadata/properties" ma:root="true" ma:fieldsID="6d5c9f70dad650fd267d7e3cda10d8f2" ns2:_="" ns3:_="">
    <xsd:import namespace="0ff91519-b274-4b67-889f-df4b90eb77c0"/>
    <xsd:import namespace="86203c0e-2888-43f0-886b-3ea9dc22a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91519-b274-4b67-889f-df4b90eb7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03c0e-2888-43f0-886b-3ea9dc22af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C8D15D-045C-4F08-89DA-6DBFAB3E1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f91519-b274-4b67-889f-df4b90eb77c0"/>
    <ds:schemaRef ds:uri="86203c0e-2888-43f0-886b-3ea9dc22af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BE7FFF-3A2D-489A-BE1C-70024A2602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B6984E-E03F-48E3-B0BF-52D9591085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330</Words>
  <Application>Microsoft Office PowerPoint</Application>
  <PresentationFormat>מסך רחב</PresentationFormat>
  <Paragraphs>55</Paragraphs>
  <Slides>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Alef</vt:lpstr>
      <vt:lpstr>Arial</vt:lpstr>
      <vt:lpstr>Calibri</vt:lpstr>
      <vt:lpstr>Calibri Light</vt:lpstr>
      <vt:lpstr>Noto Sans Symbols</vt:lpstr>
      <vt:lpstr>Office Theme</vt:lpstr>
      <vt:lpstr>חינוך לקיימות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חינוך לקיימות</dc:title>
  <dc:creator>דודו קרני</dc:creator>
  <cp:lastModifiedBy>ohad.tshwartz@outlook.co.il</cp:lastModifiedBy>
  <cp:revision>4</cp:revision>
  <dcterms:created xsi:type="dcterms:W3CDTF">2020-09-26T08:24:30Z</dcterms:created>
  <dcterms:modified xsi:type="dcterms:W3CDTF">2022-03-23T16:33:12Z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0x0101004567FC065B663F4EABD26AD580AB3571</vt:lpwstr>
  </property>
</Properties>
</file>