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3" r:id="rId1"/>
  </p:sldMasterIdLst>
  <p:sldIdLst>
    <p:sldId id="258" r:id="rId2"/>
    <p:sldId id="285" r:id="rId3"/>
    <p:sldId id="284" r:id="rId4"/>
    <p:sldId id="283" r:id="rId5"/>
    <p:sldId id="282" r:id="rId6"/>
    <p:sldId id="288" r:id="rId7"/>
    <p:sldId id="287" r:id="rId8"/>
    <p:sldId id="286" r:id="rId9"/>
    <p:sldId id="290" r:id="rId10"/>
    <p:sldId id="289" r:id="rId11"/>
    <p:sldId id="293" r:id="rId12"/>
    <p:sldId id="292" r:id="rId13"/>
    <p:sldId id="295" r:id="rId14"/>
    <p:sldId id="291" r:id="rId15"/>
    <p:sldId id="294" r:id="rId16"/>
    <p:sldId id="281" r:id="rId17"/>
    <p:sldId id="259"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מקטע ללא כותרת" id="{DAC823F3-5F4F-4944-AAD0-E85036D075B0}">
          <p14:sldIdLst>
            <p14:sldId id="258"/>
            <p14:sldId id="285"/>
            <p14:sldId id="284"/>
            <p14:sldId id="283"/>
            <p14:sldId id="282"/>
            <p14:sldId id="288"/>
            <p14:sldId id="287"/>
            <p14:sldId id="286"/>
            <p14:sldId id="290"/>
            <p14:sldId id="289"/>
            <p14:sldId id="293"/>
            <p14:sldId id="292"/>
            <p14:sldId id="295"/>
            <p14:sldId id="291"/>
            <p14:sldId id="294"/>
            <p14:sldId id="281"/>
            <p14:sldId id="259"/>
            <p14:sldId id="268"/>
            <p14:sldId id="269"/>
            <p14:sldId id="270"/>
            <p14:sldId id="271"/>
            <p14:sldId id="272"/>
            <p14:sldId id="273"/>
            <p14:sldId id="274"/>
            <p14:sldId id="275"/>
            <p14:sldId id="276"/>
            <p14:sldId id="277"/>
            <p14:sldId id="278"/>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C460DF-BD46-432C-8A23-C23ED81B3178}" v="4" dt="2022-03-20T07:33:33.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רכז גרעין מרלץ" userId="84e37d28-afb2-4b71-a9b1-31507ad560a5" providerId="ADAL" clId="{D0C460DF-BD46-432C-8A23-C23ED81B3178}"/>
    <pc:docChg chg="undo custSel addSld delSld modSld sldOrd modSection">
      <pc:chgData name="רכז גרעין מרלץ" userId="84e37d28-afb2-4b71-a9b1-31507ad560a5" providerId="ADAL" clId="{D0C460DF-BD46-432C-8A23-C23ED81B3178}" dt="2022-03-20T10:46:24.682" v="427" actId="20577"/>
      <pc:docMkLst>
        <pc:docMk/>
      </pc:docMkLst>
      <pc:sldChg chg="modSp mod ord">
        <pc:chgData name="רכז גרעין מרלץ" userId="84e37d28-afb2-4b71-a9b1-31507ad560a5" providerId="ADAL" clId="{D0C460DF-BD46-432C-8A23-C23ED81B3178}" dt="2022-03-20T10:46:24.682" v="427" actId="20577"/>
        <pc:sldMkLst>
          <pc:docMk/>
          <pc:sldMk cId="4051797366" sldId="258"/>
        </pc:sldMkLst>
        <pc:spChg chg="mod">
          <ac:chgData name="רכז גרעין מרלץ" userId="84e37d28-afb2-4b71-a9b1-31507ad560a5" providerId="ADAL" clId="{D0C460DF-BD46-432C-8A23-C23ED81B3178}" dt="2022-03-20T10:46:24.682" v="427" actId="20577"/>
          <ac:spMkLst>
            <pc:docMk/>
            <pc:sldMk cId="4051797366" sldId="258"/>
            <ac:spMk id="2" creationId="{00000000-0000-0000-0000-000000000000}"/>
          </ac:spMkLst>
        </pc:spChg>
      </pc:sldChg>
      <pc:sldChg chg="modSp mod">
        <pc:chgData name="רכז גרעין מרלץ" userId="84e37d28-afb2-4b71-a9b1-31507ad560a5" providerId="ADAL" clId="{D0C460DF-BD46-432C-8A23-C23ED81B3178}" dt="2022-03-20T07:28:16.778" v="11" actId="20577"/>
        <pc:sldMkLst>
          <pc:docMk/>
          <pc:sldMk cId="2267609469" sldId="274"/>
        </pc:sldMkLst>
        <pc:spChg chg="mod">
          <ac:chgData name="רכז גרעין מרלץ" userId="84e37d28-afb2-4b71-a9b1-31507ad560a5" providerId="ADAL" clId="{D0C460DF-BD46-432C-8A23-C23ED81B3178}" dt="2022-03-20T07:28:16.778" v="11" actId="20577"/>
          <ac:spMkLst>
            <pc:docMk/>
            <pc:sldMk cId="2267609469" sldId="274"/>
            <ac:spMk id="2" creationId="{00000000-0000-0000-0000-000000000000}"/>
          </ac:spMkLst>
        </pc:spChg>
      </pc:sldChg>
      <pc:sldChg chg="modSp mod">
        <pc:chgData name="רכז גרעין מרלץ" userId="84e37d28-afb2-4b71-a9b1-31507ad560a5" providerId="ADAL" clId="{D0C460DF-BD46-432C-8A23-C23ED81B3178}" dt="2022-03-20T07:28:17.216" v="12" actId="20577"/>
        <pc:sldMkLst>
          <pc:docMk/>
          <pc:sldMk cId="532959654" sldId="275"/>
        </pc:sldMkLst>
        <pc:spChg chg="mod">
          <ac:chgData name="רכז גרעין מרלץ" userId="84e37d28-afb2-4b71-a9b1-31507ad560a5" providerId="ADAL" clId="{D0C460DF-BD46-432C-8A23-C23ED81B3178}" dt="2022-03-20T07:28:17.216" v="12" actId="20577"/>
          <ac:spMkLst>
            <pc:docMk/>
            <pc:sldMk cId="532959654" sldId="275"/>
            <ac:spMk id="2" creationId="{00000000-0000-0000-0000-000000000000}"/>
          </ac:spMkLst>
        </pc:spChg>
      </pc:sldChg>
      <pc:sldChg chg="modSp mod">
        <pc:chgData name="רכז גרעין מרלץ" userId="84e37d28-afb2-4b71-a9b1-31507ad560a5" providerId="ADAL" clId="{D0C460DF-BD46-432C-8A23-C23ED81B3178}" dt="2022-03-20T07:28:17.694" v="13" actId="20577"/>
        <pc:sldMkLst>
          <pc:docMk/>
          <pc:sldMk cId="1707934629" sldId="276"/>
        </pc:sldMkLst>
        <pc:spChg chg="mod">
          <ac:chgData name="רכז גרעין מרלץ" userId="84e37d28-afb2-4b71-a9b1-31507ad560a5" providerId="ADAL" clId="{D0C460DF-BD46-432C-8A23-C23ED81B3178}" dt="2022-03-20T07:28:17.694" v="13" actId="20577"/>
          <ac:spMkLst>
            <pc:docMk/>
            <pc:sldMk cId="1707934629" sldId="276"/>
            <ac:spMk id="2" creationId="{00000000-0000-0000-0000-000000000000}"/>
          </ac:spMkLst>
        </pc:spChg>
      </pc:sldChg>
      <pc:sldChg chg="modSp mod">
        <pc:chgData name="רכז גרעין מרלץ" userId="84e37d28-afb2-4b71-a9b1-31507ad560a5" providerId="ADAL" clId="{D0C460DF-BD46-432C-8A23-C23ED81B3178}" dt="2022-03-20T07:28:18.109" v="14" actId="20577"/>
        <pc:sldMkLst>
          <pc:docMk/>
          <pc:sldMk cId="1722184744" sldId="277"/>
        </pc:sldMkLst>
        <pc:spChg chg="mod">
          <ac:chgData name="רכז גרעין מרלץ" userId="84e37d28-afb2-4b71-a9b1-31507ad560a5" providerId="ADAL" clId="{D0C460DF-BD46-432C-8A23-C23ED81B3178}" dt="2022-03-20T07:28:18.109" v="14" actId="20577"/>
          <ac:spMkLst>
            <pc:docMk/>
            <pc:sldMk cId="1722184744" sldId="277"/>
            <ac:spMk id="2" creationId="{00000000-0000-0000-0000-000000000000}"/>
          </ac:spMkLst>
        </pc:spChg>
      </pc:sldChg>
      <pc:sldChg chg="modSp mod">
        <pc:chgData name="רכז גרעין מרלץ" userId="84e37d28-afb2-4b71-a9b1-31507ad560a5" providerId="ADAL" clId="{D0C460DF-BD46-432C-8A23-C23ED81B3178}" dt="2022-03-20T07:28:18.501" v="15" actId="20577"/>
        <pc:sldMkLst>
          <pc:docMk/>
          <pc:sldMk cId="3326953743" sldId="278"/>
        </pc:sldMkLst>
        <pc:spChg chg="mod">
          <ac:chgData name="רכז גרעין מרלץ" userId="84e37d28-afb2-4b71-a9b1-31507ad560a5" providerId="ADAL" clId="{D0C460DF-BD46-432C-8A23-C23ED81B3178}" dt="2022-03-20T07:28:18.501" v="15" actId="20577"/>
          <ac:spMkLst>
            <pc:docMk/>
            <pc:sldMk cId="3326953743" sldId="278"/>
            <ac:spMk id="2" creationId="{00000000-0000-0000-0000-000000000000}"/>
          </ac:spMkLst>
        </pc:spChg>
      </pc:sldChg>
      <pc:sldChg chg="modSp mod">
        <pc:chgData name="רכז גרעין מרלץ" userId="84e37d28-afb2-4b71-a9b1-31507ad560a5" providerId="ADAL" clId="{D0C460DF-BD46-432C-8A23-C23ED81B3178}" dt="2022-03-20T07:28:19" v="16" actId="20577"/>
        <pc:sldMkLst>
          <pc:docMk/>
          <pc:sldMk cId="4073846648" sldId="279"/>
        </pc:sldMkLst>
        <pc:spChg chg="mod">
          <ac:chgData name="רכז גרעין מרלץ" userId="84e37d28-afb2-4b71-a9b1-31507ad560a5" providerId="ADAL" clId="{D0C460DF-BD46-432C-8A23-C23ED81B3178}" dt="2022-03-20T07:28:19" v="16" actId="20577"/>
          <ac:spMkLst>
            <pc:docMk/>
            <pc:sldMk cId="4073846648" sldId="279"/>
            <ac:spMk id="2" creationId="{00000000-0000-0000-0000-000000000000}"/>
          </ac:spMkLst>
        </pc:spChg>
      </pc:sldChg>
      <pc:sldChg chg="modSp mod">
        <pc:chgData name="רכז גרעין מרלץ" userId="84e37d28-afb2-4b71-a9b1-31507ad560a5" providerId="ADAL" clId="{D0C460DF-BD46-432C-8A23-C23ED81B3178}" dt="2022-03-20T07:28:19.515" v="17" actId="20577"/>
        <pc:sldMkLst>
          <pc:docMk/>
          <pc:sldMk cId="2241106547" sldId="280"/>
        </pc:sldMkLst>
        <pc:spChg chg="mod">
          <ac:chgData name="רכז גרעין מרלץ" userId="84e37d28-afb2-4b71-a9b1-31507ad560a5" providerId="ADAL" clId="{D0C460DF-BD46-432C-8A23-C23ED81B3178}" dt="2022-03-20T07:28:19.515" v="17" actId="20577"/>
          <ac:spMkLst>
            <pc:docMk/>
            <pc:sldMk cId="2241106547" sldId="280"/>
            <ac:spMk id="2" creationId="{00000000-0000-0000-0000-000000000000}"/>
          </ac:spMkLst>
        </pc:spChg>
      </pc:sldChg>
      <pc:sldChg chg="modSp add mod">
        <pc:chgData name="רכז גרעין מרלץ" userId="84e37d28-afb2-4b71-a9b1-31507ad560a5" providerId="ADAL" clId="{D0C460DF-BD46-432C-8A23-C23ED81B3178}" dt="2022-03-20T07:36:53.329" v="88" actId="1076"/>
        <pc:sldMkLst>
          <pc:docMk/>
          <pc:sldMk cId="1068098870" sldId="281"/>
        </pc:sldMkLst>
        <pc:picChg chg="mod">
          <ac:chgData name="רכז גרעין מרלץ" userId="84e37d28-afb2-4b71-a9b1-31507ad560a5" providerId="ADAL" clId="{D0C460DF-BD46-432C-8A23-C23ED81B3178}" dt="2022-03-20T07:36:53.329" v="88" actId="1076"/>
          <ac:picMkLst>
            <pc:docMk/>
            <pc:sldMk cId="1068098870" sldId="281"/>
            <ac:picMk id="8" creationId="{00000000-0000-0000-0000-000000000000}"/>
          </ac:picMkLst>
        </pc:picChg>
      </pc:sldChg>
      <pc:sldChg chg="new del">
        <pc:chgData name="רכז גרעין מרלץ" userId="84e37d28-afb2-4b71-a9b1-31507ad560a5" providerId="ADAL" clId="{D0C460DF-BD46-432C-8A23-C23ED81B3178}" dt="2022-03-20T07:28:34.424" v="19" actId="680"/>
        <pc:sldMkLst>
          <pc:docMk/>
          <pc:sldMk cId="3997616033" sldId="281"/>
        </pc:sldMkLst>
      </pc:sldChg>
      <pc:sldChg chg="modSp add mod">
        <pc:chgData name="רכז גרעין מרלץ" userId="84e37d28-afb2-4b71-a9b1-31507ad560a5" providerId="ADAL" clId="{D0C460DF-BD46-432C-8A23-C23ED81B3178}" dt="2022-03-20T10:42:16.088" v="351" actId="20577"/>
        <pc:sldMkLst>
          <pc:docMk/>
          <pc:sldMk cId="4091473340" sldId="282"/>
        </pc:sldMkLst>
        <pc:spChg chg="mod">
          <ac:chgData name="רכז גרעין מרלץ" userId="84e37d28-afb2-4b71-a9b1-31507ad560a5" providerId="ADAL" clId="{D0C460DF-BD46-432C-8A23-C23ED81B3178}" dt="2022-03-20T10:42:16.088" v="351" actId="20577"/>
          <ac:spMkLst>
            <pc:docMk/>
            <pc:sldMk cId="4091473340" sldId="282"/>
            <ac:spMk id="2" creationId="{00000000-0000-0000-0000-000000000000}"/>
          </ac:spMkLst>
        </pc:spChg>
        <pc:picChg chg="mod">
          <ac:chgData name="רכז גרעין מרלץ" userId="84e37d28-afb2-4b71-a9b1-31507ad560a5" providerId="ADAL" clId="{D0C460DF-BD46-432C-8A23-C23ED81B3178}" dt="2022-03-20T07:38:27.381" v="108" actId="1076"/>
          <ac:picMkLst>
            <pc:docMk/>
            <pc:sldMk cId="4091473340" sldId="282"/>
            <ac:picMk id="7" creationId="{00000000-0000-0000-0000-000000000000}"/>
          </ac:picMkLst>
        </pc:picChg>
        <pc:picChg chg="mod">
          <ac:chgData name="רכז גרעין מרלץ" userId="84e37d28-afb2-4b71-a9b1-31507ad560a5" providerId="ADAL" clId="{D0C460DF-BD46-432C-8A23-C23ED81B3178}" dt="2022-03-20T07:38:30.155" v="109" actId="1076"/>
          <ac:picMkLst>
            <pc:docMk/>
            <pc:sldMk cId="4091473340" sldId="282"/>
            <ac:picMk id="8" creationId="{00000000-0000-0000-0000-000000000000}"/>
          </ac:picMkLst>
        </pc:picChg>
      </pc:sldChg>
      <pc:sldChg chg="modSp add mod">
        <pc:chgData name="רכז גרעין מרלץ" userId="84e37d28-afb2-4b71-a9b1-31507ad560a5" providerId="ADAL" clId="{D0C460DF-BD46-432C-8A23-C23ED81B3178}" dt="2022-03-20T07:38:22.509" v="107" actId="1076"/>
        <pc:sldMkLst>
          <pc:docMk/>
          <pc:sldMk cId="1907324344" sldId="283"/>
        </pc:sldMkLst>
        <pc:spChg chg="mod">
          <ac:chgData name="רכז גרעין מרלץ" userId="84e37d28-afb2-4b71-a9b1-31507ad560a5" providerId="ADAL" clId="{D0C460DF-BD46-432C-8A23-C23ED81B3178}" dt="2022-03-20T07:38:22.509" v="107" actId="1076"/>
          <ac:spMkLst>
            <pc:docMk/>
            <pc:sldMk cId="1907324344" sldId="283"/>
            <ac:spMk id="2" creationId="{00000000-0000-0000-0000-000000000000}"/>
          </ac:spMkLst>
        </pc:spChg>
        <pc:picChg chg="mod">
          <ac:chgData name="רכז גרעין מרלץ" userId="84e37d28-afb2-4b71-a9b1-31507ad560a5" providerId="ADAL" clId="{D0C460DF-BD46-432C-8A23-C23ED81B3178}" dt="2022-03-20T07:36:49.870" v="87" actId="1076"/>
          <ac:picMkLst>
            <pc:docMk/>
            <pc:sldMk cId="1907324344" sldId="283"/>
            <ac:picMk id="7" creationId="{00000000-0000-0000-0000-000000000000}"/>
          </ac:picMkLst>
        </pc:picChg>
        <pc:picChg chg="mod">
          <ac:chgData name="רכז גרעין מרלץ" userId="84e37d28-afb2-4b71-a9b1-31507ad560a5" providerId="ADAL" clId="{D0C460DF-BD46-432C-8A23-C23ED81B3178}" dt="2022-03-20T07:37:02.979" v="89" actId="1076"/>
          <ac:picMkLst>
            <pc:docMk/>
            <pc:sldMk cId="1907324344" sldId="283"/>
            <ac:picMk id="8" creationId="{00000000-0000-0000-0000-000000000000}"/>
          </ac:picMkLst>
        </pc:picChg>
      </pc:sldChg>
      <pc:sldChg chg="addSp delSp modSp add mod">
        <pc:chgData name="רכז גרעין מרלץ" userId="84e37d28-afb2-4b71-a9b1-31507ad560a5" providerId="ADAL" clId="{D0C460DF-BD46-432C-8A23-C23ED81B3178}" dt="2022-03-20T10:42:08.917" v="348" actId="20577"/>
        <pc:sldMkLst>
          <pc:docMk/>
          <pc:sldMk cId="1902030030" sldId="284"/>
        </pc:sldMkLst>
        <pc:spChg chg="mod">
          <ac:chgData name="רכז גרעין מרלץ" userId="84e37d28-afb2-4b71-a9b1-31507ad560a5" providerId="ADAL" clId="{D0C460DF-BD46-432C-8A23-C23ED81B3178}" dt="2022-03-20T10:42:08.917" v="348" actId="20577"/>
          <ac:spMkLst>
            <pc:docMk/>
            <pc:sldMk cId="1902030030" sldId="284"/>
            <ac:spMk id="2" creationId="{00000000-0000-0000-0000-000000000000}"/>
          </ac:spMkLst>
        </pc:spChg>
        <pc:spChg chg="add del mod">
          <ac:chgData name="רכז גרעין מרלץ" userId="84e37d28-afb2-4b71-a9b1-31507ad560a5" providerId="ADAL" clId="{D0C460DF-BD46-432C-8A23-C23ED81B3178}" dt="2022-03-20T07:33:33.006" v="58" actId="767"/>
          <ac:spMkLst>
            <pc:docMk/>
            <pc:sldMk cId="1902030030" sldId="284"/>
            <ac:spMk id="3" creationId="{9405FF13-18DB-497F-9F5F-A3C2ECB3ABB7}"/>
          </ac:spMkLst>
        </pc:spChg>
        <pc:spChg chg="add del mod">
          <ac:chgData name="רכז גרעין מרלץ" userId="84e37d28-afb2-4b71-a9b1-31507ad560a5" providerId="ADAL" clId="{D0C460DF-BD46-432C-8A23-C23ED81B3178}" dt="2022-03-20T07:33:29.316" v="52" actId="767"/>
          <ac:spMkLst>
            <pc:docMk/>
            <pc:sldMk cId="1902030030" sldId="284"/>
            <ac:spMk id="4" creationId="{65DF7FD1-E857-41F9-BFF2-52DA3F8F6273}"/>
          </ac:spMkLst>
        </pc:spChg>
        <pc:spChg chg="add del mod">
          <ac:chgData name="רכז גרעין מרלץ" userId="84e37d28-afb2-4b71-a9b1-31507ad560a5" providerId="ADAL" clId="{D0C460DF-BD46-432C-8A23-C23ED81B3178}" dt="2022-03-20T07:34:44.253" v="68" actId="478"/>
          <ac:spMkLst>
            <pc:docMk/>
            <pc:sldMk cId="1902030030" sldId="284"/>
            <ac:spMk id="6" creationId="{594D5D4A-2630-4AEC-8B47-703FBD9B9C12}"/>
          </ac:spMkLst>
        </pc:spChg>
        <pc:spChg chg="add del mod">
          <ac:chgData name="רכז גרעין מרלץ" userId="84e37d28-afb2-4b71-a9b1-31507ad560a5" providerId="ADAL" clId="{D0C460DF-BD46-432C-8A23-C23ED81B3178}" dt="2022-03-20T07:34:43.032" v="67" actId="478"/>
          <ac:spMkLst>
            <pc:docMk/>
            <pc:sldMk cId="1902030030" sldId="284"/>
            <ac:spMk id="10" creationId="{7C3CEA9F-8F7D-4676-BFF1-EA0508CAA19C}"/>
          </ac:spMkLst>
        </pc:spChg>
        <pc:picChg chg="add del mod">
          <ac:chgData name="רכז גרעין מרלץ" userId="84e37d28-afb2-4b71-a9b1-31507ad560a5" providerId="ADAL" clId="{D0C460DF-BD46-432C-8A23-C23ED81B3178}" dt="2022-03-20T07:34:48.495" v="69" actId="1076"/>
          <ac:picMkLst>
            <pc:docMk/>
            <pc:sldMk cId="1902030030" sldId="284"/>
            <ac:picMk id="7" creationId="{00000000-0000-0000-0000-000000000000}"/>
          </ac:picMkLst>
        </pc:picChg>
        <pc:picChg chg="add del mod">
          <ac:chgData name="רכז גרעין מרלץ" userId="84e37d28-afb2-4b71-a9b1-31507ad560a5" providerId="ADAL" clId="{D0C460DF-BD46-432C-8A23-C23ED81B3178}" dt="2022-03-20T07:34:51.795" v="70" actId="1076"/>
          <ac:picMkLst>
            <pc:docMk/>
            <pc:sldMk cId="1902030030" sldId="284"/>
            <ac:picMk id="8" creationId="{00000000-0000-0000-0000-000000000000}"/>
          </ac:picMkLst>
        </pc:picChg>
      </pc:sldChg>
      <pc:sldChg chg="modSp add mod">
        <pc:chgData name="רכז גרעין מרלץ" userId="84e37d28-afb2-4b71-a9b1-31507ad560a5" providerId="ADAL" clId="{D0C460DF-BD46-432C-8A23-C23ED81B3178}" dt="2022-03-20T10:37:13.893" v="345" actId="1076"/>
        <pc:sldMkLst>
          <pc:docMk/>
          <pc:sldMk cId="2420782637" sldId="285"/>
        </pc:sldMkLst>
        <pc:spChg chg="mod">
          <ac:chgData name="רכז גרעין מרלץ" userId="84e37d28-afb2-4b71-a9b1-31507ad560a5" providerId="ADAL" clId="{D0C460DF-BD46-432C-8A23-C23ED81B3178}" dt="2022-03-20T10:37:09.248" v="344" actId="403"/>
          <ac:spMkLst>
            <pc:docMk/>
            <pc:sldMk cId="2420782637" sldId="285"/>
            <ac:spMk id="2" creationId="{00000000-0000-0000-0000-000000000000}"/>
          </ac:spMkLst>
        </pc:spChg>
        <pc:picChg chg="mod">
          <ac:chgData name="רכז גרעין מרלץ" userId="84e37d28-afb2-4b71-a9b1-31507ad560a5" providerId="ADAL" clId="{D0C460DF-BD46-432C-8A23-C23ED81B3178}" dt="2022-03-20T07:37:44.179" v="99" actId="1076"/>
          <ac:picMkLst>
            <pc:docMk/>
            <pc:sldMk cId="2420782637" sldId="285"/>
            <ac:picMk id="7" creationId="{00000000-0000-0000-0000-000000000000}"/>
          </ac:picMkLst>
        </pc:picChg>
        <pc:picChg chg="mod">
          <ac:chgData name="רכז גרעין מרלץ" userId="84e37d28-afb2-4b71-a9b1-31507ad560a5" providerId="ADAL" clId="{D0C460DF-BD46-432C-8A23-C23ED81B3178}" dt="2022-03-20T10:37:13.893" v="345" actId="1076"/>
          <ac:picMkLst>
            <pc:docMk/>
            <pc:sldMk cId="2420782637" sldId="285"/>
            <ac:picMk id="8" creationId="{00000000-0000-0000-0000-000000000000}"/>
          </ac:picMkLst>
        </pc:picChg>
      </pc:sldChg>
      <pc:sldChg chg="modSp add mod">
        <pc:chgData name="רכז גרעין מרלץ" userId="84e37d28-afb2-4b71-a9b1-31507ad560a5" providerId="ADAL" clId="{D0C460DF-BD46-432C-8A23-C23ED81B3178}" dt="2022-03-20T10:45:14.574" v="405" actId="108"/>
        <pc:sldMkLst>
          <pc:docMk/>
          <pc:sldMk cId="2687877375" sldId="286"/>
        </pc:sldMkLst>
        <pc:spChg chg="mod">
          <ac:chgData name="רכז גרעין מרלץ" userId="84e37d28-afb2-4b71-a9b1-31507ad560a5" providerId="ADAL" clId="{D0C460DF-BD46-432C-8A23-C23ED81B3178}" dt="2022-03-20T10:45:14.574" v="405" actId="108"/>
          <ac:spMkLst>
            <pc:docMk/>
            <pc:sldMk cId="2687877375" sldId="286"/>
            <ac:spMk id="2" creationId="{00000000-0000-0000-0000-000000000000}"/>
          </ac:spMkLst>
        </pc:spChg>
      </pc:sldChg>
      <pc:sldChg chg="modSp add mod">
        <pc:chgData name="רכז גרעין מרלץ" userId="84e37d28-afb2-4b71-a9b1-31507ad560a5" providerId="ADAL" clId="{D0C460DF-BD46-432C-8A23-C23ED81B3178}" dt="2022-03-20T10:42:30.671" v="355" actId="20577"/>
        <pc:sldMkLst>
          <pc:docMk/>
          <pc:sldMk cId="3359674844" sldId="287"/>
        </pc:sldMkLst>
        <pc:spChg chg="mod">
          <ac:chgData name="רכז גרעין מרלץ" userId="84e37d28-afb2-4b71-a9b1-31507ad560a5" providerId="ADAL" clId="{D0C460DF-BD46-432C-8A23-C23ED81B3178}" dt="2022-03-20T10:42:30.671" v="355" actId="20577"/>
          <ac:spMkLst>
            <pc:docMk/>
            <pc:sldMk cId="3359674844" sldId="287"/>
            <ac:spMk id="2" creationId="{00000000-0000-0000-0000-000000000000}"/>
          </ac:spMkLst>
        </pc:spChg>
      </pc:sldChg>
      <pc:sldChg chg="modSp add mod">
        <pc:chgData name="רכז גרעין מרלץ" userId="84e37d28-afb2-4b71-a9b1-31507ad560a5" providerId="ADAL" clId="{D0C460DF-BD46-432C-8A23-C23ED81B3178}" dt="2022-03-20T07:41:34.327" v="140" actId="1076"/>
        <pc:sldMkLst>
          <pc:docMk/>
          <pc:sldMk cId="2112783485" sldId="288"/>
        </pc:sldMkLst>
        <pc:spChg chg="mod">
          <ac:chgData name="רכז גרעין מרלץ" userId="84e37d28-afb2-4b71-a9b1-31507ad560a5" providerId="ADAL" clId="{D0C460DF-BD46-432C-8A23-C23ED81B3178}" dt="2022-03-20T07:41:34.327" v="140" actId="1076"/>
          <ac:spMkLst>
            <pc:docMk/>
            <pc:sldMk cId="2112783485" sldId="288"/>
            <ac:spMk id="2" creationId="{00000000-0000-0000-0000-000000000000}"/>
          </ac:spMkLst>
        </pc:spChg>
      </pc:sldChg>
      <pc:sldChg chg="modSp add mod">
        <pc:chgData name="רכז גרעין מרלץ" userId="84e37d28-afb2-4b71-a9b1-31507ad560a5" providerId="ADAL" clId="{D0C460DF-BD46-432C-8A23-C23ED81B3178}" dt="2022-03-20T10:42:54.067" v="365" actId="20577"/>
        <pc:sldMkLst>
          <pc:docMk/>
          <pc:sldMk cId="4004842894" sldId="289"/>
        </pc:sldMkLst>
        <pc:spChg chg="mod">
          <ac:chgData name="רכז גרעין מרלץ" userId="84e37d28-afb2-4b71-a9b1-31507ad560a5" providerId="ADAL" clId="{D0C460DF-BD46-432C-8A23-C23ED81B3178}" dt="2022-03-20T10:42:54.067" v="365" actId="20577"/>
          <ac:spMkLst>
            <pc:docMk/>
            <pc:sldMk cId="4004842894" sldId="289"/>
            <ac:spMk id="2" creationId="{00000000-0000-0000-0000-000000000000}"/>
          </ac:spMkLst>
        </pc:spChg>
      </pc:sldChg>
      <pc:sldChg chg="modSp add mod">
        <pc:chgData name="רכז גרעין מרלץ" userId="84e37d28-afb2-4b71-a9b1-31507ad560a5" providerId="ADAL" clId="{D0C460DF-BD46-432C-8A23-C23ED81B3178}" dt="2022-03-20T10:42:44.553" v="362" actId="20577"/>
        <pc:sldMkLst>
          <pc:docMk/>
          <pc:sldMk cId="894483119" sldId="290"/>
        </pc:sldMkLst>
        <pc:spChg chg="mod">
          <ac:chgData name="רכז גרעין מרלץ" userId="84e37d28-afb2-4b71-a9b1-31507ad560a5" providerId="ADAL" clId="{D0C460DF-BD46-432C-8A23-C23ED81B3178}" dt="2022-03-20T10:42:44.553" v="362" actId="20577"/>
          <ac:spMkLst>
            <pc:docMk/>
            <pc:sldMk cId="894483119" sldId="290"/>
            <ac:spMk id="2" creationId="{00000000-0000-0000-0000-000000000000}"/>
          </ac:spMkLst>
        </pc:spChg>
      </pc:sldChg>
      <pc:sldChg chg="modSp add mod ord">
        <pc:chgData name="רכז גרעין מרלץ" userId="84e37d28-afb2-4b71-a9b1-31507ad560a5" providerId="ADAL" clId="{D0C460DF-BD46-432C-8A23-C23ED81B3178}" dt="2022-03-20T10:29:58.706" v="269" actId="403"/>
        <pc:sldMkLst>
          <pc:docMk/>
          <pc:sldMk cId="866973792" sldId="291"/>
        </pc:sldMkLst>
        <pc:spChg chg="mod">
          <ac:chgData name="רכז גרעין מרלץ" userId="84e37d28-afb2-4b71-a9b1-31507ad560a5" providerId="ADAL" clId="{D0C460DF-BD46-432C-8A23-C23ED81B3178}" dt="2022-03-20T10:29:58.706" v="269" actId="403"/>
          <ac:spMkLst>
            <pc:docMk/>
            <pc:sldMk cId="866973792" sldId="291"/>
            <ac:spMk id="2" creationId="{00000000-0000-0000-0000-000000000000}"/>
          </ac:spMkLst>
        </pc:spChg>
      </pc:sldChg>
      <pc:sldChg chg="modSp add mod">
        <pc:chgData name="רכז גרעין מרלץ" userId="84e37d28-afb2-4b71-a9b1-31507ad560a5" providerId="ADAL" clId="{D0C460DF-BD46-432C-8A23-C23ED81B3178}" dt="2022-03-20T10:27:16.410" v="241" actId="404"/>
        <pc:sldMkLst>
          <pc:docMk/>
          <pc:sldMk cId="512112514" sldId="292"/>
        </pc:sldMkLst>
        <pc:spChg chg="mod">
          <ac:chgData name="רכז גרעין מרלץ" userId="84e37d28-afb2-4b71-a9b1-31507ad560a5" providerId="ADAL" clId="{D0C460DF-BD46-432C-8A23-C23ED81B3178}" dt="2022-03-20T10:27:16.410" v="241" actId="404"/>
          <ac:spMkLst>
            <pc:docMk/>
            <pc:sldMk cId="512112514" sldId="292"/>
            <ac:spMk id="2" creationId="{00000000-0000-0000-0000-000000000000}"/>
          </ac:spMkLst>
        </pc:spChg>
      </pc:sldChg>
      <pc:sldChg chg="modSp add mod">
        <pc:chgData name="רכז גרעין מרלץ" userId="84e37d28-afb2-4b71-a9b1-31507ad560a5" providerId="ADAL" clId="{D0C460DF-BD46-432C-8A23-C23ED81B3178}" dt="2022-03-20T10:32:37.775" v="279" actId="20577"/>
        <pc:sldMkLst>
          <pc:docMk/>
          <pc:sldMk cId="1484533422" sldId="293"/>
        </pc:sldMkLst>
        <pc:spChg chg="mod">
          <ac:chgData name="רכז גרעין מרלץ" userId="84e37d28-afb2-4b71-a9b1-31507ad560a5" providerId="ADAL" clId="{D0C460DF-BD46-432C-8A23-C23ED81B3178}" dt="2022-03-20T10:32:37.775" v="279" actId="20577"/>
          <ac:spMkLst>
            <pc:docMk/>
            <pc:sldMk cId="1484533422" sldId="293"/>
            <ac:spMk id="2" creationId="{00000000-0000-0000-0000-000000000000}"/>
          </ac:spMkLst>
        </pc:spChg>
      </pc:sldChg>
      <pc:sldChg chg="modSp add mod">
        <pc:chgData name="רכז גרעין מרלץ" userId="84e37d28-afb2-4b71-a9b1-31507ad560a5" providerId="ADAL" clId="{D0C460DF-BD46-432C-8A23-C23ED81B3178}" dt="2022-03-20T10:35:25.088" v="323" actId="403"/>
        <pc:sldMkLst>
          <pc:docMk/>
          <pc:sldMk cId="1188611212" sldId="294"/>
        </pc:sldMkLst>
        <pc:spChg chg="mod">
          <ac:chgData name="רכז גרעין מרלץ" userId="84e37d28-afb2-4b71-a9b1-31507ad560a5" providerId="ADAL" clId="{D0C460DF-BD46-432C-8A23-C23ED81B3178}" dt="2022-03-20T10:35:25.088" v="323" actId="403"/>
          <ac:spMkLst>
            <pc:docMk/>
            <pc:sldMk cId="1188611212" sldId="294"/>
            <ac:spMk id="2" creationId="{00000000-0000-0000-0000-000000000000}"/>
          </ac:spMkLst>
        </pc:spChg>
      </pc:sldChg>
      <pc:sldChg chg="modSp add mod">
        <pc:chgData name="רכז גרעין מרלץ" userId="84e37d28-afb2-4b71-a9b1-31507ad560a5" providerId="ADAL" clId="{D0C460DF-BD46-432C-8A23-C23ED81B3178}" dt="2022-03-20T10:28:45.298" v="253" actId="108"/>
        <pc:sldMkLst>
          <pc:docMk/>
          <pc:sldMk cId="2958538798" sldId="295"/>
        </pc:sldMkLst>
        <pc:spChg chg="mod">
          <ac:chgData name="רכז גרעין מרלץ" userId="84e37d28-afb2-4b71-a9b1-31507ad560a5" providerId="ADAL" clId="{D0C460DF-BD46-432C-8A23-C23ED81B3178}" dt="2022-03-20T10:28:45.298" v="253" actId="108"/>
          <ac:spMkLst>
            <pc:docMk/>
            <pc:sldMk cId="2958538798" sldId="295"/>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1355295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307559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13271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2082467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3765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30221684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326802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377723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1157527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421635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18028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2942995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1212746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2990116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1620384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09A36156-C5F2-4AEF-8FFD-3A2168560F7F}" type="datetimeFigureOut">
              <a:rPr lang="he-IL" smtClean="0"/>
              <a:t>י"ז/אדר ב/תשפ"ב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156BDC5-7053-46B7-B8A1-C78159EDDF11}" type="slidenum">
              <a:rPr lang="he-IL" smtClean="0"/>
              <a:t>‹#›</a:t>
            </a:fld>
            <a:endParaRPr lang="he-IL"/>
          </a:p>
        </p:txBody>
      </p:sp>
    </p:spTree>
    <p:extLst>
      <p:ext uri="{BB962C8B-B14F-4D97-AF65-F5344CB8AC3E}">
        <p14:creationId xmlns:p14="http://schemas.microsoft.com/office/powerpoint/2010/main" val="427583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A36156-C5F2-4AEF-8FFD-3A2168560F7F}" type="datetimeFigureOut">
              <a:rPr lang="he-IL" smtClean="0"/>
              <a:t>י"ז/אדר ב/תשפ"ב</a:t>
            </a:fld>
            <a:endParaRPr lang="he-I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156BDC5-7053-46B7-B8A1-C78159EDDF11}" type="slidenum">
              <a:rPr lang="he-IL" smtClean="0"/>
              <a:t>‹#›</a:t>
            </a:fld>
            <a:endParaRPr lang="he-IL"/>
          </a:p>
        </p:txBody>
      </p:sp>
    </p:spTree>
    <p:extLst>
      <p:ext uri="{BB962C8B-B14F-4D97-AF65-F5344CB8AC3E}">
        <p14:creationId xmlns:p14="http://schemas.microsoft.com/office/powerpoint/2010/main" val="375422897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42518" y="1828799"/>
            <a:ext cx="8596668" cy="3041152"/>
          </a:xfrm>
        </p:spPr>
        <p:txBody>
          <a:bodyPr>
            <a:normAutofit fontScale="90000"/>
          </a:bodyPr>
          <a:lstStyle/>
          <a:p>
            <a:pPr algn="r"/>
            <a:r>
              <a:rPr lang="he-IL" sz="5400" b="1" dirty="0">
                <a:effectLst/>
                <a:latin typeface="Calibri" panose="020F0502020204030204" pitchFamily="34" charset="0"/>
                <a:ea typeface="Calibri" panose="020F0502020204030204" pitchFamily="34" charset="0"/>
                <a:cs typeface="David" panose="020E0502060401010101" pitchFamily="34" charset="-79"/>
              </a:rPr>
              <a:t>עקרונות חינוכיים הבאים לידי ביטוי בחניוני פסח</a:t>
            </a:r>
            <a:br>
              <a:rPr lang="he-IL" sz="5400" b="1" dirty="0">
                <a:effectLst/>
                <a:latin typeface="Calibri" panose="020F0502020204030204" pitchFamily="34" charset="0"/>
                <a:ea typeface="Calibri" panose="020F0502020204030204" pitchFamily="34" charset="0"/>
                <a:cs typeface="David" panose="020E0502060401010101" pitchFamily="34" charset="-79"/>
              </a:rPr>
            </a:br>
            <a:r>
              <a:rPr lang="he-IL" b="1" dirty="0">
                <a:effectLst/>
                <a:latin typeface="Calibri" panose="020F0502020204030204" pitchFamily="34" charset="0"/>
                <a:ea typeface="Calibri" panose="020F0502020204030204" pitchFamily="34" charset="0"/>
                <a:cs typeface="David" panose="020E0502060401010101" pitchFamily="34" charset="-79"/>
              </a:rPr>
              <a:t>1. הנגשה אוניברסאלית והתאמה </a:t>
            </a:r>
            <a:r>
              <a:rPr lang="he-IL" b="1" dirty="0">
                <a:latin typeface="Calibri" panose="020F0502020204030204" pitchFamily="34" charset="0"/>
                <a:cs typeface="David" panose="020E0502060401010101" pitchFamily="34" charset="-79"/>
              </a:rPr>
              <a:t>לכלל באי החניון</a:t>
            </a:r>
            <a:br>
              <a:rPr lang="he-IL" b="1" dirty="0">
                <a:latin typeface="Calibri" panose="020F0502020204030204" pitchFamily="34" charset="0"/>
                <a:cs typeface="David" panose="020E0502060401010101" pitchFamily="34" charset="-79"/>
              </a:rPr>
            </a:br>
            <a:r>
              <a:rPr lang="he-IL" b="1" dirty="0">
                <a:latin typeface="Calibri" panose="020F0502020204030204" pitchFamily="34" charset="0"/>
                <a:cs typeface="David" panose="020E0502060401010101" pitchFamily="34" charset="-79"/>
              </a:rPr>
              <a:t>2. הטבע והחינוך לקיימות</a:t>
            </a:r>
            <a:br>
              <a:rPr lang="he-IL" b="1" dirty="0">
                <a:latin typeface="Calibri" panose="020F0502020204030204" pitchFamily="34" charset="0"/>
                <a:cs typeface="David" panose="020E0502060401010101" pitchFamily="34" charset="-79"/>
              </a:rPr>
            </a:br>
            <a:r>
              <a:rPr lang="he-IL" b="1" dirty="0">
                <a:latin typeface="Calibri" panose="020F0502020204030204" pitchFamily="34" charset="0"/>
                <a:cs typeface="David" panose="020E0502060401010101" pitchFamily="34" charset="-79"/>
              </a:rPr>
              <a:t>3. </a:t>
            </a:r>
            <a:r>
              <a:rPr lang="he-IL" sz="3600" b="1" dirty="0">
                <a:effectLst/>
                <a:latin typeface="Calibri" panose="020F0502020204030204" pitchFamily="34" charset="0"/>
                <a:ea typeface="Calibri" panose="020F0502020204030204" pitchFamily="34" charset="0"/>
                <a:cs typeface="David" panose="020E0502060401010101" pitchFamily="34" charset="-79"/>
              </a:rPr>
              <a:t>מוגנות </a:t>
            </a:r>
            <a:br>
              <a:rPr lang="he-IL" sz="3600" b="1" dirty="0">
                <a:effectLst/>
                <a:latin typeface="Calibri" panose="020F0502020204030204" pitchFamily="34" charset="0"/>
                <a:ea typeface="Calibri" panose="020F0502020204030204" pitchFamily="34" charset="0"/>
                <a:cs typeface="David" panose="020E0502060401010101" pitchFamily="34" charset="-79"/>
              </a:rPr>
            </a:br>
            <a:r>
              <a:rPr lang="he-IL" sz="3600" b="1" dirty="0">
                <a:effectLst/>
                <a:latin typeface="Calibri" panose="020F0502020204030204" pitchFamily="34" charset="0"/>
                <a:ea typeface="Calibri" panose="020F0502020204030204" pitchFamily="34" charset="0"/>
                <a:cs typeface="David" panose="020E0502060401010101" pitchFamily="34" charset="-79"/>
              </a:rPr>
              <a:t>4. טיילות ומסוגלות גילאית</a:t>
            </a:r>
            <a:br>
              <a:rPr lang="he-IL" sz="3600" b="1" dirty="0">
                <a:effectLst/>
                <a:latin typeface="Calibri" panose="020F0502020204030204" pitchFamily="34" charset="0"/>
                <a:ea typeface="Calibri" panose="020F0502020204030204" pitchFamily="34" charset="0"/>
                <a:cs typeface="David" panose="020E0502060401010101" pitchFamily="34" charset="-79"/>
              </a:rPr>
            </a:br>
            <a:br>
              <a:rPr lang="he-IL" b="1" dirty="0">
                <a:latin typeface="Calibri" panose="020F0502020204030204" pitchFamily="34" charset="0"/>
                <a:cs typeface="David" panose="020E0502060401010101" pitchFamily="34" charset="-79"/>
              </a:rPr>
            </a:br>
            <a:endParaRPr lang="he-IL" b="1" dirty="0">
              <a:latin typeface="Calibri" panose="020F0502020204030204" pitchFamily="34" charset="0"/>
              <a:cs typeface="David" panose="020E0502060401010101" pitchFamily="34" charset="-79"/>
            </a:endParaRPr>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4051797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Autofit/>
          </a:bodyPr>
          <a:lstStyle/>
          <a:p>
            <a:pPr algn="r" rtl="1">
              <a:lnSpc>
                <a:spcPct val="150000"/>
              </a:lnSpc>
              <a:spcAft>
                <a:spcPts val="600"/>
              </a:spcAft>
            </a:pPr>
            <a:r>
              <a:rPr lang="he-IL" sz="2800" b="1" dirty="0">
                <a:effectLst/>
                <a:latin typeface="Calibri" panose="020F0502020204030204" pitchFamily="34" charset="0"/>
                <a:ea typeface="Calibri" panose="020F0502020204030204" pitchFamily="34" charset="0"/>
                <a:cs typeface="David" panose="020E0502060401010101" pitchFamily="34" charset="-79"/>
              </a:rPr>
              <a:t>4. טיילות ומסוגלות גילאית  </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לאחר בחירת אופי החניון אותו נקים, נמפה את הצרכים השונים של באי החניון. צרכיהם של חניכי קורס וחניכי ז' שונים כמובן מצרכי השכבות הצעירות. אנו יכולים לצפות מחניכי כיתות ז' להקים את המאהל שלהם לבד, אך לא כך יהיה עם חניכי כיתות ד', שיש להדריך וללוות אותם באופן צמוד בעת בניית האוהלים וכן לוודא שפריסתם במרחב היא על פי העקרונות המצוינים במסמך (בהמשך תחת "חניון כוכב" – שטח לינה גדודי.) כמו כן, חניכי הקורס מטילים מחניון לחניון וכל ערב מתארחים בחניון אחר ונדרשים לבנות צירי ניווט, אתגר שאפשר לתת לו מענה בסידור החניון ובניית חדר הדרכה, מה שאין בו צורך בחניון הנודד של שכבת מבטיחים. </a:t>
            </a:r>
            <a:endParaRPr lang="he-IL" sz="4000"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4004842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rmAutofit fontScale="90000"/>
          </a:bodyPr>
          <a:lstStyle/>
          <a:p>
            <a:pPr algn="r" rtl="1">
              <a:lnSpc>
                <a:spcPct val="150000"/>
              </a:lnSpc>
              <a:spcAft>
                <a:spcPts val="1000"/>
              </a:spcAft>
            </a:pPr>
            <a:r>
              <a:rPr lang="he-IL" sz="3100" b="1" dirty="0">
                <a:effectLst/>
                <a:latin typeface="Calibri" panose="020F0502020204030204" pitchFamily="34" charset="0"/>
                <a:ea typeface="Calibri" panose="020F0502020204030204" pitchFamily="34" charset="0"/>
                <a:cs typeface="David" panose="020E0502060401010101" pitchFamily="34" charset="-79"/>
              </a:rPr>
              <a:t>מרכיבי וסוגי החניונים</a:t>
            </a:r>
            <a:r>
              <a:rPr lang="en-US" sz="3100" b="1" dirty="0">
                <a:latin typeface="Calibri" panose="020F0502020204030204" pitchFamily="34" charset="0"/>
                <a:ea typeface="Calibri" panose="020F0502020204030204" pitchFamily="34" charset="0"/>
                <a:cs typeface="Arial" panose="020B0604020202020204" pitchFamily="34" charset="0"/>
              </a:rPr>
              <a:t>.</a:t>
            </a:r>
            <a:br>
              <a:rPr lang="en-US" sz="31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החניון צריך לתת מענה קודם כל לחניכים המגיעים אליו בהתאם לסוג הטיול. החניכים הגיעו לעבור חוויה חינוכית משמעותית ומהנה, ועליהם להרגיש בטוחים ומוגנים לאורך כל הטיול. בבניית החניון עלינו לחשוב על יצירת אקלים חינוכי מיטבי עבור כולם/ן.</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לכן, בבואנו לתכנן, </a:t>
            </a:r>
            <a:r>
              <a:rPr lang="he-IL" sz="2000" b="1" dirty="0">
                <a:effectLst/>
                <a:latin typeface="Calibri" panose="020F0502020204030204" pitchFamily="34" charset="0"/>
                <a:ea typeface="Calibri" panose="020F0502020204030204" pitchFamily="34" charset="0"/>
                <a:cs typeface="David" panose="020E0502060401010101" pitchFamily="34" charset="-79"/>
              </a:rPr>
              <a:t>הראשונים שנחשוב עליהם אלו החניכים</a:t>
            </a:r>
            <a:r>
              <a:rPr lang="he-IL" sz="2000" dirty="0">
                <a:effectLst/>
                <a:latin typeface="Calibri" panose="020F0502020204030204" pitchFamily="34" charset="0"/>
                <a:ea typeface="Calibri" panose="020F0502020204030204" pitchFamily="34" charset="0"/>
                <a:cs typeface="David" panose="020E0502060401010101" pitchFamily="34" charset="-79"/>
              </a:rPr>
              <a:t>. ראשית, חשוב לדאוג לשטח הלינה. מקום הלינה שלהם הוא מקום לנוח ולהירגע, המקום שהם יודעים שהציוד שלהם שמור בו, שיש להם פינה שקטה משלהם - מתחם קבוצתי וגדודי שגבולותיו ברורים וידועים והמקום שלי בו ברור לכל. </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אחרי שתכננו ונתנו מקום ללינה - מקום גדול, נוח, מוצל ומיושר, אפשר לעבור לשאר החלקים. ולכן, רק לאחר שקבענו את מתחמי הלינה נקבע מה גודל שטח הבישול/אכילה רחבת מסדרים חדר הדרכה </a:t>
            </a:r>
            <a:r>
              <a:rPr lang="he-IL" sz="2000" dirty="0" err="1">
                <a:effectLst/>
                <a:latin typeface="Calibri" panose="020F0502020204030204" pitchFamily="34" charset="0"/>
                <a:ea typeface="Calibri" panose="020F0502020204030204" pitchFamily="34" charset="0"/>
                <a:cs typeface="David" panose="020E0502060401010101" pitchFamily="34" charset="-79"/>
              </a:rPr>
              <a:t>וכו</a:t>
            </a:r>
            <a:r>
              <a:rPr lang="he-IL" sz="2000" dirty="0">
                <a:effectLst/>
                <a:latin typeface="Calibri" panose="020F0502020204030204" pitchFamily="34" charset="0"/>
                <a:ea typeface="Calibri" panose="020F0502020204030204" pitchFamily="34" charset="0"/>
                <a:cs typeface="David" panose="020E0502060401010101" pitchFamily="34" charset="-79"/>
              </a:rPr>
              <a:t>'. </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b="1" dirty="0">
                <a:effectLst/>
                <a:latin typeface="Calibri" panose="020F0502020204030204" pitchFamily="34" charset="0"/>
                <a:ea typeface="Calibri" panose="020F0502020204030204" pitchFamily="34" charset="0"/>
                <a:cs typeface="David" panose="020E0502060401010101" pitchFamily="34" charset="-79"/>
              </a:rPr>
              <a:t>גבולות גזרה: </a:t>
            </a:r>
            <a:r>
              <a:rPr lang="he-IL" sz="2000" dirty="0">
                <a:effectLst/>
                <a:latin typeface="Calibri" panose="020F0502020204030204" pitchFamily="34" charset="0"/>
                <a:ea typeface="Calibri" panose="020F0502020204030204" pitchFamily="34" charset="0"/>
                <a:cs typeface="David" panose="020E0502060401010101" pitchFamily="34" charset="-79"/>
              </a:rPr>
              <a:t>יש לתדרך את </a:t>
            </a:r>
            <a:r>
              <a:rPr lang="he-IL" sz="2000" dirty="0" err="1">
                <a:effectLst/>
                <a:latin typeface="Calibri" panose="020F0502020204030204" pitchFamily="34" charset="0"/>
                <a:ea typeface="Calibri" panose="020F0502020204030204" pitchFamily="34" charset="0"/>
                <a:cs typeface="David" panose="020E0502060401010101" pitchFamily="34" charset="-79"/>
              </a:rPr>
              <a:t>החניכים.ות</a:t>
            </a:r>
            <a:r>
              <a:rPr lang="he-IL" sz="2000" dirty="0">
                <a:effectLst/>
                <a:latin typeface="Calibri" panose="020F0502020204030204" pitchFamily="34" charset="0"/>
                <a:ea typeface="Calibri" panose="020F0502020204030204" pitchFamily="34" charset="0"/>
                <a:cs typeface="David" panose="020E0502060401010101" pitchFamily="34" charset="-79"/>
              </a:rPr>
              <a:t> על גבולות הגזרה ולדאוג שכל באי החניון מכירים אותם</a:t>
            </a: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1484533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rmAutofit fontScale="90000"/>
          </a:bodyPr>
          <a:lstStyle/>
          <a:p>
            <a:pPr algn="r" rtl="1">
              <a:lnSpc>
                <a:spcPct val="150000"/>
              </a:lnSpc>
              <a:spcAft>
                <a:spcPts val="1000"/>
              </a:spcAft>
            </a:pPr>
            <a:r>
              <a:rPr lang="he-IL" sz="3100" b="1" dirty="0">
                <a:latin typeface="Calibri" panose="020F0502020204030204" pitchFamily="34" charset="0"/>
                <a:cs typeface="David" panose="020E0502060401010101" pitchFamily="34" charset="-79"/>
              </a:rPr>
              <a:t>חניון מארח - טיול אתגר</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he-IL" sz="2200" dirty="0">
                <a:effectLst/>
                <a:latin typeface="Calibri" panose="020F0502020204030204" pitchFamily="34" charset="0"/>
                <a:ea typeface="Calibri" panose="020F0502020204030204" pitchFamily="34" charset="0"/>
                <a:cs typeface="David" panose="020E0502060401010101" pitchFamily="34" charset="-79"/>
              </a:rPr>
              <a:t>החניון הינו אחד הכלים שיש לנו ליצירת החוויה הצופית הקבוצתית, ואם נבנה אותו בצורה נכונה, שתוכננה מראש תוך כדי חשיבה על 3 עקרונות הצופיות, נוכל ליצור לחניכים שלנו את הבסיס לחוויה הצופית האידיאלית.</a:t>
            </a:r>
            <a:br>
              <a:rPr lang="en-US" sz="2200" dirty="0">
                <a:effectLst/>
                <a:latin typeface="Calibri" panose="020F0502020204030204" pitchFamily="34" charset="0"/>
                <a:ea typeface="Calibri" panose="020F0502020204030204" pitchFamily="34" charset="0"/>
                <a:cs typeface="Arial" panose="020B0604020202020204" pitchFamily="34" charset="0"/>
              </a:rPr>
            </a:br>
            <a:r>
              <a:rPr lang="he-IL" sz="2200" dirty="0">
                <a:effectLst/>
                <a:latin typeface="Calibri" panose="020F0502020204030204" pitchFamily="34" charset="0"/>
                <a:ea typeface="Calibri" panose="020F0502020204030204" pitchFamily="34" charset="0"/>
                <a:cs typeface="David" panose="020E0502060401010101" pitchFamily="34" charset="-79"/>
              </a:rPr>
              <a:t>בחניון אתגר בפרט, החניכים ישנים לילה אחד ומטיילים בין החניונים, והחשיבות של למצוא את המקום שלי בקלות ובמהירות גבוהה. כמו כן, לחניכים המתארחים לא תהיה מעורבות בהקמת החניון והם יגיעו לחניון מוכן.</a:t>
            </a:r>
            <a:br>
              <a:rPr lang="en-US" sz="2200" dirty="0">
                <a:effectLst/>
                <a:latin typeface="Calibri" panose="020F0502020204030204" pitchFamily="34" charset="0"/>
                <a:ea typeface="Calibri" panose="020F0502020204030204" pitchFamily="34" charset="0"/>
                <a:cs typeface="Arial" panose="020B0604020202020204" pitchFamily="34" charset="0"/>
              </a:rPr>
            </a:br>
            <a:r>
              <a:rPr lang="he-IL" sz="2200" dirty="0">
                <a:effectLst/>
                <a:latin typeface="Calibri" panose="020F0502020204030204" pitchFamily="34" charset="0"/>
                <a:ea typeface="Calibri" panose="020F0502020204030204" pitchFamily="34" charset="0"/>
                <a:cs typeface="David" panose="020E0502060401010101" pitchFamily="34" charset="-79"/>
              </a:rPr>
              <a:t>לכן, לכל אחד ממרכיבי החניון ישנם דגשים חשובים שיש לשים לב אליהם על מנת ליצור את החוויה במיטבה.</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512112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Autofit/>
          </a:bodyPr>
          <a:lstStyle/>
          <a:p>
            <a:pPr algn="r" rtl="1">
              <a:lnSpc>
                <a:spcPct val="150000"/>
              </a:lnSpc>
              <a:spcAft>
                <a:spcPts val="1000"/>
              </a:spcAft>
            </a:pPr>
            <a:r>
              <a:rPr lang="he-IL" sz="2800" b="1" dirty="0">
                <a:latin typeface="Calibri" panose="020F0502020204030204" pitchFamily="34" charset="0"/>
                <a:cs typeface="David" panose="020E0502060401010101" pitchFamily="34" charset="-79"/>
              </a:rPr>
              <a:t>חניון נודד - ים אל ים</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חניון נודד הינו חניון אשר "מטייל" עם הקבוצה; החניון הינו חניון ארעי של יום/יומיים, החניון מוקם לפני שהחניכים מגיעים ומפורק ביום שאחרי לאחר שהחניכים עזבו את החניון למסלול.</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לאחר פירוק החניון יש להעביר אותו לשטח הבא ולהקימו מחדש לפני הגעת החניכים מהמסלול.</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חניון זה נפוץ בעיקר בחניוני ים אל ים וטיולי חנוכה. החניון הנודד צריך להיות מינימליסטי, קומפקטי, פשוט להקמה ופירוק. בשל הגעת החניכים לשטח חניון חדש כל יום החניון צריך להיות בנוי בצורה פשוטה ומסודרת.</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he-IL" sz="4000"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2958538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Autofit/>
          </a:bodyPr>
          <a:lstStyle/>
          <a:p>
            <a:pPr algn="r" rtl="1">
              <a:lnSpc>
                <a:spcPct val="150000"/>
              </a:lnSpc>
              <a:spcAft>
                <a:spcPts val="1000"/>
              </a:spcAft>
            </a:pPr>
            <a:r>
              <a:rPr lang="he-IL" b="1" dirty="0">
                <a:latin typeface="Calibri" panose="020F0502020204030204" pitchFamily="34" charset="0"/>
                <a:cs typeface="David" panose="020E0502060401010101" pitchFamily="34" charset="-79"/>
              </a:rPr>
              <a:t>חניון כוכב - שכבות צעירות</a:t>
            </a:r>
            <a:br>
              <a:rPr lang="en-US" sz="2400" dirty="0">
                <a:effectLst/>
                <a:latin typeface="Calibri" panose="020F0502020204030204" pitchFamily="34" charset="0"/>
                <a:ea typeface="Calibri" panose="020F0502020204030204" pitchFamily="34" charset="0"/>
                <a:cs typeface="Arial" panose="020B0604020202020204" pitchFamily="34" charset="0"/>
              </a:rPr>
            </a:br>
            <a:r>
              <a:rPr lang="he-IL" sz="2400" dirty="0">
                <a:effectLst/>
                <a:latin typeface="Calibri" panose="020F0502020204030204" pitchFamily="34" charset="0"/>
                <a:ea typeface="Calibri" panose="020F0502020204030204" pitchFamily="34" charset="0"/>
                <a:cs typeface="David" panose="020E0502060401010101" pitchFamily="34" charset="-79"/>
              </a:rPr>
              <a:t>החניון הינו אחד הכלים שיש לנו ליצירת החוויה הצופית הקבוצתית, ואם נבנה אותו בצורה נכונה, שתוכננה מראש תוך כדי חשיבה על 3 עקרונות הצופיות, נוכל ליצור לחניכים שלנו את הבסיס לחוויה הצופית האידיאלית.</a:t>
            </a:r>
            <a:br>
              <a:rPr lang="en-US" sz="2400" dirty="0">
                <a:effectLst/>
                <a:latin typeface="Calibri" panose="020F0502020204030204" pitchFamily="34" charset="0"/>
                <a:ea typeface="Calibri" panose="020F0502020204030204" pitchFamily="34" charset="0"/>
                <a:cs typeface="Arial" panose="020B0604020202020204" pitchFamily="34" charset="0"/>
              </a:rPr>
            </a:br>
            <a:r>
              <a:rPr lang="he-IL" sz="2400" dirty="0">
                <a:effectLst/>
                <a:latin typeface="Calibri" panose="020F0502020204030204" pitchFamily="34" charset="0"/>
                <a:ea typeface="Calibri" panose="020F0502020204030204" pitchFamily="34" charset="0"/>
                <a:cs typeface="David" panose="020E0502060401010101" pitchFamily="34" charset="-79"/>
              </a:rPr>
              <a:t>בחניון כוכב בפרט, החניכים ישנים כמה לילות וזה מאפשר לנו לתת לחניכים ליצור לעצמם מעין מחנה קטן שיעזור ליצירת החוויה הצופית. </a:t>
            </a:r>
            <a:endParaRPr lang="he-IL" sz="4400"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866973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3356458"/>
          </a:xfrm>
        </p:spPr>
        <p:txBody>
          <a:bodyPr>
            <a:normAutofit/>
          </a:bodyPr>
          <a:lstStyle/>
          <a:p>
            <a:pPr algn="ctr"/>
            <a:r>
              <a:rPr lang="he-IL" sz="8000" b="1" dirty="0">
                <a:effectLst/>
                <a:latin typeface="Calibri" panose="020F0502020204030204" pitchFamily="34" charset="0"/>
                <a:ea typeface="Calibri" panose="020F0502020204030204" pitchFamily="34" charset="0"/>
                <a:cs typeface="David" panose="020E0502060401010101" pitchFamily="34" charset="-79"/>
              </a:rPr>
              <a:t>פירוט והסבר על מרכיבי החניון</a:t>
            </a:r>
            <a:endParaRPr lang="he-IL" sz="8000"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1188611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42518" y="1828799"/>
            <a:ext cx="8596668" cy="905164"/>
          </a:xfrm>
        </p:spPr>
        <p:txBody>
          <a:bodyPr>
            <a:normAutofit fontScale="90000"/>
          </a:bodyPr>
          <a:lstStyle/>
          <a:p>
            <a:pPr algn="ctr"/>
            <a:r>
              <a:rPr lang="he-IL" sz="4400" b="1" u="sng" dirty="0"/>
              <a:t>שער חניון –</a:t>
            </a:r>
            <a:br>
              <a:rPr lang="he-IL" sz="4400" b="1" u="sng" dirty="0"/>
            </a:br>
            <a:br>
              <a:rPr lang="he-IL" sz="4400" dirty="0"/>
            </a:br>
            <a:r>
              <a:rPr lang="he-IL" dirty="0"/>
              <a:t> שער רחב וגבוה דיו לכניסת רכב תפעולי, גדוד או אחווה. </a:t>
            </a:r>
            <a:br>
              <a:rPr lang="he-IL" dirty="0"/>
            </a:br>
            <a:r>
              <a:rPr lang="he-IL" dirty="0"/>
              <a:t> מפת החניון עם הכוונה לכל אזורי החניון.</a:t>
            </a:r>
            <a:br>
              <a:rPr lang="he-IL" dirty="0"/>
            </a:br>
            <a:r>
              <a:rPr lang="he-IL" dirty="0"/>
              <a:t>שלט עם שם החניון.</a:t>
            </a:r>
          </a:p>
        </p:txBody>
      </p:sp>
      <p:pic>
        <p:nvPicPr>
          <p:cNvPr id="8" name="מציין מיקום תוכן 7"/>
          <p:cNvPicPr>
            <a:picLocks noGrp="1" noChangeAspect="1"/>
          </p:cNvPicPr>
          <p:nvPr>
            <p:ph sz="half" idx="1"/>
          </p:nvPr>
        </p:nvPicPr>
        <p:blipFill>
          <a:blip r:embed="rId2"/>
          <a:stretch>
            <a:fillRect/>
          </a:stretch>
        </p:blipFill>
        <p:spPr>
          <a:xfrm>
            <a:off x="2296163" y="5933686"/>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1068098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2115127"/>
            <a:ext cx="8596668" cy="905164"/>
          </a:xfrm>
        </p:spPr>
        <p:txBody>
          <a:bodyPr>
            <a:normAutofit fontScale="90000"/>
          </a:bodyPr>
          <a:lstStyle/>
          <a:p>
            <a:pPr algn="ctr"/>
            <a:r>
              <a:rPr lang="he-IL" sz="4400" b="1" u="sng" dirty="0"/>
              <a:t>רחבת מפקדים –</a:t>
            </a:r>
            <a:br>
              <a:rPr lang="he-IL" sz="4400" b="1" u="sng" dirty="0"/>
            </a:br>
            <a:br>
              <a:rPr lang="he-IL" sz="4400" b="1" u="sng" dirty="0"/>
            </a:br>
            <a:r>
              <a:rPr lang="he-IL" sz="4400" dirty="0"/>
              <a:t> </a:t>
            </a:r>
            <a:r>
              <a:rPr lang="he-IL" dirty="0"/>
              <a:t>אזור מסומן התוחם ב-ח' את אזור המפקדים עם מקום מוגדר מראש לכל גדוד/אחווה ומשולט בהתאם.</a:t>
            </a:r>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357757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985818"/>
            <a:ext cx="8596668" cy="905164"/>
          </a:xfrm>
        </p:spPr>
        <p:txBody>
          <a:bodyPr>
            <a:normAutofit fontScale="90000"/>
          </a:bodyPr>
          <a:lstStyle/>
          <a:p>
            <a:pPr algn="ctr"/>
            <a:r>
              <a:rPr lang="he-IL" sz="4400" b="1" u="sng" dirty="0"/>
              <a:t>תורן –</a:t>
            </a:r>
            <a:r>
              <a:rPr lang="he-IL" sz="4400" dirty="0"/>
              <a:t> </a:t>
            </a:r>
            <a:br>
              <a:rPr lang="he-IL" sz="4400" dirty="0"/>
            </a:br>
            <a:br>
              <a:rPr lang="he-IL" dirty="0"/>
            </a:br>
            <a:r>
              <a:rPr lang="he-IL" dirty="0"/>
              <a:t>לראווה ולטקסי פתיחה וסיום, יכול להיות יותר מושקע אם מדובר בחניון כוכב או במקרה של חניון אתגר (פתיחה וסיום טיול ט</a:t>
            </a:r>
            <a:r>
              <a:rPr lang="en-US" dirty="0"/>
              <a:t>('</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1216125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985818"/>
            <a:ext cx="8596668" cy="905164"/>
          </a:xfrm>
        </p:spPr>
        <p:txBody>
          <a:bodyPr>
            <a:normAutofit fontScale="90000"/>
          </a:bodyPr>
          <a:lstStyle/>
          <a:p>
            <a:pPr algn="ctr"/>
            <a:r>
              <a:rPr lang="he-IL" sz="4400" b="1" u="sng" dirty="0"/>
              <a:t>שטח לינה –</a:t>
            </a:r>
            <a:br>
              <a:rPr lang="he-IL" sz="4400" b="1" u="sng" dirty="0"/>
            </a:br>
            <a:br>
              <a:rPr lang="he-IL" sz="4400" b="1" u="sng" dirty="0"/>
            </a:br>
            <a:r>
              <a:rPr lang="he-IL" sz="4400" dirty="0"/>
              <a:t> </a:t>
            </a:r>
            <a:r>
              <a:rPr lang="he-IL" dirty="0"/>
              <a:t>אזור מגודר המסודר ב-ח' לפי אוהלי גדודים/אחוות ומשולט בהתאם</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3873050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42518" y="1349106"/>
            <a:ext cx="8596668" cy="905164"/>
          </a:xfrm>
        </p:spPr>
        <p:txBody>
          <a:bodyPr>
            <a:noAutofit/>
          </a:bodyPr>
          <a:lstStyle/>
          <a:p>
            <a:pPr algn="r" rtl="1">
              <a:lnSpc>
                <a:spcPct val="150000"/>
              </a:lnSpc>
              <a:spcAft>
                <a:spcPts val="600"/>
              </a:spcAft>
            </a:pPr>
            <a:r>
              <a:rPr lang="he-IL" sz="2400" dirty="0">
                <a:effectLst/>
                <a:latin typeface="Calibri" panose="020F0502020204030204" pitchFamily="34" charset="0"/>
                <a:ea typeface="Calibri" panose="020F0502020204030204" pitchFamily="34" charset="0"/>
                <a:cs typeface="David" panose="020E0502060401010101" pitchFamily="34" charset="-79"/>
              </a:rPr>
              <a:t>חניוני הטיול הם מרחב שמלא בהזדמנויות חינוכיות – למידה בהתנסות (בישול, צופיות, הקמת אוהל), פעילויות הדרכתיות, העמקת קשרים אישיים וחיזוק החיבור בין </a:t>
            </a:r>
            <a:r>
              <a:rPr lang="he-IL" sz="2400" dirty="0" err="1">
                <a:effectLst/>
                <a:latin typeface="Calibri" panose="020F0502020204030204" pitchFamily="34" charset="0"/>
                <a:ea typeface="Calibri" panose="020F0502020204030204" pitchFamily="34" charset="0"/>
                <a:cs typeface="David" panose="020E0502060401010101" pitchFamily="34" charset="-79"/>
              </a:rPr>
              <a:t>חברי.ות</a:t>
            </a:r>
            <a:r>
              <a:rPr lang="he-IL" sz="2400" dirty="0">
                <a:effectLst/>
                <a:latin typeface="Calibri" panose="020F0502020204030204" pitchFamily="34" charset="0"/>
                <a:ea typeface="Calibri" panose="020F0502020204030204" pitchFamily="34" charset="0"/>
                <a:cs typeface="David" panose="020E0502060401010101" pitchFamily="34" charset="-79"/>
              </a:rPr>
              <a:t> הקבוצה. זהו מרחב שגם עלול לעורר חשש בקרב חניכים וחניכות שאינם מורגלים לישון מחוץ לבית, שהלינה בטבע זרה להם, שלא מרגישים בטוחים במקום שלהם בקבוצה או פשוט לא מבינים מה אמור לקרות במשך הזמן הזה. חשוב לציין שמדובר במשך זמן לא קטן, למעשה החניכים הצעירים יבלו חלק ניכר מהיממה בחניון, ולכן חשוב להשקיע מחשבה ותכנון בנראות, בתפקיד </a:t>
            </a:r>
            <a:r>
              <a:rPr lang="he-IL" sz="2400" dirty="0" err="1">
                <a:effectLst/>
                <a:latin typeface="Calibri" panose="020F0502020204030204" pitchFamily="34" charset="0"/>
                <a:ea typeface="Calibri" panose="020F0502020204030204" pitchFamily="34" charset="0"/>
                <a:cs typeface="David" panose="020E0502060401010101" pitchFamily="34" charset="-79"/>
              </a:rPr>
              <a:t>המדריכים.ות</a:t>
            </a:r>
            <a:r>
              <a:rPr lang="he-IL" sz="2400" dirty="0">
                <a:effectLst/>
                <a:latin typeface="Calibri" panose="020F0502020204030204" pitchFamily="34" charset="0"/>
                <a:ea typeface="Calibri" panose="020F0502020204030204" pitchFamily="34" charset="0"/>
                <a:cs typeface="David" panose="020E0502060401010101" pitchFamily="34" charset="-79"/>
              </a:rPr>
              <a:t> </a:t>
            </a:r>
            <a:r>
              <a:rPr lang="he-IL" sz="2400" dirty="0" err="1">
                <a:effectLst/>
                <a:latin typeface="Calibri" panose="020F0502020204030204" pitchFamily="34" charset="0"/>
                <a:ea typeface="Calibri" panose="020F0502020204030204" pitchFamily="34" charset="0"/>
                <a:cs typeface="David" panose="020E0502060401010101" pitchFamily="34" charset="-79"/>
              </a:rPr>
              <a:t>והרשג"דים.ות</a:t>
            </a:r>
            <a:r>
              <a:rPr lang="he-IL" sz="2400" dirty="0">
                <a:effectLst/>
                <a:latin typeface="Calibri" panose="020F0502020204030204" pitchFamily="34" charset="0"/>
                <a:ea typeface="Calibri" panose="020F0502020204030204" pitchFamily="34" charset="0"/>
                <a:cs typeface="David" panose="020E0502060401010101" pitchFamily="34" charset="-79"/>
              </a:rPr>
              <a:t> בחניון ובכל מה שאמור להתרחש בו</a:t>
            </a:r>
            <a:r>
              <a:rPr lang="he-IL" sz="2000" dirty="0">
                <a:effectLst/>
                <a:latin typeface="Calibri" panose="020F0502020204030204" pitchFamily="34" charset="0"/>
                <a:ea typeface="Calibri" panose="020F0502020204030204" pitchFamily="34" charset="0"/>
                <a:cs typeface="David" panose="020E0502060401010101" pitchFamily="34" charset="-79"/>
              </a:rPr>
              <a:t>.</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1068440" y="5933686"/>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2420782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995055"/>
            <a:ext cx="8596668" cy="905164"/>
          </a:xfrm>
        </p:spPr>
        <p:txBody>
          <a:bodyPr>
            <a:normAutofit fontScale="90000"/>
          </a:bodyPr>
          <a:lstStyle/>
          <a:p>
            <a:pPr algn="ctr"/>
            <a:r>
              <a:rPr lang="he-IL" sz="4400" b="1" u="sng" dirty="0"/>
              <a:t>שטח הכנה –</a:t>
            </a:r>
            <a:br>
              <a:rPr lang="he-IL" sz="4400" b="1" u="sng" dirty="0"/>
            </a:br>
            <a:br>
              <a:rPr lang="he-IL" sz="4400" b="1" u="sng" dirty="0"/>
            </a:br>
            <a:r>
              <a:rPr lang="he-IL" sz="4400" dirty="0"/>
              <a:t> </a:t>
            </a:r>
            <a:r>
              <a:rPr lang="he-IL" dirty="0"/>
              <a:t>אזור מואר בו ניתן להכין את האוכל ולהניח את ציוד הבישול טרם/בזמן הבישול עצמו</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3470869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902691"/>
            <a:ext cx="8596668" cy="905164"/>
          </a:xfrm>
        </p:spPr>
        <p:txBody>
          <a:bodyPr>
            <a:normAutofit fontScale="90000"/>
          </a:bodyPr>
          <a:lstStyle/>
          <a:p>
            <a:pPr algn="ctr"/>
            <a:r>
              <a:rPr lang="he-IL" sz="4400" b="1" u="sng" dirty="0"/>
              <a:t>שטח אש ובישול –</a:t>
            </a:r>
            <a:br>
              <a:rPr lang="he-IL" sz="4400" b="1" u="sng" dirty="0"/>
            </a:br>
            <a:br>
              <a:rPr lang="he-IL" b="1" u="sng" dirty="0"/>
            </a:br>
            <a:r>
              <a:rPr lang="he-IL" dirty="0"/>
              <a:t> אזור אשר מיועד למדורות ולבישול עליהן ומוכן בטיחותית לכך </a:t>
            </a:r>
            <a:r>
              <a:rPr lang="he-IL" b="1" dirty="0"/>
              <a:t>(על פי נהלי הבטיחות לבישול בחניון)</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3129402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2022763"/>
            <a:ext cx="8596668" cy="905164"/>
          </a:xfrm>
        </p:spPr>
        <p:txBody>
          <a:bodyPr>
            <a:normAutofit fontScale="90000"/>
          </a:bodyPr>
          <a:lstStyle/>
          <a:p>
            <a:pPr algn="ctr"/>
            <a:r>
              <a:rPr lang="he-IL" sz="4400" b="1" u="sng" dirty="0"/>
              <a:t>אזור אשפה –</a:t>
            </a:r>
            <a:r>
              <a:rPr lang="he-IL" sz="4400" dirty="0"/>
              <a:t> </a:t>
            </a:r>
            <a:br>
              <a:rPr lang="he-IL" sz="4400" dirty="0"/>
            </a:br>
            <a:br>
              <a:rPr lang="he-IL" dirty="0"/>
            </a:br>
            <a:r>
              <a:rPr lang="he-IL" dirty="0"/>
              <a:t>שטח מוגדר מראש לפינוי שקיות האשפה הנצברות במהלך השהות בחניון</a:t>
            </a:r>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582142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995054"/>
            <a:ext cx="8596668" cy="905164"/>
          </a:xfrm>
        </p:spPr>
        <p:txBody>
          <a:bodyPr>
            <a:normAutofit fontScale="90000"/>
          </a:bodyPr>
          <a:lstStyle/>
          <a:p>
            <a:pPr algn="ctr"/>
            <a:r>
              <a:rPr lang="he-IL" sz="4400" b="1" u="sng" dirty="0"/>
              <a:t>פינת חובש/שמירת לילה –</a:t>
            </a:r>
            <a:r>
              <a:rPr lang="he-IL" sz="4400" dirty="0"/>
              <a:t> </a:t>
            </a:r>
            <a:br>
              <a:rPr lang="he-IL" sz="4400" dirty="0"/>
            </a:br>
            <a:br>
              <a:rPr lang="he-IL" sz="4400" dirty="0"/>
            </a:br>
            <a:r>
              <a:rPr lang="he-IL" dirty="0"/>
              <a:t>אזור מוגדר שבו יחכה החובש/שומר הלילה בכדי שיכול להיות זמין נראה ורואה לכל שטח החניון</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4129869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708476"/>
            <a:ext cx="9140392" cy="905164"/>
          </a:xfrm>
        </p:spPr>
        <p:txBody>
          <a:bodyPr>
            <a:noAutofit/>
          </a:bodyPr>
          <a:lstStyle/>
          <a:p>
            <a:pPr algn="ctr"/>
            <a:r>
              <a:rPr lang="he-IL" sz="3200" b="1" u="sng" dirty="0"/>
              <a:t>מנהלה –</a:t>
            </a:r>
            <a:br>
              <a:rPr lang="he-IL" sz="2400" b="1" u="sng" dirty="0"/>
            </a:br>
            <a:r>
              <a:rPr lang="he-IL" sz="2400" dirty="0"/>
              <a:t> אזור נגיש לשביל הגישה בו נמצא כל הציוד התפעולי של החניון וכולל כמה חלקים נחוצים לתפעולו </a:t>
            </a:r>
            <a:r>
              <a:rPr lang="he-IL" sz="2400" b="1" dirty="0"/>
              <a:t>(בנוסף יהיה שימושי בעת פינוי פצוע/פריקה והעמסת ציוד בעת הצורך)</a:t>
            </a:r>
            <a:br>
              <a:rPr lang="en-US" sz="2400" dirty="0"/>
            </a:br>
            <a:r>
              <a:rPr lang="he-IL" sz="2400" b="1" dirty="0"/>
              <a:t>המנהלה תכלול:</a:t>
            </a:r>
            <a:br>
              <a:rPr lang="en-US" sz="2400" dirty="0"/>
            </a:br>
            <a:r>
              <a:rPr lang="he-IL" sz="2400" b="1" dirty="0"/>
              <a:t>מחסן</a:t>
            </a:r>
            <a:r>
              <a:rPr lang="he-IL" sz="2400" dirty="0"/>
              <a:t> - ציוד הנהגתי + ציוד של מנהלנים</a:t>
            </a:r>
            <a:br>
              <a:rPr lang="en-US" sz="2400" dirty="0"/>
            </a:br>
            <a:r>
              <a:rPr lang="he-IL" sz="2400" b="1" dirty="0"/>
              <a:t>מרכז מזון -</a:t>
            </a:r>
            <a:r>
              <a:rPr lang="he-IL" sz="2400" dirty="0"/>
              <a:t> מוגבה מעל הרצפה על משטחים ומסודר לפי אחוות</a:t>
            </a:r>
            <a:br>
              <a:rPr lang="en-US" sz="2400" dirty="0"/>
            </a:br>
            <a:r>
              <a:rPr lang="he-IL" sz="2400" b="1" dirty="0"/>
              <a:t>אזור הגשת ציוד ואוכל</a:t>
            </a:r>
            <a:r>
              <a:rPr lang="he-IL" sz="2400" dirty="0"/>
              <a:t> – שולחן או חלון הגשה עם פתח רחב ונוח, תאורה</a:t>
            </a:r>
            <a:br>
              <a:rPr lang="en-US" sz="2400" dirty="0"/>
            </a:br>
            <a:r>
              <a:rPr lang="he-IL" sz="2400" b="1" dirty="0"/>
              <a:t>עמדת הטענה –</a:t>
            </a:r>
            <a:r>
              <a:rPr lang="he-IL" sz="2400" dirty="0"/>
              <a:t> לטלפונים ומכשירי קשר </a:t>
            </a:r>
            <a:br>
              <a:rPr lang="en-US" sz="2400" dirty="0"/>
            </a:br>
            <a:endParaRPr lang="he-IL" sz="2400"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2267609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948872"/>
            <a:ext cx="8596668" cy="905164"/>
          </a:xfrm>
        </p:spPr>
        <p:txBody>
          <a:bodyPr>
            <a:normAutofit fontScale="90000"/>
          </a:bodyPr>
          <a:lstStyle/>
          <a:p>
            <a:pPr algn="ctr"/>
            <a:r>
              <a:rPr lang="he-IL" sz="4400" b="1" u="sng" dirty="0"/>
              <a:t>מרכז מידע –</a:t>
            </a:r>
            <a:br>
              <a:rPr lang="he-IL" sz="4400" b="1" u="sng" dirty="0"/>
            </a:br>
            <a:br>
              <a:rPr lang="he-IL" b="1" u="sng" dirty="0"/>
            </a:br>
            <a:r>
              <a:rPr lang="he-IL" dirty="0"/>
              <a:t> אזור מואר ומגודר, שולחנות יציבים עם ציוד ניווטים ומפות של אזור הטיול, גישה לחשמל להטענת ציוד התקשור עם הצוותים בשטח</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532959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948621"/>
            <a:ext cx="8596668" cy="905164"/>
          </a:xfrm>
        </p:spPr>
        <p:txBody>
          <a:bodyPr>
            <a:normAutofit fontScale="90000"/>
          </a:bodyPr>
          <a:lstStyle/>
          <a:p>
            <a:pPr algn="ctr"/>
            <a:r>
              <a:rPr lang="he-IL" sz="4400" b="1" u="sng" dirty="0"/>
              <a:t>חדר הדרכה –</a:t>
            </a:r>
            <a:br>
              <a:rPr lang="he-IL" sz="4400" b="1" u="sng" dirty="0"/>
            </a:br>
            <a:br>
              <a:rPr lang="he-IL" b="1" u="sng" dirty="0"/>
            </a:br>
            <a:r>
              <a:rPr lang="he-IL" b="1" dirty="0"/>
              <a:t> </a:t>
            </a:r>
            <a:r>
              <a:rPr lang="he-IL" dirty="0"/>
              <a:t>אזור מואר ומגודר, מחצלות/שולחנות חומרי הדרכה ורעיונות לפעילויות תלויים על הגידור (זמני צופיות פשוטות מהמסע), </a:t>
            </a:r>
            <a:r>
              <a:rPr lang="he-IL" dirty="0" err="1"/>
              <a:t>מתפעל.ת</a:t>
            </a:r>
            <a:r>
              <a:rPr lang="he-IL" dirty="0"/>
              <a:t>/</a:t>
            </a:r>
            <a:r>
              <a:rPr lang="he-IL" dirty="0" err="1"/>
              <a:t>רכז.ת</a:t>
            </a:r>
            <a:r>
              <a:rPr lang="he-IL" dirty="0"/>
              <a:t> תוכן אשר ניתן להיעזר בו/ה בכתיבת התנסויות</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1707934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708476"/>
            <a:ext cx="8596668" cy="905164"/>
          </a:xfrm>
        </p:spPr>
        <p:txBody>
          <a:bodyPr>
            <a:normAutofit fontScale="90000"/>
          </a:bodyPr>
          <a:lstStyle/>
          <a:p>
            <a:pPr algn="ctr"/>
            <a:r>
              <a:rPr lang="he-IL" sz="4400" b="1" u="sng" dirty="0"/>
              <a:t>חדר ניווטים –</a:t>
            </a:r>
            <a:r>
              <a:rPr lang="he-IL" sz="4400" dirty="0"/>
              <a:t> </a:t>
            </a:r>
            <a:br>
              <a:rPr lang="he-IL" sz="4400" dirty="0"/>
            </a:br>
            <a:br>
              <a:rPr lang="he-IL" sz="4400" dirty="0"/>
            </a:br>
            <a:r>
              <a:rPr lang="he-IL" sz="4400" dirty="0"/>
              <a:t> </a:t>
            </a:r>
            <a:r>
              <a:rPr lang="he-IL" dirty="0"/>
              <a:t>אזור מואר ומגודר, שולחנות יציבים, ציוד ניווטים (מפה, מצפן, מד קואורדינטות, עטים דפי ניווטים), הסבר ניווטים פשוט תלוי על הגידור, מילון מושגים לניווטים</a:t>
            </a:r>
            <a:br>
              <a:rPr lang="he-IL" dirty="0"/>
            </a:br>
            <a:r>
              <a:rPr lang="he-IL" dirty="0"/>
              <a:t>שולחן חול – מיועד להסבר וויזואלי על ניווטים</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1722184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2096655"/>
            <a:ext cx="8596668" cy="905164"/>
          </a:xfrm>
        </p:spPr>
        <p:txBody>
          <a:bodyPr>
            <a:noAutofit/>
          </a:bodyPr>
          <a:lstStyle/>
          <a:p>
            <a:pPr algn="ctr"/>
            <a:r>
              <a:rPr lang="he-IL" sz="4000" b="1" u="sng" dirty="0"/>
              <a:t>אזור שפיכת שמנים –</a:t>
            </a:r>
            <a:r>
              <a:rPr lang="he-IL" sz="4000" dirty="0"/>
              <a:t> </a:t>
            </a:r>
            <a:br>
              <a:rPr lang="he-IL" sz="4000" dirty="0"/>
            </a:br>
            <a:br>
              <a:rPr lang="he-IL" sz="4000" dirty="0"/>
            </a:br>
            <a:r>
              <a:rPr lang="he-IL" sz="3200" dirty="0"/>
              <a:t>אזור מרוחק דיו מן החניון בשביל לשפוך את שמני הבישול מבלי לפגוע באף </a:t>
            </a:r>
            <a:r>
              <a:rPr lang="he-IL" sz="3200" dirty="0" err="1"/>
              <a:t>אחד.ת</a:t>
            </a:r>
            <a:r>
              <a:rPr lang="he-IL" sz="3200" dirty="0"/>
              <a:t> ובצורה מבוקרת</a:t>
            </a:r>
            <a:endParaRPr lang="en-US" sz="3200"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33269537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2050472"/>
            <a:ext cx="8596668" cy="905164"/>
          </a:xfrm>
        </p:spPr>
        <p:txBody>
          <a:bodyPr>
            <a:normAutofit fontScale="90000"/>
          </a:bodyPr>
          <a:lstStyle/>
          <a:p>
            <a:pPr algn="ctr"/>
            <a:r>
              <a:rPr lang="he-IL" sz="4400" b="1" u="sng" dirty="0"/>
              <a:t>גנרטור –</a:t>
            </a:r>
            <a:br>
              <a:rPr lang="he-IL" sz="4400" b="1" u="sng" dirty="0"/>
            </a:br>
            <a:br>
              <a:rPr lang="he-IL" b="1" u="sng" dirty="0"/>
            </a:br>
            <a:r>
              <a:rPr lang="he-IL" dirty="0"/>
              <a:t> ימצא באזור טיפה מרוחק מן החניון מאחורי מבודד טבעי (צמחים, עצים) לשמירה על אווירה שקטה </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4073846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742518" y="1349106"/>
            <a:ext cx="8596668" cy="905164"/>
          </a:xfrm>
        </p:spPr>
        <p:txBody>
          <a:bodyPr>
            <a:normAutofit fontScale="90000"/>
          </a:bodyPr>
          <a:lstStyle/>
          <a:p>
            <a:pPr algn="r" rtl="1">
              <a:lnSpc>
                <a:spcPct val="150000"/>
              </a:lnSpc>
              <a:spcAft>
                <a:spcPts val="600"/>
              </a:spcAft>
            </a:pPr>
            <a:r>
              <a:rPr lang="he-IL" b="1" dirty="0">
                <a:effectLst/>
                <a:latin typeface="Calibri" panose="020F0502020204030204" pitchFamily="34" charset="0"/>
                <a:ea typeface="Calibri" panose="020F0502020204030204" pitchFamily="34" charset="0"/>
                <a:cs typeface="David" panose="020E0502060401010101" pitchFamily="34" charset="-79"/>
              </a:rPr>
              <a:t>1. הנגשה אוניברסאלית והתאמה לכלל באי החניון </a:t>
            </a:r>
            <a:br>
              <a:rPr lang="en-US" sz="1800" dirty="0">
                <a:effectLst/>
                <a:latin typeface="Calibri" panose="020F0502020204030204" pitchFamily="34" charset="0"/>
                <a:ea typeface="Calibri" panose="020F0502020204030204" pitchFamily="34" charset="0"/>
                <a:cs typeface="Arial" panose="020B0604020202020204" pitchFamily="34" charset="0"/>
              </a:rPr>
            </a:br>
            <a:r>
              <a:rPr lang="he-IL" sz="2700" dirty="0">
                <a:effectLst/>
                <a:latin typeface="Times New Roman" panose="02020603050405020304" pitchFamily="18" charset="0"/>
                <a:ea typeface="Arial" panose="020B0604020202020204" pitchFamily="34" charset="0"/>
                <a:cs typeface="David" panose="020E0502060401010101" pitchFamily="34" charset="-79"/>
              </a:rPr>
              <a:t>חניוני הטיולים מחולקים לשלושה סוגי חניונים שונים: חניון מארח (אתגר), חניון נודד (ים אל ים), וחניון כוכב (שכבות נמוכות). החניון מיועד בראש ובראשונה לחניכים. טווחי הגיל משתנים אך החניך וצרכיו יעמדו מול עינינו בסידור החניון. </a:t>
            </a: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85888" y="5933686"/>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133095" y="0"/>
            <a:ext cx="7815514" cy="1349106"/>
          </a:xfrm>
          <a:prstGeom prst="rect">
            <a:avLst/>
          </a:prstGeom>
        </p:spPr>
      </p:pic>
    </p:spTree>
    <p:extLst>
      <p:ext uri="{BB962C8B-B14F-4D97-AF65-F5344CB8AC3E}">
        <p14:creationId xmlns:p14="http://schemas.microsoft.com/office/powerpoint/2010/main" val="19020300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2013527"/>
            <a:ext cx="8596668" cy="905164"/>
          </a:xfrm>
        </p:spPr>
        <p:txBody>
          <a:bodyPr>
            <a:normAutofit fontScale="90000"/>
          </a:bodyPr>
          <a:lstStyle/>
          <a:p>
            <a:pPr algn="ctr"/>
            <a:r>
              <a:rPr lang="he-IL" sz="4400" b="1" u="sng" dirty="0"/>
              <a:t>שטח רטוב –</a:t>
            </a:r>
            <a:br>
              <a:rPr lang="he-IL" sz="4400" b="1" u="sng" dirty="0"/>
            </a:br>
            <a:br>
              <a:rPr lang="he-IL" b="1" u="sng" dirty="0"/>
            </a:br>
            <a:r>
              <a:rPr lang="he-IL" dirty="0"/>
              <a:t> המיקום של השוקת/עוקב המים בהתחשב בכיוון זרימת המים שלא יעמדו במקום ושלא ישפכו לתוך החניון</a:t>
            </a:r>
            <a:br>
              <a:rPr lang="en-US" dirty="0"/>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296163" y="5690650"/>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359370"/>
            <a:ext cx="7815514" cy="1349106"/>
          </a:xfrm>
          <a:prstGeom prst="rect">
            <a:avLst/>
          </a:prstGeom>
        </p:spPr>
      </p:pic>
    </p:spTree>
    <p:extLst>
      <p:ext uri="{BB962C8B-B14F-4D97-AF65-F5344CB8AC3E}">
        <p14:creationId xmlns:p14="http://schemas.microsoft.com/office/powerpoint/2010/main" val="2241106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458930"/>
            <a:ext cx="8596668" cy="905164"/>
          </a:xfrm>
        </p:spPr>
        <p:txBody>
          <a:bodyPr>
            <a:noAutofit/>
          </a:bodyPr>
          <a:lstStyle/>
          <a:p>
            <a:pPr algn="r"/>
            <a:r>
              <a:rPr lang="he-IL" sz="2400" dirty="0">
                <a:effectLst/>
                <a:latin typeface="Times New Roman" panose="02020603050405020304" pitchFamily="18" charset="0"/>
                <a:ea typeface="Arial" panose="020B0604020202020204" pitchFamily="34" charset="0"/>
                <a:cs typeface="David" panose="020E0502060401010101" pitchFamily="34" charset="-79"/>
              </a:rPr>
              <a:t>כמו כן, הצרכים השונים הם גם בין חניכים וחניכות בקבוצת השווים למשל חניכים עם מוגבלות דבר זה בא לידי ביטוי בכמה אופנים למשל: גישה למתחמי הלינה, השירותים, אזורי הבישול </a:t>
            </a:r>
            <a:r>
              <a:rPr lang="he-IL" sz="2400" dirty="0" err="1">
                <a:effectLst/>
                <a:latin typeface="Times New Roman" panose="02020603050405020304" pitchFamily="18" charset="0"/>
                <a:ea typeface="Arial" panose="020B0604020202020204" pitchFamily="34" charset="0"/>
                <a:cs typeface="David" panose="020E0502060401010101" pitchFamily="34" charset="-79"/>
              </a:rPr>
              <a:t>וכו</a:t>
            </a:r>
            <a:r>
              <a:rPr lang="he-IL" sz="2400" dirty="0">
                <a:effectLst/>
                <a:latin typeface="Times New Roman" panose="02020603050405020304" pitchFamily="18" charset="0"/>
                <a:ea typeface="Arial" panose="020B0604020202020204" pitchFamily="34" charset="0"/>
                <a:cs typeface="David" panose="020E0502060401010101" pitchFamily="34" charset="-79"/>
              </a:rPr>
              <a:t>'. </a:t>
            </a:r>
            <a:r>
              <a:rPr lang="he-IL" sz="2400" b="1" dirty="0">
                <a:effectLst/>
                <a:latin typeface="Times New Roman" panose="02020603050405020304" pitchFamily="18" charset="0"/>
                <a:ea typeface="Arial" panose="020B0604020202020204" pitchFamily="34" charset="0"/>
                <a:cs typeface="David" panose="020E0502060401010101" pitchFamily="34" charset="-79"/>
              </a:rPr>
              <a:t>דרכי הגישה</a:t>
            </a:r>
            <a:r>
              <a:rPr lang="he-IL" sz="2400" dirty="0">
                <a:effectLst/>
                <a:latin typeface="Times New Roman" panose="02020603050405020304" pitchFamily="18" charset="0"/>
                <a:ea typeface="Arial" panose="020B0604020202020204" pitchFamily="34" charset="0"/>
                <a:cs typeface="David" panose="020E0502060401010101" pitchFamily="34" charset="-79"/>
              </a:rPr>
              <a:t> אל המתחמים השונים צריכים להיות רחבים ונוחים למעבר ללא גורמים מסכנים כמו סלעים בולטים או ענפים נמוכים. בכניסה לחניון רצוי להציג </a:t>
            </a:r>
            <a:r>
              <a:rPr lang="he-IL" sz="2400" b="1" dirty="0">
                <a:effectLst/>
                <a:latin typeface="Times New Roman" panose="02020603050405020304" pitchFamily="18" charset="0"/>
                <a:ea typeface="Arial" panose="020B0604020202020204" pitchFamily="34" charset="0"/>
                <a:cs typeface="David" panose="020E0502060401010101" pitchFamily="34" charset="-79"/>
              </a:rPr>
              <a:t>מפה</a:t>
            </a:r>
            <a:r>
              <a:rPr lang="he-IL" sz="2400" dirty="0">
                <a:effectLst/>
                <a:latin typeface="Times New Roman" panose="02020603050405020304" pitchFamily="18" charset="0"/>
                <a:ea typeface="Arial" panose="020B0604020202020204" pitchFamily="34" charset="0"/>
                <a:cs typeface="David" panose="020E0502060401010101" pitchFamily="34" charset="-79"/>
              </a:rPr>
              <a:t> של סידור החניון וכן </a:t>
            </a:r>
            <a:r>
              <a:rPr lang="he-IL" sz="2400" b="1" dirty="0">
                <a:effectLst/>
                <a:latin typeface="Times New Roman" panose="02020603050405020304" pitchFamily="18" charset="0"/>
                <a:ea typeface="Arial" panose="020B0604020202020204" pitchFamily="34" charset="0"/>
                <a:cs typeface="David" panose="020E0502060401010101" pitchFamily="34" charset="-79"/>
              </a:rPr>
              <a:t>שילוט ברור</a:t>
            </a:r>
            <a:r>
              <a:rPr lang="he-IL" sz="2400" dirty="0">
                <a:effectLst/>
                <a:latin typeface="Times New Roman" panose="02020603050405020304" pitchFamily="18" charset="0"/>
                <a:ea typeface="Arial" panose="020B0604020202020204" pitchFamily="34" charset="0"/>
                <a:cs typeface="David" panose="020E0502060401010101" pitchFamily="34" charset="-79"/>
              </a:rPr>
              <a:t> של המתחמים השונים. דגש נוסף וחשוב הוא </a:t>
            </a:r>
            <a:r>
              <a:rPr lang="he-IL" sz="2400" b="1" dirty="0">
                <a:effectLst/>
                <a:latin typeface="Times New Roman" panose="02020603050405020304" pitchFamily="18" charset="0"/>
                <a:ea typeface="Arial" panose="020B0604020202020204" pitchFamily="34" charset="0"/>
                <a:cs typeface="David" panose="020E0502060401010101" pitchFamily="34" charset="-79"/>
              </a:rPr>
              <a:t>תאורה</a:t>
            </a:r>
            <a:r>
              <a:rPr lang="he-IL" sz="2400" dirty="0">
                <a:effectLst/>
                <a:latin typeface="Times New Roman" panose="02020603050405020304" pitchFamily="18" charset="0"/>
                <a:ea typeface="Arial" panose="020B0604020202020204" pitchFamily="34" charset="0"/>
                <a:cs typeface="David" panose="020E0502060401010101" pitchFamily="34" charset="-79"/>
              </a:rPr>
              <a:t> מותאמת שלוקחת בחשבון את החוויה בטבע וכן את צרכי ההנגשה. חשוב </a:t>
            </a:r>
            <a:r>
              <a:rPr lang="he-IL" sz="2400" b="1" dirty="0">
                <a:effectLst/>
                <a:latin typeface="Times New Roman" panose="02020603050405020304" pitchFamily="18" charset="0"/>
                <a:ea typeface="Arial" panose="020B0604020202020204" pitchFamily="34" charset="0"/>
                <a:cs typeface="David" panose="020E0502060401010101" pitchFamily="34" charset="-79"/>
              </a:rPr>
              <a:t>לסמן מפגעים</a:t>
            </a:r>
            <a:r>
              <a:rPr lang="he-IL" sz="2400" dirty="0">
                <a:effectLst/>
                <a:latin typeface="Times New Roman" panose="02020603050405020304" pitchFamily="18" charset="0"/>
                <a:ea typeface="Arial" panose="020B0604020202020204" pitchFamily="34" charset="0"/>
                <a:cs typeface="David" panose="020E0502060401010101" pitchFamily="34" charset="-79"/>
              </a:rPr>
              <a:t> בחניון באופן ברור (בורות, סלעים בולטים, קרבה לכביש וכו'). בעת תכנון החניון רצוי וצריך לנצל את הסביבה הטבעית ולא להילחם בה. </a:t>
            </a:r>
            <a:br>
              <a:rPr lang="en-US" sz="2400" dirty="0">
                <a:effectLst/>
                <a:latin typeface="Times New Roman" panose="02020603050405020304" pitchFamily="18" charset="0"/>
                <a:ea typeface="Arial" panose="020B0604020202020204" pitchFamily="34" charset="0"/>
              </a:rPr>
            </a:br>
            <a:r>
              <a:rPr lang="he-IL" sz="2400" dirty="0">
                <a:effectLst/>
                <a:latin typeface="Times New Roman" panose="02020603050405020304" pitchFamily="18" charset="0"/>
                <a:ea typeface="Arial" panose="020B0604020202020204" pitchFamily="34" charset="0"/>
                <a:cs typeface="David" panose="020E0502060401010101" pitchFamily="34" charset="-79"/>
              </a:rPr>
              <a:t>בנוסף כדאי להתייחס לחשיבות של </a:t>
            </a:r>
            <a:r>
              <a:rPr lang="he-IL" sz="2400" b="1" dirty="0">
                <a:effectLst/>
                <a:latin typeface="Times New Roman" panose="02020603050405020304" pitchFamily="18" charset="0"/>
                <a:ea typeface="Arial" panose="020B0604020202020204" pitchFamily="34" charset="0"/>
                <a:cs typeface="David" panose="020E0502060401010101" pitchFamily="34" charset="-79"/>
              </a:rPr>
              <a:t>סיור בחניון</a:t>
            </a:r>
            <a:r>
              <a:rPr lang="he-IL" sz="2400" dirty="0">
                <a:effectLst/>
                <a:latin typeface="Times New Roman" panose="02020603050405020304" pitchFamily="18" charset="0"/>
                <a:ea typeface="Arial" panose="020B0604020202020204" pitchFamily="34" charset="0"/>
                <a:cs typeface="David" panose="020E0502060401010101" pitchFamily="34" charset="-79"/>
              </a:rPr>
              <a:t> עם ההגעה אליו לטובת תחושת הבטחון של החניכים והפחתת הזרות של המקום.</a:t>
            </a:r>
            <a:br>
              <a:rPr lang="en-US" sz="2000" dirty="0">
                <a:effectLst/>
                <a:latin typeface="Times New Roman" panose="02020603050405020304" pitchFamily="18" charset="0"/>
                <a:ea typeface="Arial" panose="020B0604020202020204" pitchFamily="34" charset="0"/>
              </a:rPr>
            </a:br>
            <a:endParaRPr lang="he-IL" sz="2000" dirty="0"/>
          </a:p>
        </p:txBody>
      </p:sp>
      <p:pic>
        <p:nvPicPr>
          <p:cNvPr id="8" name="מציין מיקום תוכן 7"/>
          <p:cNvPicPr>
            <a:picLocks noGrp="1" noChangeAspect="1"/>
          </p:cNvPicPr>
          <p:nvPr>
            <p:ph sz="half" idx="1"/>
          </p:nvPr>
        </p:nvPicPr>
        <p:blipFill>
          <a:blip r:embed="rId2"/>
          <a:stretch>
            <a:fillRect/>
          </a:stretch>
        </p:blipFill>
        <p:spPr>
          <a:xfrm>
            <a:off x="2296163" y="5933686"/>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1907324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rmAutofit fontScale="90000"/>
          </a:bodyPr>
          <a:lstStyle/>
          <a:p>
            <a:pPr algn="r" rtl="1">
              <a:lnSpc>
                <a:spcPct val="150000"/>
              </a:lnSpc>
              <a:spcAft>
                <a:spcPts val="600"/>
              </a:spcAft>
            </a:pPr>
            <a:r>
              <a:rPr lang="he-IL" sz="3100" b="1" dirty="0">
                <a:effectLst/>
                <a:latin typeface="Calibri" panose="020F0502020204030204" pitchFamily="34" charset="0"/>
                <a:ea typeface="Calibri" panose="020F0502020204030204" pitchFamily="34" charset="0"/>
                <a:cs typeface="David" panose="020E0502060401010101" pitchFamily="34" charset="-79"/>
              </a:rPr>
              <a:t>2. עיקרון הטבע והחינוך לקיימות </a:t>
            </a:r>
            <a:br>
              <a:rPr lang="en-US" sz="2200" dirty="0">
                <a:effectLst/>
                <a:latin typeface="Calibri" panose="020F0502020204030204" pitchFamily="34" charset="0"/>
                <a:ea typeface="Calibri" panose="020F0502020204030204" pitchFamily="34" charset="0"/>
                <a:cs typeface="Arial" panose="020B0604020202020204" pitchFamily="34" charset="0"/>
              </a:rPr>
            </a:br>
            <a:r>
              <a:rPr lang="he-IL" sz="2200" dirty="0">
                <a:effectLst/>
                <a:latin typeface="Calibri" panose="020F0502020204030204" pitchFamily="34" charset="0"/>
                <a:ea typeface="Calibri" panose="020F0502020204030204" pitchFamily="34" charset="0"/>
                <a:cs typeface="David" panose="020E0502060401010101" pitchFamily="34" charset="-79"/>
              </a:rPr>
              <a:t>בבניית החניון נעשה מאמץ לשימוש רק בחומרים מתכלים וחומרים בהם אנו יכולים לעשות שימוש חוזר בפעילות בשבט. מטרתנו היא להשאיר את החותם הקטן ביותר בחניון בתום הפעילות. בטיולים אנו יכולים להשתמש בכלים רב פעמיים ובכל חניון יש להקים מתקן לשטיפת כלים (למשל בשיטת שלושת הקערות.) נזכור שמטרת השהות בחניון והטיול היא לחיות בטבע, להיות חלק ממנו ולא להתגבר עליו - לכן לא נפגע בטבע ובסביבת החניון (בעלי חיים, צמחים ומטיילים נוספים) ונפגוש את הטבע בו אנחנו נמצאים ונפעל לפי הכללים והעקרונות הבאים:</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4091473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688154"/>
            <a:ext cx="8596668" cy="905164"/>
          </a:xfrm>
        </p:spPr>
        <p:txBody>
          <a:bodyPr>
            <a:normAutofit fontScale="90000"/>
          </a:bodyPr>
          <a:lstStyle/>
          <a:p>
            <a:pPr lvl="0" algn="r" rtl="1">
              <a:lnSpc>
                <a:spcPct val="150000"/>
              </a:lnSpc>
              <a:spcAft>
                <a:spcPts val="600"/>
              </a:spcAft>
            </a:pPr>
            <a:r>
              <a:rPr lang="he-IL" sz="2700" dirty="0">
                <a:effectLst/>
                <a:latin typeface="Calibri" panose="020F0502020204030204" pitchFamily="34" charset="0"/>
                <a:ea typeface="Calibri" panose="020F0502020204030204" pitchFamily="34" charset="0"/>
                <a:cs typeface="David" panose="020E0502060401010101" pitchFamily="34" charset="-79"/>
              </a:rPr>
              <a:t>- נשמור על שקט במהלך הלילה ונצמצם את זיהום הרעש שלנו ככל הניתן למניעת פגיעה באורח החיים של חיות הלילה, המטיילים והישובים סביב.</a:t>
            </a:r>
            <a:br>
              <a:rPr lang="en-US" sz="2700" dirty="0">
                <a:effectLst/>
                <a:latin typeface="Calibri" panose="020F0502020204030204" pitchFamily="34" charset="0"/>
                <a:ea typeface="Calibri" panose="020F0502020204030204" pitchFamily="34" charset="0"/>
                <a:cs typeface="Arial" panose="020B0604020202020204" pitchFamily="34" charset="0"/>
              </a:rPr>
            </a:br>
            <a:r>
              <a:rPr lang="he-IL" sz="2700" dirty="0">
                <a:effectLst/>
                <a:latin typeface="Calibri" panose="020F0502020204030204" pitchFamily="34" charset="0"/>
                <a:ea typeface="Calibri" panose="020F0502020204030204" pitchFamily="34" charset="0"/>
                <a:cs typeface="Arial" panose="020B0604020202020204" pitchFamily="34" charset="0"/>
              </a:rPr>
              <a:t>- </a:t>
            </a:r>
            <a:r>
              <a:rPr lang="he-IL" sz="2700" dirty="0">
                <a:effectLst/>
                <a:latin typeface="Calibri" panose="020F0502020204030204" pitchFamily="34" charset="0"/>
                <a:ea typeface="Calibri" panose="020F0502020204030204" pitchFamily="34" charset="0"/>
                <a:cs typeface="David" panose="020E0502060401010101" pitchFamily="34" charset="-79"/>
              </a:rPr>
              <a:t>נצמצם את התאורה בחניון, נכוון אותה כלפי הקרקע כדי לצמצם את זיהום האור שפוגע בחיות הלילה באזור החניון.</a:t>
            </a:r>
            <a:br>
              <a:rPr lang="en-US" sz="2700" dirty="0">
                <a:effectLst/>
                <a:latin typeface="Calibri" panose="020F0502020204030204" pitchFamily="34" charset="0"/>
                <a:ea typeface="Calibri" panose="020F0502020204030204" pitchFamily="34" charset="0"/>
                <a:cs typeface="Arial" panose="020B0604020202020204" pitchFamily="34" charset="0"/>
              </a:rPr>
            </a:br>
            <a:r>
              <a:rPr lang="he-IL" sz="2700" dirty="0">
                <a:effectLst/>
                <a:latin typeface="Calibri" panose="020F0502020204030204" pitchFamily="34" charset="0"/>
                <a:ea typeface="Calibri" panose="020F0502020204030204" pitchFamily="34" charset="0"/>
                <a:cs typeface="Arial" panose="020B0604020202020204" pitchFamily="34" charset="0"/>
              </a:rPr>
              <a:t>- </a:t>
            </a:r>
            <a:r>
              <a:rPr lang="he-IL" sz="2700" dirty="0">
                <a:effectLst/>
                <a:latin typeface="Calibri" panose="020F0502020204030204" pitchFamily="34" charset="0"/>
                <a:ea typeface="Calibri" panose="020F0502020204030204" pitchFamily="34" charset="0"/>
                <a:cs typeface="David" panose="020E0502060401010101" pitchFamily="34" charset="-79"/>
              </a:rPr>
              <a:t>נעביר פעילויות להכרת הטבע בחניון שיכללו ישיבה בשקט והתבוננות, למידה על בעלי החיים והצמחים והכרות עם ההיסטוריה של החניון.</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he-IL"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2112783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Autofit/>
          </a:bodyPr>
          <a:lstStyle/>
          <a:p>
            <a:pPr algn="r" rtl="1">
              <a:lnSpc>
                <a:spcPct val="150000"/>
              </a:lnSpc>
              <a:spcAft>
                <a:spcPts val="600"/>
              </a:spcAft>
            </a:pPr>
            <a:r>
              <a:rPr lang="he-IL" sz="2800" b="1" dirty="0">
                <a:effectLst/>
                <a:latin typeface="Calibri" panose="020F0502020204030204" pitchFamily="34" charset="0"/>
                <a:ea typeface="Calibri" panose="020F0502020204030204" pitchFamily="34" charset="0"/>
                <a:cs typeface="David" panose="020E0502060401010101" pitchFamily="34" charset="-79"/>
              </a:rPr>
              <a:t>2א. מרכיב הפסולת</a:t>
            </a:r>
            <a:r>
              <a:rPr lang="he-IL" sz="2800" dirty="0">
                <a:effectLst/>
                <a:latin typeface="Calibri" panose="020F0502020204030204" pitchFamily="34" charset="0"/>
                <a:ea typeface="Calibri" panose="020F0502020204030204" pitchFamily="34" charset="0"/>
                <a:cs typeface="David" panose="020E0502060401010101" pitchFamily="34" charset="-79"/>
              </a:rPr>
              <a:t>:</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נוודא מראש כי הציוד שאנו לוקחים לטיול והאוכל אינם מייצרים הרבה פסולת (למשל: נבחר בקניית מוצרי מזון עם אריזות מועטות יותר, נוודא כי הגימיקים לחניכים אינם מייצרים זבל)</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נשים דגש בתכנון החניון על פחי זבל ודרכי הפינוי, אם ניתן נפריד ונפנה למחזור.</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אם נבשל במדורה נדאג לעצים ולחצאי חביות על מנת שלא להשאיר סימני מדורות.</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בהגעה לחניון נעביר תדריך עם כללי שמירה על הניקיון ונדגיש שצרכים עושים רק בשירותים הכימיים או שירותי החניון ולא בטבע.</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לפני שנעזוב את החניון נעשה סריקה מקיפה ונוודא שהשארנו נקי יותר משמצאנו אותו.</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he-IL" sz="4000"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3359674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Autofit/>
          </a:bodyPr>
          <a:lstStyle/>
          <a:p>
            <a:pPr algn="r" rtl="1">
              <a:lnSpc>
                <a:spcPct val="150000"/>
              </a:lnSpc>
              <a:spcAft>
                <a:spcPts val="600"/>
              </a:spcAft>
            </a:pPr>
            <a:r>
              <a:rPr lang="he-IL" sz="3200" b="1" dirty="0">
                <a:latin typeface="Calibri" panose="020F0502020204030204" pitchFamily="34" charset="0"/>
                <a:cs typeface="David" panose="020E0502060401010101" pitchFamily="34" charset="-79"/>
              </a:rPr>
              <a:t>2ב. </a:t>
            </a:r>
            <a:r>
              <a:rPr lang="he-IL" sz="3200" b="1" dirty="0">
                <a:effectLst/>
                <a:latin typeface="Calibri" panose="020F0502020204030204" pitchFamily="34" charset="0"/>
                <a:ea typeface="Calibri" panose="020F0502020204030204" pitchFamily="34" charset="0"/>
                <a:cs typeface="David" panose="020E0502060401010101" pitchFamily="34" charset="-79"/>
              </a:rPr>
              <a:t>מרכיב החיסכון במים ואנרגיה</a:t>
            </a:r>
            <a:br>
              <a:rPr lang="en-US" sz="2400" dirty="0">
                <a:effectLst/>
                <a:latin typeface="Calibri" panose="020F0502020204030204" pitchFamily="34" charset="0"/>
                <a:ea typeface="Calibri" panose="020F0502020204030204" pitchFamily="34" charset="0"/>
                <a:cs typeface="Arial" panose="020B0604020202020204" pitchFamily="34" charset="0"/>
              </a:rPr>
            </a:br>
            <a:r>
              <a:rPr lang="he-IL" sz="2400" dirty="0">
                <a:effectLst/>
                <a:latin typeface="Calibri" panose="020F0502020204030204" pitchFamily="34" charset="0"/>
                <a:ea typeface="Calibri" panose="020F0502020204030204" pitchFamily="34" charset="0"/>
                <a:cs typeface="Arial" panose="020B0604020202020204" pitchFamily="34" charset="0"/>
              </a:rPr>
              <a:t>- </a:t>
            </a:r>
            <a:r>
              <a:rPr lang="he-IL" sz="2400" dirty="0">
                <a:effectLst/>
                <a:latin typeface="Calibri" panose="020F0502020204030204" pitchFamily="34" charset="0"/>
                <a:ea typeface="Calibri" panose="020F0502020204030204" pitchFamily="34" charset="0"/>
                <a:cs typeface="David" panose="020E0502060401010101" pitchFamily="34" charset="-79"/>
              </a:rPr>
              <a:t>נזכיר לחניכים בתדריך כי עלינו לחסוך במים בחניון</a:t>
            </a:r>
            <a:br>
              <a:rPr lang="en-US" sz="2400" dirty="0">
                <a:effectLst/>
                <a:latin typeface="Calibri" panose="020F0502020204030204" pitchFamily="34" charset="0"/>
                <a:ea typeface="Calibri" panose="020F0502020204030204" pitchFamily="34" charset="0"/>
                <a:cs typeface="David" panose="020E0502060401010101" pitchFamily="34" charset="-79"/>
              </a:rPr>
            </a:br>
            <a:r>
              <a:rPr lang="he-IL" sz="2400" dirty="0">
                <a:effectLst/>
                <a:latin typeface="Calibri" panose="020F0502020204030204" pitchFamily="34" charset="0"/>
                <a:ea typeface="Calibri" panose="020F0502020204030204" pitchFamily="34" charset="0"/>
                <a:cs typeface="David" panose="020E0502060401010101" pitchFamily="34" charset="-79"/>
              </a:rPr>
              <a:t>- נשים שילוט מתאים ליד </a:t>
            </a:r>
            <a:r>
              <a:rPr lang="he-IL" sz="2400" dirty="0" err="1">
                <a:effectLst/>
                <a:latin typeface="Calibri" panose="020F0502020204030204" pitchFamily="34" charset="0"/>
                <a:ea typeface="Calibri" panose="020F0502020204030204" pitchFamily="34" charset="0"/>
                <a:cs typeface="David" panose="020E0502060401010101" pitchFamily="34" charset="-79"/>
              </a:rPr>
              <a:t>מיכלי</a:t>
            </a:r>
            <a:r>
              <a:rPr lang="he-IL" sz="2400" dirty="0">
                <a:effectLst/>
                <a:latin typeface="Calibri" panose="020F0502020204030204" pitchFamily="34" charset="0"/>
                <a:ea typeface="Calibri" panose="020F0502020204030204" pitchFamily="34" charset="0"/>
                <a:cs typeface="David" panose="020E0502060401010101" pitchFamily="34" charset="-79"/>
              </a:rPr>
              <a:t> המים והשקתות</a:t>
            </a:r>
            <a:br>
              <a:rPr lang="en-US" sz="2400" dirty="0">
                <a:effectLst/>
                <a:latin typeface="Calibri" panose="020F0502020204030204" pitchFamily="34" charset="0"/>
                <a:ea typeface="Calibri" panose="020F0502020204030204" pitchFamily="34" charset="0"/>
                <a:cs typeface="David" panose="020E0502060401010101" pitchFamily="34" charset="-79"/>
              </a:rPr>
            </a:br>
            <a:r>
              <a:rPr lang="he-IL" sz="2400" dirty="0">
                <a:effectLst/>
                <a:latin typeface="Calibri" panose="020F0502020204030204" pitchFamily="34" charset="0"/>
                <a:ea typeface="Calibri" panose="020F0502020204030204" pitchFamily="34" charset="0"/>
                <a:cs typeface="David" panose="020E0502060401010101" pitchFamily="34" charset="-79"/>
              </a:rPr>
              <a:t>- נשטוף כלים אישיים בשיטת שלושת הקערות</a:t>
            </a:r>
            <a:br>
              <a:rPr lang="en-US" sz="2400" dirty="0">
                <a:effectLst/>
                <a:latin typeface="Calibri" panose="020F0502020204030204" pitchFamily="34" charset="0"/>
                <a:ea typeface="Calibri" panose="020F0502020204030204" pitchFamily="34" charset="0"/>
                <a:cs typeface="David" panose="020E0502060401010101" pitchFamily="34" charset="-79"/>
              </a:rPr>
            </a:br>
            <a:r>
              <a:rPr lang="he-IL" sz="2400" dirty="0">
                <a:effectLst/>
                <a:latin typeface="Calibri" panose="020F0502020204030204" pitchFamily="34" charset="0"/>
                <a:ea typeface="Calibri" panose="020F0502020204030204" pitchFamily="34" charset="0"/>
                <a:cs typeface="David" panose="020E0502060401010101" pitchFamily="34" charset="-79"/>
              </a:rPr>
              <a:t>- נדאג לשימוש מופחת ככל האפשר במוצרים חשמליים ובתאורה המינימלית                   הנדרשת</a:t>
            </a:r>
            <a:br>
              <a:rPr lang="en-US" sz="2400" dirty="0">
                <a:effectLst/>
                <a:latin typeface="Calibri" panose="020F0502020204030204" pitchFamily="34" charset="0"/>
                <a:ea typeface="Calibri" panose="020F0502020204030204" pitchFamily="34" charset="0"/>
                <a:cs typeface="David" panose="020E0502060401010101" pitchFamily="34" charset="-79"/>
              </a:rPr>
            </a:br>
            <a:endParaRPr lang="he-IL" sz="4400"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2687877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7863" y="1349106"/>
            <a:ext cx="8596668" cy="905164"/>
          </a:xfrm>
        </p:spPr>
        <p:txBody>
          <a:bodyPr>
            <a:noAutofit/>
          </a:bodyPr>
          <a:lstStyle/>
          <a:p>
            <a:pPr algn="r" rtl="1">
              <a:lnSpc>
                <a:spcPct val="150000"/>
              </a:lnSpc>
              <a:spcAft>
                <a:spcPts val="600"/>
              </a:spcAft>
            </a:pPr>
            <a:r>
              <a:rPr lang="he-IL" sz="3200" b="1" dirty="0">
                <a:effectLst/>
                <a:latin typeface="Calibri" panose="020F0502020204030204" pitchFamily="34" charset="0"/>
                <a:ea typeface="Calibri" panose="020F0502020204030204" pitchFamily="34" charset="0"/>
                <a:cs typeface="David" panose="020E0502060401010101" pitchFamily="34" charset="-79"/>
              </a:rPr>
              <a:t>3. מוגנות </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חשוב מאוד שכל החניכות והחניכים יחושו שהם נמצאים במקום ומרחב בטוח, נקי מאלימות פיזית, מילולית ומינית. </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he-IL" sz="2000" dirty="0">
                <a:effectLst/>
                <a:latin typeface="Calibri" panose="020F0502020204030204" pitchFamily="34" charset="0"/>
                <a:ea typeface="Calibri" panose="020F0502020204030204" pitchFamily="34" charset="0"/>
                <a:cs typeface="David" panose="020E0502060401010101" pitchFamily="34" charset="-79"/>
              </a:rPr>
              <a:t>לכל קבוצה יש מאהל קבוצתי אותו היא מסדרת ובונה בחניון ובו הם לנים ונחים יחד עם המדריכה שלהם במהלך ימי הטיול. במאהל הקבוצתי יש לכל חניך מקום לישון, מקום נח לתיק,  </a:t>
            </a:r>
            <a:r>
              <a:rPr lang="he-IL" sz="2000" dirty="0" err="1">
                <a:effectLst/>
                <a:latin typeface="Calibri" panose="020F0502020204030204" pitchFamily="34" charset="0"/>
                <a:ea typeface="Calibri" panose="020F0502020204030204" pitchFamily="34" charset="0"/>
                <a:cs typeface="David" panose="020E0502060401010101" pitchFamily="34" charset="-79"/>
              </a:rPr>
              <a:t>לשק"ש</a:t>
            </a:r>
            <a:r>
              <a:rPr lang="he-IL" sz="2000" dirty="0">
                <a:effectLst/>
                <a:latin typeface="Calibri" panose="020F0502020204030204" pitchFamily="34" charset="0"/>
                <a:ea typeface="Calibri" panose="020F0502020204030204" pitchFamily="34" charset="0"/>
                <a:cs typeface="David" panose="020E0502060401010101" pitchFamily="34" charset="-79"/>
              </a:rPr>
              <a:t>, למגבת, לנעליים (שלא יכנסו נחשים בלילה), תא הלבשה (פרטיות בזמן החלפת בגדים בנח). המאהלים מצד אחד מתוחמים וברורים אך אינם מכוסים אלא פתוחים כך שכולם יכולים לראות מה קורה ואין מקום נסתר מעיני המדריכים והבוגרים בטיול.</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he-IL" sz="4000" dirty="0"/>
          </a:p>
        </p:txBody>
      </p:sp>
      <p:pic>
        <p:nvPicPr>
          <p:cNvPr id="8" name="מציין מיקום תוכן 7"/>
          <p:cNvPicPr>
            <a:picLocks noGrp="1" noChangeAspect="1"/>
          </p:cNvPicPr>
          <p:nvPr>
            <p:ph sz="half" idx="1"/>
          </p:nvPr>
        </p:nvPicPr>
        <p:blipFill>
          <a:blip r:embed="rId2"/>
          <a:stretch>
            <a:fillRect/>
          </a:stretch>
        </p:blipFill>
        <p:spPr>
          <a:xfrm>
            <a:off x="2172874" y="5752295"/>
            <a:ext cx="5360068" cy="924314"/>
          </a:xfrm>
          <a:prstGeom prst="rect">
            <a:avLst/>
          </a:prstGeom>
        </p:spPr>
      </p:pic>
      <p:pic>
        <p:nvPicPr>
          <p:cNvPr id="7" name="מציין מיקום תוכן 6"/>
          <p:cNvPicPr>
            <a:picLocks noGrp="1" noChangeAspect="1"/>
          </p:cNvPicPr>
          <p:nvPr>
            <p:ph sz="half" idx="2"/>
          </p:nvPr>
        </p:nvPicPr>
        <p:blipFill>
          <a:blip r:embed="rId3"/>
          <a:stretch>
            <a:fillRect/>
          </a:stretch>
        </p:blipFill>
        <p:spPr>
          <a:xfrm>
            <a:off x="1068440" y="0"/>
            <a:ext cx="7815514" cy="1349106"/>
          </a:xfrm>
          <a:prstGeom prst="rect">
            <a:avLst/>
          </a:prstGeom>
        </p:spPr>
      </p:pic>
    </p:spTree>
    <p:extLst>
      <p:ext uri="{BB962C8B-B14F-4D97-AF65-F5344CB8AC3E}">
        <p14:creationId xmlns:p14="http://schemas.microsoft.com/office/powerpoint/2010/main" val="894483119"/>
      </p:ext>
    </p:extLst>
  </p:cSld>
  <p:clrMapOvr>
    <a:masterClrMapping/>
  </p:clrMapOvr>
</p:sld>
</file>

<file path=ppt/theme/theme1.xml><?xml version="1.0" encoding="utf-8"?>
<a:theme xmlns:a="http://schemas.openxmlformats.org/drawingml/2006/main" name="פיאה">
  <a:themeElements>
    <a:clrScheme name="פיאה">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פיאה">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יאה">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284</TotalTime>
  <Words>1790</Words>
  <Application>Microsoft Office PowerPoint</Application>
  <PresentationFormat>מסך רחב</PresentationFormat>
  <Paragraphs>30</Paragraphs>
  <Slides>30</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30</vt:i4>
      </vt:variant>
    </vt:vector>
  </HeadingPairs>
  <TitlesOfParts>
    <vt:vector size="36" baseType="lpstr">
      <vt:lpstr>Arial</vt:lpstr>
      <vt:lpstr>Calibri</vt:lpstr>
      <vt:lpstr>Times New Roman</vt:lpstr>
      <vt:lpstr>Trebuchet MS</vt:lpstr>
      <vt:lpstr>Wingdings 3</vt:lpstr>
      <vt:lpstr>פיאה</vt:lpstr>
      <vt:lpstr>עקרונות חינוכיים הבאים לידי ביטוי בחניוני פסח 1. הנגשה אוניברסאלית והתאמה לכלל באי החניון 2. הטבע והחינוך לקיימות 3. מוגנות  4. טיילות ומסוגלות גילאית  </vt:lpstr>
      <vt:lpstr>חניוני הטיול הם מרחב שמלא בהזדמנויות חינוכיות – למידה בהתנסות (בישול, צופיות, הקמת אוהל), פעילויות הדרכתיות, העמקת קשרים אישיים וחיזוק החיבור בין חברי.ות הקבוצה. זהו מרחב שגם עלול לעורר חשש בקרב חניכים וחניכות שאינם מורגלים לישון מחוץ לבית, שהלינה בטבע זרה להם, שלא מרגישים בטוחים במקום שלהם בקבוצה או פשוט לא מבינים מה אמור לקרות במשך הזמן הזה. חשוב לציין שמדובר במשך זמן לא קטן, למעשה החניכים הצעירים יבלו חלק ניכר מהיממה בחניון, ולכן חשוב להשקיע מחשבה ותכנון בנראות, בתפקיד המדריכים.ות והרשג"דים.ות בחניון ובכל מה שאמור להתרחש בו. </vt:lpstr>
      <vt:lpstr>1. הנגשה אוניברסאלית והתאמה לכלל באי החניון  חניוני הטיולים מחולקים לשלושה סוגי חניונים שונים: חניון מארח (אתגר), חניון נודד (ים אל ים), וחניון כוכב (שכבות נמוכות). החניון מיועד בראש ובראשונה לחניכים. טווחי הגיל משתנים אך החניך וצרכיו יעמדו מול עינינו בסידור החניון. </vt:lpstr>
      <vt:lpstr>כמו כן, הצרכים השונים הם גם בין חניכים וחניכות בקבוצת השווים למשל חניכים עם מוגבלות דבר זה בא לידי ביטוי בכמה אופנים למשל: גישה למתחמי הלינה, השירותים, אזורי הבישול וכו'. דרכי הגישה אל המתחמים השונים צריכים להיות רחבים ונוחים למעבר ללא גורמים מסכנים כמו סלעים בולטים או ענפים נמוכים. בכניסה לחניון רצוי להציג מפה של סידור החניון וכן שילוט ברור של המתחמים השונים. דגש נוסף וחשוב הוא תאורה מותאמת שלוקחת בחשבון את החוויה בטבע וכן את צרכי ההנגשה. חשוב לסמן מפגעים בחניון באופן ברור (בורות, סלעים בולטים, קרבה לכביש וכו'). בעת תכנון החניון רצוי וצריך לנצל את הסביבה הטבעית ולא להילחם בה.  בנוסף כדאי להתייחס לחשיבות של סיור בחניון עם ההגעה אליו לטובת תחושת הבטחון של החניכים והפחתת הזרות של המקום. </vt:lpstr>
      <vt:lpstr>2. עיקרון הטבע והחינוך לקיימות  בבניית החניון נעשה מאמץ לשימוש רק בחומרים מתכלים וחומרים בהם אנו יכולים לעשות שימוש חוזר בפעילות בשבט. מטרתנו היא להשאיר את החותם הקטן ביותר בחניון בתום הפעילות. בטיולים אנו יכולים להשתמש בכלים רב פעמיים ובכל חניון יש להקים מתקן לשטיפת כלים (למשל בשיטת שלושת הקערות.) נזכור שמטרת השהות בחניון והטיול היא לחיות בטבע, להיות חלק ממנו ולא להתגבר עליו - לכן לא נפגע בטבע ובסביבת החניון (בעלי חיים, צמחים ומטיילים נוספים) ונפגוש את הטבע בו אנחנו נמצאים ונפעל לפי הכללים והעקרונות הבאים: </vt:lpstr>
      <vt:lpstr>- נשמור על שקט במהלך הלילה ונצמצם את זיהום הרעש שלנו ככל הניתן למניעת פגיעה באורח החיים של חיות הלילה, המטיילים והישובים סביב. - נצמצם את התאורה בחניון, נכוון אותה כלפי הקרקע כדי לצמצם את זיהום האור שפוגע בחיות הלילה באזור החניון. - נעביר פעילויות להכרת הטבע בחניון שיכללו ישיבה בשקט והתבוננות, למידה על בעלי החיים והצמחים והכרות עם ההיסטוריה של החניון. </vt:lpstr>
      <vt:lpstr>2א. מרכיב הפסולת: נוודא מראש כי הציוד שאנו לוקחים לטיול והאוכל אינם מייצרים הרבה פסולת (למשל: נבחר בקניית מוצרי מזון עם אריזות מועטות יותר, נוודא כי הגימיקים לחניכים אינם מייצרים זבל) נשים דגש בתכנון החניון על פחי זבל ודרכי הפינוי, אם ניתן נפריד ונפנה למחזור. אם נבשל במדורה נדאג לעצים ולחצאי חביות על מנת שלא להשאיר סימני מדורות. בהגעה לחניון נעביר תדריך עם כללי שמירה על הניקיון ונדגיש שצרכים עושים רק בשירותים הכימיים או שירותי החניון ולא בטבע. לפני שנעזוב את החניון נעשה סריקה מקיפה ונוודא שהשארנו נקי יותר משמצאנו אותו. </vt:lpstr>
      <vt:lpstr>2ב. מרכיב החיסכון במים ואנרגיה - נזכיר לחניכים בתדריך כי עלינו לחסוך במים בחניון - נשים שילוט מתאים ליד מיכלי המים והשקתות - נשטוף כלים אישיים בשיטת שלושת הקערות - נדאג לשימוש מופחת ככל האפשר במוצרים חשמליים ובתאורה המינימלית                   הנדרשת </vt:lpstr>
      <vt:lpstr>3. מוגנות  חשוב מאוד שכל החניכות והחניכים יחושו שהם נמצאים במקום ומרחב בטוח, נקי מאלימות פיזית, מילולית ומינית.  לכל קבוצה יש מאהל קבוצתי אותו היא מסדרת ובונה בחניון ובו הם לנים ונחים יחד עם המדריכה שלהם במהלך ימי הטיול. במאהל הקבוצתי יש לכל חניך מקום לישון, מקום נח לתיק,  לשק"ש, למגבת, לנעליים (שלא יכנסו נחשים בלילה), תא הלבשה (פרטיות בזמן החלפת בגדים בנח). המאהלים מצד אחד מתוחמים וברורים אך אינם מכוסים אלא פתוחים כך שכולם יכולים לראות מה קורה ואין מקום נסתר מעיני המדריכים והבוגרים בטיול. </vt:lpstr>
      <vt:lpstr>4. טיילות ומסוגלות גילאית   לאחר בחירת אופי החניון אותו נקים, נמפה את הצרכים השונים של באי החניון. צרכיהם של חניכי קורס וחניכי ז' שונים כמובן מצרכי השכבות הצעירות. אנו יכולים לצפות מחניכי כיתות ז' להקים את המאהל שלהם לבד, אך לא כך יהיה עם חניכי כיתות ד', שיש להדריך וללוות אותם באופן צמוד בעת בניית האוהלים וכן לוודא שפריסתם במרחב היא על פי העקרונות המצוינים במסמך (בהמשך תחת "חניון כוכב" – שטח לינה גדודי.) כמו כן, חניכי הקורס מטילים מחניון לחניון וכל ערב מתארחים בחניון אחר ונדרשים לבנות צירי ניווט, אתגר שאפשר לתת לו מענה בסידור החניון ובניית חדר הדרכה, מה שאין בו צורך בחניון הנודד של שכבת מבטיחים. </vt:lpstr>
      <vt:lpstr>מרכיבי וסוגי החניונים. החניון צריך לתת מענה קודם כל לחניכים המגיעים אליו בהתאם לסוג הטיול. החניכים הגיעו לעבור חוויה חינוכית משמעותית ומהנה, ועליהם להרגיש בטוחים ומוגנים לאורך כל הטיול. בבניית החניון עלינו לחשוב על יצירת אקלים חינוכי מיטבי עבור כולם/ן. לכן, בבואנו לתכנן, הראשונים שנחשוב עליהם אלו החניכים. ראשית, חשוב לדאוג לשטח הלינה. מקום הלינה שלהם הוא מקום לנוח ולהירגע, המקום שהם יודעים שהציוד שלהם שמור בו, שיש להם פינה שקטה משלהם - מתחם קבוצתי וגדודי שגבולותיו ברורים וידועים והמקום שלי בו ברור לכל.  אחרי שתכננו ונתנו מקום ללינה - מקום גדול, נוח, מוצל ומיושר, אפשר לעבור לשאר החלקים. ולכן, רק לאחר שקבענו את מתחמי הלינה נקבע מה גודל שטח הבישול/אכילה רחבת מסדרים חדר הדרכה וכו'.  גבולות גזרה: יש לתדרך את החניכים.ות על גבולות הגזרה ולדאוג שכל באי החניון מכירים אותם</vt:lpstr>
      <vt:lpstr>חניון מארח - טיול אתגר החניון הינו אחד הכלים שיש לנו ליצירת החוויה הצופית הקבוצתית, ואם נבנה אותו בצורה נכונה, שתוכננה מראש תוך כדי חשיבה על 3 עקרונות הצופיות, נוכל ליצור לחניכים שלנו את הבסיס לחוויה הצופית האידיאלית. בחניון אתגר בפרט, החניכים ישנים לילה אחד ומטיילים בין החניונים, והחשיבות של למצוא את המקום שלי בקלות ובמהירות גבוהה. כמו כן, לחניכים המתארחים לא תהיה מעורבות בהקמת החניון והם יגיעו לחניון מוכן. לכן, לכל אחד ממרכיבי החניון ישנם דגשים חשובים שיש לשים לב אליהם על מנת ליצור את החוויה במיטבה. </vt:lpstr>
      <vt:lpstr>חניון נודד - ים אל ים חניון נודד הינו חניון אשר "מטייל" עם הקבוצה; החניון הינו חניון ארעי של יום/יומיים, החניון מוקם לפני שהחניכים מגיעים ומפורק ביום שאחרי לאחר שהחניכים עזבו את החניון למסלול. לאחר פירוק החניון יש להעביר אותו לשטח הבא ולהקימו מחדש לפני הגעת החניכים מהמסלול. חניון זה נפוץ בעיקר בחניוני ים אל ים וטיולי חנוכה. החניון הנודד צריך להיות מינימליסטי, קומפקטי, פשוט להקמה ופירוק. בשל הגעת החניכים לשטח חניון חדש כל יום החניון צריך להיות בנוי בצורה פשוטה ומסודרת. </vt:lpstr>
      <vt:lpstr>חניון כוכב - שכבות צעירות החניון הינו אחד הכלים שיש לנו ליצירת החוויה הצופית הקבוצתית, ואם נבנה אותו בצורה נכונה, שתוכננה מראש תוך כדי חשיבה על 3 עקרונות הצופיות, נוכל ליצור לחניכים שלנו את הבסיס לחוויה הצופית האידיאלית. בחניון כוכב בפרט, החניכים ישנים כמה לילות וזה מאפשר לנו לתת לחניכים ליצור לעצמם מעין מחנה קטן שיעזור ליצירת החוויה הצופית. </vt:lpstr>
      <vt:lpstr>פירוט והסבר על מרכיבי החניון</vt:lpstr>
      <vt:lpstr>שער חניון –   שער רחב וגבוה דיו לכניסת רכב תפעולי, גדוד או אחווה.   מפת החניון עם הכוונה לכל אזורי החניון. שלט עם שם החניון.</vt:lpstr>
      <vt:lpstr>רחבת מפקדים –   אזור מסומן התוחם ב-ח' את אזור המפקדים עם מקום מוגדר מראש לכל גדוד/אחווה ומשולט בהתאם.</vt:lpstr>
      <vt:lpstr>תורן –   לראווה ולטקסי פתיחה וסיום, יכול להיות יותר מושקע אם מדובר בחניון כוכב או במקרה של חניון אתגר (פתיחה וסיום טיול ט(' </vt:lpstr>
      <vt:lpstr>שטח לינה –   אזור מגודר המסודר ב-ח' לפי אוהלי גדודים/אחוות ומשולט בהתאם </vt:lpstr>
      <vt:lpstr>שטח הכנה –   אזור מואר בו ניתן להכין את האוכל ולהניח את ציוד הבישול טרם/בזמן הבישול עצמו </vt:lpstr>
      <vt:lpstr>שטח אש ובישול –   אזור אשר מיועד למדורות ולבישול עליהן ומוכן בטיחותית לכך (על פי נהלי הבטיחות לבישול בחניון) </vt:lpstr>
      <vt:lpstr>אזור אשפה –   שטח מוגדר מראש לפינוי שקיות האשפה הנצברות במהלך השהות בחניון</vt:lpstr>
      <vt:lpstr>פינת חובש/שמירת לילה –   אזור מוגדר שבו יחכה החובש/שומר הלילה בכדי שיכול להיות זמין נראה ורואה לכל שטח החניון </vt:lpstr>
      <vt:lpstr>מנהלה –  אזור נגיש לשביל הגישה בו נמצא כל הציוד התפעולי של החניון וכולל כמה חלקים נחוצים לתפעולו (בנוסף יהיה שימושי בעת פינוי פצוע/פריקה והעמסת ציוד בעת הצורך) המנהלה תכלול: מחסן - ציוד הנהגתי + ציוד של מנהלנים מרכז מזון - מוגבה מעל הרצפה על משטחים ומסודר לפי אחוות אזור הגשת ציוד ואוכל – שולחן או חלון הגשה עם פתח רחב ונוח, תאורה עמדת הטענה – לטלפונים ומכשירי קשר  </vt:lpstr>
      <vt:lpstr>מרכז מידע –   אזור מואר ומגודר, שולחנות יציבים עם ציוד ניווטים ומפות של אזור הטיול, גישה לחשמל להטענת ציוד התקשור עם הצוותים בשטח </vt:lpstr>
      <vt:lpstr>חדר הדרכה –   אזור מואר ומגודר, מחצלות/שולחנות חומרי הדרכה ורעיונות לפעילויות תלויים על הגידור (זמני צופיות פשוטות מהמסע), מתפעל.ת/רכז.ת תוכן אשר ניתן להיעזר בו/ה בכתיבת התנסויות </vt:lpstr>
      <vt:lpstr>חדר ניווטים –    אזור מואר ומגודר, שולחנות יציבים, ציוד ניווטים (מפה, מצפן, מד קואורדינטות, עטים דפי ניווטים), הסבר ניווטים פשוט תלוי על הגידור, מילון מושגים לניווטים שולחן חול – מיועד להסבר וויזואלי על ניווטים </vt:lpstr>
      <vt:lpstr>אזור שפיכת שמנים –   אזור מרוחק דיו מן החניון בשביל לשפוך את שמני הבישול מבלי לפגוע באף אחד.ת ובצורה מבוקרת</vt:lpstr>
      <vt:lpstr>גנרטור –   ימצא באזור טיפה מרוחק מן החניון מאחורי מבודד טבעי (צמחים, עצים) לשמירה על אווירה שקטה  </vt:lpstr>
      <vt:lpstr>שטח רטוב –   המיקום של השוקת/עוקב המים בהתחשב בכיוון זרימת המים שלא יעמדו במקום ושלא ישפכו לתוך החניון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שער  כניסה לחניון</dc:title>
  <dc:creator>נועם קרטס</dc:creator>
  <cp:lastModifiedBy>רכז גרעין מרלץ</cp:lastModifiedBy>
  <cp:revision>16</cp:revision>
  <dcterms:created xsi:type="dcterms:W3CDTF">2020-02-17T12:04:04Z</dcterms:created>
  <dcterms:modified xsi:type="dcterms:W3CDTF">2022-03-20T10:46:27Z</dcterms:modified>
</cp:coreProperties>
</file>