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2"/>
  </p:notesMasterIdLst>
  <p:handoutMasterIdLst>
    <p:handoutMasterId r:id="rId13"/>
  </p:handoutMasterIdLst>
  <p:sldIdLst>
    <p:sldId id="275" r:id="rId2"/>
    <p:sldId id="277" r:id="rId3"/>
    <p:sldId id="278" r:id="rId4"/>
    <p:sldId id="279" r:id="rId5"/>
    <p:sldId id="280" r:id="rId6"/>
    <p:sldId id="282" r:id="rId7"/>
    <p:sldId id="283" r:id="rId8"/>
    <p:sldId id="286" r:id="rId9"/>
    <p:sldId id="287" r:id="rId10"/>
    <p:sldId id="284" r:id="rId1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מאיה כרמון" initials="מכ"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3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43" autoAdjust="0"/>
  </p:normalViewPr>
  <p:slideViewPr>
    <p:cSldViewPr>
      <p:cViewPr varScale="1">
        <p:scale>
          <a:sx n="108" d="100"/>
          <a:sy n="108"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יובל סוכובולסקי" userId="753a8ebd-d5ce-4ba5-8ee1-1a8920e65471" providerId="ADAL" clId="{2B4276C3-A850-4BA4-91BA-1446B9847752}"/>
    <pc:docChg chg="custSel modSld">
      <pc:chgData name="יובל סוכובולסקי" userId="753a8ebd-d5ce-4ba5-8ee1-1a8920e65471" providerId="ADAL" clId="{2B4276C3-A850-4BA4-91BA-1446B9847752}" dt="2022-01-26T14:53:06.535" v="32" actId="20577"/>
      <pc:docMkLst>
        <pc:docMk/>
      </pc:docMkLst>
      <pc:sldChg chg="modSp mod">
        <pc:chgData name="יובל סוכובולסקי" userId="753a8ebd-d5ce-4ba5-8ee1-1a8920e65471" providerId="ADAL" clId="{2B4276C3-A850-4BA4-91BA-1446B9847752}" dt="2022-01-26T14:53:06.535" v="32" actId="20577"/>
        <pc:sldMkLst>
          <pc:docMk/>
          <pc:sldMk cId="960963725" sldId="283"/>
        </pc:sldMkLst>
        <pc:spChg chg="mod">
          <ac:chgData name="יובל סוכובולסקי" userId="753a8ebd-d5ce-4ba5-8ee1-1a8920e65471" providerId="ADAL" clId="{2B4276C3-A850-4BA4-91BA-1446B9847752}" dt="2022-01-26T14:53:06.535" v="32" actId="20577"/>
          <ac:spMkLst>
            <pc:docMk/>
            <pc:sldMk cId="960963725" sldId="283"/>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7654273-BD69-441E-AFDA-9649251E4EA6}" type="datetimeFigureOut">
              <a:rPr lang="he-IL" smtClean="0"/>
              <a:pPr/>
              <a:t>כ"ד/שבט/תשפ"ב</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B5EBF1-9CDA-4758-9786-50700CC041DB}" type="slidenum">
              <a:rPr lang="he-IL" smtClean="0"/>
              <a:pPr/>
              <a:t>‹#›</a:t>
            </a:fld>
            <a:endParaRPr lang="he-IL"/>
          </a:p>
        </p:txBody>
      </p:sp>
    </p:spTree>
    <p:extLst>
      <p:ext uri="{BB962C8B-B14F-4D97-AF65-F5344CB8AC3E}">
        <p14:creationId xmlns:p14="http://schemas.microsoft.com/office/powerpoint/2010/main" val="380954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38E6345-87AC-4570-B649-F7B26CEB5990}" type="datetimeFigureOut">
              <a:rPr lang="he-IL" smtClean="0"/>
              <a:t>כ"ד/שבט/תשפ"ב</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B5B83F3-0308-4299-AB2D-FEBA18A81CBB}" type="slidenum">
              <a:rPr lang="he-IL" smtClean="0"/>
              <a:t>‹#›</a:t>
            </a:fld>
            <a:endParaRPr lang="he-IL"/>
          </a:p>
        </p:txBody>
      </p:sp>
    </p:spTree>
    <p:extLst>
      <p:ext uri="{BB962C8B-B14F-4D97-AF65-F5344CB8AC3E}">
        <p14:creationId xmlns:p14="http://schemas.microsoft.com/office/powerpoint/2010/main" val="34730011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DB5B83F3-0308-4299-AB2D-FEBA18A81CBB}" type="slidenum">
              <a:rPr lang="he-IL" smtClean="0"/>
              <a:t>5</a:t>
            </a:fld>
            <a:endParaRPr lang="he-IL"/>
          </a:p>
        </p:txBody>
      </p:sp>
    </p:spTree>
    <p:extLst>
      <p:ext uri="{BB962C8B-B14F-4D97-AF65-F5344CB8AC3E}">
        <p14:creationId xmlns:p14="http://schemas.microsoft.com/office/powerpoint/2010/main" val="78880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DB5B83F3-0308-4299-AB2D-FEBA18A81CBB}" type="slidenum">
              <a:rPr lang="he-IL" smtClean="0"/>
              <a:t>6</a:t>
            </a:fld>
            <a:endParaRPr lang="he-IL"/>
          </a:p>
        </p:txBody>
      </p:sp>
    </p:spTree>
    <p:extLst>
      <p:ext uri="{BB962C8B-B14F-4D97-AF65-F5344CB8AC3E}">
        <p14:creationId xmlns:p14="http://schemas.microsoft.com/office/powerpoint/2010/main" val="232197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DB5B83F3-0308-4299-AB2D-FEBA18A81CBB}" type="slidenum">
              <a:rPr lang="he-IL" smtClean="0"/>
              <a:t>7</a:t>
            </a:fld>
            <a:endParaRPr lang="he-IL"/>
          </a:p>
        </p:txBody>
      </p:sp>
    </p:spTree>
    <p:extLst>
      <p:ext uri="{BB962C8B-B14F-4D97-AF65-F5344CB8AC3E}">
        <p14:creationId xmlns:p14="http://schemas.microsoft.com/office/powerpoint/2010/main" val="343679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DB5B83F3-0308-4299-AB2D-FEBA18A81CBB}" type="slidenum">
              <a:rPr lang="he-IL" smtClean="0"/>
              <a:t>8</a:t>
            </a:fld>
            <a:endParaRPr lang="he-IL"/>
          </a:p>
        </p:txBody>
      </p:sp>
    </p:spTree>
    <p:extLst>
      <p:ext uri="{BB962C8B-B14F-4D97-AF65-F5344CB8AC3E}">
        <p14:creationId xmlns:p14="http://schemas.microsoft.com/office/powerpoint/2010/main" val="406225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DB5B83F3-0308-4299-AB2D-FEBA18A81CBB}" type="slidenum">
              <a:rPr lang="he-IL" smtClean="0"/>
              <a:t>9</a:t>
            </a:fld>
            <a:endParaRPr lang="he-IL"/>
          </a:p>
        </p:txBody>
      </p:sp>
    </p:spTree>
    <p:extLst>
      <p:ext uri="{BB962C8B-B14F-4D97-AF65-F5344CB8AC3E}">
        <p14:creationId xmlns:p14="http://schemas.microsoft.com/office/powerpoint/2010/main" val="277043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DB5B83F3-0308-4299-AB2D-FEBA18A81CBB}" type="slidenum">
              <a:rPr lang="he-IL" smtClean="0"/>
              <a:t>10</a:t>
            </a:fld>
            <a:endParaRPr lang="he-IL"/>
          </a:p>
        </p:txBody>
      </p:sp>
    </p:spTree>
    <p:extLst>
      <p:ext uri="{BB962C8B-B14F-4D97-AF65-F5344CB8AC3E}">
        <p14:creationId xmlns:p14="http://schemas.microsoft.com/office/powerpoint/2010/main" val="358549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עם פינות אלכסוניות מעוגלות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a:t>לחץ כדי לערוך סגנון כותרת משנה של תבנית בסיס</a:t>
            </a:r>
            <a:endParaRPr kumimoji="0" lang="en-US"/>
          </a:p>
        </p:txBody>
      </p:sp>
      <p:sp>
        <p:nvSpPr>
          <p:cNvPr id="10" name="מציין מיקום של תאריך 9"/>
          <p:cNvSpPr>
            <a:spLocks noGrp="1"/>
          </p:cNvSpPr>
          <p:nvPr>
            <p:ph type="dt" sz="half" idx="10"/>
          </p:nvPr>
        </p:nvSpPr>
        <p:spPr>
          <a:xfrm>
            <a:off x="5562600" y="6509004"/>
            <a:ext cx="3002280" cy="274320"/>
          </a:xfrm>
        </p:spPr>
        <p:txBody>
          <a:bodyPr vert="horz" rtlCol="0"/>
          <a:lstStyle/>
          <a:p>
            <a:fld id="{3293D808-A51A-4005-962A-A4FD8AF69FD7}" type="datetimeFigureOut">
              <a:rPr lang="he-IL" smtClean="0"/>
              <a:pPr/>
              <a:t>כ"ד/שבט/תשפ"ב</a:t>
            </a:fld>
            <a:endParaRPr lang="he-IL"/>
          </a:p>
        </p:txBody>
      </p:sp>
      <p:sp>
        <p:nvSpPr>
          <p:cNvPr id="11" name="מציין מיקום של מספר שקופית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2" name="מציין מיקום של כותרת תחתונה 11"/>
          <p:cNvSpPr>
            <a:spLocks noGrp="1"/>
          </p:cNvSpPr>
          <p:nvPr>
            <p:ph type="ftr" sz="quarter" idx="12"/>
          </p:nvPr>
        </p:nvSpPr>
        <p:spPr>
          <a:xfrm>
            <a:off x="1600200" y="6509004"/>
            <a:ext cx="3907464" cy="274320"/>
          </a:xfrm>
        </p:spPr>
        <p:txBody>
          <a:bodyPr vert="horz" rtlCol="0"/>
          <a:lstStyle/>
          <a:p>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293D808-A51A-4005-962A-A4FD8AF69FD7}" type="datetimeFigureOut">
              <a:rPr lang="he-IL" smtClean="0"/>
              <a:pPr/>
              <a:t>כ"ד/שבט/תשפ"ב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lvl1pPr algn="l">
              <a:defRPr/>
            </a:lvl1pPr>
            <a:extLs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293D808-A51A-4005-962A-A4FD8AF69FD7}" type="datetimeFigureOut">
              <a:rPr lang="he-IL" smtClean="0"/>
              <a:pPr/>
              <a:t>כ"ד/שבט/תשפ"ב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7" name="מלבן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293D808-A51A-4005-962A-A4FD8AF69FD7}" type="datetimeFigureOut">
              <a:rPr lang="he-IL" smtClean="0"/>
              <a:pPr/>
              <a:t>כ"ד/שבט/תשפ"ב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7" name="מלבן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a:t>לחץ כדי לערוך סגנונות טקסט של תבנית בסיס</a:t>
            </a:r>
          </a:p>
        </p:txBody>
      </p:sp>
      <p:sp>
        <p:nvSpPr>
          <p:cNvPr id="8" name="מציין מיקום של תאריך 7"/>
          <p:cNvSpPr>
            <a:spLocks noGrp="1"/>
          </p:cNvSpPr>
          <p:nvPr>
            <p:ph type="dt" sz="half" idx="10"/>
          </p:nvPr>
        </p:nvSpPr>
        <p:spPr>
          <a:xfrm>
            <a:off x="5562600" y="6513670"/>
            <a:ext cx="3002280" cy="274320"/>
          </a:xfrm>
        </p:spPr>
        <p:txBody>
          <a:bodyPr vert="horz" rtlCol="0"/>
          <a:lstStyle/>
          <a:p>
            <a:fld id="{3293D808-A51A-4005-962A-A4FD8AF69FD7}" type="datetimeFigureOut">
              <a:rPr lang="he-IL" smtClean="0"/>
              <a:pPr/>
              <a:t>כ"ד/שבט/תשפ"ב</a:t>
            </a:fld>
            <a:endParaRPr lang="he-IL"/>
          </a:p>
        </p:txBody>
      </p:sp>
      <p:sp>
        <p:nvSpPr>
          <p:cNvPr id="9" name="מציין מיקום של מספר שקופית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0" name="מציין מיקום של כותרת תחתונה 9"/>
          <p:cNvSpPr>
            <a:spLocks noGrp="1"/>
          </p:cNvSpPr>
          <p:nvPr>
            <p:ph type="ftr" sz="quarter" idx="12"/>
          </p:nvPr>
        </p:nvSpPr>
        <p:spPr>
          <a:xfrm>
            <a:off x="1600200" y="6513670"/>
            <a:ext cx="3907464" cy="274320"/>
          </a:xfrm>
        </p:spPr>
        <p:txBody>
          <a:bodyPr vert="horz" rtlCol="0"/>
          <a:lstStyle/>
          <a:p>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תוכן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3293D808-A51A-4005-962A-A4FD8AF69FD7}" type="datetimeFigureOut">
              <a:rPr lang="he-IL" smtClean="0"/>
              <a:pPr/>
              <a:t>כ"ד/שבט/תשפ"ב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641080" y="6514568"/>
            <a:ext cx="464288" cy="274320"/>
          </a:xfrm>
        </p:spPr>
        <p:txBody>
          <a:bodyPr/>
          <a:lstStyle/>
          <a:p>
            <a:fld id="{956B1509-C82F-4D6C-B743-9751A211F068}" type="slidenum">
              <a:rPr lang="he-IL" smtClean="0"/>
              <a:pPr/>
              <a:t>‹#›</a:t>
            </a:fld>
            <a:endParaRPr lang="he-IL"/>
          </a:p>
        </p:txBody>
      </p:sp>
      <p:sp>
        <p:nvSpPr>
          <p:cNvPr id="10" name="מלבן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מלבן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מלבן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כותרת 1"/>
          <p:cNvSpPr>
            <a:spLocks noGrp="1"/>
          </p:cNvSpPr>
          <p:nvPr>
            <p:ph type="title"/>
          </p:nvPr>
        </p:nvSpPr>
        <p:spPr>
          <a:xfrm>
            <a:off x="457200" y="251948"/>
            <a:ext cx="8229600" cy="1143000"/>
          </a:xfrm>
        </p:spPr>
        <p:txBody>
          <a:bodyPr anchor="b"/>
          <a:lstStyle>
            <a:lvl1pPr>
              <a:defRPr/>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e-IL"/>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6" name="מציין מיקום תוכן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0"/>
          </p:nvPr>
        </p:nvSpPr>
        <p:spPr/>
        <p:txBody>
          <a:bodyPr/>
          <a:lstStyle/>
          <a:p>
            <a:fld id="{3293D808-A51A-4005-962A-A4FD8AF69FD7}" type="datetimeFigureOut">
              <a:rPr lang="he-IL" smtClean="0"/>
              <a:pPr/>
              <a:t>כ"ד/שבט/תשפ"ב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a:xfrm>
            <a:off x="8641080" y="6514568"/>
            <a:ext cx="464288" cy="274320"/>
          </a:xfrm>
        </p:spPr>
        <p:txBody>
          <a:bodyPr/>
          <a:lstStyle/>
          <a:p>
            <a:fld id="{956B1509-C82F-4D6C-B743-9751A211F068}"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53218"/>
            <a:ext cx="8229600" cy="1143000"/>
          </a:xfrm>
        </p:spPr>
        <p:txBody>
          <a:body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3293D808-A51A-4005-962A-A4FD8AF69FD7}" type="datetimeFigureOut">
              <a:rPr lang="he-IL" smtClean="0"/>
              <a:pPr/>
              <a:t>כ"ד/שבט/תשפ"ב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56B1509-C82F-4D6C-B743-9751A211F068}" type="slidenum">
              <a:rPr lang="he-IL" smtClean="0"/>
              <a:pPr/>
              <a:t>‹#›</a:t>
            </a:fld>
            <a:endParaRPr lang="he-IL"/>
          </a:p>
        </p:txBody>
      </p:sp>
      <p:sp>
        <p:nvSpPr>
          <p:cNvPr id="7" name="מלבן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293D808-A51A-4005-962A-A4FD8AF69FD7}" type="datetimeFigureOut">
              <a:rPr lang="he-IL" smtClean="0"/>
              <a:pPr/>
              <a:t>כ"ד/שבט/תשפ"ב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56B1509-C82F-4D6C-B743-9751A211F068}"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8" name="מלבן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4963136" y="304800"/>
            <a:ext cx="3931920" cy="762000"/>
          </a:xfrm>
        </p:spPr>
        <p:txBody>
          <a:bodyPr anchor="b"/>
          <a:lstStyle>
            <a:lvl1pPr marL="0" algn="r">
              <a:buNone/>
              <a:defRPr sz="2000" b="1"/>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9" name="מציין מיקום של תאריך 8"/>
          <p:cNvSpPr>
            <a:spLocks noGrp="1"/>
          </p:cNvSpPr>
          <p:nvPr>
            <p:ph type="dt" sz="half" idx="10"/>
          </p:nvPr>
        </p:nvSpPr>
        <p:spPr>
          <a:xfrm>
            <a:off x="5562600" y="6513670"/>
            <a:ext cx="3002280" cy="274320"/>
          </a:xfrm>
        </p:spPr>
        <p:txBody>
          <a:bodyPr vert="horz" rtlCol="0"/>
          <a:lstStyle/>
          <a:p>
            <a:fld id="{3293D808-A51A-4005-962A-A4FD8AF69FD7}" type="datetimeFigureOut">
              <a:rPr lang="he-IL" smtClean="0"/>
              <a:pPr/>
              <a:t>כ"ד/שבט/תשפ"ב</a:t>
            </a:fld>
            <a:endParaRPr lang="he-IL"/>
          </a:p>
        </p:txBody>
      </p:sp>
      <p:sp>
        <p:nvSpPr>
          <p:cNvPr id="10" name="מציין מיקום של מספר שקופית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1" name="מציין מיקום של כותרת תחתונה 10"/>
          <p:cNvSpPr>
            <a:spLocks noGrp="1"/>
          </p:cNvSpPr>
          <p:nvPr>
            <p:ph type="ftr" sz="quarter" idx="12"/>
          </p:nvPr>
        </p:nvSpPr>
        <p:spPr>
          <a:xfrm>
            <a:off x="1600200" y="6513670"/>
            <a:ext cx="3907464" cy="274320"/>
          </a:xfrm>
        </p:spPr>
        <p:txBody>
          <a:bodyPr vert="horz" rtlCol="0"/>
          <a:lstStyle/>
          <a:p>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040443" y="4724400"/>
            <a:ext cx="5486400" cy="664536"/>
          </a:xfrm>
        </p:spPr>
        <p:txBody>
          <a:bodyPr anchor="b"/>
          <a:lstStyle>
            <a:lvl1pPr marL="0" algn="r">
              <a:buNone/>
              <a:defRPr sz="2000" b="1"/>
            </a:lvl1pPr>
            <a:extLst/>
          </a:lstStyle>
          <a:p>
            <a:r>
              <a:rPr kumimoji="0" lang="he-IL"/>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he-IL"/>
              <a:t>לחץ כדי לערוך סגנונות טקסט של תבנית בסיס</a:t>
            </a:r>
          </a:p>
        </p:txBody>
      </p:sp>
      <p:sp>
        <p:nvSpPr>
          <p:cNvPr id="13" name="מציין מיקום של תמונה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he-IL">
                <a:solidFill>
                  <a:schemeClr val="lt1"/>
                </a:solidFill>
                <a:latin typeface="+mn-lt"/>
                <a:ea typeface="+mn-ea"/>
                <a:cs typeface="+mn-cs"/>
              </a:rPr>
              <a:t>לחץ על הסמל כדי להוסיף תמונה</a:t>
            </a:r>
            <a:endParaRPr kumimoji="0" lang="en-US" dirty="0">
              <a:solidFill>
                <a:schemeClr val="lt1"/>
              </a:solidFill>
              <a:latin typeface="+mn-lt"/>
              <a:ea typeface="+mn-ea"/>
              <a:cs typeface="+mn-cs"/>
            </a:endParaRPr>
          </a:p>
        </p:txBody>
      </p:sp>
      <p:sp>
        <p:nvSpPr>
          <p:cNvPr id="8" name="מציין מיקום של תאריך 7"/>
          <p:cNvSpPr>
            <a:spLocks noGrp="1"/>
          </p:cNvSpPr>
          <p:nvPr>
            <p:ph type="dt" sz="half" idx="10"/>
          </p:nvPr>
        </p:nvSpPr>
        <p:spPr>
          <a:xfrm>
            <a:off x="5562600" y="6509004"/>
            <a:ext cx="3002280" cy="274320"/>
          </a:xfrm>
        </p:spPr>
        <p:txBody>
          <a:bodyPr vert="horz" rtlCol="0"/>
          <a:lstStyle/>
          <a:p>
            <a:fld id="{3293D808-A51A-4005-962A-A4FD8AF69FD7}" type="datetimeFigureOut">
              <a:rPr lang="he-IL" smtClean="0"/>
              <a:pPr/>
              <a:t>כ"ד/שבט/תשפ"ב</a:t>
            </a:fld>
            <a:endParaRPr lang="he-IL"/>
          </a:p>
        </p:txBody>
      </p:sp>
      <p:sp>
        <p:nvSpPr>
          <p:cNvPr id="9" name="מציין מיקום של מספר שקופית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B1509-C82F-4D6C-B743-9751A211F068}" type="slidenum">
              <a:rPr lang="he-IL" smtClean="0"/>
              <a:pPr/>
              <a:t>‹#›</a:t>
            </a:fld>
            <a:endParaRPr lang="he-IL"/>
          </a:p>
        </p:txBody>
      </p:sp>
      <p:sp>
        <p:nvSpPr>
          <p:cNvPr id="10" name="מציין מיקום של כותרת תחתונה 9"/>
          <p:cNvSpPr>
            <a:spLocks noGrp="1"/>
          </p:cNvSpPr>
          <p:nvPr>
            <p:ph type="ftr" sz="quarter" idx="12"/>
          </p:nvPr>
        </p:nvSpPr>
        <p:spPr>
          <a:xfrm>
            <a:off x="1600200" y="6509004"/>
            <a:ext cx="3907464" cy="274320"/>
          </a:xfrm>
        </p:spPr>
        <p:txBody>
          <a:bodyPr vert="horz" rtlCol="0"/>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לבן עם פינות אלכסוניות מעוגלות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מציין מיקום של כותרת תחתונה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he-IL"/>
          </a:p>
        </p:txBody>
      </p:sp>
      <p:sp>
        <p:nvSpPr>
          <p:cNvPr id="14" name="מציין מיקום של תאריך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293D808-A51A-4005-962A-A4FD8AF69FD7}" type="datetimeFigureOut">
              <a:rPr lang="he-IL" smtClean="0"/>
              <a:pPr/>
              <a:t>כ"ד/שבט/תשפ"ב</a:t>
            </a:fld>
            <a:endParaRPr lang="he-IL"/>
          </a:p>
        </p:txBody>
      </p:sp>
      <p:sp>
        <p:nvSpPr>
          <p:cNvPr id="23" name="מציין מיקום של מספר שקופית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B1509-C82F-4D6C-B743-9751A211F068}" type="slidenum">
              <a:rPr lang="he-IL" smtClean="0"/>
              <a:pPr/>
              <a:t>‹#›</a:t>
            </a:fld>
            <a:endParaRPr lang="he-IL"/>
          </a:p>
        </p:txBody>
      </p:sp>
      <p:sp>
        <p:nvSpPr>
          <p:cNvPr id="22" name="מציין מיקום של כותרת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mokedteva.co.il/VideoGuides/CoordinationGuid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2" name="כותרת 1"/>
          <p:cNvSpPr>
            <a:spLocks noGrp="1"/>
          </p:cNvSpPr>
          <p:nvPr>
            <p:ph type="ctrTitle"/>
          </p:nvPr>
        </p:nvSpPr>
        <p:spPr>
          <a:xfrm>
            <a:off x="1043608" y="3118656"/>
            <a:ext cx="7272808" cy="1008112"/>
          </a:xfrm>
        </p:spPr>
        <p:txBody>
          <a:bodyPr>
            <a:noAutofit/>
          </a:bodyPr>
          <a:lstStyle/>
          <a:p>
            <a:pPr algn="ctr"/>
            <a:br>
              <a:rPr lang="he-IL" sz="40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br>
            <a:r>
              <a:rPr lang="he-IL" sz="54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t>מוקד טבע 2022</a:t>
            </a:r>
            <a:br>
              <a:rPr lang="he-IL" sz="5400" b="1" dirty="0">
                <a:ln>
                  <a:solidFill>
                    <a:schemeClr val="accent5">
                      <a:lumMod val="50000"/>
                    </a:schemeClr>
                  </a:solidFill>
                </a:ln>
                <a:solidFill>
                  <a:schemeClr val="accent4">
                    <a:lumMod val="40000"/>
                    <a:lumOff val="60000"/>
                  </a:schemeClr>
                </a:solidFill>
                <a:latin typeface="Gan CLM" panose="02000803000000000000" pitchFamily="2" charset="-79"/>
                <a:cs typeface="Gan CLM" panose="02000803000000000000" pitchFamily="2" charset="-79"/>
              </a:rPr>
            </a:br>
            <a:r>
              <a:rPr lang="he-IL" sz="3200" b="1" dirty="0">
                <a:ln>
                  <a:solidFill>
                    <a:schemeClr val="accent5">
                      <a:lumMod val="50000"/>
                    </a:schemeClr>
                  </a:solidFill>
                </a:ln>
                <a:solidFill>
                  <a:schemeClr val="accent1"/>
                </a:solidFill>
                <a:latin typeface="Gan CLM" panose="02000803000000000000" pitchFamily="2" charset="-79"/>
                <a:cs typeface="Gan CLM" panose="02000803000000000000" pitchFamily="2" charset="-79"/>
              </a:rPr>
              <a:t>אז מה הדרך שלכם/ן?</a:t>
            </a:r>
          </a:p>
        </p:txBody>
      </p:sp>
    </p:spTree>
    <p:extLst>
      <p:ext uri="{BB962C8B-B14F-4D97-AF65-F5344CB8AC3E}">
        <p14:creationId xmlns:p14="http://schemas.microsoft.com/office/powerpoint/2010/main" val="5685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3" cstate="print"/>
          <a:srcRect t="1" b="-5650"/>
          <a:stretch/>
        </p:blipFill>
        <p:spPr>
          <a:xfrm>
            <a:off x="12603" y="-26613"/>
            <a:ext cx="9096910" cy="7245424"/>
          </a:xfrm>
          <a:prstGeom prst="rect">
            <a:avLst/>
          </a:prstGeom>
        </p:spPr>
      </p:pic>
      <p:sp>
        <p:nvSpPr>
          <p:cNvPr id="3" name="כותרת 2"/>
          <p:cNvSpPr>
            <a:spLocks noGrp="1"/>
          </p:cNvSpPr>
          <p:nvPr>
            <p:ph type="ctrTitle"/>
          </p:nvPr>
        </p:nvSpPr>
        <p:spPr>
          <a:xfrm>
            <a:off x="1669336" y="2780629"/>
            <a:ext cx="5783443" cy="648371"/>
          </a:xfrm>
        </p:spPr>
        <p:txBody>
          <a:bodyPr>
            <a:normAutofit/>
          </a:bodyPr>
          <a:lstStyle/>
          <a:p>
            <a:pPr algn="ctr"/>
            <a:r>
              <a:rPr lang="he-IL" sz="3200" dirty="0"/>
              <a:t>שאלות ???</a:t>
            </a:r>
          </a:p>
        </p:txBody>
      </p:sp>
    </p:spTree>
    <p:extLst>
      <p:ext uri="{BB962C8B-B14F-4D97-AF65-F5344CB8AC3E}">
        <p14:creationId xmlns:p14="http://schemas.microsoft.com/office/powerpoint/2010/main" val="82242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0726" y="0"/>
            <a:ext cx="9096910" cy="7245424"/>
          </a:xfrm>
          <a:prstGeom prst="rect">
            <a:avLst/>
          </a:prstGeom>
        </p:spPr>
      </p:pic>
      <p:sp>
        <p:nvSpPr>
          <p:cNvPr id="5" name="כותרת 4">
            <a:extLst>
              <a:ext uri="{FF2B5EF4-FFF2-40B4-BE49-F238E27FC236}">
                <a16:creationId xmlns:a16="http://schemas.microsoft.com/office/drawing/2014/main" id="{892B9174-9027-4D66-99ED-2BE91144F963}"/>
              </a:ext>
            </a:extLst>
          </p:cNvPr>
          <p:cNvSpPr>
            <a:spLocks noGrp="1"/>
          </p:cNvSpPr>
          <p:nvPr>
            <p:ph type="ctrTitle"/>
          </p:nvPr>
        </p:nvSpPr>
        <p:spPr>
          <a:xfrm>
            <a:off x="827584" y="566643"/>
            <a:ext cx="5997352" cy="1201688"/>
          </a:xfrm>
        </p:spPr>
        <p:txBody>
          <a:bodyPr>
            <a:normAutofit/>
          </a:bodyPr>
          <a:lstStyle/>
          <a:p>
            <a:r>
              <a:rPr lang="he-IL" sz="3600" dirty="0"/>
              <a:t>חירבת </a:t>
            </a:r>
            <a:r>
              <a:rPr lang="he-IL" sz="3600" dirty="0" err="1"/>
              <a:t>עיתאב</a:t>
            </a:r>
            <a:r>
              <a:rPr lang="he-IL" sz="3600" dirty="0"/>
              <a:t> (מפה </a:t>
            </a:r>
            <a:r>
              <a:rPr lang="he-IL" sz="3600" dirty="0" err="1"/>
              <a:t>סמ"ש</a:t>
            </a:r>
            <a:r>
              <a:rPr lang="he-IL" sz="3600" dirty="0"/>
              <a:t> 9) </a:t>
            </a:r>
          </a:p>
        </p:txBody>
      </p:sp>
      <p:pic>
        <p:nvPicPr>
          <p:cNvPr id="9" name="תמונה 8">
            <a:extLst>
              <a:ext uri="{FF2B5EF4-FFF2-40B4-BE49-F238E27FC236}">
                <a16:creationId xmlns:a16="http://schemas.microsoft.com/office/drawing/2014/main" id="{7E818E2E-D907-41B9-98B1-ED4CDF81FBF6}"/>
              </a:ext>
            </a:extLst>
          </p:cNvPr>
          <p:cNvPicPr>
            <a:picLocks noChangeAspect="1"/>
          </p:cNvPicPr>
          <p:nvPr/>
        </p:nvPicPr>
        <p:blipFill>
          <a:blip r:embed="rId3"/>
          <a:stretch>
            <a:fillRect/>
          </a:stretch>
        </p:blipFill>
        <p:spPr>
          <a:xfrm rot="16200000">
            <a:off x="1993030" y="928967"/>
            <a:ext cx="4794784" cy="6482743"/>
          </a:xfrm>
          <a:prstGeom prst="rect">
            <a:avLst/>
          </a:prstGeom>
        </p:spPr>
      </p:pic>
      <p:grpSp>
        <p:nvGrpSpPr>
          <p:cNvPr id="6" name="קבוצה 5">
            <a:extLst>
              <a:ext uri="{FF2B5EF4-FFF2-40B4-BE49-F238E27FC236}">
                <a16:creationId xmlns:a16="http://schemas.microsoft.com/office/drawing/2014/main" id="{EAC78B25-1411-4453-89A0-52EC6BEB8384}"/>
              </a:ext>
            </a:extLst>
          </p:cNvPr>
          <p:cNvGrpSpPr/>
          <p:nvPr/>
        </p:nvGrpSpPr>
        <p:grpSpPr>
          <a:xfrm>
            <a:off x="4088264" y="3908729"/>
            <a:ext cx="1341052" cy="936763"/>
            <a:chOff x="345707" y="1107200"/>
            <a:chExt cx="1341052" cy="936763"/>
          </a:xfrm>
        </p:grpSpPr>
        <p:pic>
          <p:nvPicPr>
            <p:cNvPr id="7" name="תמונה 6">
              <a:extLst>
                <a:ext uri="{FF2B5EF4-FFF2-40B4-BE49-F238E27FC236}">
                  <a16:creationId xmlns:a16="http://schemas.microsoft.com/office/drawing/2014/main" id="{BB2ED4B8-C9CF-4474-89A3-B8176B9D5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271" y="1779599"/>
              <a:ext cx="292488" cy="264364"/>
            </a:xfrm>
            <a:prstGeom prst="rect">
              <a:avLst/>
            </a:prstGeom>
          </p:spPr>
        </p:pic>
        <p:cxnSp>
          <p:nvCxnSpPr>
            <p:cNvPr id="8" name="מחבר חץ ישר 7">
              <a:extLst>
                <a:ext uri="{FF2B5EF4-FFF2-40B4-BE49-F238E27FC236}">
                  <a16:creationId xmlns:a16="http://schemas.microsoft.com/office/drawing/2014/main" id="{5D8E061D-1E8D-48CA-A446-5310CCB057EC}"/>
                </a:ext>
              </a:extLst>
            </p:cNvPr>
            <p:cNvCxnSpPr>
              <a:cxnSpLocks/>
            </p:cNvCxnSpPr>
            <p:nvPr/>
          </p:nvCxnSpPr>
          <p:spPr>
            <a:xfrm>
              <a:off x="901451" y="1368810"/>
              <a:ext cx="492820" cy="410789"/>
            </a:xfrm>
            <a:prstGeom prst="straightConnector1">
              <a:avLst/>
            </a:prstGeom>
            <a:ln w="57150">
              <a:solidFill>
                <a:srgbClr val="0070C0"/>
              </a:solidFill>
              <a:tailEnd type="triangle"/>
            </a:ln>
          </p:spPr>
          <p:style>
            <a:lnRef idx="1">
              <a:schemeClr val="accent5"/>
            </a:lnRef>
            <a:fillRef idx="0">
              <a:schemeClr val="accent5"/>
            </a:fillRef>
            <a:effectRef idx="0">
              <a:schemeClr val="accent5"/>
            </a:effectRef>
            <a:fontRef idx="minor">
              <a:schemeClr val="tx1"/>
            </a:fontRef>
          </p:style>
        </p:cxnSp>
        <p:sp>
          <p:nvSpPr>
            <p:cNvPr id="10" name="תיבת טקסט 16">
              <a:extLst>
                <a:ext uri="{FF2B5EF4-FFF2-40B4-BE49-F238E27FC236}">
                  <a16:creationId xmlns:a16="http://schemas.microsoft.com/office/drawing/2014/main" id="{A9E0EEB1-0F10-456E-A63D-5273475AF025}"/>
                </a:ext>
              </a:extLst>
            </p:cNvPr>
            <p:cNvSpPr txBox="1"/>
            <p:nvPr/>
          </p:nvSpPr>
          <p:spPr>
            <a:xfrm>
              <a:off x="345707" y="1107200"/>
              <a:ext cx="895105" cy="261610"/>
            </a:xfrm>
            <a:prstGeom prst="rect">
              <a:avLst/>
            </a:prstGeom>
            <a:solidFill>
              <a:schemeClr val="bg1">
                <a:alpha val="61000"/>
              </a:schemeClr>
            </a:solidFill>
          </p:spPr>
          <p:txBody>
            <a:bodyPr wrap="square" rtlCol="1">
              <a:spAutoFit/>
            </a:bodyPr>
            <a:lstStyle/>
            <a:p>
              <a:r>
                <a:rPr lang="he-IL" sz="1100" b="1" dirty="0">
                  <a:latin typeface="Calibri" panose="020F0502020204030204" pitchFamily="34" charset="0"/>
                  <a:cs typeface="Calibri" panose="020F0502020204030204" pitchFamily="34" charset="0"/>
                </a:rPr>
                <a:t>חניון נס-הרים</a:t>
              </a:r>
            </a:p>
          </p:txBody>
        </p:sp>
      </p:grpSp>
      <p:sp>
        <p:nvSpPr>
          <p:cNvPr id="11" name="חץ: למטה 7">
            <a:extLst>
              <a:ext uri="{FF2B5EF4-FFF2-40B4-BE49-F238E27FC236}">
                <a16:creationId xmlns:a16="http://schemas.microsoft.com/office/drawing/2014/main" id="{F79AFC83-EB90-4723-9BC2-A6FFAC59FD69}"/>
              </a:ext>
            </a:extLst>
          </p:cNvPr>
          <p:cNvSpPr/>
          <p:nvPr/>
        </p:nvSpPr>
        <p:spPr>
          <a:xfrm rot="5400000">
            <a:off x="4460509" y="4378916"/>
            <a:ext cx="217344" cy="261610"/>
          </a:xfrm>
          <a:prstGeom prst="dow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15" name="חץ: למטה 7">
            <a:extLst>
              <a:ext uri="{FF2B5EF4-FFF2-40B4-BE49-F238E27FC236}">
                <a16:creationId xmlns:a16="http://schemas.microsoft.com/office/drawing/2014/main" id="{F79AFC83-EB90-4723-9BC2-A6FFAC59FD69}"/>
              </a:ext>
            </a:extLst>
          </p:cNvPr>
          <p:cNvSpPr/>
          <p:nvPr/>
        </p:nvSpPr>
        <p:spPr>
          <a:xfrm rot="2373957">
            <a:off x="3576145" y="4585676"/>
            <a:ext cx="217344" cy="261610"/>
          </a:xfrm>
          <a:prstGeom prst="dow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16" name="חץ: למטה 7">
            <a:extLst>
              <a:ext uri="{FF2B5EF4-FFF2-40B4-BE49-F238E27FC236}">
                <a16:creationId xmlns:a16="http://schemas.microsoft.com/office/drawing/2014/main" id="{F79AFC83-EB90-4723-9BC2-A6FFAC59FD69}"/>
              </a:ext>
            </a:extLst>
          </p:cNvPr>
          <p:cNvSpPr/>
          <p:nvPr/>
        </p:nvSpPr>
        <p:spPr>
          <a:xfrm rot="4657754">
            <a:off x="2620872" y="4841327"/>
            <a:ext cx="217344" cy="261610"/>
          </a:xfrm>
          <a:prstGeom prst="dow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17" name="חץ: למטה 7">
            <a:extLst>
              <a:ext uri="{FF2B5EF4-FFF2-40B4-BE49-F238E27FC236}">
                <a16:creationId xmlns:a16="http://schemas.microsoft.com/office/drawing/2014/main" id="{F79AFC83-EB90-4723-9BC2-A6FFAC59FD69}"/>
              </a:ext>
            </a:extLst>
          </p:cNvPr>
          <p:cNvSpPr/>
          <p:nvPr/>
        </p:nvSpPr>
        <p:spPr>
          <a:xfrm rot="17316060">
            <a:off x="1954174" y="4914562"/>
            <a:ext cx="217344" cy="261610"/>
          </a:xfrm>
          <a:prstGeom prst="dow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18" name="חץ: למטה 7">
            <a:extLst>
              <a:ext uri="{FF2B5EF4-FFF2-40B4-BE49-F238E27FC236}">
                <a16:creationId xmlns:a16="http://schemas.microsoft.com/office/drawing/2014/main" id="{F79AFC83-EB90-4723-9BC2-A6FFAC59FD69}"/>
              </a:ext>
            </a:extLst>
          </p:cNvPr>
          <p:cNvSpPr/>
          <p:nvPr/>
        </p:nvSpPr>
        <p:spPr>
          <a:xfrm rot="19207282">
            <a:off x="2570581" y="5536156"/>
            <a:ext cx="217344" cy="261610"/>
          </a:xfrm>
          <a:prstGeom prst="dow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19" name="חץ: למטה 7">
            <a:extLst>
              <a:ext uri="{FF2B5EF4-FFF2-40B4-BE49-F238E27FC236}">
                <a16:creationId xmlns:a16="http://schemas.microsoft.com/office/drawing/2014/main" id="{F79AFC83-EB90-4723-9BC2-A6FFAC59FD69}"/>
              </a:ext>
            </a:extLst>
          </p:cNvPr>
          <p:cNvSpPr/>
          <p:nvPr/>
        </p:nvSpPr>
        <p:spPr>
          <a:xfrm rot="12945984">
            <a:off x="3552957" y="5437342"/>
            <a:ext cx="217344" cy="261610"/>
          </a:xfrm>
          <a:prstGeom prst="dow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0" name="חץ: למטה 7">
            <a:extLst>
              <a:ext uri="{FF2B5EF4-FFF2-40B4-BE49-F238E27FC236}">
                <a16:creationId xmlns:a16="http://schemas.microsoft.com/office/drawing/2014/main" id="{F79AFC83-EB90-4723-9BC2-A6FFAC59FD69}"/>
              </a:ext>
            </a:extLst>
          </p:cNvPr>
          <p:cNvSpPr/>
          <p:nvPr/>
        </p:nvSpPr>
        <p:spPr>
          <a:xfrm rot="15194946">
            <a:off x="4749418" y="5252592"/>
            <a:ext cx="217344" cy="261610"/>
          </a:xfrm>
          <a:prstGeom prst="down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1" name="חץ: למטה 7">
            <a:extLst>
              <a:ext uri="{FF2B5EF4-FFF2-40B4-BE49-F238E27FC236}">
                <a16:creationId xmlns:a16="http://schemas.microsoft.com/office/drawing/2014/main" id="{F79AFC83-EB90-4723-9BC2-A6FFAC59FD69}"/>
              </a:ext>
            </a:extLst>
          </p:cNvPr>
          <p:cNvSpPr/>
          <p:nvPr/>
        </p:nvSpPr>
        <p:spPr>
          <a:xfrm rot="15194946">
            <a:off x="6032807" y="4450323"/>
            <a:ext cx="217344" cy="261610"/>
          </a:xfrm>
          <a:prstGeom prst="downArrow">
            <a:avLst/>
          </a:prstGeom>
          <a:solidFill>
            <a:schemeClr val="accent3">
              <a:lumMod val="75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2" name="חץ: למטה 7">
            <a:extLst>
              <a:ext uri="{FF2B5EF4-FFF2-40B4-BE49-F238E27FC236}">
                <a16:creationId xmlns:a16="http://schemas.microsoft.com/office/drawing/2014/main" id="{F79AFC83-EB90-4723-9BC2-A6FFAC59FD69}"/>
              </a:ext>
            </a:extLst>
          </p:cNvPr>
          <p:cNvSpPr/>
          <p:nvPr/>
        </p:nvSpPr>
        <p:spPr>
          <a:xfrm rot="19496073">
            <a:off x="6748949" y="4798846"/>
            <a:ext cx="217344" cy="261610"/>
          </a:xfrm>
          <a:prstGeom prst="downArrow">
            <a:avLst/>
          </a:prstGeom>
          <a:solidFill>
            <a:schemeClr val="accent3">
              <a:lumMod val="75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4" name="חץ: למטה 7">
            <a:extLst>
              <a:ext uri="{FF2B5EF4-FFF2-40B4-BE49-F238E27FC236}">
                <a16:creationId xmlns:a16="http://schemas.microsoft.com/office/drawing/2014/main" id="{F79AFC83-EB90-4723-9BC2-A6FFAC59FD69}"/>
              </a:ext>
            </a:extLst>
          </p:cNvPr>
          <p:cNvSpPr/>
          <p:nvPr/>
        </p:nvSpPr>
        <p:spPr>
          <a:xfrm rot="7746298">
            <a:off x="6285971" y="3717571"/>
            <a:ext cx="217344" cy="261610"/>
          </a:xfrm>
          <a:prstGeom prst="downArrow">
            <a:avLst/>
          </a:prstGeom>
          <a:solidFill>
            <a:schemeClr val="accent3">
              <a:lumMod val="75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5" name="חץ: למטה 7">
            <a:extLst>
              <a:ext uri="{FF2B5EF4-FFF2-40B4-BE49-F238E27FC236}">
                <a16:creationId xmlns:a16="http://schemas.microsoft.com/office/drawing/2014/main" id="{F79AFC83-EB90-4723-9BC2-A6FFAC59FD69}"/>
              </a:ext>
            </a:extLst>
          </p:cNvPr>
          <p:cNvSpPr/>
          <p:nvPr/>
        </p:nvSpPr>
        <p:spPr>
          <a:xfrm rot="9012120">
            <a:off x="6741427" y="4174814"/>
            <a:ext cx="217344" cy="261610"/>
          </a:xfrm>
          <a:prstGeom prst="downArrow">
            <a:avLst/>
          </a:prstGeom>
          <a:solidFill>
            <a:schemeClr val="accent3">
              <a:lumMod val="75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26" name="חץ: למטה 7">
            <a:extLst>
              <a:ext uri="{FF2B5EF4-FFF2-40B4-BE49-F238E27FC236}">
                <a16:creationId xmlns:a16="http://schemas.microsoft.com/office/drawing/2014/main" id="{F79AFC83-EB90-4723-9BC2-A6FFAC59FD69}"/>
              </a:ext>
            </a:extLst>
          </p:cNvPr>
          <p:cNvSpPr/>
          <p:nvPr/>
        </p:nvSpPr>
        <p:spPr>
          <a:xfrm rot="10800000">
            <a:off x="6148771" y="2827150"/>
            <a:ext cx="217344" cy="261610"/>
          </a:xfrm>
          <a:prstGeom prst="downArrow">
            <a:avLst/>
          </a:prstGeom>
          <a:solidFill>
            <a:schemeClr val="accent3">
              <a:lumMod val="75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pic>
        <p:nvPicPr>
          <p:cNvPr id="29" name="Picture 2" descr="Vector Bus Icon 422578 Vector Art at Vecteezy">
            <a:extLst>
              <a:ext uri="{FF2B5EF4-FFF2-40B4-BE49-F238E27FC236}">
                <a16:creationId xmlns:a16="http://schemas.microsoft.com/office/drawing/2014/main" id="{84C74CAC-4205-4D55-8165-F233659181E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29" t="31451" r="11759" b="31981"/>
          <a:stretch/>
        </p:blipFill>
        <p:spPr bwMode="auto">
          <a:xfrm>
            <a:off x="5286120" y="4754867"/>
            <a:ext cx="465286" cy="2172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Vector Bus Icon 422578 Vector Art at Vecteezy">
            <a:extLst>
              <a:ext uri="{FF2B5EF4-FFF2-40B4-BE49-F238E27FC236}">
                <a16:creationId xmlns:a16="http://schemas.microsoft.com/office/drawing/2014/main" id="{84C74CAC-4205-4D55-8165-F233659181E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29" t="31451" r="11759" b="31981"/>
          <a:stretch/>
        </p:blipFill>
        <p:spPr bwMode="auto">
          <a:xfrm>
            <a:off x="5833026" y="2588921"/>
            <a:ext cx="465286" cy="21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3545" y="0"/>
            <a:ext cx="9096910" cy="7245424"/>
          </a:xfrm>
          <a:prstGeom prst="rect">
            <a:avLst/>
          </a:prstGeom>
        </p:spPr>
      </p:pic>
      <p:sp>
        <p:nvSpPr>
          <p:cNvPr id="3" name="כותרת 2"/>
          <p:cNvSpPr>
            <a:spLocks noGrp="1"/>
          </p:cNvSpPr>
          <p:nvPr>
            <p:ph type="ctrTitle"/>
          </p:nvPr>
        </p:nvSpPr>
        <p:spPr>
          <a:xfrm>
            <a:off x="2987824" y="1196752"/>
            <a:ext cx="3477072" cy="817985"/>
          </a:xfrm>
        </p:spPr>
        <p:txBody>
          <a:bodyPr>
            <a:normAutofit/>
          </a:bodyPr>
          <a:lstStyle/>
          <a:p>
            <a:r>
              <a:rPr lang="he-IL" sz="3200" dirty="0"/>
              <a:t>מוקד טבע – חלק א'</a:t>
            </a:r>
          </a:p>
        </p:txBody>
      </p:sp>
      <p:pic>
        <p:nvPicPr>
          <p:cNvPr id="5" name="תמונה 4"/>
          <p:cNvPicPr>
            <a:picLocks noChangeAspect="1"/>
          </p:cNvPicPr>
          <p:nvPr/>
        </p:nvPicPr>
        <p:blipFill>
          <a:blip r:embed="rId3"/>
          <a:stretch>
            <a:fillRect/>
          </a:stretch>
        </p:blipFill>
        <p:spPr>
          <a:xfrm>
            <a:off x="34185" y="2132856"/>
            <a:ext cx="9144000" cy="4399613"/>
          </a:xfrm>
          <a:prstGeom prst="rect">
            <a:avLst/>
          </a:prstGeom>
        </p:spPr>
      </p:pic>
    </p:spTree>
    <p:extLst>
      <p:ext uri="{BB962C8B-B14F-4D97-AF65-F5344CB8AC3E}">
        <p14:creationId xmlns:p14="http://schemas.microsoft.com/office/powerpoint/2010/main" val="183425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2" cstate="print"/>
          <a:srcRect t="1" b="-5650"/>
          <a:stretch/>
        </p:blipFill>
        <p:spPr>
          <a:xfrm>
            <a:off x="251520" y="1653"/>
            <a:ext cx="9096910" cy="7245424"/>
          </a:xfrm>
          <a:prstGeom prst="rect">
            <a:avLst/>
          </a:prstGeom>
        </p:spPr>
      </p:pic>
      <p:sp>
        <p:nvSpPr>
          <p:cNvPr id="3" name="כותרת 2"/>
          <p:cNvSpPr>
            <a:spLocks noGrp="1"/>
          </p:cNvSpPr>
          <p:nvPr>
            <p:ph type="ctrTitle"/>
          </p:nvPr>
        </p:nvSpPr>
        <p:spPr>
          <a:xfrm>
            <a:off x="2987824" y="1196752"/>
            <a:ext cx="3477072" cy="817985"/>
          </a:xfrm>
        </p:spPr>
        <p:txBody>
          <a:bodyPr>
            <a:normAutofit/>
          </a:bodyPr>
          <a:lstStyle/>
          <a:p>
            <a:r>
              <a:rPr lang="he-IL" sz="3200" dirty="0"/>
              <a:t>מוקד טבע – חלק ב'</a:t>
            </a:r>
          </a:p>
        </p:txBody>
      </p:sp>
      <p:pic>
        <p:nvPicPr>
          <p:cNvPr id="2" name="תמונה 1"/>
          <p:cNvPicPr>
            <a:picLocks noChangeAspect="1"/>
          </p:cNvPicPr>
          <p:nvPr/>
        </p:nvPicPr>
        <p:blipFill>
          <a:blip r:embed="rId3"/>
          <a:stretch>
            <a:fillRect/>
          </a:stretch>
        </p:blipFill>
        <p:spPr>
          <a:xfrm>
            <a:off x="4287" y="2276872"/>
            <a:ext cx="9144000" cy="2844120"/>
          </a:xfrm>
          <a:prstGeom prst="rect">
            <a:avLst/>
          </a:prstGeom>
        </p:spPr>
      </p:pic>
    </p:spTree>
    <p:extLst>
      <p:ext uri="{BB962C8B-B14F-4D97-AF65-F5344CB8AC3E}">
        <p14:creationId xmlns:p14="http://schemas.microsoft.com/office/powerpoint/2010/main" val="16079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3" cstate="print"/>
          <a:srcRect t="1" b="-5650"/>
          <a:stretch/>
        </p:blipFill>
        <p:spPr>
          <a:xfrm>
            <a:off x="12603" y="-26613"/>
            <a:ext cx="9096910" cy="7245424"/>
          </a:xfrm>
          <a:prstGeom prst="rect">
            <a:avLst/>
          </a:prstGeom>
        </p:spPr>
      </p:pic>
      <p:sp>
        <p:nvSpPr>
          <p:cNvPr id="3" name="כותרת 2"/>
          <p:cNvSpPr>
            <a:spLocks noGrp="1"/>
          </p:cNvSpPr>
          <p:nvPr>
            <p:ph type="ctrTitle"/>
          </p:nvPr>
        </p:nvSpPr>
        <p:spPr>
          <a:xfrm>
            <a:off x="1765803" y="1916533"/>
            <a:ext cx="5565304" cy="817985"/>
          </a:xfrm>
        </p:spPr>
        <p:txBody>
          <a:bodyPr>
            <a:normAutofit fontScale="90000"/>
          </a:bodyPr>
          <a:lstStyle/>
          <a:p>
            <a:r>
              <a:rPr lang="he-IL" sz="3200" dirty="0"/>
              <a:t>יש לוודא כי הבקשה לתאום כוללת בתוכה את כלל הפרטים הרלוונטיים:</a:t>
            </a:r>
          </a:p>
        </p:txBody>
      </p:sp>
      <p:sp>
        <p:nvSpPr>
          <p:cNvPr id="5" name="TextBox 4"/>
          <p:cNvSpPr txBox="1"/>
          <p:nvPr/>
        </p:nvSpPr>
        <p:spPr>
          <a:xfrm>
            <a:off x="1979712" y="3068960"/>
            <a:ext cx="5904656" cy="3693319"/>
          </a:xfrm>
          <a:prstGeom prst="rect">
            <a:avLst/>
          </a:prstGeom>
          <a:noFill/>
        </p:spPr>
        <p:txBody>
          <a:bodyPr wrap="square" rtlCol="1">
            <a:spAutoFit/>
          </a:bodyPr>
          <a:lstStyle/>
          <a:p>
            <a:r>
              <a:rPr lang="he-IL" dirty="0">
                <a:solidFill>
                  <a:schemeClr val="bg1"/>
                </a:solidFill>
              </a:rPr>
              <a:t>✓ נקודות יציאה מהשבטים.</a:t>
            </a:r>
          </a:p>
          <a:p>
            <a:r>
              <a:rPr lang="he-IL" dirty="0">
                <a:solidFill>
                  <a:schemeClr val="bg1"/>
                </a:solidFill>
              </a:rPr>
              <a:t>✓ חניונים.</a:t>
            </a:r>
          </a:p>
          <a:p>
            <a:r>
              <a:rPr lang="he-IL" dirty="0">
                <a:solidFill>
                  <a:schemeClr val="bg1"/>
                </a:solidFill>
              </a:rPr>
              <a:t>✓ נקודת התחלה המסלול (במידה ודורש נסיעה- יש להוסיף נסיעה).</a:t>
            </a:r>
          </a:p>
          <a:p>
            <a:r>
              <a:rPr lang="he-IL" dirty="0">
                <a:solidFill>
                  <a:schemeClr val="bg1"/>
                </a:solidFill>
              </a:rPr>
              <a:t>✓ </a:t>
            </a:r>
            <a:r>
              <a:rPr lang="he-IL" b="1" dirty="0">
                <a:solidFill>
                  <a:schemeClr val="bg1"/>
                </a:solidFill>
              </a:rPr>
              <a:t>כלל מספרי השבילים במסלול לפי סדר ההליכה.</a:t>
            </a:r>
          </a:p>
          <a:p>
            <a:r>
              <a:rPr lang="he-IL" dirty="0">
                <a:solidFill>
                  <a:schemeClr val="bg1"/>
                </a:solidFill>
              </a:rPr>
              <a:t>✓ נקודת סיום המסלול.</a:t>
            </a:r>
          </a:p>
          <a:p>
            <a:r>
              <a:rPr lang="he-IL" dirty="0">
                <a:solidFill>
                  <a:schemeClr val="bg1"/>
                </a:solidFill>
              </a:rPr>
              <a:t>✓ נקודת איסוף ונסיעה במידה ויש.</a:t>
            </a:r>
          </a:p>
          <a:p>
            <a:r>
              <a:rPr lang="he-IL" dirty="0">
                <a:solidFill>
                  <a:schemeClr val="bg1"/>
                </a:solidFill>
              </a:rPr>
              <a:t>✓ כמות החניכים/</a:t>
            </a:r>
            <a:r>
              <a:rPr lang="he-IL" dirty="0" err="1">
                <a:solidFill>
                  <a:schemeClr val="bg1"/>
                </a:solidFill>
              </a:rPr>
              <a:t>ות</a:t>
            </a:r>
            <a:r>
              <a:rPr lang="he-IL" dirty="0">
                <a:solidFill>
                  <a:schemeClr val="bg1"/>
                </a:solidFill>
              </a:rPr>
              <a:t> ע"פ צפי מקסימלי, אין צורך לכלול צוות בוגר בחישוב הכמויות.</a:t>
            </a:r>
          </a:p>
          <a:p>
            <a:r>
              <a:rPr lang="he-IL" dirty="0">
                <a:solidFill>
                  <a:schemeClr val="bg1"/>
                </a:solidFill>
              </a:rPr>
              <a:t>✓ ראש הטור ומנהל/ת הטיול בפועל.</a:t>
            </a:r>
          </a:p>
          <a:p>
            <a:r>
              <a:rPr lang="he-IL" dirty="0">
                <a:solidFill>
                  <a:schemeClr val="bg1"/>
                </a:solidFill>
              </a:rPr>
              <a:t>✓ הליכה רגלית לפני ואחרי חניון לילה – שכוללת את שם החניון.</a:t>
            </a:r>
          </a:p>
          <a:p>
            <a:r>
              <a:rPr lang="he-IL" dirty="0">
                <a:solidFill>
                  <a:schemeClr val="bg1"/>
                </a:solidFill>
              </a:rPr>
              <a:t>✓ אין צורך לאשר טלפונית את היציאה לטיול מול חדר מצב.</a:t>
            </a:r>
          </a:p>
          <a:p>
            <a:endParaRPr lang="he-IL" dirty="0">
              <a:solidFill>
                <a:schemeClr val="bg1"/>
              </a:solidFill>
            </a:endParaRPr>
          </a:p>
          <a:p>
            <a:endParaRPr lang="he-IL" dirty="0">
              <a:solidFill>
                <a:schemeClr val="bg1"/>
              </a:solidFill>
            </a:endParaRPr>
          </a:p>
        </p:txBody>
      </p:sp>
    </p:spTree>
    <p:extLst>
      <p:ext uri="{BB962C8B-B14F-4D97-AF65-F5344CB8AC3E}">
        <p14:creationId xmlns:p14="http://schemas.microsoft.com/office/powerpoint/2010/main" val="380652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3" cstate="print"/>
          <a:srcRect t="1" b="-5650"/>
          <a:stretch/>
        </p:blipFill>
        <p:spPr>
          <a:xfrm>
            <a:off x="47090" y="-16933"/>
            <a:ext cx="9096910" cy="7245424"/>
          </a:xfrm>
          <a:prstGeom prst="rect">
            <a:avLst/>
          </a:prstGeom>
        </p:spPr>
      </p:pic>
      <p:sp>
        <p:nvSpPr>
          <p:cNvPr id="3" name="כותרת 2"/>
          <p:cNvSpPr>
            <a:spLocks noGrp="1"/>
          </p:cNvSpPr>
          <p:nvPr>
            <p:ph type="title"/>
          </p:nvPr>
        </p:nvSpPr>
        <p:spPr>
          <a:xfrm>
            <a:off x="457200" y="703969"/>
            <a:ext cx="8229600" cy="1143000"/>
          </a:xfrm>
        </p:spPr>
        <p:txBody>
          <a:bodyPr>
            <a:normAutofit/>
          </a:bodyPr>
          <a:lstStyle/>
          <a:p>
            <a:pPr algn="ctr"/>
            <a:r>
              <a:rPr lang="he-IL" sz="3200" dirty="0"/>
              <a:t>דגשים לטיולי פסח</a:t>
            </a:r>
          </a:p>
        </p:txBody>
      </p:sp>
      <p:sp>
        <p:nvSpPr>
          <p:cNvPr id="11" name="מציין מיקום תוכן 10">
            <a:extLst>
              <a:ext uri="{FF2B5EF4-FFF2-40B4-BE49-F238E27FC236}">
                <a16:creationId xmlns:a16="http://schemas.microsoft.com/office/drawing/2014/main" id="{4BC54E9E-756A-49DD-A233-353B4E5A1C72}"/>
              </a:ext>
            </a:extLst>
          </p:cNvPr>
          <p:cNvSpPr>
            <a:spLocks noGrp="1"/>
          </p:cNvSpPr>
          <p:nvPr>
            <p:ph sz="half" idx="1"/>
          </p:nvPr>
        </p:nvSpPr>
        <p:spPr>
          <a:xfrm>
            <a:off x="4499992" y="1988840"/>
            <a:ext cx="4038600" cy="4526280"/>
          </a:xfrm>
        </p:spPr>
        <p:txBody>
          <a:bodyPr>
            <a:normAutofit lnSpcReduction="10000"/>
          </a:bodyPr>
          <a:lstStyle/>
          <a:p>
            <a:pPr marL="0" indent="0" algn="ctr">
              <a:buNone/>
            </a:pPr>
            <a:r>
              <a:rPr lang="he-IL" b="1" dirty="0">
                <a:solidFill>
                  <a:schemeClr val="bg1"/>
                </a:solidFill>
              </a:rPr>
              <a:t>טיול אתגר</a:t>
            </a:r>
            <a:endParaRPr lang="he-IL" dirty="0">
              <a:solidFill>
                <a:schemeClr val="bg1"/>
              </a:solidFill>
            </a:endParaRPr>
          </a:p>
          <a:p>
            <a:pPr>
              <a:buFont typeface="Wingdings" panose="05000000000000000000" pitchFamily="2" charset="2"/>
              <a:buChar char="ü"/>
            </a:pPr>
            <a:r>
              <a:rPr lang="he-IL" sz="2200" dirty="0">
                <a:solidFill>
                  <a:schemeClr val="bg1"/>
                </a:solidFill>
              </a:rPr>
              <a:t>אישור לכל גדוד על פי כיוון ההליכה שלהם, למסלולים. (יודגש דרך נקודת ההתחלה והסיום).</a:t>
            </a:r>
          </a:p>
          <a:p>
            <a:pPr>
              <a:buFont typeface="Wingdings" panose="05000000000000000000" pitchFamily="2" charset="2"/>
              <a:buChar char="ü"/>
            </a:pPr>
            <a:r>
              <a:rPr lang="he-IL" sz="2200" dirty="0">
                <a:solidFill>
                  <a:schemeClr val="bg1"/>
                </a:solidFill>
              </a:rPr>
              <a:t>אישורים לחניונים לכמות המקסימאלית של החניכים. (לינה של שני הגדודים + צוות המנהלה).</a:t>
            </a:r>
          </a:p>
          <a:p>
            <a:pPr>
              <a:buFont typeface="Wingdings" panose="05000000000000000000" pitchFamily="2" charset="2"/>
              <a:buChar char="ü"/>
            </a:pPr>
            <a:r>
              <a:rPr lang="he-IL" sz="2200" dirty="0">
                <a:solidFill>
                  <a:schemeClr val="bg1"/>
                </a:solidFill>
              </a:rPr>
              <a:t>אישורים לחניונים למהלך היום. (על הכמות המקסימאלית של צוות המנהלה והחניכים שלא יצאו</a:t>
            </a:r>
          </a:p>
          <a:p>
            <a:pPr>
              <a:buFont typeface="Wingdings" panose="05000000000000000000" pitchFamily="2" charset="2"/>
              <a:buChar char="ü"/>
            </a:pPr>
            <a:r>
              <a:rPr lang="he-IL" sz="2200" dirty="0">
                <a:solidFill>
                  <a:schemeClr val="bg1"/>
                </a:solidFill>
              </a:rPr>
              <a:t>למסלול).</a:t>
            </a:r>
          </a:p>
          <a:p>
            <a:pPr>
              <a:buFont typeface="Wingdings" panose="05000000000000000000" pitchFamily="2" charset="2"/>
              <a:buChar char="ü"/>
            </a:pPr>
            <a:r>
              <a:rPr lang="he-IL" sz="2200" dirty="0">
                <a:solidFill>
                  <a:schemeClr val="bg1"/>
                </a:solidFill>
              </a:rPr>
              <a:t>אישור למפגש הכולל של כל החניכים בתחילת או סיום הטיול. (במידה ויש).</a:t>
            </a:r>
          </a:p>
          <a:p>
            <a:endParaRPr lang="he-IL" dirty="0"/>
          </a:p>
        </p:txBody>
      </p:sp>
      <p:sp>
        <p:nvSpPr>
          <p:cNvPr id="12" name="מציין מיקום תוכן 11">
            <a:extLst>
              <a:ext uri="{FF2B5EF4-FFF2-40B4-BE49-F238E27FC236}">
                <a16:creationId xmlns:a16="http://schemas.microsoft.com/office/drawing/2014/main" id="{446992E0-6531-4AD1-B04F-D7E3AAFA0229}"/>
              </a:ext>
            </a:extLst>
          </p:cNvPr>
          <p:cNvSpPr>
            <a:spLocks noGrp="1"/>
          </p:cNvSpPr>
          <p:nvPr>
            <p:ph sz="half" idx="2"/>
          </p:nvPr>
        </p:nvSpPr>
        <p:spPr>
          <a:xfrm>
            <a:off x="254241" y="1996563"/>
            <a:ext cx="4038600" cy="4526280"/>
          </a:xfrm>
        </p:spPr>
        <p:txBody>
          <a:bodyPr>
            <a:normAutofit lnSpcReduction="10000"/>
          </a:bodyPr>
          <a:lstStyle/>
          <a:p>
            <a:pPr marL="0" indent="0" algn="ctr">
              <a:buNone/>
            </a:pPr>
            <a:r>
              <a:rPr lang="he-IL" sz="2600" b="1" dirty="0">
                <a:solidFill>
                  <a:schemeClr val="bg1"/>
                </a:solidFill>
              </a:rPr>
              <a:t>טיולים מרובי טורים</a:t>
            </a:r>
          </a:p>
          <a:p>
            <a:pPr marL="0" indent="0">
              <a:buNone/>
            </a:pPr>
            <a:r>
              <a:rPr lang="he-IL" sz="2400" dirty="0">
                <a:solidFill>
                  <a:schemeClr val="bg1"/>
                </a:solidFill>
              </a:rPr>
              <a:t>כאשר יש לינה משותפת של מספר טורים באותו החניון יש להגיש מוקד טבע ללינה במשותף ולכל טור בנפרד. במוקדי הטבע של הטורים יש לדלג על שלב הלינה.</a:t>
            </a:r>
          </a:p>
          <a:p>
            <a:endParaRPr lang="he-IL" dirty="0"/>
          </a:p>
        </p:txBody>
      </p:sp>
    </p:spTree>
    <p:extLst>
      <p:ext uri="{BB962C8B-B14F-4D97-AF65-F5344CB8AC3E}">
        <p14:creationId xmlns:p14="http://schemas.microsoft.com/office/powerpoint/2010/main" val="65791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3" cstate="print"/>
          <a:srcRect t="1" b="-5650"/>
          <a:stretch/>
        </p:blipFill>
        <p:spPr>
          <a:xfrm>
            <a:off x="12603" y="-26613"/>
            <a:ext cx="9096910" cy="7245424"/>
          </a:xfrm>
          <a:prstGeom prst="rect">
            <a:avLst/>
          </a:prstGeom>
        </p:spPr>
      </p:pic>
      <p:sp>
        <p:nvSpPr>
          <p:cNvPr id="3" name="כותרת 2"/>
          <p:cNvSpPr>
            <a:spLocks noGrp="1"/>
          </p:cNvSpPr>
          <p:nvPr>
            <p:ph type="ctrTitle"/>
          </p:nvPr>
        </p:nvSpPr>
        <p:spPr>
          <a:xfrm>
            <a:off x="1547664" y="1916533"/>
            <a:ext cx="5783443" cy="648371"/>
          </a:xfrm>
        </p:spPr>
        <p:txBody>
          <a:bodyPr>
            <a:normAutofit/>
          </a:bodyPr>
          <a:lstStyle/>
          <a:p>
            <a:pPr algn="ctr"/>
            <a:r>
              <a:rPr lang="he-IL" sz="3200" dirty="0"/>
              <a:t>פונקציות באתר</a:t>
            </a:r>
          </a:p>
        </p:txBody>
      </p:sp>
      <p:sp>
        <p:nvSpPr>
          <p:cNvPr id="5" name="TextBox 4"/>
          <p:cNvSpPr txBox="1"/>
          <p:nvPr/>
        </p:nvSpPr>
        <p:spPr>
          <a:xfrm>
            <a:off x="1115616" y="2708920"/>
            <a:ext cx="6696744" cy="2585323"/>
          </a:xfrm>
          <a:prstGeom prst="rect">
            <a:avLst/>
          </a:prstGeom>
          <a:noFill/>
        </p:spPr>
        <p:txBody>
          <a:bodyPr wrap="square" rtlCol="1">
            <a:spAutoFit/>
          </a:bodyPr>
          <a:lstStyle/>
          <a:p>
            <a:pPr marL="285750" indent="-285750">
              <a:buFont typeface="Wingdings" panose="05000000000000000000" pitchFamily="2" charset="2"/>
              <a:buChar char="ü"/>
            </a:pPr>
            <a:r>
              <a:rPr lang="he-IL" dirty="0">
                <a:solidFill>
                  <a:schemeClr val="bg1"/>
                </a:solidFill>
              </a:rPr>
              <a:t>ניהול הסיכונים.</a:t>
            </a:r>
          </a:p>
          <a:p>
            <a:pPr marL="285750" indent="-285750">
              <a:buFont typeface="Wingdings" panose="05000000000000000000" pitchFamily="2" charset="2"/>
              <a:buChar char="ü"/>
            </a:pPr>
            <a:r>
              <a:rPr lang="he-IL" dirty="0">
                <a:solidFill>
                  <a:schemeClr val="bg1"/>
                </a:solidFill>
              </a:rPr>
              <a:t>אשף המסלולים.</a:t>
            </a:r>
          </a:p>
          <a:p>
            <a:pPr marL="285750" indent="-285750">
              <a:buFont typeface="Wingdings" panose="05000000000000000000" pitchFamily="2" charset="2"/>
              <a:buChar char="ü"/>
            </a:pPr>
            <a:r>
              <a:rPr lang="he-IL" dirty="0">
                <a:solidFill>
                  <a:schemeClr val="bg1"/>
                </a:solidFill>
              </a:rPr>
              <a:t>מחשבון מלווים לאתר.</a:t>
            </a:r>
          </a:p>
          <a:p>
            <a:pPr marL="285750" indent="-285750">
              <a:buFont typeface="Wingdings" panose="05000000000000000000" pitchFamily="2" charset="2"/>
              <a:buChar char="ü"/>
            </a:pPr>
            <a:r>
              <a:rPr lang="he-IL" dirty="0">
                <a:solidFill>
                  <a:schemeClr val="bg1"/>
                </a:solidFill>
              </a:rPr>
              <a:t>טיוטה.</a:t>
            </a:r>
          </a:p>
          <a:p>
            <a:pPr marL="285750" indent="-285750">
              <a:buFont typeface="Wingdings" panose="05000000000000000000" pitchFamily="2" charset="2"/>
              <a:buChar char="ü"/>
            </a:pPr>
            <a:r>
              <a:rPr lang="he-IL" dirty="0">
                <a:solidFill>
                  <a:schemeClr val="bg1"/>
                </a:solidFill>
              </a:rPr>
              <a:t>שכפול טיול.</a:t>
            </a:r>
          </a:p>
          <a:p>
            <a:pPr marL="285750" indent="-285750">
              <a:buFont typeface="Wingdings" panose="05000000000000000000" pitchFamily="2" charset="2"/>
              <a:buChar char="ü"/>
            </a:pPr>
            <a:r>
              <a:rPr lang="he-IL" dirty="0">
                <a:solidFill>
                  <a:schemeClr val="bg1"/>
                </a:solidFill>
                <a:hlinkClick r:id="rId4"/>
              </a:rPr>
              <a:t>מדריך התיאום של מוקד טבע</a:t>
            </a:r>
            <a:r>
              <a:rPr lang="he-IL" dirty="0">
                <a:solidFill>
                  <a:schemeClr val="bg1"/>
                </a:solidFill>
              </a:rPr>
              <a:t> – מדריכים מקוונים </a:t>
            </a:r>
            <a:r>
              <a:rPr lang="he-IL">
                <a:solidFill>
                  <a:schemeClr val="bg1"/>
                </a:solidFill>
              </a:rPr>
              <a:t>(סרטונים).</a:t>
            </a:r>
            <a:endParaRPr lang="he-IL" dirty="0">
              <a:solidFill>
                <a:schemeClr val="bg1"/>
              </a:solidFill>
            </a:endParaRPr>
          </a:p>
          <a:p>
            <a:pPr marL="285750" indent="-285750">
              <a:buFont typeface="Wingdings" panose="05000000000000000000" pitchFamily="2" charset="2"/>
              <a:buChar char="ü"/>
            </a:pPr>
            <a:endParaRPr lang="he-IL" dirty="0">
              <a:solidFill>
                <a:schemeClr val="bg1"/>
              </a:solidFill>
            </a:endParaRPr>
          </a:p>
          <a:p>
            <a:pPr marL="285750" indent="-285750">
              <a:buFont typeface="Wingdings" panose="05000000000000000000" pitchFamily="2" charset="2"/>
              <a:buChar char="ü"/>
            </a:pPr>
            <a:endParaRPr lang="he-IL" dirty="0">
              <a:solidFill>
                <a:schemeClr val="bg1"/>
              </a:solidFill>
            </a:endParaRPr>
          </a:p>
          <a:p>
            <a:pPr marL="285750" indent="-285750">
              <a:buFont typeface="Wingdings" panose="05000000000000000000" pitchFamily="2" charset="2"/>
              <a:buChar char="ü"/>
            </a:pPr>
            <a:endParaRPr lang="he-IL" dirty="0">
              <a:solidFill>
                <a:schemeClr val="bg1"/>
              </a:solidFill>
            </a:endParaRPr>
          </a:p>
        </p:txBody>
      </p:sp>
    </p:spTree>
    <p:extLst>
      <p:ext uri="{BB962C8B-B14F-4D97-AF65-F5344CB8AC3E}">
        <p14:creationId xmlns:p14="http://schemas.microsoft.com/office/powerpoint/2010/main" val="96096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3" cstate="print"/>
          <a:srcRect t="1" b="-5650"/>
          <a:stretch/>
        </p:blipFill>
        <p:spPr>
          <a:xfrm>
            <a:off x="0" y="13251"/>
            <a:ext cx="9096910" cy="7245424"/>
          </a:xfrm>
          <a:prstGeom prst="rect">
            <a:avLst/>
          </a:prstGeom>
        </p:spPr>
      </p:pic>
      <p:sp>
        <p:nvSpPr>
          <p:cNvPr id="3" name="כותרת 2"/>
          <p:cNvSpPr>
            <a:spLocks noGrp="1"/>
          </p:cNvSpPr>
          <p:nvPr>
            <p:ph type="ctrTitle"/>
          </p:nvPr>
        </p:nvSpPr>
        <p:spPr>
          <a:xfrm>
            <a:off x="1763688" y="1197254"/>
            <a:ext cx="5783443" cy="648371"/>
          </a:xfrm>
        </p:spPr>
        <p:txBody>
          <a:bodyPr>
            <a:normAutofit/>
          </a:bodyPr>
          <a:lstStyle/>
          <a:p>
            <a:pPr algn="ctr"/>
            <a:r>
              <a:rPr lang="he-IL" sz="3200" dirty="0"/>
              <a:t>מזג אוויר</a:t>
            </a:r>
          </a:p>
        </p:txBody>
      </p:sp>
      <p:sp>
        <p:nvSpPr>
          <p:cNvPr id="5" name="TextBox 4"/>
          <p:cNvSpPr txBox="1"/>
          <p:nvPr/>
        </p:nvSpPr>
        <p:spPr>
          <a:xfrm>
            <a:off x="611560" y="2016340"/>
            <a:ext cx="7776864" cy="1169551"/>
          </a:xfrm>
          <a:prstGeom prst="rect">
            <a:avLst/>
          </a:prstGeom>
          <a:noFill/>
        </p:spPr>
        <p:txBody>
          <a:bodyPr wrap="square" rtlCol="1">
            <a:spAutoFit/>
          </a:bodyPr>
          <a:lstStyle/>
          <a:p>
            <a:r>
              <a:rPr lang="he-IL" sz="1400" dirty="0">
                <a:solidFill>
                  <a:schemeClr val="bg1"/>
                </a:solidFill>
              </a:rPr>
              <a:t>על מנת לקבל אישור יציאה למסלול יש להיכנס לאתר מוקד טבע, מצד שמאל לאשף המסלולים תופיע העמודה של מזג האוויר(נספח א') כאשר נכנס אליה נוכל לראות את תחזית המעודכנת וההנחיות שהלשכה נותנת לגבי אישור הכניסה למסלול/חניון לפי אזורי אקלים (נספח ב'). </a:t>
            </a:r>
          </a:p>
          <a:p>
            <a:r>
              <a:rPr lang="he-IL" sz="1400" dirty="0">
                <a:solidFill>
                  <a:schemeClr val="bg1"/>
                </a:solidFill>
              </a:rPr>
              <a:t>בכניסה למסלול יש לבדוק את התחזית ביום היציאה – התחזית מתפרסמת עד לשעה 7:00 בבוקר (לרוב בשעה 6:00 יש כבר עדכון).</a:t>
            </a:r>
          </a:p>
        </p:txBody>
      </p:sp>
      <p:pic>
        <p:nvPicPr>
          <p:cNvPr id="6" name="תמונה 5">
            <a:extLst>
              <a:ext uri="{FF2B5EF4-FFF2-40B4-BE49-F238E27FC236}">
                <a16:creationId xmlns:a16="http://schemas.microsoft.com/office/drawing/2014/main" id="{1620095D-7C73-414B-96B0-02C2A1AC70A3}"/>
              </a:ext>
            </a:extLst>
          </p:cNvPr>
          <p:cNvPicPr>
            <a:picLocks noChangeAspect="1"/>
          </p:cNvPicPr>
          <p:nvPr/>
        </p:nvPicPr>
        <p:blipFill>
          <a:blip r:embed="rId4"/>
          <a:stretch>
            <a:fillRect/>
          </a:stretch>
        </p:blipFill>
        <p:spPr>
          <a:xfrm>
            <a:off x="369691" y="3688934"/>
            <a:ext cx="3698254" cy="3083245"/>
          </a:xfrm>
          <a:prstGeom prst="rect">
            <a:avLst/>
          </a:prstGeom>
        </p:spPr>
      </p:pic>
      <p:pic>
        <p:nvPicPr>
          <p:cNvPr id="8" name="תמונה 7">
            <a:extLst>
              <a:ext uri="{FF2B5EF4-FFF2-40B4-BE49-F238E27FC236}">
                <a16:creationId xmlns:a16="http://schemas.microsoft.com/office/drawing/2014/main" id="{08F3ED52-C6D9-429F-B8AC-0480357E8BF9}"/>
              </a:ext>
            </a:extLst>
          </p:cNvPr>
          <p:cNvPicPr>
            <a:picLocks noChangeAspect="1"/>
          </p:cNvPicPr>
          <p:nvPr/>
        </p:nvPicPr>
        <p:blipFill>
          <a:blip r:embed="rId5"/>
          <a:stretch>
            <a:fillRect/>
          </a:stretch>
        </p:blipFill>
        <p:spPr>
          <a:xfrm>
            <a:off x="5137030" y="3518221"/>
            <a:ext cx="3103079" cy="3251857"/>
          </a:xfrm>
          <a:prstGeom prst="rect">
            <a:avLst/>
          </a:prstGeom>
        </p:spPr>
      </p:pic>
      <p:sp>
        <p:nvSpPr>
          <p:cNvPr id="9" name="TextBox 4">
            <a:extLst>
              <a:ext uri="{FF2B5EF4-FFF2-40B4-BE49-F238E27FC236}">
                <a16:creationId xmlns:a16="http://schemas.microsoft.com/office/drawing/2014/main" id="{2590D623-7E8D-4DB8-9420-837B81BD3B5A}"/>
              </a:ext>
            </a:extLst>
          </p:cNvPr>
          <p:cNvSpPr txBox="1"/>
          <p:nvPr/>
        </p:nvSpPr>
        <p:spPr>
          <a:xfrm>
            <a:off x="5292080" y="2968524"/>
            <a:ext cx="1560631" cy="307777"/>
          </a:xfrm>
          <a:prstGeom prst="rect">
            <a:avLst/>
          </a:prstGeom>
          <a:noFill/>
        </p:spPr>
        <p:txBody>
          <a:bodyPr wrap="square" rtlCol="1">
            <a:spAutoFit/>
          </a:bodyPr>
          <a:lstStyle/>
          <a:p>
            <a:r>
              <a:rPr lang="he-IL" sz="1400" b="1" dirty="0">
                <a:solidFill>
                  <a:schemeClr val="bg1"/>
                </a:solidFill>
              </a:rPr>
              <a:t>נספח ב'</a:t>
            </a:r>
          </a:p>
        </p:txBody>
      </p:sp>
      <p:sp>
        <p:nvSpPr>
          <p:cNvPr id="10" name="TextBox 4">
            <a:extLst>
              <a:ext uri="{FF2B5EF4-FFF2-40B4-BE49-F238E27FC236}">
                <a16:creationId xmlns:a16="http://schemas.microsoft.com/office/drawing/2014/main" id="{B4CC0B9B-08B3-44F5-9360-2A0C9CD11599}"/>
              </a:ext>
            </a:extLst>
          </p:cNvPr>
          <p:cNvSpPr txBox="1"/>
          <p:nvPr/>
        </p:nvSpPr>
        <p:spPr>
          <a:xfrm>
            <a:off x="899592" y="3032002"/>
            <a:ext cx="1560631" cy="307777"/>
          </a:xfrm>
          <a:prstGeom prst="rect">
            <a:avLst/>
          </a:prstGeom>
          <a:noFill/>
        </p:spPr>
        <p:txBody>
          <a:bodyPr wrap="square" rtlCol="1">
            <a:spAutoFit/>
          </a:bodyPr>
          <a:lstStyle/>
          <a:p>
            <a:r>
              <a:rPr lang="he-IL" sz="1400" b="1" dirty="0">
                <a:solidFill>
                  <a:schemeClr val="bg1"/>
                </a:solidFill>
              </a:rPr>
              <a:t>נספח א'</a:t>
            </a:r>
          </a:p>
        </p:txBody>
      </p:sp>
    </p:spTree>
    <p:extLst>
      <p:ext uri="{BB962C8B-B14F-4D97-AF65-F5344CB8AC3E}">
        <p14:creationId xmlns:p14="http://schemas.microsoft.com/office/powerpoint/2010/main" val="1827746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מצגת-צופים.JPG"/>
          <p:cNvPicPr>
            <a:picLocks noChangeAspect="1"/>
          </p:cNvPicPr>
          <p:nvPr/>
        </p:nvPicPr>
        <p:blipFill rotWithShape="1">
          <a:blip r:embed="rId3" cstate="print"/>
          <a:srcRect t="1" b="-5650"/>
          <a:stretch/>
        </p:blipFill>
        <p:spPr>
          <a:xfrm>
            <a:off x="23545" y="13251"/>
            <a:ext cx="9096910" cy="7245424"/>
          </a:xfrm>
          <a:prstGeom prst="rect">
            <a:avLst/>
          </a:prstGeom>
        </p:spPr>
      </p:pic>
      <p:sp>
        <p:nvSpPr>
          <p:cNvPr id="3" name="כותרת 2"/>
          <p:cNvSpPr>
            <a:spLocks noGrp="1"/>
          </p:cNvSpPr>
          <p:nvPr>
            <p:ph type="ctrTitle"/>
          </p:nvPr>
        </p:nvSpPr>
        <p:spPr>
          <a:xfrm>
            <a:off x="1763688" y="1346399"/>
            <a:ext cx="5783443" cy="648371"/>
          </a:xfrm>
        </p:spPr>
        <p:txBody>
          <a:bodyPr>
            <a:normAutofit/>
          </a:bodyPr>
          <a:lstStyle/>
          <a:p>
            <a:pPr algn="ctr"/>
            <a:r>
              <a:rPr lang="he-IL" sz="3200" dirty="0"/>
              <a:t>דילוג יום – מוקד טבע ללא לינה</a:t>
            </a:r>
          </a:p>
        </p:txBody>
      </p:sp>
      <p:sp>
        <p:nvSpPr>
          <p:cNvPr id="5" name="TextBox 4"/>
          <p:cNvSpPr txBox="1"/>
          <p:nvPr/>
        </p:nvSpPr>
        <p:spPr>
          <a:xfrm>
            <a:off x="441255" y="1994770"/>
            <a:ext cx="7776864" cy="954107"/>
          </a:xfrm>
          <a:prstGeom prst="rect">
            <a:avLst/>
          </a:prstGeom>
          <a:noFill/>
        </p:spPr>
        <p:txBody>
          <a:bodyPr wrap="square" rtlCol="1">
            <a:spAutoFit/>
          </a:bodyPr>
          <a:lstStyle/>
          <a:p>
            <a:r>
              <a:rPr lang="he-IL" sz="1400" dirty="0">
                <a:solidFill>
                  <a:schemeClr val="bg1"/>
                </a:solidFill>
              </a:rPr>
              <a:t>על מנת למנוע כמות כפולה של אנשים בחניון הלילה לפי מוקד טבע, אנו נדרשים לפעמים להכניס את הלינה כאישור במוקד טבע נפרד. בעקבות זאת, נדרש להכניס מוקד טבע שיכלול את המסלולים ואת ההליכות והיציאות מהחניונים ללא הלינה שבהם. על-מנת לעשות זאת, אנו נדרשים לדלג יום קדימה בפרטי המסלול.</a:t>
            </a:r>
          </a:p>
          <a:p>
            <a:r>
              <a:rPr lang="he-IL" sz="1400" dirty="0">
                <a:solidFill>
                  <a:schemeClr val="bg1"/>
                </a:solidFill>
              </a:rPr>
              <a:t>בנספח א' תוכל לראות היכן נדרש ללחוץ על מנת להתקדם ביום. במידה ונרצה להחזיר תאריך אחורה, ניתן ללחוץ שוב.</a:t>
            </a:r>
          </a:p>
        </p:txBody>
      </p:sp>
      <p:sp>
        <p:nvSpPr>
          <p:cNvPr id="10" name="TextBox 4">
            <a:extLst>
              <a:ext uri="{FF2B5EF4-FFF2-40B4-BE49-F238E27FC236}">
                <a16:creationId xmlns:a16="http://schemas.microsoft.com/office/drawing/2014/main" id="{B4CC0B9B-08B3-44F5-9360-2A0C9CD11599}"/>
              </a:ext>
            </a:extLst>
          </p:cNvPr>
          <p:cNvSpPr txBox="1"/>
          <p:nvPr/>
        </p:nvSpPr>
        <p:spPr>
          <a:xfrm>
            <a:off x="3203848" y="3429000"/>
            <a:ext cx="1560631" cy="307777"/>
          </a:xfrm>
          <a:prstGeom prst="rect">
            <a:avLst/>
          </a:prstGeom>
          <a:noFill/>
        </p:spPr>
        <p:txBody>
          <a:bodyPr wrap="square" rtlCol="1">
            <a:spAutoFit/>
          </a:bodyPr>
          <a:lstStyle/>
          <a:p>
            <a:r>
              <a:rPr lang="he-IL" sz="1400" b="1" dirty="0">
                <a:solidFill>
                  <a:schemeClr val="bg1"/>
                </a:solidFill>
              </a:rPr>
              <a:t>נספח א'</a:t>
            </a:r>
          </a:p>
        </p:txBody>
      </p:sp>
      <p:pic>
        <p:nvPicPr>
          <p:cNvPr id="7" name="תמונה 6">
            <a:extLst>
              <a:ext uri="{FF2B5EF4-FFF2-40B4-BE49-F238E27FC236}">
                <a16:creationId xmlns:a16="http://schemas.microsoft.com/office/drawing/2014/main" id="{61646CB2-91A9-4727-AF08-E4F369F2FC54}"/>
              </a:ext>
            </a:extLst>
          </p:cNvPr>
          <p:cNvPicPr>
            <a:picLocks noChangeAspect="1"/>
          </p:cNvPicPr>
          <p:nvPr/>
        </p:nvPicPr>
        <p:blipFill>
          <a:blip r:embed="rId4"/>
          <a:stretch>
            <a:fillRect/>
          </a:stretch>
        </p:blipFill>
        <p:spPr>
          <a:xfrm>
            <a:off x="185309" y="4076101"/>
            <a:ext cx="8773382" cy="2055717"/>
          </a:xfrm>
          <a:prstGeom prst="rect">
            <a:avLst/>
          </a:prstGeom>
        </p:spPr>
      </p:pic>
      <p:sp>
        <p:nvSpPr>
          <p:cNvPr id="11" name="חץ: למעלה 10">
            <a:extLst>
              <a:ext uri="{FF2B5EF4-FFF2-40B4-BE49-F238E27FC236}">
                <a16:creationId xmlns:a16="http://schemas.microsoft.com/office/drawing/2014/main" id="{D9BC1C20-04D8-46B5-9977-48B756BDAC3B}"/>
              </a:ext>
            </a:extLst>
          </p:cNvPr>
          <p:cNvSpPr/>
          <p:nvPr/>
        </p:nvSpPr>
        <p:spPr>
          <a:xfrm>
            <a:off x="7668344" y="5661248"/>
            <a:ext cx="45719"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5F3D9F9E-1018-45EF-90C4-C211CB5388D4}"/>
              </a:ext>
            </a:extLst>
          </p:cNvPr>
          <p:cNvSpPr txBox="1"/>
          <p:nvPr/>
        </p:nvSpPr>
        <p:spPr>
          <a:xfrm>
            <a:off x="7210006" y="6021288"/>
            <a:ext cx="1008113" cy="507831"/>
          </a:xfrm>
          <a:custGeom>
            <a:avLst/>
            <a:gdLst>
              <a:gd name="connsiteX0" fmla="*/ 0 w 1008113"/>
              <a:gd name="connsiteY0" fmla="*/ 0 h 507831"/>
              <a:gd name="connsiteX1" fmla="*/ 493975 w 1008113"/>
              <a:gd name="connsiteY1" fmla="*/ 0 h 507831"/>
              <a:gd name="connsiteX2" fmla="*/ 1008113 w 1008113"/>
              <a:gd name="connsiteY2" fmla="*/ 0 h 507831"/>
              <a:gd name="connsiteX3" fmla="*/ 1008113 w 1008113"/>
              <a:gd name="connsiteY3" fmla="*/ 507831 h 507831"/>
              <a:gd name="connsiteX4" fmla="*/ 514138 w 1008113"/>
              <a:gd name="connsiteY4" fmla="*/ 507831 h 507831"/>
              <a:gd name="connsiteX5" fmla="*/ 0 w 1008113"/>
              <a:gd name="connsiteY5" fmla="*/ 507831 h 507831"/>
              <a:gd name="connsiteX6" fmla="*/ 0 w 1008113"/>
              <a:gd name="connsiteY6" fmla="*/ 0 h 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13" h="507831" fill="none" extrusionOk="0">
                <a:moveTo>
                  <a:pt x="0" y="0"/>
                </a:moveTo>
                <a:cubicBezTo>
                  <a:pt x="190067" y="19692"/>
                  <a:pt x="277605" y="3046"/>
                  <a:pt x="493975" y="0"/>
                </a:cubicBezTo>
                <a:cubicBezTo>
                  <a:pt x="710346" y="-3046"/>
                  <a:pt x="780110" y="-7314"/>
                  <a:pt x="1008113" y="0"/>
                </a:cubicBezTo>
                <a:cubicBezTo>
                  <a:pt x="1002330" y="196727"/>
                  <a:pt x="1008718" y="349498"/>
                  <a:pt x="1008113" y="507831"/>
                </a:cubicBezTo>
                <a:cubicBezTo>
                  <a:pt x="888698" y="503181"/>
                  <a:pt x="626154" y="515587"/>
                  <a:pt x="514138" y="507831"/>
                </a:cubicBezTo>
                <a:cubicBezTo>
                  <a:pt x="402123" y="500075"/>
                  <a:pt x="178188" y="511271"/>
                  <a:pt x="0" y="507831"/>
                </a:cubicBezTo>
                <a:cubicBezTo>
                  <a:pt x="8166" y="289660"/>
                  <a:pt x="16887" y="187936"/>
                  <a:pt x="0" y="0"/>
                </a:cubicBezTo>
                <a:close/>
              </a:path>
              <a:path w="1008113" h="507831" stroke="0" extrusionOk="0">
                <a:moveTo>
                  <a:pt x="0" y="0"/>
                </a:moveTo>
                <a:cubicBezTo>
                  <a:pt x="177175" y="-16972"/>
                  <a:pt x="249337" y="-21150"/>
                  <a:pt x="483894" y="0"/>
                </a:cubicBezTo>
                <a:cubicBezTo>
                  <a:pt x="718451" y="21150"/>
                  <a:pt x="829660" y="22024"/>
                  <a:pt x="1008113" y="0"/>
                </a:cubicBezTo>
                <a:cubicBezTo>
                  <a:pt x="1029878" y="143429"/>
                  <a:pt x="988764" y="402870"/>
                  <a:pt x="1008113" y="507831"/>
                </a:cubicBezTo>
                <a:cubicBezTo>
                  <a:pt x="849094" y="503986"/>
                  <a:pt x="736984" y="501141"/>
                  <a:pt x="534300" y="507831"/>
                </a:cubicBezTo>
                <a:cubicBezTo>
                  <a:pt x="331616" y="514521"/>
                  <a:pt x="177677" y="490460"/>
                  <a:pt x="0" y="507831"/>
                </a:cubicBezTo>
                <a:cubicBezTo>
                  <a:pt x="15302" y="322222"/>
                  <a:pt x="-23078" y="237901"/>
                  <a:pt x="0" y="0"/>
                </a:cubicBezTo>
                <a:close/>
              </a:path>
            </a:pathLst>
          </a:custGeom>
          <a:solidFill>
            <a:schemeClr val="tx1">
              <a:lumMod val="85000"/>
            </a:schemeClr>
          </a:solidFill>
          <a:ln>
            <a:solidFill>
              <a:schemeClr val="tx1"/>
            </a:solidFill>
            <a:prstDash val="solid"/>
            <a:extLst>
              <a:ext uri="{C807C97D-BFC1-408E-A445-0C87EB9F89A2}">
                <ask:lineSketchStyleProps xmlns:ask="http://schemas.microsoft.com/office/drawing/2018/sketchyshapes" sd="2425601036">
                  <a:prstGeom prst="rect">
                    <a:avLst/>
                  </a:prstGeom>
                  <ask:type>
                    <ask:lineSketchFreehand/>
                  </ask:type>
                </ask:lineSketchStyleProps>
              </a:ext>
            </a:extLst>
          </a:ln>
          <a:effectLst>
            <a:glow rad="63500">
              <a:schemeClr val="accent5">
                <a:satMod val="175000"/>
                <a:alpha val="40000"/>
              </a:schemeClr>
            </a:glow>
            <a:outerShdw blurRad="76200" dir="13500000" sy="23000" kx="1200000" algn="br" rotWithShape="0">
              <a:prstClr val="black">
                <a:alpha val="20000"/>
              </a:prstClr>
            </a:outerShdw>
            <a:reflection blurRad="6350" stA="52000" endA="300" endPos="35000" dir="5400000" sy="-100000" algn="bl" rotWithShape="0"/>
          </a:effectLst>
        </p:spPr>
        <p:txBody>
          <a:bodyPr wrap="square" rtlCol="1">
            <a:spAutoFit/>
          </a:bodyPr>
          <a:lstStyle/>
          <a:p>
            <a:r>
              <a:rPr lang="he-IL" sz="900" b="1" dirty="0">
                <a:solidFill>
                  <a:schemeClr val="bg1"/>
                </a:solidFill>
              </a:rPr>
              <a:t>לחצו כאן על-מנת לדלג יום במטרה למנוע לינה </a:t>
            </a:r>
          </a:p>
        </p:txBody>
      </p:sp>
    </p:spTree>
    <p:extLst>
      <p:ext uri="{BB962C8B-B14F-4D97-AF65-F5344CB8AC3E}">
        <p14:creationId xmlns:p14="http://schemas.microsoft.com/office/powerpoint/2010/main" val="4274281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כמה זה עולה לנו">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בית יציקה">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21795</TotalTime>
  <Words>451</Words>
  <Application>Microsoft Office PowerPoint</Application>
  <PresentationFormat>‫הצגה על המסך (4:3)</PresentationFormat>
  <Paragraphs>50</Paragraphs>
  <Slides>10</Slides>
  <Notes>6</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10</vt:i4>
      </vt:variant>
    </vt:vector>
  </HeadingPairs>
  <TitlesOfParts>
    <vt:vector size="17" baseType="lpstr">
      <vt:lpstr>Arial</vt:lpstr>
      <vt:lpstr>Calibri</vt:lpstr>
      <vt:lpstr>Gan CLM</vt:lpstr>
      <vt:lpstr>Rockwell</vt:lpstr>
      <vt:lpstr>Wingdings</vt:lpstr>
      <vt:lpstr>Wingdings 2</vt:lpstr>
      <vt:lpstr>כמה זה עולה לנו</vt:lpstr>
      <vt:lpstr> מוקד טבע 2022 אז מה הדרך שלכם/ן?</vt:lpstr>
      <vt:lpstr>חירבת עיתאב (מפה סמ"ש 9) </vt:lpstr>
      <vt:lpstr>מוקד טבע – חלק א'</vt:lpstr>
      <vt:lpstr>מוקד טבע – חלק ב'</vt:lpstr>
      <vt:lpstr>יש לוודא כי הבקשה לתאום כוללת בתוכה את כלל הפרטים הרלוונטיים:</vt:lpstr>
      <vt:lpstr>דגשים לטיולי פסח</vt:lpstr>
      <vt:lpstr>פונקציות באתר</vt:lpstr>
      <vt:lpstr>מזג אוויר</vt:lpstr>
      <vt:lpstr>דילוג יום – מוקד טבע ללא לינה</vt:lpstr>
      <vt:lpstr>שאלות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קורס פתיחת ש"ש תשע"ד</dc:title>
  <dc:creator>טל לוין</dc:creator>
  <cp:lastModifiedBy>יובל סוכובולסקי</cp:lastModifiedBy>
  <cp:revision>160</cp:revision>
  <cp:lastPrinted>2015-08-25T16:37:44Z</cp:lastPrinted>
  <dcterms:created xsi:type="dcterms:W3CDTF">2013-06-03T08:21:48Z</dcterms:created>
  <dcterms:modified xsi:type="dcterms:W3CDTF">2022-01-26T14:53:08Z</dcterms:modified>
</cp:coreProperties>
</file>