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58" r:id="rId1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905E"/>
    <a:srgbClr val="23BC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C6B446A-9241-44C3-B533-882CBC692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ED5E885-2E00-468D-8BB1-A1A1613E7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586D178-9660-48ED-910A-E290E4961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C455-89DD-4EBB-A95C-D220DC3B1F45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17659CC-9BC8-4D7A-BE85-C9710DAD5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067FD92-9044-47A6-AA67-4765EF041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798E6-766C-4FDA-A72E-0EC41EB57914}" type="slidenum">
              <a:rPr lang="he-IL" smtClean="0"/>
              <a:t>‹#›</a:t>
            </a:fld>
            <a:endParaRPr lang="he-IL"/>
          </a:p>
        </p:txBody>
      </p:sp>
      <p:pic>
        <p:nvPicPr>
          <p:cNvPr id="8" name="תמונה 7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147202DC-0A1A-4EF8-B620-6A85EE194B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34"/>
          <a:stretch/>
        </p:blipFill>
        <p:spPr>
          <a:xfrm>
            <a:off x="20431" y="0"/>
            <a:ext cx="12132380" cy="148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66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50AE493-7BF9-4078-99A2-9D1D797DF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41A5C81-4E16-47B4-ABE3-BD011F05E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F5CD8E6-B766-4FE7-8E36-1396DD944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C455-89DD-4EBB-A95C-D220DC3B1F45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FCD02FF-18E1-4446-9FF6-6CAAD6E32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5437D8A-BA93-4395-B4D7-13A12E50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798E6-766C-4FDA-A72E-0EC41EB5791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6ED803AF-76C1-4CC4-9FB0-0251C84A94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34"/>
          <a:stretch/>
        </p:blipFill>
        <p:spPr>
          <a:xfrm>
            <a:off x="1524000" y="0"/>
            <a:ext cx="9144000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30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3821A0BD-502F-49B6-8405-EFB2AAADA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C7A2C32-75F2-4F72-A648-42D16DFC9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361F10F-EBAE-47BB-A6BB-2866A19EA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C455-89DD-4EBB-A95C-D220DC3B1F45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9857283-7A84-45D5-8C2E-015CD776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59C10B4-BBEB-42A5-951C-FDE2B517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798E6-766C-4FDA-A72E-0EC41EB5791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44F935A5-A94D-47CC-A89A-05B381FF60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34"/>
          <a:stretch/>
        </p:blipFill>
        <p:spPr>
          <a:xfrm>
            <a:off x="1524000" y="0"/>
            <a:ext cx="9144000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49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979E950-42C2-4024-835A-80A4118D9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3DF976B-65FA-4AA5-8AA6-F725061CF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6B9FE7C-99B2-4E0D-B1F8-A3124ECB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C455-89DD-4EBB-A95C-D220DC3B1F45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44F1978-3506-4CB6-B0D8-DD8E702E3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6E6B252-0330-486B-B23C-3C17C13FA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798E6-766C-4FDA-A72E-0EC41EB5791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C61ADC33-679D-4A53-9F2F-1F82C302B0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34"/>
          <a:stretch/>
        </p:blipFill>
        <p:spPr>
          <a:xfrm>
            <a:off x="1524000" y="0"/>
            <a:ext cx="9144000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3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A9BB81-E3BC-49C8-9C5F-1124C39C5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825161A-71F6-47CE-ADAD-0B3439EA2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714E4D0-E51B-4199-A05C-8AEE7411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C455-89DD-4EBB-A95C-D220DC3B1F45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8642BEC-1B6E-48DB-BE1A-FC134E911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ABB651C-7254-417D-9C8E-1ABD52132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798E6-766C-4FDA-A72E-0EC41EB5791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FA246DD4-E741-4F6D-B817-6548276898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34"/>
          <a:stretch/>
        </p:blipFill>
        <p:spPr>
          <a:xfrm>
            <a:off x="1524000" y="0"/>
            <a:ext cx="9144000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990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F25151D-64A0-4DB4-95B0-00CE05776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0EB5684-8E75-472E-A464-6D6F5DF7C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D45501B-25E9-45A7-9B4F-15D6B0324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B312A82-826F-4E79-8D29-DCDB91DFA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C455-89DD-4EBB-A95C-D220DC3B1F45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D940A00-9C0E-42CB-92BF-47E9DF9E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A0ABFE4-38FB-4B8B-8178-40308D1E6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798E6-766C-4FDA-A72E-0EC41EB57914}" type="slidenum">
              <a:rPr lang="he-IL" smtClean="0"/>
              <a:t>‹#›</a:t>
            </a:fld>
            <a:endParaRPr lang="he-IL"/>
          </a:p>
        </p:txBody>
      </p:sp>
      <p:pic>
        <p:nvPicPr>
          <p:cNvPr id="8" name="תמונה 7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4BE08D71-21BE-4482-A885-B829B2E5BD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34"/>
          <a:stretch/>
        </p:blipFill>
        <p:spPr>
          <a:xfrm>
            <a:off x="1524000" y="0"/>
            <a:ext cx="9144000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5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495BE89-E313-4066-B644-F6F19F133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83FDE09-A4A8-4591-B460-A357E555E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98C07BE-BAC8-4A47-A0FC-2F8833E5A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833D7171-A73F-4838-880A-B18E0B44F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E7866A6D-E10A-4889-9797-F2884107AD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468F1D6B-1ED4-4102-96A6-87089E9BC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C455-89DD-4EBB-A95C-D220DC3B1F45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3703AEFE-215C-4636-9076-15CEC7519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20E56856-A440-4184-8752-E7B9469E5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798E6-766C-4FDA-A72E-0EC41EB57914}" type="slidenum">
              <a:rPr lang="he-IL" smtClean="0"/>
              <a:t>‹#›</a:t>
            </a:fld>
            <a:endParaRPr lang="he-IL"/>
          </a:p>
        </p:txBody>
      </p:sp>
      <p:pic>
        <p:nvPicPr>
          <p:cNvPr id="10" name="תמונה 9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83C08A4B-29AE-4E7E-8B11-CC75DE3708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34"/>
          <a:stretch/>
        </p:blipFill>
        <p:spPr>
          <a:xfrm>
            <a:off x="1524000" y="0"/>
            <a:ext cx="9144000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9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3B78CA5-1064-4D7E-AEE8-DB43C4AD5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B924180-5D2C-44CE-8D6A-6D57F3A42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C455-89DD-4EBB-A95C-D220DC3B1F45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4395B31B-0091-4402-B2A9-56D1FE95C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B3FC3C7D-ED98-4E8E-91BD-F2F65722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798E6-766C-4FDA-A72E-0EC41EB57914}" type="slidenum">
              <a:rPr lang="he-IL" smtClean="0"/>
              <a:t>‹#›</a:t>
            </a:fld>
            <a:endParaRPr lang="he-IL"/>
          </a:p>
        </p:txBody>
      </p:sp>
      <p:pic>
        <p:nvPicPr>
          <p:cNvPr id="6" name="תמונה 5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66D8FC95-9280-4762-98EB-B98B5664BF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34"/>
          <a:stretch/>
        </p:blipFill>
        <p:spPr>
          <a:xfrm>
            <a:off x="1524000" y="0"/>
            <a:ext cx="9144000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28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A8BE60FC-D0A8-4DE4-AE00-968197617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C455-89DD-4EBB-A95C-D220DC3B1F45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5BB6E959-675D-431E-ACFD-AE256059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E4B9595-DB6B-4893-9DAB-27594B7E2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798E6-766C-4FDA-A72E-0EC41EB57914}" type="slidenum">
              <a:rPr lang="he-IL" smtClean="0"/>
              <a:t>‹#›</a:t>
            </a:fld>
            <a:endParaRPr lang="he-IL"/>
          </a:p>
        </p:txBody>
      </p:sp>
      <p:pic>
        <p:nvPicPr>
          <p:cNvPr id="5" name="תמונה 4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682A999C-4517-4D6F-A24B-EBB687C101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34"/>
          <a:stretch/>
        </p:blipFill>
        <p:spPr>
          <a:xfrm>
            <a:off x="1524000" y="0"/>
            <a:ext cx="9144000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20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36F0584-CF00-49D2-A0D1-E902E9633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D43DF48-94CB-4C8F-9A94-B5F003A44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9FA1091-084E-4327-9DFF-D039D3690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D0F3EA0-C664-4BAC-B36A-5E72F722F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C455-89DD-4EBB-A95C-D220DC3B1F45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E44301F-6457-4251-ACC1-0526BDDC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CFDDBDE-AA30-4410-832C-56AB0A492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798E6-766C-4FDA-A72E-0EC41EB57914}" type="slidenum">
              <a:rPr lang="he-IL" smtClean="0"/>
              <a:t>‹#›</a:t>
            </a:fld>
            <a:endParaRPr lang="he-IL"/>
          </a:p>
        </p:txBody>
      </p:sp>
      <p:pic>
        <p:nvPicPr>
          <p:cNvPr id="8" name="תמונה 7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1625553E-D112-41CC-AC81-35F63360B3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34"/>
          <a:stretch/>
        </p:blipFill>
        <p:spPr>
          <a:xfrm>
            <a:off x="1524000" y="0"/>
            <a:ext cx="9144000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40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09B23E5-8F65-4B4A-BDE2-F0BF1F891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F03FD273-4F28-46DB-B068-A1F67B667E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94AF882-2DCA-41E5-A508-4661191EB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590E4B5-46D8-4AFD-8E28-6A6F009EE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C455-89DD-4EBB-A95C-D220DC3B1F45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72328C9-5E0E-4CDE-BF21-69C392ED6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C001BEF-55D5-448F-9AC8-E07357AFD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798E6-766C-4FDA-A72E-0EC41EB57914}" type="slidenum">
              <a:rPr lang="he-IL" smtClean="0"/>
              <a:t>‹#›</a:t>
            </a:fld>
            <a:endParaRPr lang="he-IL"/>
          </a:p>
        </p:txBody>
      </p:sp>
      <p:pic>
        <p:nvPicPr>
          <p:cNvPr id="8" name="תמונה 7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EBEE5012-D6C6-408A-98B2-2188869A92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34"/>
          <a:stretch/>
        </p:blipFill>
        <p:spPr>
          <a:xfrm>
            <a:off x="1524000" y="0"/>
            <a:ext cx="9144000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68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AB52A57-4258-4C73-A288-3DC49EFAC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6279AE4-3EDD-4520-BE5D-FFB3D41D6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5C5BE91-D501-441F-84A9-E7E4A0E9D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3C455-89DD-4EBB-A95C-D220DC3B1F45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75151FD-FDFC-4B40-812E-336A2AF133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761248-0234-4288-94A4-BEC0E4F00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798E6-766C-4FDA-A72E-0EC41EB579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994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D2FF5889-67BC-420B-9E8C-C78279D49B1F}"/>
              </a:ext>
            </a:extLst>
          </p:cNvPr>
          <p:cNvSpPr txBox="1"/>
          <p:nvPr/>
        </p:nvSpPr>
        <p:spPr>
          <a:xfrm>
            <a:off x="715617" y="2491409"/>
            <a:ext cx="1103906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0" b="1" dirty="0">
                <a:solidFill>
                  <a:srgbClr val="14905E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לעוף על הזכויות 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A32BD7E8-54CE-4E30-A5A0-581B2F0D6ECE}"/>
              </a:ext>
            </a:extLst>
          </p:cNvPr>
          <p:cNvSpPr txBox="1"/>
          <p:nvPr/>
        </p:nvSpPr>
        <p:spPr>
          <a:xfrm>
            <a:off x="715617" y="4088295"/>
            <a:ext cx="1103906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dirty="0">
                <a:latin typeface="Gisha" panose="020B0502040204020203" pitchFamily="34" charset="-79"/>
                <a:cs typeface="Gisha" panose="020B0502040204020203" pitchFamily="34" charset="-79"/>
              </a:rPr>
              <a:t>טריוויה בנושא זכויות עובדות ועובדים 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0B1C30-58A7-49BC-8755-156120F3984F}"/>
              </a:ext>
            </a:extLst>
          </p:cNvPr>
          <p:cNvSpPr txBox="1"/>
          <p:nvPr/>
        </p:nvSpPr>
        <p:spPr>
          <a:xfrm>
            <a:off x="715616" y="5327373"/>
            <a:ext cx="1103906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יום הכשרה צוותי הנהגה </a:t>
            </a:r>
          </a:p>
        </p:txBody>
      </p:sp>
    </p:spTree>
    <p:extLst>
      <p:ext uri="{BB962C8B-B14F-4D97-AF65-F5344CB8AC3E}">
        <p14:creationId xmlns:p14="http://schemas.microsoft.com/office/powerpoint/2010/main" val="1013464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046922" y="2107982"/>
            <a:ext cx="10257183" cy="4360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9. </a:t>
            </a:r>
            <a:r>
              <a:rPr lang="he-IL" sz="2400" b="1" dirty="0">
                <a:solidFill>
                  <a:srgbClr val="14905E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"היעדר תלוש שכר"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</a:t>
            </a:r>
            <a:r>
              <a:rPr lang="he-IL" sz="2400" b="1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- </a:t>
            </a:r>
            <a:r>
              <a:rPr lang="he-IL" sz="2400" b="1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מה אנחנו יכולים לדרוש ממעסיק שלא מסר תלוש?</a:t>
            </a:r>
            <a:endParaRPr lang="en-US" sz="2400" b="1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פיצוי של עד 5000 ₪ על כל תלוש חסר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תוספת של 2 ₪ לכל שעת עבודה בחודש שלאחר מכן.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אם הוא לא מוסר את התלוש תוך 15 יום – ניתן להגיש נגדו תלונה פלילית.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צבירה נוספת של יום מחלה עבור כל חודש שלא קיבלנו תלוש.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endParaRPr lang="he-IL" sz="48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E7531876-7730-480B-A49C-1368E89D4856}"/>
              </a:ext>
            </a:extLst>
          </p:cNvPr>
          <p:cNvCxnSpPr>
            <a:cxnSpLocks/>
          </p:cNvCxnSpPr>
          <p:nvPr/>
        </p:nvCxnSpPr>
        <p:spPr>
          <a:xfrm>
            <a:off x="5698435" y="3429000"/>
            <a:ext cx="5181600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35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603513" y="2107982"/>
            <a:ext cx="9700592" cy="4360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10. </a:t>
            </a:r>
            <a:r>
              <a:rPr lang="he-IL" sz="2400" b="1" dirty="0">
                <a:solidFill>
                  <a:srgbClr val="14905E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"זמן הפסקה"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</a:t>
            </a:r>
            <a:r>
              <a:rPr lang="he-IL" sz="2400" b="1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- </a:t>
            </a: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כמה זמן הפסקה מגיע לעובד לפי החוק?</a:t>
            </a:r>
            <a:endParaRPr lang="en-US" sz="2400" b="1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על כל שעת עבודה 5 דק הפסקה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רק במשמרת של 6 שעות ומעלה- 45 דק' הפסקה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על כל 8 שעות 45 דקות. 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15 דק' במשמרת בעבודה קלה, ו30 דק' במשמרת בעבודה פיזית.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endParaRPr lang="he-IL" sz="48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B40CA5B9-1843-44EF-B0D4-7735F469898B}"/>
              </a:ext>
            </a:extLst>
          </p:cNvPr>
          <p:cNvCxnSpPr>
            <a:cxnSpLocks/>
          </p:cNvCxnSpPr>
          <p:nvPr/>
        </p:nvCxnSpPr>
        <p:spPr>
          <a:xfrm>
            <a:off x="4373217" y="4091609"/>
            <a:ext cx="6453809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79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603513" y="2107982"/>
            <a:ext cx="9700592" cy="54684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11. </a:t>
            </a:r>
            <a:r>
              <a:rPr lang="he-IL" sz="2400" b="1" dirty="0">
                <a:solidFill>
                  <a:srgbClr val="14905E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"המתנה למשמרת"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</a:t>
            </a:r>
            <a:r>
              <a:rPr lang="he-IL" sz="2400" b="1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- </a:t>
            </a: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הזמינו אותי למשמרת בשעה 16:00, אבל היו מעט לקוחות כשהגעתי ובפועל נכנסתי למשמרת רק ב-17:00. האם צריך לשלם לי על הזמן שחיכיתי לעלות למשמרת?</a:t>
            </a:r>
            <a:endParaRPr lang="he-IL" sz="2400" b="1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914400" lvl="1" indent="-4572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לא, על זמן שלא עבדתי לא מגיע לי שכר.</a:t>
            </a:r>
            <a:endParaRPr lang="he-IL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914400" lvl="1" indent="-4572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לא, רק אם זמן ההמתנה הוא מעל שעה וחצי צריך לשלם.</a:t>
            </a:r>
            <a:endParaRPr lang="he-IL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914400" lvl="1" indent="-4572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כן, 70 אחוז משכר המינימום לפחות!</a:t>
            </a:r>
            <a:endParaRPr lang="he-IL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914400" lvl="1" indent="-4572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כן, צריך לשלם לי מהרגע שהגעתי למקום העבודה.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endParaRPr lang="he-IL" sz="48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F9D96A0F-E322-4419-9046-815A9B343531}"/>
              </a:ext>
            </a:extLst>
          </p:cNvPr>
          <p:cNvCxnSpPr>
            <a:cxnSpLocks/>
          </p:cNvCxnSpPr>
          <p:nvPr/>
        </p:nvCxnSpPr>
        <p:spPr>
          <a:xfrm>
            <a:off x="4280452" y="6477000"/>
            <a:ext cx="6453809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99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9B9895FB-FDAB-45EE-A126-E1B266ED7204}"/>
              </a:ext>
            </a:extLst>
          </p:cNvPr>
          <p:cNvSpPr txBox="1"/>
          <p:nvPr/>
        </p:nvSpPr>
        <p:spPr>
          <a:xfrm>
            <a:off x="1603513" y="2107982"/>
            <a:ext cx="9700592" cy="4360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12. </a:t>
            </a:r>
            <a:r>
              <a:rPr lang="he-IL" sz="2400" b="1" dirty="0">
                <a:solidFill>
                  <a:srgbClr val="14905E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"תשלום על הפסקה"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</a:t>
            </a:r>
            <a:r>
              <a:rPr lang="he-IL" sz="2400" b="1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- </a:t>
            </a: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האם חובה לשלם על זמן הפסקה?</a:t>
            </a:r>
            <a:endParaRPr lang="en-US" sz="2400" b="1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914400" lvl="1" indent="-4572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כן, תשלום מלא.</a:t>
            </a:r>
            <a:endParaRPr lang="he-IL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914400" lvl="1" indent="-4572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כן, אבל רק חצי מהשכר הרגיל.</a:t>
            </a:r>
            <a:endParaRPr lang="he-IL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914400" lvl="1" indent="-4572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לא, ההפסקה היא על חשבון העובד.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914400" lvl="1" indent="-4572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endParaRPr lang="he-IL" sz="48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cxnSp>
        <p:nvCxnSpPr>
          <p:cNvPr id="4" name="מחבר ישר 3">
            <a:extLst>
              <a:ext uri="{FF2B5EF4-FFF2-40B4-BE49-F238E27FC236}">
                <a16:creationId xmlns:a16="http://schemas.microsoft.com/office/drawing/2014/main" id="{6FE570A0-8DFA-4029-AC06-253DE4048B78}"/>
              </a:ext>
            </a:extLst>
          </p:cNvPr>
          <p:cNvCxnSpPr>
            <a:cxnSpLocks/>
          </p:cNvCxnSpPr>
          <p:nvPr/>
        </p:nvCxnSpPr>
        <p:spPr>
          <a:xfrm>
            <a:off x="5950225" y="4772128"/>
            <a:ext cx="4929809" cy="8594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85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603513" y="2107982"/>
            <a:ext cx="9700592" cy="557101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222222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13. </a:t>
            </a:r>
            <a:r>
              <a:rPr lang="he-IL" sz="2400" b="1" dirty="0">
                <a:solidFill>
                  <a:srgbClr val="14905E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"התאגדויות נוער"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</a:t>
            </a:r>
            <a:r>
              <a:rPr lang="he-IL" sz="2400" b="1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- </a:t>
            </a: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באיזה מהרשתות הבאות העובדים </a:t>
            </a:r>
            <a:r>
              <a:rPr lang="he-IL" sz="2400" b="1" u="sng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לא</a:t>
            </a: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התאגדו בהסתדרות הנוער העובד והלומד?</a:t>
            </a:r>
            <a:endParaRPr lang="en-US" sz="2400" b="1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ארומה</a:t>
            </a:r>
            <a:endParaRPr lang="he-IL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 err="1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בורגראנץ</a:t>
            </a: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'</a:t>
            </a:r>
            <a:endParaRPr lang="he-IL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פיצה האט</a:t>
            </a:r>
            <a:endParaRPr lang="he-IL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דומינוס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endParaRPr lang="he-IL" sz="48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B167895A-CB4F-4323-BC7D-43CC7E7541C1}"/>
              </a:ext>
            </a:extLst>
          </p:cNvPr>
          <p:cNvCxnSpPr>
            <a:cxnSpLocks/>
          </p:cNvCxnSpPr>
          <p:nvPr/>
        </p:nvCxnSpPr>
        <p:spPr>
          <a:xfrm>
            <a:off x="9197008" y="3932583"/>
            <a:ext cx="1868556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45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603513" y="2107982"/>
            <a:ext cx="9700592" cy="4360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14. </a:t>
            </a:r>
            <a:r>
              <a:rPr lang="he-IL" sz="2400" b="1" dirty="0">
                <a:solidFill>
                  <a:srgbClr val="14905E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"לא בכל תנאי"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</a:t>
            </a:r>
            <a:r>
              <a:rPr lang="he-IL" sz="2400" b="1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- </a:t>
            </a: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באיזה מהתנאים הבאים אסור להעסיק בני נוער?</a:t>
            </a:r>
            <a:endParaRPr lang="en-US" sz="2400" b="1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סחיבת משקלים כבדים לאורך זמן</a:t>
            </a:r>
            <a:endParaRPr lang="he-IL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עבודה בתנאי חום או קור קיצוניים</a:t>
            </a:r>
            <a:endParaRPr lang="he-IL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עבודה בגובה</a:t>
            </a:r>
            <a:endParaRPr lang="he-IL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כל התשובות נכונות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endParaRPr lang="he-IL" sz="48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9C0FF8A3-1354-4965-ABB7-C85BF5E768D7}"/>
              </a:ext>
            </a:extLst>
          </p:cNvPr>
          <p:cNvCxnSpPr>
            <a:cxnSpLocks/>
          </p:cNvCxnSpPr>
          <p:nvPr/>
        </p:nvCxnSpPr>
        <p:spPr>
          <a:xfrm>
            <a:off x="7885043" y="5324061"/>
            <a:ext cx="2941982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44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603513" y="2107982"/>
            <a:ext cx="9700592" cy="37038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15. </a:t>
            </a:r>
            <a:r>
              <a:rPr lang="he-IL" sz="2400" b="1" dirty="0">
                <a:solidFill>
                  <a:srgbClr val="14905E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"אופן תשלום שכר"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</a:t>
            </a:r>
            <a:r>
              <a:rPr lang="he-IL" sz="2400" b="1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- </a:t>
            </a: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איך המעסיק צריך להעביר לי את המשכורת?</a:t>
            </a:r>
            <a:endParaRPr lang="en-US" sz="2400" b="1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רק במזומן</a:t>
            </a:r>
            <a:endParaRPr lang="he-IL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רק בצ'ק או העברה לחשבון בנק</a:t>
            </a:r>
            <a:endParaRPr lang="he-IL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לא משנה איך, כל עוד הוא נותן לי תלוש משכורת מסודר בסוף כל חודש</a:t>
            </a:r>
            <a:r>
              <a:rPr lang="he-IL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endParaRPr lang="he-IL" sz="48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1B1F6D13-E267-4F01-9978-02634299702B}"/>
              </a:ext>
            </a:extLst>
          </p:cNvPr>
          <p:cNvCxnSpPr>
            <a:cxnSpLocks/>
          </p:cNvCxnSpPr>
          <p:nvPr/>
        </p:nvCxnSpPr>
        <p:spPr>
          <a:xfrm>
            <a:off x="1842052" y="4714461"/>
            <a:ext cx="8971720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99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3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603513" y="2107982"/>
            <a:ext cx="9700592" cy="34573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lvl="0" indent="-342900" algn="just" rtl="1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e-IL" sz="2400" b="1" dirty="0">
                <a:latin typeface="Gisha" panose="020B0502040204020203" pitchFamily="34" charset="-79"/>
                <a:cs typeface="Gisha" panose="020B0502040204020203" pitchFamily="34" charset="-79"/>
              </a:rPr>
              <a:t>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שכר המינימום" </a:t>
            </a:r>
            <a:r>
              <a:rPr lang="he-IL" sz="2400" b="1" dirty="0">
                <a:latin typeface="Gisha" panose="020B0502040204020203" pitchFamily="34" charset="-79"/>
                <a:cs typeface="Gisha" panose="020B0502040204020203" pitchFamily="34" charset="-79"/>
              </a:rPr>
              <a:t>- מהו שכר המינימום לשעה? </a:t>
            </a:r>
            <a:endParaRPr lang="en-US" sz="2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latin typeface="Gisha" panose="020B0502040204020203" pitchFamily="34" charset="-79"/>
                <a:cs typeface="Gisha" panose="020B0502040204020203" pitchFamily="34" charset="-79"/>
              </a:rPr>
              <a:t>גיל 16 23.12 ₪, גיל 17 25 ₪, גיל 18 ומעלה 28.94 ₪.</a:t>
            </a:r>
            <a:endParaRPr 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latin typeface="Gisha" panose="020B0502040204020203" pitchFamily="34" charset="-79"/>
                <a:cs typeface="Gisha" panose="020B0502040204020203" pitchFamily="34" charset="-79"/>
              </a:rPr>
              <a:t>גיל 16 22.98 ₪, גיל 17 25.43 ₪, גיל 18 ומעלה 29.12 ₪.</a:t>
            </a:r>
            <a:endParaRPr 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latin typeface="Gisha" panose="020B0502040204020203" pitchFamily="34" charset="-79"/>
                <a:cs typeface="Gisha" panose="020B0502040204020203" pitchFamily="34" charset="-79"/>
              </a:rPr>
              <a:t>גיל 16 21.98 ₪, גיל 17 24.33 ₪, גיל 18 ומעלה 26.88 ₪.</a:t>
            </a:r>
            <a:endParaRPr 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sz="4800" dirty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</p:txBody>
      </p:sp>
      <p:cxnSp>
        <p:nvCxnSpPr>
          <p:cNvPr id="4" name="מחבר ישר 3">
            <a:extLst>
              <a:ext uri="{FF2B5EF4-FFF2-40B4-BE49-F238E27FC236}">
                <a16:creationId xmlns:a16="http://schemas.microsoft.com/office/drawing/2014/main" id="{7CA9A3B3-F443-4EF5-AC0C-47ACF9E29723}"/>
              </a:ext>
            </a:extLst>
          </p:cNvPr>
          <p:cNvCxnSpPr/>
          <p:nvPr/>
        </p:nvCxnSpPr>
        <p:spPr>
          <a:xfrm>
            <a:off x="3326296" y="3975652"/>
            <a:ext cx="7726017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048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378226" y="1670661"/>
            <a:ext cx="9700592" cy="632993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2. </a:t>
            </a:r>
            <a:r>
              <a:rPr lang="he-IL" sz="2400" b="1" dirty="0">
                <a:solidFill>
                  <a:srgbClr val="14905E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"תשלום על התלמדות"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</a:t>
            </a:r>
            <a:r>
              <a:rPr lang="he-IL" sz="2400" b="1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- </a:t>
            </a:r>
            <a:r>
              <a:rPr lang="he-IL" sz="2400" b="1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אמרו לי מראש שבשביל לעבוד בעבודה מסוימת אני חייבת להגיע ל4 משמרות התלמדות, ושלא יהיה תשלום עד שלא אלמד את העבודה. זה חוקי?</a:t>
            </a:r>
            <a:endParaRPr lang="en-US" sz="2400" b="1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בעבודות של הגשת מזון בלבד המעסיק יכול לדרוש ממך להגיע להתלמדות ולא לשלם לך עליה.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אין דבר כזה! כל שעה של ישיבה, התלמדות וכל דבר שאת מחויבת להגיע אליו בעבודה- מחויב בתשלום שכר מינימום לפחות.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על שעת התלמדות ניתן לשלם רק 75% משכר המינימום.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endParaRPr 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sz="4800" dirty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DBB3A432-97B5-4E29-BC88-7F2863A6E858}"/>
              </a:ext>
            </a:extLst>
          </p:cNvPr>
          <p:cNvCxnSpPr>
            <a:cxnSpLocks/>
          </p:cNvCxnSpPr>
          <p:nvPr/>
        </p:nvCxnSpPr>
        <p:spPr>
          <a:xfrm>
            <a:off x="1378226" y="5247861"/>
            <a:ext cx="8892209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02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603513" y="2107982"/>
            <a:ext cx="9700592" cy="46679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latin typeface="Gisha" panose="020B0502040204020203" pitchFamily="34" charset="-79"/>
                <a:cs typeface="Gisha" panose="020B0502040204020203" pitchFamily="34" charset="-79"/>
              </a:rPr>
              <a:t>3. 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"החזר נסיעות" </a:t>
            </a:r>
            <a:r>
              <a:rPr lang="he-IL" sz="2400" b="1" dirty="0">
                <a:latin typeface="Gisha" panose="020B0502040204020203" pitchFamily="34" charset="-79"/>
                <a:cs typeface="Gisha" panose="020B0502040204020203" pitchFamily="34" charset="-79"/>
              </a:rPr>
              <a:t>- "מי שגר מעל שתי תחנות אוטובוס או מעל 500 מטר מהעבודה זכאי להחזר נסיעות". כמה החזרי נסיעות מגיע לי?</a:t>
            </a:r>
            <a:endParaRPr lang="en-US" sz="2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latin typeface="Gisha" panose="020B0502040204020203" pitchFamily="34" charset="-79"/>
                <a:cs typeface="Gisha" panose="020B0502040204020203" pitchFamily="34" charset="-79"/>
              </a:rPr>
              <a:t>שקל לכל קילומטר בין הבית שלי לעבודה עד ל-22.60 ₪ ליום עבודה.</a:t>
            </a:r>
            <a:endParaRPr 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latin typeface="Gisha" panose="020B0502040204020203" pitchFamily="34" charset="-79"/>
                <a:cs typeface="Gisha" panose="020B0502040204020203" pitchFamily="34" charset="-79"/>
              </a:rPr>
              <a:t>כמה שעולה חופשי חדשי</a:t>
            </a:r>
            <a:endParaRPr 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latin typeface="Gisha" panose="020B0502040204020203" pitchFamily="34" charset="-79"/>
                <a:cs typeface="Gisha" panose="020B0502040204020203" pitchFamily="34" charset="-79"/>
              </a:rPr>
              <a:t>כמה שעלה לי ככה צריך להחזיר לי</a:t>
            </a:r>
            <a:endParaRPr 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latin typeface="Gisha" panose="020B0502040204020203" pitchFamily="34" charset="-79"/>
                <a:cs typeface="Gisha" panose="020B0502040204020203" pitchFamily="34" charset="-79"/>
              </a:rPr>
              <a:t>עלות מינימלית בתחבורה ציבורית עד סכום של 22.60 ₪ ליום עבודה.</a:t>
            </a:r>
            <a:endParaRPr 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sz="4800" dirty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4D0AEA64-03F0-4EB3-ABAC-6EE685B8053F}"/>
              </a:ext>
            </a:extLst>
          </p:cNvPr>
          <p:cNvCxnSpPr>
            <a:cxnSpLocks/>
          </p:cNvCxnSpPr>
          <p:nvPr/>
        </p:nvCxnSpPr>
        <p:spPr>
          <a:xfrm>
            <a:off x="1649895" y="5910469"/>
            <a:ext cx="8892209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81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007165" y="2107982"/>
            <a:ext cx="10296940" cy="41139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4. </a:t>
            </a:r>
            <a:r>
              <a:rPr lang="he-IL" sz="2400" b="1" dirty="0">
                <a:solidFill>
                  <a:srgbClr val="14905E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"גיל תחילת עבודה"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</a:t>
            </a:r>
            <a:r>
              <a:rPr lang="he-IL" sz="2400" b="1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- </a:t>
            </a:r>
            <a:r>
              <a:rPr lang="he-IL" sz="2400" b="1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מאיזה גיל מותר להתחיל להעסיק בנות ובני נוער?</a:t>
            </a:r>
            <a:endParaRPr lang="en-US" sz="2400" b="1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מגיל 14 בחופשות ומגיל 16 במהלך שנת הלימודים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מגיל 13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בכל גיל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תלוי בסוג העבודה. בגדול מגיל 15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algn="ctr"/>
            <a:r>
              <a:rPr lang="he-IL" sz="4800" dirty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F68BBB63-4A01-4F28-A10E-A8662FB93BE3}"/>
              </a:ext>
            </a:extLst>
          </p:cNvPr>
          <p:cNvCxnSpPr>
            <a:cxnSpLocks/>
          </p:cNvCxnSpPr>
          <p:nvPr/>
        </p:nvCxnSpPr>
        <p:spPr>
          <a:xfrm>
            <a:off x="1994451" y="3402495"/>
            <a:ext cx="8892209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480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603513" y="2107982"/>
            <a:ext cx="9700592" cy="41139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5. </a:t>
            </a:r>
            <a:r>
              <a:rPr lang="he-IL" sz="2400" b="1" dirty="0">
                <a:solidFill>
                  <a:srgbClr val="14905E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"הגנה על הנוער בעבודה"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- </a:t>
            </a: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אסור להעסיק נוער ב...</a:t>
            </a:r>
            <a:endParaRPr lang="en-US" sz="2400" b="1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שעות נוספות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שבת 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החל מהשעה 23:00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כל התשובות נכונות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algn="ctr"/>
            <a:r>
              <a:rPr lang="he-IL" sz="4800" dirty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92519B7A-FCE2-4B7A-8A03-606557032032}"/>
              </a:ext>
            </a:extLst>
          </p:cNvPr>
          <p:cNvCxnSpPr>
            <a:cxnSpLocks/>
          </p:cNvCxnSpPr>
          <p:nvPr/>
        </p:nvCxnSpPr>
        <p:spPr>
          <a:xfrm>
            <a:off x="7487478" y="5350564"/>
            <a:ext cx="3664226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12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603513" y="2107982"/>
            <a:ext cx="9700592" cy="41139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6. </a:t>
            </a:r>
            <a:r>
              <a:rPr lang="he-IL" sz="2400" b="1" dirty="0">
                <a:solidFill>
                  <a:srgbClr val="14905E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"שעה נוספת"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- </a:t>
            </a: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מאיזו שעת עבודה סופרים "שעות נוספות"?</a:t>
            </a:r>
            <a:endParaRPr lang="en-US" sz="2400" b="1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מעל 8 שעות ביום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מעל 7 שעות ביום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מעל 9 שעות ביום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בתשלום יומי אין שעות נוספות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algn="ctr"/>
            <a:r>
              <a:rPr lang="he-IL" sz="4800" dirty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D6C2727F-29B2-47CC-8909-DF59301E771E}"/>
              </a:ext>
            </a:extLst>
          </p:cNvPr>
          <p:cNvCxnSpPr>
            <a:cxnSpLocks/>
          </p:cNvCxnSpPr>
          <p:nvPr/>
        </p:nvCxnSpPr>
        <p:spPr>
          <a:xfrm>
            <a:off x="7639879" y="3425686"/>
            <a:ext cx="3664226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54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603513" y="2107982"/>
            <a:ext cx="9700592" cy="34573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7. </a:t>
            </a:r>
            <a:r>
              <a:rPr lang="he-IL" sz="2400" b="1" dirty="0">
                <a:solidFill>
                  <a:srgbClr val="14905E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"שכר בלילה"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- </a:t>
            </a: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כמה צריך לשלם על שעת עבודה בלילה?</a:t>
            </a:r>
            <a:endParaRPr lang="en-US" sz="2400" b="1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125% מהשכר הרגיל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150% מהשכר הרגיל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שכר רגיל, אבל שעות נוספות נספרות שעה אחת מוקדם יותר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algn="ctr"/>
            <a:r>
              <a:rPr lang="he-IL" sz="4800" dirty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E7873DE0-9A81-4904-9EDC-3F8874AAD0A1}"/>
              </a:ext>
            </a:extLst>
          </p:cNvPr>
          <p:cNvCxnSpPr>
            <a:cxnSpLocks/>
          </p:cNvCxnSpPr>
          <p:nvPr/>
        </p:nvCxnSpPr>
        <p:spPr>
          <a:xfrm>
            <a:off x="2994991" y="4790660"/>
            <a:ext cx="7832036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80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578C4BF-AA5A-4879-9ED8-CA0CC0121C6F}"/>
              </a:ext>
            </a:extLst>
          </p:cNvPr>
          <p:cNvSpPr txBox="1"/>
          <p:nvPr/>
        </p:nvSpPr>
        <p:spPr>
          <a:xfrm>
            <a:off x="1603513" y="2107982"/>
            <a:ext cx="9700592" cy="41139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8. </a:t>
            </a:r>
            <a:r>
              <a:rPr lang="he-IL" sz="2400" b="1" dirty="0">
                <a:solidFill>
                  <a:srgbClr val="14905E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"תלוש שכר"</a:t>
            </a:r>
            <a:r>
              <a:rPr lang="he-IL" sz="2400" b="1" dirty="0">
                <a:solidFill>
                  <a:srgbClr val="14905E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- </a:t>
            </a:r>
            <a:r>
              <a:rPr lang="he-IL" sz="2400" b="1" dirty="0">
                <a:solidFill>
                  <a:srgbClr val="222222"/>
                </a:solidFill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למה צריך תלושי שכר?</a:t>
            </a:r>
            <a:endParaRPr lang="en-US" sz="2400" b="1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כדי שהעובד יוכל להוכיח שהועסק אצל המעסיק בחודש מסוים.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כדי שהעובד ידע כמה כסף הוא קיבל ועבור מה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שיהיה שמור את הפרטים של המעסיק.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2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כל התשובות נכונות</a:t>
            </a:r>
            <a:endParaRPr lang="en-US" sz="24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algn="ctr"/>
            <a:r>
              <a:rPr lang="he-IL" sz="4800" dirty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E4219599-9ECF-4A8B-A5D0-B198C311DE92}"/>
              </a:ext>
            </a:extLst>
          </p:cNvPr>
          <p:cNvCxnSpPr>
            <a:cxnSpLocks/>
          </p:cNvCxnSpPr>
          <p:nvPr/>
        </p:nvCxnSpPr>
        <p:spPr>
          <a:xfrm>
            <a:off x="7659756" y="5347251"/>
            <a:ext cx="3352801" cy="0"/>
          </a:xfrm>
          <a:prstGeom prst="line">
            <a:avLst/>
          </a:prstGeom>
          <a:ln w="38100">
            <a:solidFill>
              <a:srgbClr val="1490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6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E08DF7A70BAA45907A1E2CA9B4DC90" ma:contentTypeVersion="8" ma:contentTypeDescription="Create a new document." ma:contentTypeScope="" ma:versionID="e67c648c155c2ac2d47ac0b284c64ae7">
  <xsd:schema xmlns:xsd="http://www.w3.org/2001/XMLSchema" xmlns:xs="http://www.w3.org/2001/XMLSchema" xmlns:p="http://schemas.microsoft.com/office/2006/metadata/properties" xmlns:ns2="5a1b7265-2cd5-4237-9bec-2c3261b877b6" targetNamespace="http://schemas.microsoft.com/office/2006/metadata/properties" ma:root="true" ma:fieldsID="b2fc91190d4971feac154771f6145c24" ns2:_="">
    <xsd:import namespace="5a1b7265-2cd5-4237-9bec-2c3261b877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1b7265-2cd5-4237-9bec-2c3261b87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1BF795-D19A-4BCB-8C16-A792CB6F0AE4}"/>
</file>

<file path=customXml/itemProps2.xml><?xml version="1.0" encoding="utf-8"?>
<ds:datastoreItem xmlns:ds="http://schemas.openxmlformats.org/officeDocument/2006/customXml" ds:itemID="{043D7CE0-E20E-4C13-8E49-DBE38F3615E4}"/>
</file>

<file path=customXml/itemProps3.xml><?xml version="1.0" encoding="utf-8"?>
<ds:datastoreItem xmlns:ds="http://schemas.openxmlformats.org/officeDocument/2006/customXml" ds:itemID="{D6236049-C7D3-49BE-B9FC-90A21B673A2D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718</Words>
  <Application>Microsoft Office PowerPoint</Application>
  <PresentationFormat>מסך רחב</PresentationFormat>
  <Paragraphs>82</Paragraphs>
  <Slides>17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Gisha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פרי שושן</dc:creator>
  <cp:lastModifiedBy>יואב כהן</cp:lastModifiedBy>
  <cp:revision>2</cp:revision>
  <dcterms:created xsi:type="dcterms:W3CDTF">2021-10-21T09:44:44Z</dcterms:created>
  <dcterms:modified xsi:type="dcterms:W3CDTF">2021-10-27T08:18:09Z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0x0101001DE08DF7A70BAA45907A1E2CA9B4DC90</vt:lpwstr>
  </property>
</Properties>
</file>