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7" d="100"/>
          <a:sy n="67" d="100"/>
        </p:scale>
        <p:origin x="6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נכון או לא נכו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2A54C80-263E-416B-A8E0-580EDEADCBDC}" type="datetimeFigureOut">
              <a:rPr lang="en-US" dirty="0"/>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he.wikipedia.org/wiki/%D7%A4%D7%95%D7%98%D7%95%D7%A1%D7%99%D7%A0%D7%AA%D7%96%D7%94" TargetMode="External"/><Relationship Id="rId3" Type="http://schemas.openxmlformats.org/officeDocument/2006/relationships/hyperlink" Target="https://he.wikipedia.org/wiki/%D7%9E%D7%A2%D7%A8%D7%9B%D7%AA_%D7%90%D7%A7%D7%95%D7%9C%D7%95%D7%92%D7%99%D7%AA" TargetMode="External"/><Relationship Id="rId7" Type="http://schemas.openxmlformats.org/officeDocument/2006/relationships/hyperlink" Target="https://he.wikipedia.org/wiki/%D7%98%D7%91%D7%99%D7%A2%D7%AA_%D7%A8%D7%92%D7%9C_%D7%A4%D7%97%D7%9E%D7%A0%D7%99%D7%AA" TargetMode="External"/><Relationship Id="rId2" Type="http://schemas.openxmlformats.org/officeDocument/2006/relationships/hyperlink" Target="https://he.wikipedia.org/wiki/%D7%91%D7%99%D7%A7%D7%95%D7%A9" TargetMode="External"/><Relationship Id="rId1" Type="http://schemas.openxmlformats.org/officeDocument/2006/relationships/slideLayout" Target="../slideLayouts/slideLayout2.xml"/><Relationship Id="rId6" Type="http://schemas.openxmlformats.org/officeDocument/2006/relationships/hyperlink" Target="https://he.wikipedia.org/wiki/%D7%98%D7%91%D7%99%D7%A2%D7%AA_%D7%A8%D7%92%D7%9C_%D7%90%D7%A7%D7%95%D7%9C%D7%95%D7%92%D7%99%D7%AA#cite_note-1" TargetMode="External"/><Relationship Id="rId5" Type="http://schemas.openxmlformats.org/officeDocument/2006/relationships/hyperlink" Target="https://he.wikipedia.org/wiki/%D7%90%D7%95%D7%9B%D7%9C%D7%95%D7%A1%D7%99%D7%99%D7%94" TargetMode="External"/><Relationship Id="rId10" Type="http://schemas.openxmlformats.org/officeDocument/2006/relationships/hyperlink" Target="https://he.wikipedia.org/wiki/%D7%AA%D7%97%D7%A0%D7%AA_%D7%9B%D7%95%D7%97_%D7%94%D7%99%D7%93%D7%A8%D7%95%D7%90%D7%9C%D7%A7%D7%98%D7%A8%D7%99%D7%AA" TargetMode="External"/><Relationship Id="rId4" Type="http://schemas.openxmlformats.org/officeDocument/2006/relationships/hyperlink" Target="https://he.wikipedia.org/wiki/%D7%9B%D7%93%D7%95%D7%A8_%D7%94%D7%90%D7%A8%D7%A5" TargetMode="External"/><Relationship Id="rId9" Type="http://schemas.openxmlformats.org/officeDocument/2006/relationships/hyperlink" Target="https://he.wikipedia.org/wiki/%D7%93%D7%9C%D7%A7_%D7%9E%D7%90%D7%95%D7%91%D7%A0%D7%99%D7%9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E780DA2-258B-4109-9668-B3373A2D1527}"/>
              </a:ext>
            </a:extLst>
          </p:cNvPr>
          <p:cNvSpPr>
            <a:spLocks noGrp="1"/>
          </p:cNvSpPr>
          <p:nvPr>
            <p:ph type="ctrTitle"/>
          </p:nvPr>
        </p:nvSpPr>
        <p:spPr/>
        <p:txBody>
          <a:bodyPr/>
          <a:lstStyle/>
          <a:p>
            <a:r>
              <a:rPr lang="he-IL" dirty="0">
                <a:cs typeface="+mn-cs"/>
              </a:rPr>
              <a:t>מהי טביעת הרגל האקולוגית של השבט שלי?</a:t>
            </a:r>
          </a:p>
        </p:txBody>
      </p:sp>
      <p:sp>
        <p:nvSpPr>
          <p:cNvPr id="3" name="כותרת משנה 2">
            <a:extLst>
              <a:ext uri="{FF2B5EF4-FFF2-40B4-BE49-F238E27FC236}">
                <a16:creationId xmlns:a16="http://schemas.microsoft.com/office/drawing/2014/main" id="{897E0370-3705-4135-B639-34B4A0B43702}"/>
              </a:ext>
            </a:extLst>
          </p:cNvPr>
          <p:cNvSpPr>
            <a:spLocks noGrp="1"/>
          </p:cNvSpPr>
          <p:nvPr>
            <p:ph type="subTitle" idx="1"/>
          </p:nvPr>
        </p:nvSpPr>
        <p:spPr/>
        <p:txBody>
          <a:bodyPr/>
          <a:lstStyle/>
          <a:p>
            <a:r>
              <a:rPr lang="he-IL" dirty="0" err="1"/>
              <a:t>בחן.י</a:t>
            </a:r>
            <a:r>
              <a:rPr lang="he-IL" dirty="0"/>
              <a:t> את עצמך.</a:t>
            </a:r>
          </a:p>
        </p:txBody>
      </p:sp>
    </p:spTree>
    <p:extLst>
      <p:ext uri="{BB962C8B-B14F-4D97-AF65-F5344CB8AC3E}">
        <p14:creationId xmlns:p14="http://schemas.microsoft.com/office/powerpoint/2010/main" val="223190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a:xfrm>
            <a:off x="677333" y="609600"/>
            <a:ext cx="8914341" cy="1320800"/>
          </a:xfrm>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בשבטים ובהנהגות, לפעילויות החוץ – משתמשים באוטובוסים או שהפעילויות קרובות?</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a:xfrm>
            <a:off x="677333" y="2367627"/>
            <a:ext cx="8596668" cy="3880773"/>
          </a:xfrm>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באזור השבט</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הרוב באזור השבט</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מתחלק חצי-חצי</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הרוב מחוץ לאזור השבט</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רק מחוץ לאזור השבט</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305496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a:xfrm>
            <a:off x="677333" y="609600"/>
            <a:ext cx="8914341" cy="1320800"/>
          </a:xfrm>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האם בשבט ובהנהגות יש דברים שנקנו ואינם בשימוש?</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a:xfrm>
            <a:off x="677333" y="2367627"/>
            <a:ext cx="8596668" cy="3880773"/>
          </a:xfrm>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ממש 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כמעט ולא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יש ויש</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יש כמה וכמה</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יש מלא</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44745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a:xfrm>
            <a:off x="677333" y="609600"/>
            <a:ext cx="8914341" cy="1320800"/>
          </a:xfrm>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סיכום</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a:xfrm>
            <a:off x="677333" y="2367627"/>
            <a:ext cx="8596668" cy="3880773"/>
          </a:xfrm>
        </p:spPr>
        <p:txBody>
          <a:bodyPr/>
          <a:lstStyle/>
          <a:p>
            <a:pPr algn="r" rtl="1">
              <a:lnSpc>
                <a:spcPct val="107000"/>
              </a:lnSpc>
              <a:spcAft>
                <a:spcPts val="800"/>
              </a:spcAft>
            </a:pPr>
            <a:r>
              <a:rPr lang="he-IL" sz="1800" b="1" dirty="0">
                <a:effectLst/>
                <a:latin typeface="Calibri" panose="020F0502020204030204" pitchFamily="34" charset="0"/>
                <a:ea typeface="Calibri" panose="020F0502020204030204" pitchFamily="34" charset="0"/>
              </a:rPr>
              <a:t>סכמו את מספרי התשובות שעליהן </a:t>
            </a:r>
            <a:r>
              <a:rPr lang="he-IL" sz="1800" b="1" dirty="0" err="1">
                <a:effectLst/>
                <a:latin typeface="Calibri" panose="020F0502020204030204" pitchFamily="34" charset="0"/>
                <a:ea typeface="Calibri" panose="020F0502020204030204" pitchFamily="34" charset="0"/>
              </a:rPr>
              <a:t>עניתם.ן</a:t>
            </a:r>
            <a:r>
              <a:rPr lang="he-IL" sz="1800" b="1" dirty="0">
                <a:effectLst/>
                <a:latin typeface="Calibri" panose="020F0502020204030204" pitchFamily="34" charset="0"/>
                <a:ea typeface="Calibri" panose="020F0502020204030204" pitchFamily="34" charset="0"/>
              </a:rPr>
              <a:t> בשאלון וחלקו ב10</a:t>
            </a:r>
          </a:p>
          <a:p>
            <a:pPr algn="r" rtl="1">
              <a:lnSpc>
                <a:spcPct val="107000"/>
              </a:lnSpc>
              <a:spcAft>
                <a:spcPts val="800"/>
              </a:spcAft>
            </a:pPr>
            <a:r>
              <a:rPr lang="he-IL" b="1" dirty="0">
                <a:latin typeface="Calibri" panose="020F0502020204030204" pitchFamily="34" charset="0"/>
                <a:ea typeface="Calibri" panose="020F0502020204030204" pitchFamily="34" charset="0"/>
              </a:rPr>
              <a:t>התוצאה </a:t>
            </a:r>
            <a:r>
              <a:rPr lang="he-IL" b="1" dirty="0" err="1">
                <a:latin typeface="Calibri" panose="020F0502020204030204" pitchFamily="34" charset="0"/>
                <a:ea typeface="Calibri" panose="020F0502020204030204" pitchFamily="34" charset="0"/>
              </a:rPr>
              <a:t>שקיבלתם.ן</a:t>
            </a:r>
            <a:r>
              <a:rPr lang="he-IL" b="1" dirty="0">
                <a:latin typeface="Calibri" panose="020F0502020204030204" pitchFamily="34" charset="0"/>
                <a:ea typeface="Calibri" panose="020F0502020204030204" pitchFamily="34" charset="0"/>
              </a:rPr>
              <a:t> מעידה על כמות הצריכה שלכם.ן ביחס לכמות כדורי ארץ שצריכים להיות קיימים כדי לממש אותה. (למשל: התוצאה 7 מעידה על הצורך ב7 כדורי ארץ כדי להצליח להתמודד עם הצריכה של השבט)</a:t>
            </a:r>
          </a:p>
          <a:p>
            <a:pPr marL="0" indent="0" algn="r" rtl="1">
              <a:lnSpc>
                <a:spcPct val="107000"/>
              </a:lnSpc>
              <a:spcAft>
                <a:spcPts val="800"/>
              </a:spcAft>
              <a:buNone/>
            </a:pPr>
            <a:endParaRPr lang="he-IL" sz="18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57272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a:xfrm>
            <a:off x="677333" y="609600"/>
            <a:ext cx="8914341" cy="762000"/>
          </a:xfrm>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מהי טביעת רגל אקולוגית?</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a:xfrm>
            <a:off x="549743" y="1371600"/>
            <a:ext cx="9891430" cy="5326912"/>
          </a:xfrm>
        </p:spPr>
        <p:txBody>
          <a:bodyPr>
            <a:normAutofit fontScale="85000" lnSpcReduction="20000"/>
          </a:bodyPr>
          <a:lstStyle/>
          <a:p>
            <a:pPr algn="r" rtl="1">
              <a:lnSpc>
                <a:spcPct val="107000"/>
              </a:lnSpc>
              <a:spcAft>
                <a:spcPts val="800"/>
              </a:spcAft>
            </a:pPr>
            <a:r>
              <a:rPr lang="he-IL" b="1" i="0" dirty="0">
                <a:solidFill>
                  <a:srgbClr val="202122"/>
                </a:solidFill>
                <a:effectLst/>
                <a:latin typeface="Arial" panose="020B0604020202020204" pitchFamily="34" charset="0"/>
              </a:rPr>
              <a:t>טביעת רגל אקולוגית</a:t>
            </a:r>
            <a:r>
              <a:rPr lang="he-IL" b="0" i="0" dirty="0">
                <a:solidFill>
                  <a:srgbClr val="202122"/>
                </a:solidFill>
                <a:effectLst/>
                <a:latin typeface="Arial" panose="020B0604020202020204" pitchFamily="34" charset="0"/>
              </a:rPr>
              <a:t> היא מדד ל</a:t>
            </a:r>
            <a:r>
              <a:rPr lang="he-IL" b="0" i="0" u="none" strike="noStrike" dirty="0">
                <a:solidFill>
                  <a:srgbClr val="0645AD"/>
                </a:solidFill>
                <a:effectLst/>
                <a:latin typeface="Arial" panose="020B0604020202020204" pitchFamily="34" charset="0"/>
                <a:hlinkClick r:id="rId2" tooltip="ביקוש"/>
              </a:rPr>
              <a:t>ביקוש</a:t>
            </a:r>
            <a:r>
              <a:rPr lang="he-IL" b="0" i="0" dirty="0">
                <a:solidFill>
                  <a:srgbClr val="202122"/>
                </a:solidFill>
                <a:effectLst/>
                <a:latin typeface="Arial" panose="020B0604020202020204" pitchFamily="34" charset="0"/>
              </a:rPr>
              <a:t> האנושי ל</a:t>
            </a:r>
            <a:r>
              <a:rPr lang="he-IL" b="0" i="0" u="none" strike="noStrike" dirty="0">
                <a:solidFill>
                  <a:srgbClr val="0645AD"/>
                </a:solidFill>
                <a:effectLst/>
                <a:latin typeface="Arial" panose="020B0604020202020204" pitchFamily="34" charset="0"/>
                <a:hlinkClick r:id="rId3" tooltip="מערכת אקולוגית"/>
              </a:rPr>
              <a:t>מערכות אקולוגיות</a:t>
            </a:r>
            <a:r>
              <a:rPr lang="he-IL" b="0" i="0" dirty="0">
                <a:solidFill>
                  <a:srgbClr val="202122"/>
                </a:solidFill>
                <a:effectLst/>
                <a:latin typeface="Arial" panose="020B0604020202020204" pitchFamily="34" charset="0"/>
              </a:rPr>
              <a:t> ב</a:t>
            </a:r>
            <a:r>
              <a:rPr lang="he-IL" b="0" i="0" u="none" strike="noStrike" dirty="0">
                <a:solidFill>
                  <a:srgbClr val="0645AD"/>
                </a:solidFill>
                <a:effectLst/>
                <a:latin typeface="Arial" panose="020B0604020202020204" pitchFamily="34" charset="0"/>
                <a:hlinkClick r:id="rId4" tooltip="כדור הארץ"/>
              </a:rPr>
              <a:t>כדור הארץ</a:t>
            </a:r>
            <a:r>
              <a:rPr lang="he-IL" b="0" i="0" dirty="0">
                <a:solidFill>
                  <a:srgbClr val="202122"/>
                </a:solidFill>
                <a:effectLst/>
                <a:latin typeface="Arial" panose="020B0604020202020204" pitchFamily="34" charset="0"/>
              </a:rPr>
              <a:t>. זהו ניסיון לכמת ולהגדיר כמדד את שטח האדמה והמים הנדרש על מנת לספק את הצרכים ולקלוט את חומרי הפסולת של </a:t>
            </a:r>
            <a:r>
              <a:rPr lang="he-IL" b="0" i="0" u="none" strike="noStrike" dirty="0">
                <a:solidFill>
                  <a:srgbClr val="0645AD"/>
                </a:solidFill>
                <a:effectLst/>
                <a:latin typeface="Arial" panose="020B0604020202020204" pitchFamily="34" charset="0"/>
                <a:hlinkClick r:id="rId5"/>
              </a:rPr>
              <a:t>אוכלוסייה</a:t>
            </a:r>
            <a:r>
              <a:rPr lang="he-IL" b="0" i="0" dirty="0">
                <a:solidFill>
                  <a:srgbClr val="202122"/>
                </a:solidFill>
                <a:effectLst/>
                <a:latin typeface="Arial" panose="020B0604020202020204" pitchFamily="34" charset="0"/>
              </a:rPr>
              <a:t> בעלת אורח חיים נתון. המדד הוא חלק ממדד "יום החוב האקולוגי" של צוות החשיבה </a:t>
            </a:r>
            <a:r>
              <a:rPr lang="en-US" b="0" i="0" dirty="0">
                <a:solidFill>
                  <a:srgbClr val="202122"/>
                </a:solidFill>
                <a:effectLst/>
                <a:latin typeface="Arial" panose="020B0604020202020204" pitchFamily="34" charset="0"/>
              </a:rPr>
              <a:t>Global Footprint Network, </a:t>
            </a:r>
            <a:r>
              <a:rPr lang="he-IL" b="0" i="0" dirty="0">
                <a:solidFill>
                  <a:srgbClr val="202122"/>
                </a:solidFill>
                <a:effectLst/>
                <a:latin typeface="Arial" panose="020B0604020202020204" pitchFamily="34" charset="0"/>
              </a:rPr>
              <a:t>המשווה בין הביקוש האנושי ליכולת ההתחדשות של משאבי כדור הארץ ונותן תאריך מדויק ליום השנתי שבו הביקוש עולה על יכולת ההתחדשות. בעוד שנעשה שימוש נרחב במושג טביעת רגל אקולוגית, שיטות המדידה משתנות. מושג זה זכה לביקורות שונות, למשל על כך שאינו מוגדר היטב מבחינה מדעית.</a:t>
            </a:r>
            <a:r>
              <a:rPr lang="he-IL" b="0" i="0" u="none" strike="noStrike" baseline="30000" dirty="0">
                <a:solidFill>
                  <a:srgbClr val="0645AD"/>
                </a:solidFill>
                <a:effectLst/>
                <a:latin typeface="Arial" panose="020B0604020202020204" pitchFamily="34" charset="0"/>
                <a:hlinkClick r:id="rId6"/>
              </a:rPr>
              <a:t>[1]</a:t>
            </a:r>
            <a:r>
              <a:rPr lang="he-IL" b="0" i="0" dirty="0">
                <a:solidFill>
                  <a:srgbClr val="202122"/>
                </a:solidFill>
                <a:effectLst/>
                <a:latin typeface="Arial" panose="020B0604020202020204" pitchFamily="34" charset="0"/>
              </a:rPr>
              <a:t> המודלים של טביעת הרגל האקולוגית נמצאים בתהליך מתמיד של שיכלול ועידון, ורבים אינם תופסים אותם כאמת מידה מדויקת.</a:t>
            </a:r>
          </a:p>
          <a:p>
            <a:pPr algn="r" rtl="1">
              <a:lnSpc>
                <a:spcPct val="107000"/>
              </a:lnSpc>
              <a:spcAft>
                <a:spcPts val="800"/>
              </a:spcAft>
            </a:pPr>
            <a:r>
              <a:rPr lang="he-IL" sz="1800" dirty="0">
                <a:solidFill>
                  <a:srgbClr val="202122"/>
                </a:solidFill>
                <a:latin typeface="Arial" panose="020B0604020202020204" pitchFamily="34" charset="0"/>
                <a:ea typeface="Calibri" panose="020F0502020204030204" pitchFamily="34" charset="0"/>
              </a:rPr>
              <a:t>מדדים:</a:t>
            </a:r>
          </a:p>
          <a:p>
            <a:pPr>
              <a:buFont typeface="Arial" panose="020B0604020202020204" pitchFamily="34" charset="0"/>
              <a:buChar char="•"/>
            </a:pPr>
            <a:r>
              <a:rPr lang="he-IL" b="0" i="0" dirty="0">
                <a:solidFill>
                  <a:srgbClr val="202122"/>
                </a:solidFill>
                <a:effectLst/>
                <a:latin typeface="Arial" panose="020B0604020202020204" pitchFamily="34" charset="0"/>
              </a:rPr>
              <a:t>טביעת הרגל של שטחי היבול (</a:t>
            </a:r>
            <a:r>
              <a:rPr lang="en-US" b="0" i="0" dirty="0">
                <a:solidFill>
                  <a:srgbClr val="202122"/>
                </a:solidFill>
                <a:effectLst/>
                <a:latin typeface="Arial" panose="020B0604020202020204" pitchFamily="34" charset="0"/>
              </a:rPr>
              <a:t>the cropland Footprint) - </a:t>
            </a:r>
            <a:r>
              <a:rPr lang="he-IL" b="0" i="0" dirty="0">
                <a:solidFill>
                  <a:srgbClr val="202122"/>
                </a:solidFill>
                <a:effectLst/>
                <a:latin typeface="Arial" panose="020B0604020202020204" pitchFamily="34" charset="0"/>
              </a:rPr>
              <a:t>הערכה של שטח האדמה העולמי המשמש לגידול כל היבולים שנצרכים על ידי בני האדם והבהמות - תוצרת חקלאית ומספוא לבהמות ולבעלי החיים.</a:t>
            </a:r>
          </a:p>
          <a:p>
            <a:pPr>
              <a:buFont typeface="Arial" panose="020B0604020202020204" pitchFamily="34" charset="0"/>
              <a:buChar char="•"/>
            </a:pPr>
            <a:r>
              <a:rPr lang="he-IL" b="0" i="0" dirty="0">
                <a:solidFill>
                  <a:srgbClr val="202122"/>
                </a:solidFill>
                <a:effectLst/>
                <a:latin typeface="Arial" panose="020B0604020202020204" pitchFamily="34" charset="0"/>
              </a:rPr>
              <a:t>טביעת הרגל של שדות מרעה (</a:t>
            </a:r>
            <a:r>
              <a:rPr lang="en-US" b="0" i="0" dirty="0">
                <a:solidFill>
                  <a:srgbClr val="202122"/>
                </a:solidFill>
                <a:effectLst/>
                <a:latin typeface="Arial" panose="020B0604020202020204" pitchFamily="34" charset="0"/>
              </a:rPr>
              <a:t>Grazing Land Footprint) - </a:t>
            </a:r>
            <a:r>
              <a:rPr lang="he-IL" b="0" i="0" dirty="0">
                <a:solidFill>
                  <a:srgbClr val="202122"/>
                </a:solidFill>
                <a:effectLst/>
                <a:latin typeface="Arial" panose="020B0604020202020204" pitchFamily="34" charset="0"/>
              </a:rPr>
              <a:t>הערכה של שטח האדמה העולמי המשמש כשדות מרעה להאכלת בהמות השדה.</a:t>
            </a:r>
          </a:p>
          <a:p>
            <a:pPr>
              <a:buFont typeface="Arial" panose="020B0604020202020204" pitchFamily="34" charset="0"/>
              <a:buChar char="•"/>
            </a:pPr>
            <a:r>
              <a:rPr lang="he-IL" b="0" i="0" dirty="0">
                <a:solidFill>
                  <a:srgbClr val="202122"/>
                </a:solidFill>
                <a:effectLst/>
                <a:latin typeface="Arial" panose="020B0604020202020204" pitchFamily="34" charset="0"/>
              </a:rPr>
              <a:t>טביעת הרגל של שטחי יערות (</a:t>
            </a:r>
            <a:r>
              <a:rPr lang="en-US" b="0" i="0" dirty="0">
                <a:solidFill>
                  <a:srgbClr val="202122"/>
                </a:solidFill>
                <a:effectLst/>
                <a:latin typeface="Arial" panose="020B0604020202020204" pitchFamily="34" charset="0"/>
              </a:rPr>
              <a:t>Forest Footprint) - </a:t>
            </a:r>
            <a:r>
              <a:rPr lang="he-IL" b="0" i="0" dirty="0">
                <a:solidFill>
                  <a:srgbClr val="202122"/>
                </a:solidFill>
                <a:effectLst/>
                <a:latin typeface="Arial" panose="020B0604020202020204" pitchFamily="34" charset="0"/>
              </a:rPr>
              <a:t>הערכה של שטחי היער העולמיים המשמשים ליצירת עץ לבנייה, לדלק ולנייר.</a:t>
            </a:r>
          </a:p>
          <a:p>
            <a:pPr>
              <a:buFont typeface="Arial" panose="020B0604020202020204" pitchFamily="34" charset="0"/>
              <a:buChar char="•"/>
            </a:pPr>
            <a:r>
              <a:rPr lang="he-IL" b="0" i="0" dirty="0">
                <a:solidFill>
                  <a:srgbClr val="202122"/>
                </a:solidFill>
                <a:effectLst/>
                <a:latin typeface="Arial" panose="020B0604020202020204" pitchFamily="34" charset="0"/>
              </a:rPr>
              <a:t>טביעת הרגל של אזורי הדגה (</a:t>
            </a:r>
            <a:r>
              <a:rPr lang="en-US" b="0" i="0" dirty="0">
                <a:solidFill>
                  <a:srgbClr val="202122"/>
                </a:solidFill>
                <a:effectLst/>
                <a:latin typeface="Arial" panose="020B0604020202020204" pitchFamily="34" charset="0"/>
              </a:rPr>
              <a:t>Fishing Grounds Footprint) - </a:t>
            </a:r>
            <a:r>
              <a:rPr lang="he-IL" b="0" i="0" dirty="0">
                <a:solidFill>
                  <a:srgbClr val="202122"/>
                </a:solidFill>
                <a:effectLst/>
                <a:latin typeface="Arial" panose="020B0604020202020204" pitchFamily="34" charset="0"/>
              </a:rPr>
              <a:t>הערכה של שטחי הימה העולמיים המשמשים לדיג.</a:t>
            </a:r>
          </a:p>
          <a:p>
            <a:pPr>
              <a:buFont typeface="Arial" panose="020B0604020202020204" pitchFamily="34" charset="0"/>
              <a:buChar char="•"/>
            </a:pPr>
            <a:r>
              <a:rPr lang="he-IL" b="0" i="0" u="none" strike="noStrike" dirty="0">
                <a:solidFill>
                  <a:srgbClr val="0645AD"/>
                </a:solidFill>
                <a:effectLst/>
                <a:latin typeface="Arial" panose="020B0604020202020204" pitchFamily="34" charset="0"/>
                <a:hlinkClick r:id="rId7" tooltip="טביעת רגל פחמנית"/>
              </a:rPr>
              <a:t>טביעת הרגל הפחמנית</a:t>
            </a:r>
            <a:r>
              <a:rPr lang="he-IL" b="0"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Carbon Footprint) - </a:t>
            </a:r>
            <a:r>
              <a:rPr lang="he-IL" b="0" i="0" dirty="0">
                <a:solidFill>
                  <a:srgbClr val="202122"/>
                </a:solidFill>
                <a:effectLst/>
                <a:latin typeface="Arial" panose="020B0604020202020204" pitchFamily="34" charset="0"/>
              </a:rPr>
              <a:t>הערכה של שטחי היערות העולמיים המשמשים לספיגת פחמן דו-חמצני (</a:t>
            </a:r>
            <a:r>
              <a:rPr lang="he-IL" b="0" i="0" u="none" strike="noStrike" dirty="0">
                <a:solidFill>
                  <a:srgbClr val="0645AD"/>
                </a:solidFill>
                <a:effectLst/>
                <a:latin typeface="Arial" panose="020B0604020202020204" pitchFamily="34" charset="0"/>
                <a:hlinkClick r:id="rId8" tooltip="פוטוסינתזה"/>
              </a:rPr>
              <a:t>פוטוסינתזה</a:t>
            </a:r>
            <a:r>
              <a:rPr lang="he-IL" b="0" i="0" dirty="0">
                <a:solidFill>
                  <a:srgbClr val="202122"/>
                </a:solidFill>
                <a:effectLst/>
                <a:latin typeface="Arial" panose="020B0604020202020204" pitchFamily="34" charset="0"/>
              </a:rPr>
              <a:t>) שנפלט על ידי האדם - בבעירת </a:t>
            </a:r>
            <a:r>
              <a:rPr lang="he-IL" b="0" i="0" u="none" strike="noStrike" dirty="0">
                <a:solidFill>
                  <a:srgbClr val="0645AD"/>
                </a:solidFill>
                <a:effectLst/>
                <a:latin typeface="Arial" panose="020B0604020202020204" pitchFamily="34" charset="0"/>
                <a:hlinkClick r:id="rId9" tooltip="דלק מאובנים"/>
              </a:rPr>
              <a:t>דלקים </a:t>
            </a:r>
            <a:r>
              <a:rPr lang="he-IL" b="0" i="0" u="none" strike="noStrike" dirty="0" err="1">
                <a:solidFill>
                  <a:srgbClr val="0645AD"/>
                </a:solidFill>
                <a:effectLst/>
                <a:latin typeface="Arial" panose="020B0604020202020204" pitchFamily="34" charset="0"/>
                <a:hlinkClick r:id="rId9" tooltip="דלק מאובנים"/>
              </a:rPr>
              <a:t>פוסיילים</a:t>
            </a:r>
            <a:r>
              <a:rPr lang="he-IL" b="0" i="0" dirty="0">
                <a:solidFill>
                  <a:srgbClr val="202122"/>
                </a:solidFill>
                <a:effectLst/>
                <a:latin typeface="Arial" panose="020B0604020202020204" pitchFamily="34" charset="0"/>
              </a:rPr>
              <a:t> ביתית, במוצרים המכילים פחמן, בבעירת דלקים </a:t>
            </a:r>
            <a:r>
              <a:rPr lang="he-IL" b="0" i="0" dirty="0" err="1">
                <a:solidFill>
                  <a:srgbClr val="202122"/>
                </a:solidFill>
                <a:effectLst/>
                <a:latin typeface="Arial" panose="020B0604020202020204" pitchFamily="34" charset="0"/>
              </a:rPr>
              <a:t>פוסייליים</a:t>
            </a:r>
            <a:r>
              <a:rPr lang="he-IL" b="0" i="0" dirty="0">
                <a:solidFill>
                  <a:srgbClr val="202122"/>
                </a:solidFill>
                <a:effectLst/>
                <a:latin typeface="Arial" panose="020B0604020202020204" pitchFamily="34" charset="0"/>
              </a:rPr>
              <a:t> תחבורתית ובשימוש בדלקים לא </a:t>
            </a:r>
            <a:r>
              <a:rPr lang="he-IL" b="0" i="0" dirty="0" err="1">
                <a:solidFill>
                  <a:srgbClr val="202122"/>
                </a:solidFill>
                <a:effectLst/>
                <a:latin typeface="Arial" panose="020B0604020202020204" pitchFamily="34" charset="0"/>
              </a:rPr>
              <a:t>פוסיילים</a:t>
            </a:r>
            <a:r>
              <a:rPr lang="he-IL" b="0" i="0" dirty="0">
                <a:solidFill>
                  <a:srgbClr val="202122"/>
                </a:solidFill>
                <a:effectLst/>
                <a:latin typeface="Arial" panose="020B0604020202020204" pitchFamily="34" charset="0"/>
              </a:rPr>
              <a:t>.</a:t>
            </a:r>
          </a:p>
          <a:p>
            <a:pPr>
              <a:buFont typeface="Arial" panose="020B0604020202020204" pitchFamily="34" charset="0"/>
              <a:buChar char="•"/>
            </a:pPr>
            <a:r>
              <a:rPr lang="he-IL" b="0" i="0" dirty="0">
                <a:solidFill>
                  <a:srgbClr val="202122"/>
                </a:solidFill>
                <a:effectLst/>
                <a:latin typeface="Arial" panose="020B0604020202020204" pitchFamily="34" charset="0"/>
              </a:rPr>
              <a:t>טביעת הרגל של אזורי הבנייה (</a:t>
            </a:r>
            <a:r>
              <a:rPr lang="en-US" b="0" i="0" dirty="0">
                <a:solidFill>
                  <a:srgbClr val="202122"/>
                </a:solidFill>
                <a:effectLst/>
                <a:latin typeface="Arial" panose="020B0604020202020204" pitchFamily="34" charset="0"/>
              </a:rPr>
              <a:t>Built-up Land Footprint) - </a:t>
            </a:r>
            <a:r>
              <a:rPr lang="he-IL" b="0" i="0" dirty="0">
                <a:solidFill>
                  <a:srgbClr val="202122"/>
                </a:solidFill>
                <a:effectLst/>
                <a:latin typeface="Arial" panose="020B0604020202020204" pitchFamily="34" charset="0"/>
              </a:rPr>
              <a:t>הערכה של שטחי הטבע הפוריים (שאינם צחיחים) העולמיים הנלקחים בידי האדם לפעילויות שונות - בניית תשתיות כמו בתים, נתיבי תחבורה ומבני תעשייה, וכן </a:t>
            </a:r>
            <a:r>
              <a:rPr lang="he-IL" b="0" i="0" u="none" strike="noStrike" dirty="0">
                <a:solidFill>
                  <a:srgbClr val="0645AD"/>
                </a:solidFill>
                <a:effectLst/>
                <a:latin typeface="Arial" panose="020B0604020202020204" pitchFamily="34" charset="0"/>
                <a:hlinkClick r:id="rId10" tooltip="תחנת כוח הידרואלקטרית"/>
              </a:rPr>
              <a:t>יצירת חשמל הידרואלקטרי</a:t>
            </a:r>
            <a:r>
              <a:rPr lang="he-IL" b="0" i="0" dirty="0">
                <a:solidFill>
                  <a:srgbClr val="202122"/>
                </a:solidFill>
                <a:effectLst/>
                <a:latin typeface="Arial" panose="020B0604020202020204" pitchFamily="34" charset="0"/>
              </a:rPr>
              <a:t> (שטח האדמה שמוצף על ידי הסכרים לשם כך הוא המחושב).</a:t>
            </a:r>
          </a:p>
          <a:p>
            <a:pPr marL="0" indent="0" algn="r" rtl="1">
              <a:lnSpc>
                <a:spcPct val="107000"/>
              </a:lnSpc>
              <a:spcAft>
                <a:spcPts val="800"/>
              </a:spcAft>
              <a:buNone/>
            </a:pPr>
            <a:endParaRPr lang="he-IL" sz="18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83536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p:txBody>
          <a:bodyPr>
            <a:noAutofit/>
          </a:bodyPr>
          <a:lstStyle/>
          <a:p>
            <a:pPr algn="ctr"/>
            <a:r>
              <a:rPr lang="he-IL" sz="3200" dirty="0">
                <a:effectLst/>
                <a:latin typeface="Calibri" panose="020F0502020204030204" pitchFamily="34" charset="0"/>
                <a:ea typeface="Calibri" panose="020F0502020204030204" pitchFamily="34" charset="0"/>
                <a:cs typeface="+mn-cs"/>
              </a:rPr>
              <a:t>האם אני קונה מזון מקומי (מכולת ביישוב) או תוצרת ישראל לפעילות השבטית/</a:t>
            </a:r>
            <a:r>
              <a:rPr lang="he-IL" sz="3200" dirty="0" err="1">
                <a:effectLst/>
                <a:latin typeface="Calibri" panose="020F0502020204030204" pitchFamily="34" charset="0"/>
                <a:ea typeface="Calibri" panose="020F0502020204030204" pitchFamily="34" charset="0"/>
                <a:cs typeface="+mn-cs"/>
              </a:rPr>
              <a:t>הנהגתית</a:t>
            </a:r>
            <a:r>
              <a:rPr lang="he-IL" sz="3200" dirty="0">
                <a:effectLst/>
                <a:latin typeface="Calibri" panose="020F0502020204030204" pitchFamily="34" charset="0"/>
                <a:ea typeface="Calibri" panose="020F0502020204030204" pitchFamily="34" charset="0"/>
                <a:cs typeface="+mn-cs"/>
              </a:rPr>
              <a:t>?</a:t>
            </a:r>
            <a:br>
              <a:rPr lang="en-US" sz="3200" dirty="0">
                <a:effectLst/>
                <a:latin typeface="Calibri" panose="020F0502020204030204" pitchFamily="34" charset="0"/>
                <a:ea typeface="Calibri" panose="020F0502020204030204" pitchFamily="34" charset="0"/>
                <a:cs typeface="+mn-cs"/>
              </a:rPr>
            </a:br>
            <a:endParaRPr lang="he-IL" sz="3200" dirty="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תמיד</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לרוב</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לפעמים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כמעט ולא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אף פעם</a:t>
            </a:r>
            <a:endParaRPr lang="en-US" sz="1800" dirty="0">
              <a:effectLst/>
              <a:latin typeface="Calibri" panose="020F0502020204030204" pitchFamily="34" charset="0"/>
              <a:ea typeface="Calibri" panose="020F0502020204030204" pitchFamily="34" charset="0"/>
            </a:endParaRPr>
          </a:p>
          <a:p>
            <a:endParaRPr lang="he-IL" dirty="0"/>
          </a:p>
        </p:txBody>
      </p:sp>
    </p:spTree>
    <p:extLst>
      <p:ext uri="{BB962C8B-B14F-4D97-AF65-F5344CB8AC3E}">
        <p14:creationId xmlns:p14="http://schemas.microsoft.com/office/powerpoint/2010/main" val="416845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בטיולים של השבטים וההנהגות יש בתפריט האוכל מזון מן החי (בקר, עוף, דגים, ביצים)?</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אף פעם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כמעט ולא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לפעמים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לרוב</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תמיד</a:t>
            </a:r>
            <a:endParaRPr lang="en-US" sz="1800" dirty="0">
              <a:effectLst/>
              <a:latin typeface="Calibri" panose="020F0502020204030204" pitchFamily="34" charset="0"/>
              <a:ea typeface="Calibri" panose="020F0502020204030204" pitchFamily="34" charset="0"/>
            </a:endParaRPr>
          </a:p>
          <a:p>
            <a:endParaRPr lang="he-IL" dirty="0"/>
          </a:p>
        </p:txBody>
      </p:sp>
    </p:spTree>
    <p:extLst>
      <p:ext uri="{BB962C8B-B14F-4D97-AF65-F5344CB8AC3E}">
        <p14:creationId xmlns:p14="http://schemas.microsoft.com/office/powerpoint/2010/main" val="2705446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האם בטיולים בשבטים או בהנהגות נזרק אוכל בסוף הטיול?</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אף פעם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כמעט ולא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לפעמים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לרוב</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תמיד</a:t>
            </a:r>
            <a:endParaRPr lang="en-US" sz="1800" dirty="0">
              <a:effectLst/>
              <a:latin typeface="Calibri" panose="020F0502020204030204" pitchFamily="34" charset="0"/>
              <a:ea typeface="Calibri" panose="020F0502020204030204" pitchFamily="34" charset="0"/>
            </a:endParaRPr>
          </a:p>
          <a:p>
            <a:endParaRPr lang="he-IL" dirty="0"/>
          </a:p>
        </p:txBody>
      </p:sp>
    </p:spTree>
    <p:extLst>
      <p:ext uri="{BB962C8B-B14F-4D97-AF65-F5344CB8AC3E}">
        <p14:creationId xmlns:p14="http://schemas.microsoft.com/office/powerpoint/2010/main" val="1738942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האם בשבטים ובהנהגות מקיימים תרבות מחזור?</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מפרידים בין פסולת מתקלה, זכוכיות, קרטונים בקבוקי פלסטיק, אריזות וכיוצא בזה.</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מפרידים בין פלסטיק לזכוכית.</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לפעמים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משתדלים </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אף פעם</a:t>
            </a:r>
            <a:endParaRPr lang="en-US" sz="1800" dirty="0">
              <a:effectLst/>
              <a:latin typeface="Calibri" panose="020F0502020204030204" pitchFamily="34" charset="0"/>
              <a:ea typeface="Calibri" panose="020F0502020204030204" pitchFamily="34" charset="0"/>
            </a:endParaRPr>
          </a:p>
          <a:p>
            <a:endParaRPr lang="he-IL" dirty="0"/>
          </a:p>
        </p:txBody>
      </p:sp>
    </p:spTree>
    <p:extLst>
      <p:ext uri="{BB962C8B-B14F-4D97-AF65-F5344CB8AC3E}">
        <p14:creationId xmlns:p14="http://schemas.microsoft.com/office/powerpoint/2010/main" val="2369880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האם בשבטים ובהנהגות יש שימוש בכלי </a:t>
            </a:r>
            <a:r>
              <a:rPr lang="he-IL" sz="3200" dirty="0" err="1">
                <a:effectLst/>
                <a:latin typeface="Calibri" panose="020F0502020204030204" pitchFamily="34" charset="0"/>
                <a:ea typeface="Calibri" panose="020F0502020204030204" pitchFamily="34" charset="0"/>
                <a:cs typeface="+mn-cs"/>
              </a:rPr>
              <a:t>חד"פ</a:t>
            </a:r>
            <a:r>
              <a:rPr lang="he-IL" sz="3200" dirty="0">
                <a:effectLst/>
                <a:latin typeface="Calibri" panose="020F0502020204030204" pitchFamily="34" charset="0"/>
                <a:ea typeface="Calibri" panose="020F0502020204030204" pitchFamily="34" charset="0"/>
                <a:cs typeface="+mn-cs"/>
              </a:rPr>
              <a:t>?</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אף פעם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כמעט ולא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לפעמים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לרוב</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תמיד</a:t>
            </a:r>
            <a:endParaRPr lang="en-US" sz="1800" dirty="0">
              <a:effectLst/>
              <a:latin typeface="Calibri" panose="020F0502020204030204" pitchFamily="34" charset="0"/>
              <a:ea typeface="Calibri" panose="020F0502020204030204" pitchFamily="34" charset="0"/>
            </a:endParaRPr>
          </a:p>
          <a:p>
            <a:endParaRPr lang="he-IL" dirty="0"/>
          </a:p>
        </p:txBody>
      </p:sp>
    </p:spTree>
    <p:extLst>
      <p:ext uri="{BB962C8B-B14F-4D97-AF65-F5344CB8AC3E}">
        <p14:creationId xmlns:p14="http://schemas.microsoft.com/office/powerpoint/2010/main" val="3240559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a:xfrm>
            <a:off x="677333" y="609600"/>
            <a:ext cx="8914341" cy="1320800"/>
          </a:xfrm>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האם בשבטים ובהנהגות יש תרבות חסכון בחשמל? כדוגמת מכבים אורות אחרי פעילות ויש שילוט לחסכון בחשמל?</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a:xfrm>
            <a:off x="677333" y="2367627"/>
            <a:ext cx="8596668" cy="3880773"/>
          </a:xfrm>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ברור שמקפידים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ברובם מקפידים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בחלק כן ובחלק 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כמעט ולא מקפידים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לא מקפידים</a:t>
            </a:r>
            <a:endParaRPr lang="en-US" sz="1800" dirty="0">
              <a:effectLst/>
              <a:latin typeface="Calibri" panose="020F0502020204030204" pitchFamily="34" charset="0"/>
              <a:ea typeface="Calibri" panose="020F0502020204030204" pitchFamily="34" charset="0"/>
            </a:endParaRPr>
          </a:p>
          <a:p>
            <a:endParaRPr lang="he-IL" dirty="0"/>
          </a:p>
        </p:txBody>
      </p:sp>
    </p:spTree>
    <p:extLst>
      <p:ext uri="{BB962C8B-B14F-4D97-AF65-F5344CB8AC3E}">
        <p14:creationId xmlns:p14="http://schemas.microsoft.com/office/powerpoint/2010/main" val="607359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a:xfrm>
            <a:off x="677333" y="609600"/>
            <a:ext cx="8914341" cy="1320800"/>
          </a:xfrm>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האם בשבטים ובהנהגות יש תרבות חסכון מים? מותקנים </a:t>
            </a:r>
            <a:r>
              <a:rPr lang="he-IL" sz="3200" dirty="0" err="1">
                <a:effectLst/>
                <a:latin typeface="Calibri" panose="020F0502020204030204" pitchFamily="34" charset="0"/>
                <a:ea typeface="Calibri" panose="020F0502020204030204" pitchFamily="34" charset="0"/>
                <a:cs typeface="+mn-cs"/>
              </a:rPr>
              <a:t>חסכמים</a:t>
            </a:r>
            <a:r>
              <a:rPr lang="he-IL" sz="3200" dirty="0">
                <a:effectLst/>
                <a:latin typeface="Calibri" panose="020F0502020204030204" pitchFamily="34" charset="0"/>
                <a:ea typeface="Calibri" panose="020F0502020204030204" pitchFamily="34" charset="0"/>
                <a:cs typeface="+mn-cs"/>
              </a:rPr>
              <a:t> ויש שילוט מעודד חסכון?</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a:xfrm>
            <a:off x="677333" y="2367627"/>
            <a:ext cx="8596668" cy="3880773"/>
          </a:xfrm>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ברור</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ברובם</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חצי חצי</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כמעט ולא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אצל אף אחד</a:t>
            </a:r>
            <a:endParaRPr lang="en-US" sz="1800" dirty="0">
              <a:effectLst/>
              <a:latin typeface="Calibri" panose="020F0502020204030204" pitchFamily="34" charset="0"/>
              <a:ea typeface="Calibri" panose="020F0502020204030204" pitchFamily="34" charset="0"/>
            </a:endParaRPr>
          </a:p>
          <a:p>
            <a:pPr marL="0" indent="0">
              <a:buNone/>
            </a:pPr>
            <a:endParaRPr lang="he-IL" dirty="0"/>
          </a:p>
        </p:txBody>
      </p:sp>
    </p:spTree>
    <p:extLst>
      <p:ext uri="{BB962C8B-B14F-4D97-AF65-F5344CB8AC3E}">
        <p14:creationId xmlns:p14="http://schemas.microsoft.com/office/powerpoint/2010/main" val="1120394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6AF13-417F-4561-96C9-6B2BDFD29A5C}"/>
              </a:ext>
            </a:extLst>
          </p:cNvPr>
          <p:cNvSpPr>
            <a:spLocks noGrp="1"/>
          </p:cNvSpPr>
          <p:nvPr>
            <p:ph type="title"/>
          </p:nvPr>
        </p:nvSpPr>
        <p:spPr>
          <a:xfrm>
            <a:off x="677333" y="609600"/>
            <a:ext cx="8914341" cy="1320800"/>
          </a:xfrm>
        </p:spPr>
        <p:txBody>
          <a:bodyPr>
            <a:no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mn-cs"/>
              </a:rPr>
              <a:t>בזמן פעילות הקשורה לצופים, מה המרחק שבו אתם נוסעים ברכב והאם הרכב ריק או מלא?</a:t>
            </a:r>
            <a:endParaRPr lang="en-US" sz="3200" dirty="0">
              <a:effectLst/>
              <a:latin typeface="Calibri" panose="020F0502020204030204" pitchFamily="34" charset="0"/>
              <a:ea typeface="Calibri" panose="020F0502020204030204" pitchFamily="34" charset="0"/>
              <a:cs typeface="+mn-cs"/>
            </a:endParaRPr>
          </a:p>
        </p:txBody>
      </p:sp>
      <p:sp>
        <p:nvSpPr>
          <p:cNvPr id="3" name="מציין מיקום תוכן 2">
            <a:extLst>
              <a:ext uri="{FF2B5EF4-FFF2-40B4-BE49-F238E27FC236}">
                <a16:creationId xmlns:a16="http://schemas.microsoft.com/office/drawing/2014/main" id="{13473ABC-AC8E-4C92-AB8A-1D734F0B575B}"/>
              </a:ext>
            </a:extLst>
          </p:cNvPr>
          <p:cNvSpPr>
            <a:spLocks noGrp="1"/>
          </p:cNvSpPr>
          <p:nvPr>
            <p:ph idx="1"/>
          </p:nvPr>
        </p:nvSpPr>
        <p:spPr>
          <a:xfrm>
            <a:off x="677333" y="2367627"/>
            <a:ext cx="8596668" cy="3880773"/>
          </a:xfrm>
        </p:spPr>
        <p:txBody>
          <a:bodyPr/>
          <a:lstStyle/>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1 – לא מרחק גדול, מלא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2 – לא מרחק גדול, ריק</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3 – מרחק סביר, מלא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4 – מרחק סביר, ריק</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5 – מרחק גדול, מלא</a:t>
            </a:r>
            <a:endParaRPr lang="en-US" sz="1800" dirty="0">
              <a:effectLst/>
              <a:latin typeface="Calibri" panose="020F0502020204030204" pitchFamily="34" charset="0"/>
              <a:ea typeface="Calibri" panose="020F0502020204030204" pitchFamily="34" charset="0"/>
            </a:endParaRPr>
          </a:p>
          <a:p>
            <a:pPr algn="r" rtl="1">
              <a:lnSpc>
                <a:spcPct val="107000"/>
              </a:lnSpc>
              <a:spcAft>
                <a:spcPts val="800"/>
              </a:spcAft>
            </a:pPr>
            <a:r>
              <a:rPr lang="he-IL" sz="1800" dirty="0">
                <a:effectLst/>
                <a:latin typeface="Calibri" panose="020F0502020204030204" pitchFamily="34" charset="0"/>
                <a:ea typeface="Calibri" panose="020F0502020204030204" pitchFamily="34" charset="0"/>
              </a:rPr>
              <a:t>6 – מרחק גדול, ריק</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424208933"/>
      </p:ext>
    </p:extLst>
  </p:cSld>
  <p:clrMapOvr>
    <a:masterClrMapping/>
  </p:clrMapOvr>
</p:sld>
</file>

<file path=ppt/theme/theme1.xml><?xml version="1.0" encoding="utf-8"?>
<a:theme xmlns:a="http://schemas.openxmlformats.org/drawingml/2006/main" name="פיאה">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TotalTime>
  <Words>756</Words>
  <Application>Microsoft Office PowerPoint</Application>
  <PresentationFormat>מסך רחב</PresentationFormat>
  <Paragraphs>75</Paragraphs>
  <Slides>13</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13</vt:i4>
      </vt:variant>
    </vt:vector>
  </HeadingPairs>
  <TitlesOfParts>
    <vt:vector size="18" baseType="lpstr">
      <vt:lpstr>Arial</vt:lpstr>
      <vt:lpstr>Calibri</vt:lpstr>
      <vt:lpstr>Trebuchet MS</vt:lpstr>
      <vt:lpstr>Wingdings 3</vt:lpstr>
      <vt:lpstr>פיאה</vt:lpstr>
      <vt:lpstr>מהי טביעת הרגל האקולוגית של השבט שלי?</vt:lpstr>
      <vt:lpstr>האם אני קונה מזון מקומי (מכולת ביישוב) או תוצרת ישראל לפעילות השבטית/הנהגתית? </vt:lpstr>
      <vt:lpstr>בטיולים של השבטים וההנהגות יש בתפריט האוכל מזון מן החי (בקר, עוף, דגים, ביצים)?</vt:lpstr>
      <vt:lpstr>האם בטיולים בשבטים או בהנהגות נזרק אוכל בסוף הטיול?</vt:lpstr>
      <vt:lpstr>האם בשבטים ובהנהגות מקיימים תרבות מחזור?</vt:lpstr>
      <vt:lpstr>האם בשבטים ובהנהגות יש שימוש בכלי חד"פ?</vt:lpstr>
      <vt:lpstr>האם בשבטים ובהנהגות יש תרבות חסכון בחשמל? כדוגמת מכבים אורות אחרי פעילות ויש שילוט לחסכון בחשמל?</vt:lpstr>
      <vt:lpstr>האם בשבטים ובהנהגות יש תרבות חסכון מים? מותקנים חסכמים ויש שילוט מעודד חסכון?</vt:lpstr>
      <vt:lpstr>בזמן פעילות הקשורה לצופים, מה המרחק שבו אתם נוסעים ברכב והאם הרכב ריק או מלא?</vt:lpstr>
      <vt:lpstr>בשבטים ובהנהגות, לפעילויות החוץ – משתמשים באוטובוסים או שהפעילויות קרובות?</vt:lpstr>
      <vt:lpstr>האם בשבט ובהנהגות יש דברים שנקנו ואינם בשימוש?</vt:lpstr>
      <vt:lpstr>סיכום</vt:lpstr>
      <vt:lpstr>מהי טביעת רגל אקולוגית?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מהי טביעת הרגל האקולוגית של השבט שלי?</dc:title>
  <dc:creator>ohad.tshwartz@outlook.co.il</dc:creator>
  <cp:lastModifiedBy>כרמל אמיר</cp:lastModifiedBy>
  <cp:revision>3</cp:revision>
  <dcterms:created xsi:type="dcterms:W3CDTF">2021-05-24T18:17:58Z</dcterms:created>
  <dcterms:modified xsi:type="dcterms:W3CDTF">2021-09-14T12:32:36Z</dcterms:modified>
</cp:coreProperties>
</file>