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handoutMasterIdLst>
    <p:handoutMasterId r:id="rId21"/>
  </p:handoutMasterIdLst>
  <p:sldIdLst>
    <p:sldId id="256" r:id="rId2"/>
    <p:sldId id="273" r:id="rId3"/>
    <p:sldId id="257" r:id="rId4"/>
    <p:sldId id="258" r:id="rId5"/>
    <p:sldId id="259" r:id="rId6"/>
    <p:sldId id="260" r:id="rId7"/>
    <p:sldId id="271" r:id="rId8"/>
    <p:sldId id="272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336BB-41D8-4947-B745-0E645DF1ACAC}" v="2" dt="2021-08-15T14:44:06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סתיו גולדשמיט" userId="6da69194-5333-43ed-87ab-cc985901fbe3" providerId="ADAL" clId="{2F3336BB-41D8-4947-B745-0E645DF1ACAC}"/>
    <pc:docChg chg="custSel modSld">
      <pc:chgData name="סתיו גולדשמיט" userId="6da69194-5333-43ed-87ab-cc985901fbe3" providerId="ADAL" clId="{2F3336BB-41D8-4947-B745-0E645DF1ACAC}" dt="2021-08-15T14:46:33.770" v="27" actId="1076"/>
      <pc:docMkLst>
        <pc:docMk/>
      </pc:docMkLst>
      <pc:sldChg chg="modSp mod">
        <pc:chgData name="סתיו גולדשמיט" userId="6da69194-5333-43ed-87ab-cc985901fbe3" providerId="ADAL" clId="{2F3336BB-41D8-4947-B745-0E645DF1ACAC}" dt="2021-08-15T14:42:03.909" v="4" actId="20577"/>
        <pc:sldMkLst>
          <pc:docMk/>
          <pc:sldMk cId="2871800901" sldId="257"/>
        </pc:sldMkLst>
        <pc:spChg chg="mod">
          <ac:chgData name="סתיו גולדשמיט" userId="6da69194-5333-43ed-87ab-cc985901fbe3" providerId="ADAL" clId="{2F3336BB-41D8-4947-B745-0E645DF1ACAC}" dt="2021-08-15T14:42:03.909" v="4" actId="20577"/>
          <ac:spMkLst>
            <pc:docMk/>
            <pc:sldMk cId="2871800901" sldId="257"/>
            <ac:spMk id="3" creationId="{A33B2226-6E02-4739-8C07-81CB742045B6}"/>
          </ac:spMkLst>
        </pc:spChg>
      </pc:sldChg>
      <pc:sldChg chg="modSp mod">
        <pc:chgData name="סתיו גולדשמיט" userId="6da69194-5333-43ed-87ab-cc985901fbe3" providerId="ADAL" clId="{2F3336BB-41D8-4947-B745-0E645DF1ACAC}" dt="2021-08-15T14:44:51.960" v="24" actId="20577"/>
        <pc:sldMkLst>
          <pc:docMk/>
          <pc:sldMk cId="4147357854" sldId="259"/>
        </pc:sldMkLst>
        <pc:spChg chg="mod">
          <ac:chgData name="סתיו גולדשמיט" userId="6da69194-5333-43ed-87ab-cc985901fbe3" providerId="ADAL" clId="{2F3336BB-41D8-4947-B745-0E645DF1ACAC}" dt="2021-08-15T14:44:51.960" v="24" actId="20577"/>
          <ac:spMkLst>
            <pc:docMk/>
            <pc:sldMk cId="4147357854" sldId="259"/>
            <ac:spMk id="3" creationId="{A121253C-DCE5-4A12-A1B6-9DB55DFA6B3E}"/>
          </ac:spMkLst>
        </pc:spChg>
      </pc:sldChg>
      <pc:sldChg chg="modSp mod">
        <pc:chgData name="סתיו גולדשמיט" userId="6da69194-5333-43ed-87ab-cc985901fbe3" providerId="ADAL" clId="{2F3336BB-41D8-4947-B745-0E645DF1ACAC}" dt="2021-08-15T14:46:33.770" v="27" actId="1076"/>
        <pc:sldMkLst>
          <pc:docMk/>
          <pc:sldMk cId="19699339" sldId="267"/>
        </pc:sldMkLst>
        <pc:graphicFrameChg chg="mod modGraphic">
          <ac:chgData name="סתיו גולדשמיט" userId="6da69194-5333-43ed-87ab-cc985901fbe3" providerId="ADAL" clId="{2F3336BB-41D8-4947-B745-0E645DF1ACAC}" dt="2021-08-15T14:46:33.770" v="27" actId="1076"/>
          <ac:graphicFrameMkLst>
            <pc:docMk/>
            <pc:sldMk cId="19699339" sldId="267"/>
            <ac:graphicFrameMk id="9" creationId="{2F03ECB9-1A7C-4371-BD3B-9F0D4AA96819}"/>
          </ac:graphicFrameMkLst>
        </pc:graphicFrameChg>
      </pc:sldChg>
    </pc:docChg>
  </pc:docChgLst>
  <pc:docChgLst>
    <pc:chgData name="סתיו גולדשמיט" userId="6da69194-5333-43ed-87ab-cc985901fbe3" providerId="ADAL" clId="{59A711E2-7454-4744-A167-760BE7AB130B}"/>
    <pc:docChg chg="modSld sldOrd modMainMaster">
      <pc:chgData name="סתיו גולדשמיט" userId="6da69194-5333-43ed-87ab-cc985901fbe3" providerId="ADAL" clId="{59A711E2-7454-4744-A167-760BE7AB130B}" dt="2020-06-30T06:19:39.763" v="2"/>
      <pc:docMkLst>
        <pc:docMk/>
      </pc:docMkLst>
      <pc:sldChg chg="ord">
        <pc:chgData name="סתיו גולדשמיט" userId="6da69194-5333-43ed-87ab-cc985901fbe3" providerId="ADAL" clId="{59A711E2-7454-4744-A167-760BE7AB130B}" dt="2020-06-30T06:19:39.763" v="2"/>
        <pc:sldMkLst>
          <pc:docMk/>
          <pc:sldMk cId="4029626911" sldId="260"/>
        </pc:sldMkLst>
      </pc:sldChg>
      <pc:sldMasterChg chg="modSldLayout sldLayoutOrd">
        <pc:chgData name="סתיו גולדשמיט" userId="6da69194-5333-43ed-87ab-cc985901fbe3" providerId="ADAL" clId="{59A711E2-7454-4744-A167-760BE7AB130B}" dt="2020-06-30T06:18:19.879" v="0" actId="20578"/>
        <pc:sldMasterMkLst>
          <pc:docMk/>
          <pc:sldMasterMk cId="2892671655" sldId="2147483720"/>
        </pc:sldMasterMkLst>
        <pc:sldLayoutChg chg="ord">
          <pc:chgData name="סתיו גולדשמיט" userId="6da69194-5333-43ed-87ab-cc985901fbe3" providerId="ADAL" clId="{59A711E2-7454-4744-A167-760BE7AB130B}" dt="2020-06-30T06:18:19.879" v="0" actId="20578"/>
          <pc:sldLayoutMkLst>
            <pc:docMk/>
            <pc:sldMasterMk cId="2892671655" sldId="2147483720"/>
            <pc:sldLayoutMk cId="1610657849" sldId="214748372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A3E46D9C-470A-4521-B4C6-EE313E5CF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9BDE4DC-2CB7-4F0F-B0E3-F2ABC29DFB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22314D5-4087-4D74-AC6A-C56C81864D3F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A7BFAA-62BB-426D-B798-C92AE2432D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02D53CC-CB0D-4151-86DA-D0193CF0DE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5797C1AC-E351-4D84-8CA0-861B6728AFA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963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4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382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9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4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6342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9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3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8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227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65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282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899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228F-9078-4C84-A2B8-13AC90FCB260}" type="datetimeFigureOut">
              <a:rPr lang="en-IL" smtClean="0"/>
              <a:t>15/08/2021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FDC0-3078-491E-A2ED-BF9EC9BCBB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90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he-IL"/>
              <a:t>הנהגת דרום - מפעלים</a:t>
            </a:r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L" dirty="0"/>
          </a:p>
        </p:txBody>
      </p:sp>
      <p:pic>
        <p:nvPicPr>
          <p:cNvPr id="12" name="Picture 2" descr="×ª××¦××ª ×ª××× × ×¢×××¨ ×ª× ××¢×ª ××¦××¤××">
            <a:extLst>
              <a:ext uri="{FF2B5EF4-FFF2-40B4-BE49-F238E27FC236}">
                <a16:creationId xmlns:a16="http://schemas.microsoft.com/office/drawing/2014/main" id="{4451BD2D-4165-4B5A-AAEB-29BCE158AC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7" y="244153"/>
            <a:ext cx="1018147" cy="1018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2FE69A9B-2324-481A-B13D-FE33D058DEE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D6E199F-E1EE-46EE-AA49-A760731E0EA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721283" y="225805"/>
            <a:ext cx="1170494" cy="1112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926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ducation.gov.il/Mankal/Horaa.aspx?siduri=255" TargetMode="External"/><Relationship Id="rId2" Type="http://schemas.openxmlformats.org/officeDocument/2006/relationships/hyperlink" Target="https://f273458e-3f7d-485c-9b7f-59908f1cb0a5.filesusr.com/ugd/3d6320_f2bd03a9a2634d6e8912c9805f6ed4d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www.zofim-safe.co.il/%D7%98%D7%A4%D7%A1%D7%99-%D7%AA%D7%97%D7%A7%D7%99%D7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A2B6EB-6B82-4A20-820B-4BC4FDAB2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412" y="490766"/>
            <a:ext cx="8971175" cy="4552573"/>
          </a:xfrm>
        </p:spPr>
        <p:txBody>
          <a:bodyPr>
            <a:normAutofit/>
          </a:bodyPr>
          <a:lstStyle/>
          <a:p>
            <a:r>
              <a:rPr lang="he-IL" sz="9600" dirty="0">
                <a:latin typeface="David" panose="020E0502060401010101" pitchFamily="34" charset="-79"/>
                <a:cs typeface="David" panose="020E0502060401010101" pitchFamily="34" charset="-79"/>
              </a:rPr>
              <a:t>איך מגיעים לתחקיר למפעל?</a:t>
            </a:r>
            <a:endParaRPr lang="en-IL" sz="9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017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134E49-C0DD-4743-BE40-479F072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13" name="מציין מיקום תוכן 12">
            <a:extLst>
              <a:ext uri="{FF2B5EF4-FFF2-40B4-BE49-F238E27FC236}">
                <a16:creationId xmlns:a16="http://schemas.microsoft.com/office/drawing/2014/main" id="{A9BD252D-96F6-47CD-AD19-05B1C7EDD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435" y="160256"/>
            <a:ext cx="9078011" cy="6332619"/>
          </a:xfrm>
          <a:prstGeom prst="rect">
            <a:avLst/>
          </a:prstGeom>
        </p:spPr>
      </p:pic>
      <p:sp>
        <p:nvSpPr>
          <p:cNvPr id="14" name="לחצן פעולה: חזרה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9B256D-E4FF-4304-BA0E-8AF692280438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132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560641-A57E-42B0-8ACB-E27BEFEE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AF120B6-362D-486B-B467-4CE4C3939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25" y="1093510"/>
            <a:ext cx="8964949" cy="5042784"/>
          </a:xfrm>
        </p:spPr>
      </p:pic>
    </p:spTree>
    <p:extLst>
      <p:ext uri="{BB962C8B-B14F-4D97-AF65-F5344CB8AC3E}">
        <p14:creationId xmlns:p14="http://schemas.microsoft.com/office/powerpoint/2010/main" val="327319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BE94C5-4C95-43BA-9CCA-B957DF6F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AADFDEA-1E3A-4A50-A565-8C48E897A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  <p:sp>
        <p:nvSpPr>
          <p:cNvPr id="6" name="לחצן פעולה: חזרה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2AF8D8-218B-4596-B1A7-67F14BB5ADE4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7500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B12793-ED63-4B1B-9382-4CF068F0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06F7D7F-099E-45E9-9487-F15D8B67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540" y="628184"/>
            <a:ext cx="6202837" cy="5944706"/>
          </a:xfrm>
          <a:prstGeom prst="rect">
            <a:avLst/>
          </a:prstGeom>
        </p:spPr>
      </p:pic>
      <p:sp>
        <p:nvSpPr>
          <p:cNvPr id="5" name="לחצן פעולה: חזרה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E53A91-BB2E-49E4-A0FF-59BD56085AF2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197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F603EA-FC3E-4FE5-813F-14D18104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E504F21-594F-48F4-9E98-AB5A33D26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626224"/>
              </p:ext>
            </p:extLst>
          </p:nvPr>
        </p:nvGraphicFramePr>
        <p:xfrm>
          <a:off x="2950590" y="537329"/>
          <a:ext cx="7051249" cy="6378351"/>
        </p:xfrm>
        <a:graphic>
          <a:graphicData uri="http://schemas.openxmlformats.org/drawingml/2006/table">
            <a:tbl>
              <a:tblPr rtl="1" firstRow="1" firstCol="1" bandRow="1"/>
              <a:tblGrid>
                <a:gridCol w="1185767">
                  <a:extLst>
                    <a:ext uri="{9D8B030D-6E8A-4147-A177-3AD203B41FA5}">
                      <a16:colId xmlns:a16="http://schemas.microsoft.com/office/drawing/2014/main" val="2712062918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val="1358792227"/>
                    </a:ext>
                  </a:extLst>
                </a:gridCol>
                <a:gridCol w="2024480">
                  <a:extLst>
                    <a:ext uri="{9D8B030D-6E8A-4147-A177-3AD203B41FA5}">
                      <a16:colId xmlns:a16="http://schemas.microsoft.com/office/drawing/2014/main" val="3409864122"/>
                    </a:ext>
                  </a:extLst>
                </a:gridCol>
                <a:gridCol w="2217286">
                  <a:extLst>
                    <a:ext uri="{9D8B030D-6E8A-4147-A177-3AD203B41FA5}">
                      <a16:colId xmlns:a16="http://schemas.microsoft.com/office/drawing/2014/main" val="2023017405"/>
                    </a:ext>
                  </a:extLst>
                </a:gridCol>
              </a:tblGrid>
              <a:tr h="1543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שעה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מה קורה?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אחראי 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הערות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58559"/>
                  </a:ext>
                </a:extLst>
              </a:tr>
              <a:tr h="30871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04:30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הגעת שכבג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Gisha" panose="020B0502040204020203" pitchFamily="34" charset="-79"/>
                        </a:rPr>
                        <a:t>מרכזים 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צעירים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</a:pPr>
                      <a:endParaRPr lang="en-I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2610"/>
                  </a:ext>
                </a:extLst>
              </a:tr>
              <a:tr h="44607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05:00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עלייה לאוטובוסים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מרכזים צעירים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סתיו והדר בודקים אוטובוסים לפי הנוהל, מרכזים מקריאים שמות.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36037"/>
                  </a:ext>
                </a:extLst>
              </a:tr>
              <a:tr h="617441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:15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תדריך אוטובוסים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Gisha" panose="020B0502040204020203" pitchFamily="34" charset="-79"/>
                        </a:rPr>
                        <a:t>מועבר ע"י המרכזים הצעירים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להקריא מהדף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62535"/>
                  </a:ext>
                </a:extLst>
              </a:tr>
              <a:tr h="30871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05:20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נסיעה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בוגרי נסיעה:</a:t>
                      </a:r>
                      <a:b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</a:b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סתיו, חנית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מרכזים צעירים עושים משחקי אוטובוס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49554"/>
                  </a:ext>
                </a:extLst>
              </a:tr>
              <a:tr h="6174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07:20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הגעה לנחל השופט, ירידה מהאוטובוסים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Gisha" panose="020B0502040204020203" pitchFamily="34" charset="-79"/>
                        </a:rPr>
                        <a:t>מרכזים צעירים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</a:pPr>
                      <a:endParaRPr lang="en-I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99872"/>
                  </a:ext>
                </a:extLst>
              </a:tr>
              <a:tr h="6174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07:30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התחלת מסלול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מרכזים בוגרים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</a:pPr>
                      <a:endParaRPr lang="en-I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19900"/>
                  </a:ext>
                </a:extLst>
              </a:tr>
              <a:tr h="29504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09:30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סיום מסלול נחל השופט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Gisha" panose="020B0502040204020203" pitchFamily="34" charset="-79"/>
                        </a:rPr>
                        <a:t>מרכזים בוגרים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</a:pPr>
                      <a:endParaRPr lang="en-I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845008"/>
                  </a:ext>
                </a:extLst>
              </a:tr>
              <a:tr h="295049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10:00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התחלת נסיעה לנחל חצבני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מרכזים בוגרים, צעירים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10230"/>
                  </a:ext>
                </a:extLst>
              </a:tr>
              <a:tr h="308719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11:30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הגעה לנחל חצבני, ירידה מהאוטובוסים 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מרכזים בוגרים,צעירים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</a:pPr>
                      <a:endParaRPr lang="en-I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957525"/>
                  </a:ext>
                </a:extLst>
              </a:tr>
              <a:tr h="617441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11:40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התחלת מסלול נחל חצבני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מרכזים ומדריך טיולים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</a:pPr>
                      <a:endParaRPr lang="en-I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09178"/>
                  </a:ext>
                </a:extLst>
              </a:tr>
              <a:tr h="295049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14:10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סיום מסלול נחל חצבני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Gisha" panose="020B0502040204020203" pitchFamily="34" charset="-79"/>
                        </a:rPr>
                        <a:t>מרכזים ומדריך טיולים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46138"/>
                  </a:ext>
                </a:extLst>
              </a:tr>
              <a:tr h="1543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14:20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עלייה על האוטובוסים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Gisha" panose="020B0502040204020203" pitchFamily="34" charset="-79"/>
                        </a:rPr>
                        <a:t>מרכזים צעירים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הקראת שמות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60881"/>
                  </a:ext>
                </a:extLst>
              </a:tr>
              <a:tr h="295049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14:30-17:30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נסיעה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בוגרי אוטובוס: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סתיו וחנת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97952"/>
                  </a:ext>
                </a:extLst>
              </a:tr>
              <a:tr h="721092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17:30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הגעה למיתר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סתיו וחנית</a:t>
                      </a:r>
                      <a:endParaRPr lang="en-I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לוודא הגעת חניכים הבית</a:t>
                      </a:r>
                      <a:endParaRPr lang="en-I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1571"/>
                  </a:ext>
                </a:extLst>
              </a:tr>
              <a:tr h="154360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 </a:t>
                      </a:r>
                      <a:endParaRPr lang="en-I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 </a:t>
                      </a:r>
                      <a:endParaRPr lang="en-I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 </a:t>
                      </a:r>
                      <a:endParaRPr lang="en-I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834" marR="4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63763"/>
                  </a:ext>
                </a:extLst>
              </a:tr>
            </a:tbl>
          </a:graphicData>
        </a:graphic>
      </p:graphicFrame>
      <p:sp>
        <p:nvSpPr>
          <p:cNvPr id="5" name="לחצן פעולה: חזרה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FC223BA-0BD9-47ED-8508-96372442FFEE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9406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0C807F-02C6-4865-927E-A2120200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BB7069A-A59D-40DC-9C70-A72BFB86E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16321" r="44475" b="5038"/>
          <a:stretch/>
        </p:blipFill>
        <p:spPr>
          <a:xfrm>
            <a:off x="3252247" y="124509"/>
            <a:ext cx="5825765" cy="6608981"/>
          </a:xfrm>
          <a:prstGeom prst="rect">
            <a:avLst/>
          </a:prstGeom>
        </p:spPr>
      </p:pic>
      <p:sp>
        <p:nvSpPr>
          <p:cNvPr id="5" name="לחצן פעולה: חזרה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5026A-4A41-4E88-B9B0-060257452B49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860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DB30B9-3832-409C-A422-49E7C496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2F03ECB9-1A7C-4371-BD3B-9F0D4AA96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529639"/>
              </p:ext>
            </p:extLst>
          </p:nvPr>
        </p:nvGraphicFramePr>
        <p:xfrm>
          <a:off x="1504955" y="349380"/>
          <a:ext cx="9601195" cy="6344251"/>
        </p:xfrm>
        <a:graphic>
          <a:graphicData uri="http://schemas.openxmlformats.org/drawingml/2006/table">
            <a:tbl>
              <a:tblPr rtl="1"/>
              <a:tblGrid>
                <a:gridCol w="1108363">
                  <a:extLst>
                    <a:ext uri="{9D8B030D-6E8A-4147-A177-3AD203B41FA5}">
                      <a16:colId xmlns:a16="http://schemas.microsoft.com/office/drawing/2014/main" val="3473271824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4151141645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531519244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1915063120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2678459335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1086335077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3931392270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2977135152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2832672110"/>
                    </a:ext>
                  </a:extLst>
                </a:gridCol>
              </a:tblGrid>
              <a:tr h="111903">
                <a:tc rowSpan="2" gridSpan="4">
                  <a:txBody>
                    <a:bodyPr/>
                    <a:lstStyle/>
                    <a:p>
                      <a:pPr algn="ctr" rtl="1" fontAlgn="ctr"/>
                      <a:r>
                        <a:rPr lang="he-IL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כמויות תפריט לפסח"ש (420 חניכים, 320 חניכים)</a:t>
                      </a:r>
                    </a:p>
                  </a:txBody>
                  <a:tcPr marL="3049" marR="3049" marT="3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rtl="1" fontAlgn="ctr"/>
                      <a:r>
                        <a:rPr lang="he-IL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גלוטן/צמחוניים</a:t>
                      </a:r>
                    </a:p>
                  </a:txBody>
                  <a:tcPr marL="3049" marR="3049" marT="3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376522"/>
                  </a:ext>
                </a:extLst>
              </a:tr>
              <a:tr h="111903">
                <a:tc gridSpan="4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22883"/>
                  </a:ext>
                </a:extLst>
              </a:tr>
              <a:tr h="133476">
                <a:tc rowSpan="13"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בוקר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יום ראשון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יום שני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יום שלישי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בוקר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יום ראשון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יום שני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יום שלישי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47337"/>
                  </a:ext>
                </a:extLst>
              </a:tr>
              <a:tr h="219500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ביצים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ביצים חביתה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קורנפלקס ללא גלוטן - 1 יח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קורנפלקס ללא גלוטן - 1 יח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762933"/>
                  </a:ext>
                </a:extLst>
              </a:tr>
              <a:tr h="219500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קורנפלקס 29 יחידות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קורנפלקס 21 יחידות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לחם ללא גלוטן 3 יח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לחם ללא גלוטן 3 יח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454555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חלב- 42 ליטר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חלב- 30 ליטר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1958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עגבניה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עגבניה 20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537952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20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642728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קוטג 22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קוטג 16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771640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גבנצ 15 קג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גבנצ 15 קג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240771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תה 210 יחידות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תה 150 יחידות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510880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סוכר 8 קג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סוכר 6 קג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459814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טחינה 14 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טחינה 10 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37216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לחם 65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לחם 40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66736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גבינה לבנה 20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גבינה לבנה 13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222340"/>
                  </a:ext>
                </a:extLst>
              </a:tr>
              <a:tr h="198062"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צהריים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לחמניות 1500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לחמניות 1200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צהריים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לחמניות ללא גלוטן 30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לחמניות ללא גלוטן 30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745729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טונה 40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טונה 30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83040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פסטרמה 15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פסטרמה 10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69688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חומוס 20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חומוס 15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129733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שוקולד 15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שוקולד 12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67614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חמאת בוטנים 10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חמאת בוטנים 8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255547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ריבה 4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ריבה 4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4987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גבנצ 7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גבנצ 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041739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עגבניה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עגבניה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874531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83532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תפוחים 200 יחידות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תפוחים 150 יחידות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68191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תפוזים 100 יחידות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תפוזים 80 יחידות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590630"/>
                  </a:ext>
                </a:extLst>
              </a:tr>
              <a:tr h="219500">
                <a:tc rowSpan="22"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ערב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שניצל 900 יחידות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אבקת מרק 6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2">
                  <a:txBody>
                    <a:bodyPr/>
                    <a:lstStyle/>
                    <a:p>
                      <a:pPr algn="ctr" rtl="1" fontAlgn="ctr"/>
                      <a:r>
                        <a:rPr lang="he-IL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2"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ערב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שניצל תירס 140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נודלס ללא גלוטן 1 קג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2">
                  <a:txBody>
                    <a:bodyPr/>
                    <a:lstStyle/>
                    <a:p>
                      <a:pPr algn="ctr" rtl="1" fontAlgn="ctr"/>
                      <a:r>
                        <a:rPr lang="he-IL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82469"/>
                  </a:ext>
                </a:extLst>
              </a:tr>
              <a:tr h="219500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תפו"ד 76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אטריות 8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שניצל ללא גלוטן 30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לחם ללא גלוטן 3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78772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עגבניה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שקדי מרק 10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6605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גזר 20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177024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תה-210 יחידות 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קישוא 20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52165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נודלס 28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373927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רוטב סויה 3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40709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רוטב טריאקי 3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424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רוטב צילי 3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28677"/>
                  </a:ext>
                </a:extLst>
              </a:tr>
              <a:tr h="215287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גזר (מוקפץ) 10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407537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גמבה 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79771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כרוב 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22809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בצל 10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967121"/>
                  </a:ext>
                </a:extLst>
              </a:tr>
              <a:tr h="219500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חזה עוף פרוס 40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99658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עגבניה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253643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25 ק"ג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29579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תה-210 יחידות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12680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טחינה 11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01216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מטבוחה 5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69710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חומוס 11 יח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34669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חלה לקידוש 25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63634"/>
                  </a:ext>
                </a:extLst>
              </a:tr>
              <a:tr h="111903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מיץ ענבים 30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2434"/>
                  </a:ext>
                </a:extLst>
              </a:tr>
              <a:tr h="111903"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עוגה-40 יחידות</a:t>
                      </a:r>
                    </a:p>
                  </a:txBody>
                  <a:tcPr marL="3049" marR="3049" marT="3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9" marR="3049" marT="3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5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BC16A4-C37D-40EB-92F2-A333DC65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graphicFrame>
        <p:nvGraphicFramePr>
          <p:cNvPr id="4" name="אובייקט 3">
            <a:extLst>
              <a:ext uri="{FF2B5EF4-FFF2-40B4-BE49-F238E27FC236}">
                <a16:creationId xmlns:a16="http://schemas.microsoft.com/office/drawing/2014/main" id="{4FF159F8-2F2A-451C-89E9-6725830AD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6375"/>
              </p:ext>
            </p:extLst>
          </p:nvPr>
        </p:nvGraphicFramePr>
        <p:xfrm>
          <a:off x="3572760" y="155724"/>
          <a:ext cx="5420412" cy="649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48261" imgH="8750491" progId="Excel.Sheet.12">
                  <p:embed/>
                </p:oleObj>
              </mc:Choice>
              <mc:Fallback>
                <p:oleObj name="Worksheet" r:id="rId2" imgW="4248261" imgH="8750491" progId="Excel.Sheet.12">
                  <p:embed/>
                  <p:pic>
                    <p:nvPicPr>
                      <p:cNvPr id="4" name="אובייקט 3">
                        <a:extLst>
                          <a:ext uri="{FF2B5EF4-FFF2-40B4-BE49-F238E27FC236}">
                            <a16:creationId xmlns:a16="http://schemas.microsoft.com/office/drawing/2014/main" id="{4FF159F8-2F2A-451C-89E9-6725830AD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2760" y="155724"/>
                        <a:ext cx="5420412" cy="6490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לחצן פעולה: חזרה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85CCDBB-8659-438C-AA92-4C754D5DF2C3}"/>
              </a:ext>
            </a:extLst>
          </p:cNvPr>
          <p:cNvSpPr/>
          <p:nvPr/>
        </p:nvSpPr>
        <p:spPr>
          <a:xfrm>
            <a:off x="513763" y="5486400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268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41374D-4F3A-4729-9703-B73775C7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8B033C5-1BAC-46AE-A39B-F183E33F1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17837" r="44841" b="5904"/>
          <a:stretch/>
        </p:blipFill>
        <p:spPr>
          <a:xfrm>
            <a:off x="2499674" y="365125"/>
            <a:ext cx="7192652" cy="6243019"/>
          </a:xfrm>
          <a:prstGeom prst="rect">
            <a:avLst/>
          </a:prstGeom>
        </p:spPr>
      </p:pic>
      <p:sp>
        <p:nvSpPr>
          <p:cNvPr id="5" name="לחצן פעולה: חזרה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36A22C-6465-4932-8D57-2F1B3BEC83AA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278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D4F6D5-1689-43CF-8A13-20E4C5E0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530564F-F225-49D4-B605-EF04BFEE6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19" t="21521" r="43257" b="5689"/>
          <a:stretch/>
        </p:blipFill>
        <p:spPr>
          <a:xfrm>
            <a:off x="2611224" y="226243"/>
            <a:ext cx="6655324" cy="6155703"/>
          </a:xfrm>
          <a:prstGeom prst="rect">
            <a:avLst/>
          </a:prstGeom>
        </p:spPr>
      </p:pic>
      <p:sp>
        <p:nvSpPr>
          <p:cNvPr id="5" name="לחצן פעולה: חזרה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6C9DE69-4606-4299-BF31-2FAEEF03BB92}"/>
              </a:ext>
            </a:extLst>
          </p:cNvPr>
          <p:cNvSpPr/>
          <p:nvPr/>
        </p:nvSpPr>
        <p:spPr>
          <a:xfrm>
            <a:off x="329938" y="5806911"/>
            <a:ext cx="754144" cy="6859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8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22BEDC-3970-42F5-9394-DE4F02AB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latin typeface="David" panose="020E0502060401010101" pitchFamily="34" charset="-79"/>
                <a:cs typeface="David" panose="020E0502060401010101" pitchFamily="34" charset="-79"/>
              </a:rPr>
              <a:t>נתחיל בסיכום</a:t>
            </a:r>
            <a:endParaRPr lang="en-IL" sz="5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E1992A-6861-4AF1-AA40-A92755D6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2" y="2556931"/>
            <a:ext cx="9840795" cy="341023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המילה תחקיר יכולה להיות מאיימת לפעמים, אך זו לא מטרת התחקיר.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מטרת התחקיר היא ללמוד ביחד מה יכול להצליח במפעל ומה יכול להיות מאתגר במפעל,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התחקיר בא לחזק את מנהל המפעל ולתת לו ביטחון,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כדי שהתחקיר יוכל לתת ביטחון ולא להפחיד יש להגיע מוכנים ומודעים.</a:t>
            </a:r>
          </a:p>
          <a:p>
            <a:pPr marL="0" indent="0" algn="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buNone/>
            </a:pPr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תזכרו – </a:t>
            </a:r>
          </a:p>
          <a:p>
            <a:pPr marL="0" indent="0" algn="r">
              <a:buNone/>
            </a:pPr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עדיף לשאול ולבדוק לפני שעושים כדי להצליח מאשר ליפול כי לא שאלנו</a:t>
            </a:r>
          </a:p>
        </p:txBody>
      </p:sp>
    </p:spTree>
    <p:extLst>
      <p:ext uri="{BB962C8B-B14F-4D97-AF65-F5344CB8AC3E}">
        <p14:creationId xmlns:p14="http://schemas.microsoft.com/office/powerpoint/2010/main" val="130773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B66555-35D6-404C-93D9-7889244C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מתחילים?</a:t>
            </a:r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33B2226-6E02-4739-8C07-81CB7420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 תוכנית 8 השבועות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https://f273458e-3f7d-485c-9b7f-59908f1cb0a5.filesusr.com/ugd/3d6320_f2bd03a9a2634d6e8912c9805f6ed4dc.pdf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 ( עמוד 99 באוגדן הבטיחות)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מעבר על הנחיות רלוונטיות בחוזר מנכ"ל של משרד החינוך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https://apps.education.gov.il/Mankal/Horaa.aspx?siduri=255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 עיגון </a:t>
            </a:r>
            <a:r>
              <a:rPr lang="he-IL" b="1" u="sng" dirty="0" err="1">
                <a:latin typeface="David" panose="020E0502060401010101" pitchFamily="34" charset="-79"/>
                <a:cs typeface="David" panose="020E0502060401010101" pitchFamily="34" charset="-79"/>
              </a:rPr>
              <a:t>בלו"ז</a:t>
            </a:r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 תאריכים חשובים – לדוגמה: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- קביעת תחקיר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בלו"ז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- מתי מוציאים אישור תנועתי ומוקד טבע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- תאריך גג להזמנת ציוד, אוכל, אוטובוסים וכו'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- ישיבת תחילת תהליך עם צוות מוביל צעיר וכו'</a:t>
            </a:r>
          </a:p>
        </p:txBody>
      </p:sp>
    </p:spTree>
    <p:extLst>
      <p:ext uri="{BB962C8B-B14F-4D97-AF65-F5344CB8AC3E}">
        <p14:creationId xmlns:p14="http://schemas.microsoft.com/office/powerpoint/2010/main" val="287180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279AE7-C6CF-49D1-B296-DBF356DD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 צריך להגיע לתחקיר?</a:t>
            </a:r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383EA30-F3A2-4F37-8FDB-84574D6E7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- צוות בוגר שנוכח במפעל ויש לו תפקיד ( ראשי טור, מרימי קלפים וכו')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- צוות מוביל צעיר ( יו"ר מפעל, מרכזים צעירים וכו')</a:t>
            </a:r>
          </a:p>
          <a:p>
            <a:pPr marL="0" indent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124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BCE91E-5234-48CB-BB11-CD83EFA3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מגיעים לתחקיר?</a:t>
            </a:r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21253C-DCE5-4A12-A1B6-9DB55DFA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r">
              <a:lnSpc>
                <a:spcPct val="160000"/>
              </a:lnSpc>
              <a:buNone/>
            </a:pPr>
            <a:r>
              <a:rPr lang="he-IL" sz="4900" dirty="0">
                <a:latin typeface="David" panose="020E0502060401010101" pitchFamily="34" charset="-79"/>
                <a:cs typeface="David" panose="020E0502060401010101" pitchFamily="34" charset="-79"/>
              </a:rPr>
              <a:t> טופס תחקיר – קישור לטפסי תחקיר באתר הבטיחות – </a:t>
            </a:r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https://www.zofim-safe.co.il/%D7%98%D7%A4%D7%A1%D7%99-%D7%AA%D7%97%D7%A7%D7%99%D7%A8</a:t>
            </a:r>
            <a:r>
              <a:rPr lang="he-IL" sz="49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he-IL" sz="4900" dirty="0">
                <a:latin typeface="David" panose="020E0502060401010101" pitchFamily="34" charset="-79"/>
                <a:cs typeface="David" panose="020E0502060401010101" pitchFamily="34" charset="-79"/>
                <a:hlinkClick r:id="rId3" action="ppaction://hlinksldjump"/>
              </a:rPr>
              <a:t>רשימת טלפונים חשובים מלאה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he-IL" sz="4900" dirty="0">
                <a:latin typeface="David" panose="020E0502060401010101" pitchFamily="34" charset="-79"/>
                <a:cs typeface="David" panose="020E0502060401010101" pitchFamily="34" charset="-79"/>
                <a:hlinkClick r:id="rId4" action="ppaction://hlinksldjump"/>
              </a:rPr>
              <a:t>מפה סכמתית של החניון/הפנינג/פורימון וכדומה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he-IL" sz="4900" dirty="0">
                <a:latin typeface="David" panose="020E0502060401010101" pitchFamily="34" charset="-79"/>
                <a:cs typeface="David" panose="020E0502060401010101" pitchFamily="34" charset="-79"/>
                <a:hlinkClick r:id="rId5" action="ppaction://hlinksldjump"/>
              </a:rPr>
              <a:t>תקציב מעודכן 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he-IL" sz="5400" dirty="0">
                <a:latin typeface="David" panose="020E0502060401010101" pitchFamily="34" charset="-79"/>
                <a:cs typeface="David" panose="020E0502060401010101" pitchFamily="34" charset="-79"/>
                <a:hlinkClick r:id="rId6" action="ppaction://hlinksldjump"/>
              </a:rPr>
              <a:t>הזמנות רכש מודפסות </a:t>
            </a:r>
            <a:endParaRPr lang="he-IL" sz="5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735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F3CAF9-9D0C-48F3-B25F-2F2DA59C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מגיעים לתחקיר? המשך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619FC50-80CB-4CF4-87AB-6ACF0322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lnSpc>
                <a:spcPct val="16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תיק מפעל לוגיסטי ( כל הידע בפנים)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  <a:hlinkClick r:id="rId2" action="ppaction://hlinksldjump"/>
              </a:rPr>
              <a:t>תפריט מעודכן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  <a:hlinkClick r:id="rId3" action="ppaction://hlinksldjump"/>
              </a:rPr>
              <a:t>לו"ז המפעל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  <a:hlinkClick r:id="rId4" action="ppaction://hlinksldjump"/>
              </a:rPr>
              <a:t>מוקד טבע מעודכן ומאושר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  <a:hlinkClick r:id="rId5" action="ppaction://hlinksldjump"/>
              </a:rPr>
              <a:t>אישור תנועתי (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  <a:hlinkClick r:id="rId5" action="ppaction://hlinksldjump"/>
              </a:rPr>
              <a:t>פמ"ל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  <a:hlinkClick r:id="rId5" action="ppaction://hlinksldjump"/>
              </a:rPr>
              <a:t>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60000"/>
              </a:lnSpc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2962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5F78DD-45B7-439B-B8B8-3BBB32BE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מגיעים לתחקיר? המשך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7266E2-91A5-4FB3-A3C7-92B5B18BC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2115"/>
            <a:ext cx="9601196" cy="3443753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במידה ויש אטרקציה יש להביא רישוי עסק וביטוח צד ג'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במידה וזה טיול ביצוע ( אחרי הכנה) יש להגיע עם דוח מיפוי שטח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במידה וזה טיול עם מסלול יש להגיע עם מפת סימון שבילים שהמסלול מסומן בה.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במידה ויש מבנה מחנאי / כתובת אש יש להביא דגם ותיק מבנה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במידה והמפעל בתוך היישוב / עיר יש להביא אישור כתוב מהעיירה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לפטור מרישוי עסק או ביצוע רישוי עסק.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לחניוני לילה יש לקבל אישור מהספק שאתם הכן מתואמים לתאריכים ולבקש לדעת כמות קבוצות וילדים בנוסף אליכם ( יכול להשפיע על אבטחת לילה ורופא) 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90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8A7C69-442B-491D-9614-B71C9187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dirty="0">
                <a:latin typeface="David" panose="020E0502060401010101" pitchFamily="34" charset="-79"/>
                <a:cs typeface="David" panose="020E0502060401010101" pitchFamily="34" charset="-79"/>
              </a:rPr>
              <a:t>חשוב לדעת !!!</a:t>
            </a:r>
            <a:endParaRPr lang="en-IL" sz="6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C74E39-B66B-4058-B8EB-89043F04D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לפני כל תחקיר תבקשו מהמתחקר דגשים שחשובים לו ( כדי שתגיעו יותר מוכנים)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שלחו את כל החומרים 24 שעות לפני התחקיר למתחקר ( כדי שהמתחקר יוכל לעבור על החומר לפני ולהגיע מוכן לתחקיר)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תדפיסו את כלל החומר ותגיעו עם קלסר מסודר לתחקיר ( קלסר זה יכול לשמש אותכם כתיק לוגיסטי למפעל)</a:t>
            </a:r>
          </a:p>
          <a:p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312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FA44A5-27A1-41E3-A6E5-F054D49D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74" y="1555423"/>
            <a:ext cx="10515600" cy="2925599"/>
          </a:xfrm>
        </p:spPr>
        <p:txBody>
          <a:bodyPr>
            <a:normAutofit fontScale="90000"/>
          </a:bodyPr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בהצלחה לכולם</a:t>
            </a:r>
            <a:b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ושתהיה לנו שנה חינוכית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ופוריה</a:t>
            </a:r>
            <a:b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ותזכרו התהליך החינוכי מוביל</a:t>
            </a:r>
            <a:b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 את המפעל ולא להפך</a:t>
            </a:r>
            <a:endParaRPr lang="en-IL" sz="6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7147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432</TotalTime>
  <Words>1055</Words>
  <Application>Microsoft Office PowerPoint</Application>
  <PresentationFormat>מסך רחב</PresentationFormat>
  <Paragraphs>312</Paragraphs>
  <Slides>19</Slides>
  <Notes>0</Notes>
  <HiddenSlides>10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Calibri</vt:lpstr>
      <vt:lpstr>David</vt:lpstr>
      <vt:lpstr>Garamond</vt:lpstr>
      <vt:lpstr>Gisha</vt:lpstr>
      <vt:lpstr>אורגני</vt:lpstr>
      <vt:lpstr>Worksheet</vt:lpstr>
      <vt:lpstr>איך מגיעים לתחקיר למפעל?</vt:lpstr>
      <vt:lpstr>נתחיל בסיכום</vt:lpstr>
      <vt:lpstr>איך מתחילים?</vt:lpstr>
      <vt:lpstr>מי צריך להגיע לתחקיר?</vt:lpstr>
      <vt:lpstr>איך מגיעים לתחקיר?</vt:lpstr>
      <vt:lpstr>איך מגיעים לתחקיר? המשך</vt:lpstr>
      <vt:lpstr>איך מגיעים לתחקיר? המשך</vt:lpstr>
      <vt:lpstr>חשוב לדעת !!!</vt:lpstr>
      <vt:lpstr>בהצלחה לכולם  ושתהיה לנו שנה חינוכית ופוריה  ותזכרו התהליך החינוכי מוביל  את המפעל ולא להפך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איך מגיעים לתחקיר למפעל?</dc:title>
  <dc:creator>Elitebook</dc:creator>
  <cp:lastModifiedBy>סתיו גולדשמיט</cp:lastModifiedBy>
  <cp:revision>17</cp:revision>
  <dcterms:created xsi:type="dcterms:W3CDTF">2019-08-31T08:15:40Z</dcterms:created>
  <dcterms:modified xsi:type="dcterms:W3CDTF">2021-08-15T14:46:38Z</dcterms:modified>
</cp:coreProperties>
</file>