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337" r:id="rId3"/>
  </p:sldMasterIdLst>
  <p:notesMasterIdLst>
    <p:notesMasterId r:id="rId14"/>
  </p:notesMasterIdLst>
  <p:handoutMasterIdLst>
    <p:handoutMasterId r:id="rId15"/>
  </p:handoutMasterIdLst>
  <p:sldIdLst>
    <p:sldId id="295" r:id="rId4"/>
    <p:sldId id="296" r:id="rId5"/>
    <p:sldId id="297" r:id="rId6"/>
    <p:sldId id="300" r:id="rId7"/>
    <p:sldId id="301" r:id="rId8"/>
    <p:sldId id="299" r:id="rId9"/>
    <p:sldId id="298" r:id="rId10"/>
    <p:sldId id="302" r:id="rId11"/>
    <p:sldId id="303" r:id="rId12"/>
    <p:sldId id="285" r:id="rId13"/>
  </p:sldIdLst>
  <p:sldSz cx="9144000" cy="6858000" type="screen4x3"/>
  <p:notesSz cx="6858000" cy="914400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33CC33"/>
    <a:srgbClr val="FF9900"/>
    <a:srgbClr val="FFFFFF"/>
    <a:srgbClr val="FF6600"/>
    <a:srgbClr val="ECFA3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22" autoAdjust="0"/>
    <p:restoredTop sz="92802" autoAdjust="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89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648D54CE-6500-468A-81CE-C0BF55C67D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E4FAD1B-732F-4EAC-A650-2A9422F9D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hangingPunct="1">
              <a:defRPr sz="1200"/>
            </a:lvl1pPr>
          </a:lstStyle>
          <a:p>
            <a:pPr>
              <a:defRPr/>
            </a:pPr>
            <a:fld id="{8847F7A2-B7E8-4251-B1AC-D87DB0989CD3}" type="datetimeFigureOut">
              <a:rPr lang="he-IL"/>
              <a:pPr>
                <a:defRPr/>
              </a:pPr>
              <a:t>ט"ו/אלול/תשפ"א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002A101-3B36-4B82-913D-64BB15B65B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C3DEB8F-8633-4C7A-A374-8791E085A1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fld id="{ACBB3657-DE29-455E-8059-3518C170D490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B8056A-92CB-4DC7-8163-453BAE0828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8A09A70-5084-46FA-A7CC-73C4780E6D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279A14F-6F25-4E8A-A5AA-55F8A834438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0B52A89-BA99-4D06-87ED-D9E216390A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noProof="0"/>
              <a:t>לחץ כדי לערוך סגנונות טקסט של תבנית בסיס</a:t>
            </a:r>
            <a:endParaRPr lang="en-US" altLang="he-IL" noProof="0"/>
          </a:p>
          <a:p>
            <a:pPr lvl="1"/>
            <a:r>
              <a:rPr lang="he-IL" altLang="he-IL" noProof="0"/>
              <a:t>רמה שנייה</a:t>
            </a:r>
            <a:endParaRPr lang="en-US" altLang="he-IL" noProof="0"/>
          </a:p>
          <a:p>
            <a:pPr lvl="2"/>
            <a:r>
              <a:rPr lang="he-IL" altLang="he-IL" noProof="0"/>
              <a:t>רמה שלישית</a:t>
            </a:r>
            <a:endParaRPr lang="en-US" altLang="he-IL" noProof="0"/>
          </a:p>
          <a:p>
            <a:pPr lvl="3"/>
            <a:r>
              <a:rPr lang="he-IL" altLang="he-IL" noProof="0"/>
              <a:t>רמה רביעית</a:t>
            </a:r>
            <a:endParaRPr lang="en-US" altLang="he-IL" noProof="0"/>
          </a:p>
          <a:p>
            <a:pPr lvl="4"/>
            <a:r>
              <a:rPr lang="he-IL" altLang="he-IL" noProof="0"/>
              <a:t>רמה חמישית</a:t>
            </a:r>
            <a:endParaRPr lang="en-US" altLang="he-IL" noProof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A7B7CD1-7214-4EFF-A5EA-4324571883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BA5E442-0821-4295-9668-6956D33FE3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fld id="{9443F7F9-77FA-4DA3-BA30-B70AE3A370E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32EACE5-139A-48F3-A3AB-DEBAF1804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7ED1E5-5117-4CF0-9FEA-970721661594}" type="slidenum">
              <a:rPr lang="he-IL" altLang="he-IL" smtClean="0"/>
              <a:pPr/>
              <a:t>10</a:t>
            </a:fld>
            <a:endParaRPr lang="en-US" altLang="he-IL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70DC71-1D47-40FA-AD5A-1FD02AC946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45EAD2E-68D5-48D6-8156-EA30CDCB2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B871423C-540E-4898-A9BC-F423A255ACD4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E3C465E7-4A68-40D3-8611-E8C21706B961}"/>
                </a:ext>
              </a:extLst>
            </p:cNvPr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12851291-85F2-4EB1-A46C-05641F20E895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4236DBFF-1F11-4556-89C7-476C8CA80E7E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06816A7D-CA94-4CCB-9BE8-A6860AA37CAD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23311221-A5B1-42D9-AE7A-E6D401385BB1}"/>
                </a:ext>
              </a:extLst>
            </p:cNvPr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46C652A4-D9E8-4B58-930A-E3989846281A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DE36120E-060F-4DB5-82EB-70A0BC1F98E4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7FD5761D-5F17-4337-947B-B951C3B3B758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F78ECDD0-1052-446A-B759-AE244D276880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5A62FBC2-5EB4-4EB0-9283-4B6B58D4E121}"/>
                </a:ext>
              </a:extLst>
            </p:cNvPr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מציין מיקום תוכן 3" descr="סמל.png">
            <a:extLst>
              <a:ext uri="{FF2B5EF4-FFF2-40B4-BE49-F238E27FC236}">
                <a16:creationId xmlns:a16="http://schemas.microsoft.com/office/drawing/2014/main" id="{6F46B2C9-D422-43DA-A507-EC3ACADC15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5357813"/>
            <a:ext cx="2252662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C6733C7-C0D2-48C0-A842-84F7BF69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6970C85-8756-4D69-8D44-48281822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0CAD6269-C24D-4EC2-BC86-C03A0C19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89B5-F206-4D9E-9796-307E8908E38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0756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75E55-34C5-4ABD-94DC-3ACE3BFC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AA328-BA6C-45B9-9A50-E39CADD1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442F4-4213-4F29-A47D-DFB4420E2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292B-E163-4601-BB81-053EA5EB6A01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9994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12BC76E2-1174-4AE6-94CA-DD520596F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5A3EE770-A848-4DA5-9AFC-D96D3CF76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23DE465-7AA5-4B06-AA91-06D7453253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F8F51E-B8A6-446E-AF0D-ACD6C2CBDB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4F47DC-4FC3-487D-BEFA-461A4BF9341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A96DF-CE4A-4BFB-895B-705A4C939B1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37230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26EAD-8D1D-4E2C-98FA-03B831F8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FA140-1238-4753-9D41-A62869E2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A1D6-A3C1-486A-B741-861F7F0D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51663-7926-4F0C-ADC7-70C7D8A0C1F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43286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316D8F2B-F879-4AE1-BB8A-D6277537D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9B97F656-66F7-4536-A34D-B84BBEBEB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he-IL" sz="8000">
                <a:solidFill>
                  <a:srgbClr val="9FE0F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807415-BB27-488C-B415-1B1516A5E59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D3130B-5BE3-42AF-9677-F723B1BC07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18026E7-7ED7-4B3A-BA91-D2C1C1B5F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2D18E-62CE-4786-A621-893DF594EB1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022532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22BF927-97CB-4FFD-A9D1-E8846C8499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202017-5AED-448A-A1B4-50C29358CE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34F308-55D2-44A0-9461-82503F1809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FFC73-5692-4F95-87E9-3419478F2A71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634306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276F1-19BF-44DA-845F-D32D5B0B5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C9CDB-0FB7-45A5-AD53-9CC2D096D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A1E6C-E345-4605-93E6-D4FA85EB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E52F7-8115-4D9E-8BF7-52436582E35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10366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48F07-F24C-492E-B7EA-0DC2AFB9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985EA-C72F-4D3E-87C6-39AE2453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3AAA1-BCE6-46AF-BB9F-0C6DDBCF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63FCC-CB75-4A99-950C-D6064462F88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9121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18A08-DFB5-41D0-914F-7C6D780E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9814C-81F0-4956-ADB9-0093C4D6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40147-8403-49AD-BAE3-A4FBAB14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8317-BAA1-42D8-BEC0-9B5CA92BCBB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44850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ADE8C-6640-40EC-8AEB-122D885A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BD8CC-55DD-4911-99E9-C52F5EA2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77F16-0E07-4486-AE63-23F6E764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AB581-21FE-4CB5-B0D3-5BFF1A01745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411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922BA1-9F5A-4AEE-AD1A-5B20BC4D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01854C6-E3B8-45AC-8371-28A3DC11D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9A5E0C-1E8C-421A-A1AD-40F0B74F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CF08-43B8-41C0-9B31-5C6BF6DAE03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3022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4236FA6-E1BC-4269-8F6C-B8C6B806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4325316-7BDD-48EA-868C-64FC0E6F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80757F5-1D5C-4762-A1B2-4A46B28E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9C0CC-6822-44EC-9CD5-13371E00646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3407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B6DC51F-3140-406E-B9DA-1522EFF6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F458AD-D228-4450-89C7-EE9C3D035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FF42B1-8D64-4A89-B7EB-6A033EDC0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C0CD-5743-4698-8D10-6B6C85E8791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8027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BEAE206-65B8-4265-AA03-7BCB6077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6340C-E6F3-4B3A-A3E0-F34998520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51C6479-3CBC-4069-B358-489529FB0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619C0-1F4C-4231-91D2-5EBFC9DD66C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01868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CFE39D-E0BA-42AC-8D10-A8667CEF4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D8A57D-2098-42C7-85D6-A39F02ABE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B7091F-4F11-46E6-811A-7E48E981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08F4-DC91-496B-9B08-C096706A1A6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30729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D3D554-0C15-4595-9F03-C8EF0C8F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41307-7AA6-4DC8-98F8-05F79E02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EF36A8-E868-410B-9ABE-F1611EF6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6DB57-0ED8-4920-90B1-B15CCD015963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53246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B13A79E8-944B-4AF9-B9FB-15826A24DB4A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812A95-ECA0-422F-9FA3-5A77C2C92CD1}"/>
                </a:ext>
              </a:extLst>
            </p:cNvPr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EC1D7CB-09B0-4AC7-AEED-3FAD33B1666B}"/>
                </a:ext>
              </a:extLst>
            </p:cNvPr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FCBAE3-A11C-41C7-9E47-E2D1E16BB5A9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F9D1008-F966-48D8-8271-2E6E77FA47AD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8BB3E31-ACC5-43B1-9F82-462147779CD1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9247359-5F5B-4A7E-83FE-F9F52FA8EA5C}"/>
                </a:ext>
              </a:extLst>
            </p:cNvPr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00BAC99-CC1F-42F5-8DD6-153500CF1894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7293C91-8FF3-4B7F-B5C1-019C662B2B29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68159B6-0109-4FD0-88C3-36CADADF2192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4B4EC12-4F22-498B-8F8C-61C2D9B0A98D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5BECD94-D27B-4CC0-9120-7C4F99F7BE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39D13240-A7E4-4D95-B874-7606AAF65D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ערוך סגנונות טקסט של תבנית בסיס</a:t>
            </a:r>
          </a:p>
          <a:p>
            <a:pPr lvl="1"/>
            <a:r>
              <a:rPr lang="he-IL" altLang="he-IL"/>
              <a:t>רמה שניה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C4AC9-786B-4868-B15F-4FD5CF149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D55F0-4EF7-46F5-8B43-1A919867A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2A4B2-34DA-4375-AA7E-0195A4CD5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0C657BA-06B1-47CF-BBA5-133E704AAC3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7" r:id="rId1"/>
    <p:sldLayoutId id="2147484604" r:id="rId2"/>
    <p:sldLayoutId id="2147484605" r:id="rId3"/>
    <p:sldLayoutId id="2147484606" r:id="rId4"/>
    <p:sldLayoutId id="2147484607" r:id="rId5"/>
    <p:sldLayoutId id="2147484608" r:id="rId6"/>
    <p:sldLayoutId id="2147484609" r:id="rId7"/>
    <p:sldLayoutId id="2147484610" r:id="rId8"/>
    <p:sldLayoutId id="2147484611" r:id="rId9"/>
    <p:sldLayoutId id="2147484612" r:id="rId10"/>
    <p:sldLayoutId id="2147484618" r:id="rId11"/>
    <p:sldLayoutId id="2147484613" r:id="rId12"/>
    <p:sldLayoutId id="2147484619" r:id="rId13"/>
    <p:sldLayoutId id="2147484614" r:id="rId14"/>
    <p:sldLayoutId id="2147484615" r:id="rId15"/>
    <p:sldLayoutId id="2147484616" r:id="rId16"/>
  </p:sldLayoutIdLst>
  <p:txStyles>
    <p:titleStyle>
      <a:lvl1pPr algn="l" defTabSz="457200" rtl="1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2pPr>
      <a:lvl3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3pPr>
      <a:lvl4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4pPr>
      <a:lvl5pPr algn="l" defTabSz="457200" rtl="1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  <a:cs typeface="Arial" panose="020B0604020202020204" pitchFamily="34" charset="0"/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r" defTabSz="457200" rtl="1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03FB-E12C-4C2D-BEE1-6C1818A28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175" y="209550"/>
            <a:ext cx="7183438" cy="1373188"/>
          </a:xfrm>
        </p:spPr>
        <p:txBody>
          <a:bodyPr/>
          <a:lstStyle/>
          <a:p>
            <a:pPr algn="ctr">
              <a:defRPr/>
            </a:pPr>
            <a:r>
              <a:rPr lang="he-IL" dirty="0">
                <a:solidFill>
                  <a:schemeClr val="tx1"/>
                </a:solidFill>
                <a:cs typeface="+mn-cs"/>
              </a:rPr>
              <a:t>איך מתכננים תקציב שבטי?</a:t>
            </a:r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5157BA13-E238-4C82-A538-66C2945FC0C8}"/>
              </a:ext>
            </a:extLst>
          </p:cNvPr>
          <p:cNvGrpSpPr/>
          <p:nvPr/>
        </p:nvGrpSpPr>
        <p:grpSpPr>
          <a:xfrm>
            <a:off x="642877" y="1720466"/>
            <a:ext cx="2130141" cy="1683499"/>
            <a:chOff x="0" y="1728206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אליפסה 10">
              <a:extLst>
                <a:ext uri="{FF2B5EF4-FFF2-40B4-BE49-F238E27FC236}">
                  <a16:creationId xmlns:a16="http://schemas.microsoft.com/office/drawing/2014/main" id="{496AC5E7-5F2A-4AD1-BE8B-326066DB0715}"/>
                </a:ext>
              </a:extLst>
            </p:cNvPr>
            <p:cNvSpPr/>
            <p:nvPr/>
          </p:nvSpPr>
          <p:spPr>
            <a:xfrm>
              <a:off x="0" y="1728206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אליפסה 4">
              <a:extLst>
                <a:ext uri="{FF2B5EF4-FFF2-40B4-BE49-F238E27FC236}">
                  <a16:creationId xmlns:a16="http://schemas.microsoft.com/office/drawing/2014/main" id="{48F07173-AE02-4535-85AE-94BC7DB47F26}"/>
                </a:ext>
              </a:extLst>
            </p:cNvPr>
            <p:cNvSpPr/>
            <p:nvPr/>
          </p:nvSpPr>
          <p:spPr>
            <a:xfrm>
              <a:off x="464629" y="2192836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ct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000" dirty="0"/>
                <a:t>למה בכלל צריך תקציב?</a:t>
              </a:r>
              <a:endParaRPr lang="he-IL" dirty="0"/>
            </a:p>
          </p:txBody>
        </p:sp>
      </p:grpSp>
      <p:grpSp>
        <p:nvGrpSpPr>
          <p:cNvPr id="7" name="קבוצה 4">
            <a:extLst>
              <a:ext uri="{FF2B5EF4-FFF2-40B4-BE49-F238E27FC236}">
                <a16:creationId xmlns:a16="http://schemas.microsoft.com/office/drawing/2014/main" id="{6EE32630-2042-4F4D-A7FC-2538B5C8670F}"/>
              </a:ext>
            </a:extLst>
          </p:cNvPr>
          <p:cNvGrpSpPr/>
          <p:nvPr/>
        </p:nvGrpSpPr>
        <p:grpSpPr>
          <a:xfrm>
            <a:off x="817249" y="3650508"/>
            <a:ext cx="2097157" cy="1544351"/>
            <a:chOff x="4243381" y="3448513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" name="אליפסה 8">
              <a:extLst>
                <a:ext uri="{FF2B5EF4-FFF2-40B4-BE49-F238E27FC236}">
                  <a16:creationId xmlns:a16="http://schemas.microsoft.com/office/drawing/2014/main" id="{C83CB1BC-7356-4B20-A92F-D6D00C1A3C75}"/>
                </a:ext>
              </a:extLst>
            </p:cNvPr>
            <p:cNvSpPr/>
            <p:nvPr/>
          </p:nvSpPr>
          <p:spPr>
            <a:xfrm>
              <a:off x="4243381" y="3448513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אליפסה 6">
              <a:extLst>
                <a:ext uri="{FF2B5EF4-FFF2-40B4-BE49-F238E27FC236}">
                  <a16:creationId xmlns:a16="http://schemas.microsoft.com/office/drawing/2014/main" id="{31E92E03-B73C-474F-975C-FE72BB386FE6}"/>
                </a:ext>
              </a:extLst>
            </p:cNvPr>
            <p:cNvSpPr/>
            <p:nvPr/>
          </p:nvSpPr>
          <p:spPr>
            <a:xfrm>
              <a:off x="4708010" y="3913141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400" dirty="0"/>
                <a:t>איך משלמים לספק?</a:t>
              </a:r>
              <a:endParaRPr lang="he-IL" sz="2000" dirty="0"/>
            </a:p>
          </p:txBody>
        </p:sp>
      </p:grpSp>
      <p:grpSp>
        <p:nvGrpSpPr>
          <p:cNvPr id="10" name="קבוצה 5">
            <a:extLst>
              <a:ext uri="{FF2B5EF4-FFF2-40B4-BE49-F238E27FC236}">
                <a16:creationId xmlns:a16="http://schemas.microsoft.com/office/drawing/2014/main" id="{BC8AD990-9F50-4529-90D2-0A59AD6C362B}"/>
              </a:ext>
            </a:extLst>
          </p:cNvPr>
          <p:cNvGrpSpPr/>
          <p:nvPr/>
        </p:nvGrpSpPr>
        <p:grpSpPr>
          <a:xfrm>
            <a:off x="5223414" y="930079"/>
            <a:ext cx="2130141" cy="1851122"/>
            <a:chOff x="5083554" y="288029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אליפסה 6">
              <a:extLst>
                <a:ext uri="{FF2B5EF4-FFF2-40B4-BE49-F238E27FC236}">
                  <a16:creationId xmlns:a16="http://schemas.microsoft.com/office/drawing/2014/main" id="{1306F2E2-2609-4438-8506-C965A3407840}"/>
                </a:ext>
              </a:extLst>
            </p:cNvPr>
            <p:cNvSpPr/>
            <p:nvPr/>
          </p:nvSpPr>
          <p:spPr>
            <a:xfrm>
              <a:off x="5083554" y="288029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alpha val="50000"/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אליפסה 8">
              <a:extLst>
                <a:ext uri="{FF2B5EF4-FFF2-40B4-BE49-F238E27FC236}">
                  <a16:creationId xmlns:a16="http://schemas.microsoft.com/office/drawing/2014/main" id="{F5ACD9CB-FED8-4433-ADCA-15295FDBEEF6}"/>
                </a:ext>
              </a:extLst>
            </p:cNvPr>
            <p:cNvSpPr/>
            <p:nvPr/>
          </p:nvSpPr>
          <p:spPr>
            <a:xfrm>
              <a:off x="5548183" y="752658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/>
                <a:t>איך בונים תקציב?</a:t>
              </a:r>
              <a:endParaRPr lang="he-IL" sz="2400" dirty="0"/>
            </a:p>
          </p:txBody>
        </p:sp>
      </p:grpSp>
      <p:sp>
        <p:nvSpPr>
          <p:cNvPr id="13" name="אליפסה 6">
            <a:extLst>
              <a:ext uri="{FF2B5EF4-FFF2-40B4-BE49-F238E27FC236}">
                <a16:creationId xmlns:a16="http://schemas.microsoft.com/office/drawing/2014/main" id="{0EB8B650-2547-4509-990B-BFCD85BE1B3A}"/>
              </a:ext>
            </a:extLst>
          </p:cNvPr>
          <p:cNvSpPr/>
          <p:nvPr/>
        </p:nvSpPr>
        <p:spPr>
          <a:xfrm>
            <a:off x="5107901" y="4127211"/>
            <a:ext cx="2286177" cy="2135295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clear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alpha val="50000"/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alpha val="50000"/>
              <a:hueOff val="-9933876"/>
              <a:satOff val="39811"/>
              <a:lumOff val="8628"/>
              <a:alphaOff val="0"/>
            </a:schemeClr>
          </a:effectRef>
          <a:fontRef idx="minor">
            <a:schemeClr val="tx1"/>
          </a:fontRef>
        </p:style>
      </p:sp>
      <p:sp>
        <p:nvSpPr>
          <p:cNvPr id="14" name="אליפסה 8">
            <a:extLst>
              <a:ext uri="{FF2B5EF4-FFF2-40B4-BE49-F238E27FC236}">
                <a16:creationId xmlns:a16="http://schemas.microsoft.com/office/drawing/2014/main" id="{1E2B9F1A-A813-4A3D-8B11-91EB798DC1EB}"/>
              </a:ext>
            </a:extLst>
          </p:cNvPr>
          <p:cNvSpPr/>
          <p:nvPr/>
        </p:nvSpPr>
        <p:spPr>
          <a:xfrm>
            <a:off x="5499265" y="4585631"/>
            <a:ext cx="1451923" cy="122183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174603" tIns="40640" rIns="174603" bIns="40640" spcCol="1270" anchor="ctr" anchorCtr="1"/>
          <a:lstStyle/>
          <a:p>
            <a:pPr algn="r" defTabSz="1422400" rtl="1">
              <a:lnSpc>
                <a:spcPct val="90000"/>
              </a:lnSpc>
              <a:spcAft>
                <a:spcPct val="35000"/>
              </a:spcAft>
              <a:defRPr/>
            </a:pPr>
            <a:r>
              <a:rPr lang="he-IL" sz="2000" dirty="0"/>
              <a:t>מה תפקיד הגזבר בשבט ומה התפקיד שלי כמרכז?</a:t>
            </a:r>
            <a:endParaRPr lang="he-IL" dirty="0"/>
          </a:p>
        </p:txBody>
      </p:sp>
      <p:grpSp>
        <p:nvGrpSpPr>
          <p:cNvPr id="15" name="קבוצה 4">
            <a:extLst>
              <a:ext uri="{FF2B5EF4-FFF2-40B4-BE49-F238E27FC236}">
                <a16:creationId xmlns:a16="http://schemas.microsoft.com/office/drawing/2014/main" id="{77C6036B-2D38-4454-ABD2-67B958748FF5}"/>
              </a:ext>
            </a:extLst>
          </p:cNvPr>
          <p:cNvGrpSpPr/>
          <p:nvPr/>
        </p:nvGrpSpPr>
        <p:grpSpPr>
          <a:xfrm>
            <a:off x="2591641" y="1516792"/>
            <a:ext cx="3169433" cy="3281262"/>
            <a:chOff x="4243381" y="3448513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6" name="אליפסה 8">
              <a:extLst>
                <a:ext uri="{FF2B5EF4-FFF2-40B4-BE49-F238E27FC236}">
                  <a16:creationId xmlns:a16="http://schemas.microsoft.com/office/drawing/2014/main" id="{CE1799BE-9F0A-4DEE-A0BF-A0799477051D}"/>
                </a:ext>
              </a:extLst>
            </p:cNvPr>
            <p:cNvSpPr/>
            <p:nvPr/>
          </p:nvSpPr>
          <p:spPr>
            <a:xfrm>
              <a:off x="4243381" y="3448513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אליפסה 6">
              <a:extLst>
                <a:ext uri="{FF2B5EF4-FFF2-40B4-BE49-F238E27FC236}">
                  <a16:creationId xmlns:a16="http://schemas.microsoft.com/office/drawing/2014/main" id="{075744D7-8515-4AEF-AFCF-B428A03D8438}"/>
                </a:ext>
              </a:extLst>
            </p:cNvPr>
            <p:cNvSpPr/>
            <p:nvPr/>
          </p:nvSpPr>
          <p:spPr>
            <a:xfrm>
              <a:off x="4708010" y="3913141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ct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800" dirty="0"/>
                <a:t>עוד שאלות שלעולות לכם לגבי התקציב?</a:t>
              </a:r>
              <a:endParaRPr lang="he-IL" sz="2400" dirty="0"/>
            </a:p>
          </p:txBody>
        </p:sp>
      </p:grpSp>
      <p:grpSp>
        <p:nvGrpSpPr>
          <p:cNvPr id="18" name="קבוצה 4">
            <a:extLst>
              <a:ext uri="{FF2B5EF4-FFF2-40B4-BE49-F238E27FC236}">
                <a16:creationId xmlns:a16="http://schemas.microsoft.com/office/drawing/2014/main" id="{FA1ECD34-A92D-4258-9EFF-61D8662CF009}"/>
              </a:ext>
            </a:extLst>
          </p:cNvPr>
          <p:cNvGrpSpPr/>
          <p:nvPr/>
        </p:nvGrpSpPr>
        <p:grpSpPr>
          <a:xfrm>
            <a:off x="2591641" y="4998190"/>
            <a:ext cx="2097157" cy="1544351"/>
            <a:chOff x="4243381" y="3448513"/>
            <a:chExt cx="3172685" cy="317268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9" name="אליפסה 8">
              <a:extLst>
                <a:ext uri="{FF2B5EF4-FFF2-40B4-BE49-F238E27FC236}">
                  <a16:creationId xmlns:a16="http://schemas.microsoft.com/office/drawing/2014/main" id="{7AB536B6-E166-4A1D-8CE2-01D9E6546FED}"/>
                </a:ext>
              </a:extLst>
            </p:cNvPr>
            <p:cNvSpPr/>
            <p:nvPr/>
          </p:nvSpPr>
          <p:spPr>
            <a:xfrm>
              <a:off x="4243381" y="3448513"/>
              <a:ext cx="3172685" cy="3172685"/>
            </a:xfrm>
            <a:prstGeom prst="ellipse">
              <a:avLst/>
            </a:prstGeom>
            <a:sp3d contourW="12700" prstMaterial="clear">
              <a:bevelT w="177800" h="254000"/>
              <a:bevelB w="1524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fillRef>
            <a:effectRef idx="0">
              <a:schemeClr val="accent5">
                <a:alpha val="50000"/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0" name="אליפסה 6">
              <a:extLst>
                <a:ext uri="{FF2B5EF4-FFF2-40B4-BE49-F238E27FC236}">
                  <a16:creationId xmlns:a16="http://schemas.microsoft.com/office/drawing/2014/main" id="{61AF72FE-344E-42CA-ACBA-42B77A52FC21}"/>
                </a:ext>
              </a:extLst>
            </p:cNvPr>
            <p:cNvSpPr/>
            <p:nvPr/>
          </p:nvSpPr>
          <p:spPr>
            <a:xfrm>
              <a:off x="4708010" y="3913141"/>
              <a:ext cx="2243427" cy="22434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lIns="174603" tIns="40640" rIns="174603" bIns="40640" spcCol="1270" anchor="ctr" anchorCtr="1"/>
            <a:lstStyle/>
            <a:p>
              <a:pPr algn="r" defTabSz="1422400" rtl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400" dirty="0"/>
                <a:t>מה הקשר בין חינוך לתקציב?</a:t>
              </a:r>
              <a:endParaRPr lang="he-IL" sz="2000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E7357A26-055D-420F-86D0-22B91F353A1B}"/>
              </a:ext>
            </a:extLst>
          </p:cNvPr>
          <p:cNvSpPr/>
          <p:nvPr/>
        </p:nvSpPr>
        <p:spPr>
          <a:xfrm>
            <a:off x="2268952" y="591078"/>
            <a:ext cx="4374916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eaLnBrk="1" hangingPunct="1">
              <a:lnSpc>
                <a:spcPct val="150000"/>
              </a:lnSpc>
              <a:defRPr/>
            </a:pPr>
            <a:r>
              <a:rPr lang="he-IL" sz="8000" b="1" dirty="0">
                <a:ln w="11430"/>
                <a:solidFill>
                  <a:srgbClr val="FF99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hoco" pitchFamily="2" charset="-79"/>
                <a:cs typeface="+mn-cs"/>
              </a:rPr>
              <a:t>בהצלחה!</a:t>
            </a:r>
            <a:r>
              <a:rPr lang="en-US" sz="8000" b="1" dirty="0">
                <a:ln w="11430"/>
                <a:solidFill>
                  <a:srgbClr val="FF99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Choco" pitchFamily="2" charset="-79"/>
                <a:cs typeface="+mn-cs"/>
              </a:rPr>
              <a:t> </a:t>
            </a:r>
            <a:endParaRPr lang="he-IL" sz="8000" b="1" dirty="0">
              <a:ln w="11430"/>
              <a:solidFill>
                <a:srgbClr val="FF99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hoco" pitchFamily="2" charset="-79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>
            <a:extLst>
              <a:ext uri="{FF2B5EF4-FFF2-40B4-BE49-F238E27FC236}">
                <a16:creationId xmlns:a16="http://schemas.microsoft.com/office/drawing/2014/main" id="{94B57036-10F1-48FB-B9E3-92F9F4C8AF33}"/>
              </a:ext>
            </a:extLst>
          </p:cNvPr>
          <p:cNvSpPr/>
          <p:nvPr/>
        </p:nvSpPr>
        <p:spPr>
          <a:xfrm>
            <a:off x="4055946" y="71919"/>
            <a:ext cx="2574235" cy="1818861"/>
          </a:xfrm>
          <a:prstGeom prst="cloudCallout">
            <a:avLst>
              <a:gd name="adj1" fmla="val -61374"/>
              <a:gd name="adj2" fmla="val 9747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איך זה קשור לתקציב בכלל?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5B3900-357A-4B1B-A3D1-3AA7C4911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0" y="2847975"/>
            <a:ext cx="7885113" cy="1162050"/>
          </a:xfrm>
        </p:spPr>
        <p:txBody>
          <a:bodyPr/>
          <a:lstStyle/>
          <a:p>
            <a:pPr algn="ctr">
              <a:defRPr/>
            </a:pPr>
            <a:r>
              <a:rPr lang="he-IL" sz="4400" dirty="0">
                <a:solidFill>
                  <a:schemeClr val="tx1"/>
                </a:solidFill>
                <a:cs typeface="+mn-cs"/>
              </a:rPr>
              <a:t>מה המטרות של השבט השנה?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E38BE73E-5795-4EE6-9A44-90B26E61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713"/>
            <a:ext cx="8631238" cy="4591050"/>
          </a:xfrm>
        </p:spPr>
        <p:txBody>
          <a:bodyPr/>
          <a:lstStyle/>
          <a:p>
            <a:pPr marL="0" indent="0" algn="ctr">
              <a:buFont typeface="Wingdings 3" panose="05040102010807070707" pitchFamily="18" charset="2"/>
              <a:buNone/>
              <a:defRPr/>
            </a:pPr>
            <a:r>
              <a:rPr lang="he-IL" altLang="he-IL" sz="2800" b="1" u="sng" dirty="0"/>
              <a:t>עכשיו ניכנס קצת לעומק: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he-IL" altLang="he-IL" sz="2400" b="1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he-IL" altLang="he-IL" sz="2400" b="1" dirty="0"/>
              <a:t>ישיבה מקדימה עם ראשי השבט, מרכזים צעירים ועוד, ועונים על השאלות הבאות: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400" dirty="0"/>
              <a:t>על מה אני רוצה להשקיע השנה בשבט?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000" dirty="0"/>
              <a:t>(נראות/ ציוד חדש/ פעילויות שיא/ צופיות)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400" dirty="0"/>
              <a:t>מי קהל היעד שלי שעליו אני שם דגש?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000" dirty="0"/>
              <a:t>(</a:t>
            </a:r>
            <a:r>
              <a:rPr lang="he-IL" altLang="he-IL" sz="2000" dirty="0" err="1"/>
              <a:t>שכב"ג</a:t>
            </a:r>
            <a:r>
              <a:rPr lang="he-IL" altLang="he-IL" sz="2000" dirty="0"/>
              <a:t>/ שכבה ט' / כיתות ד </a:t>
            </a:r>
            <a:r>
              <a:rPr lang="he-IL" altLang="he-IL" sz="2000" dirty="0" err="1"/>
              <a:t>וה</a:t>
            </a:r>
            <a:r>
              <a:rPr lang="he-IL" altLang="he-IL" sz="2000" dirty="0"/>
              <a:t> / נעורים)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400" dirty="0"/>
              <a:t>מה מצב המחסן שלי ? ( ציוד כבד וציוד מתכלה)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000" dirty="0"/>
              <a:t>( מלא/ ריק/ חסר בזנטים, </a:t>
            </a:r>
            <a:r>
              <a:rPr lang="he-IL" altLang="he-IL" sz="2000" dirty="0" err="1"/>
              <a:t>אלמניות</a:t>
            </a:r>
            <a:r>
              <a:rPr lang="he-IL" altLang="he-IL" sz="2000" dirty="0"/>
              <a:t>/ חסר ציוד מטבח/ חסר סנדות וכו')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400" dirty="0"/>
              <a:t>לקחים משנים קודמות שנוגעות לקניות של ציוד </a:t>
            </a:r>
            <a:r>
              <a:rPr lang="he-IL" altLang="he-IL" sz="2400" dirty="0" err="1"/>
              <a:t>וכו</a:t>
            </a:r>
            <a:r>
              <a:rPr lang="he-IL" altLang="he-IL" sz="2400" dirty="0"/>
              <a:t>'?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000" dirty="0"/>
              <a:t>( צורך במכשירי קשר/ צורך בעוד סנדות/ צורך במיטות שדה/ וכו')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400" dirty="0"/>
              <a:t>מה הדברים שחייבים להיכנס בהוצאות?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r>
              <a:rPr lang="he-IL" altLang="he-IL" sz="2000" dirty="0"/>
              <a:t>(אינטרנט/ הנהלת חשבונות / חשמל/ וכו')</a:t>
            </a:r>
          </a:p>
          <a:p>
            <a:pPr marL="457200" indent="-457200">
              <a:buFont typeface="Wingdings 3" panose="05040102010807070707" pitchFamily="18" charset="2"/>
              <a:buAutoNum type="arabicPeriod"/>
              <a:defRPr/>
            </a:pPr>
            <a:endParaRPr lang="he-IL" altLang="he-IL" sz="2400" b="1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0CA064-3F72-435F-9024-A28C1B856BA4}"/>
              </a:ext>
            </a:extLst>
          </p:cNvPr>
          <p:cNvSpPr txBox="1"/>
          <p:nvPr/>
        </p:nvSpPr>
        <p:spPr>
          <a:xfrm>
            <a:off x="0" y="296863"/>
            <a:ext cx="8788400" cy="10763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he-IL" sz="3200" b="1" dirty="0">
                <a:latin typeface="David" panose="020E0502060401010101" pitchFamily="34" charset="-79"/>
                <a:cs typeface="+mn-cs"/>
              </a:rPr>
              <a:t>אחרי שאנחנו עונים על השאלות</a:t>
            </a:r>
          </a:p>
          <a:p>
            <a:pPr algn="ctr" rtl="1">
              <a:defRPr/>
            </a:pPr>
            <a:r>
              <a:rPr lang="he-IL" sz="3200" b="1" dirty="0">
                <a:latin typeface="David" panose="020E0502060401010101" pitchFamily="34" charset="-79"/>
                <a:cs typeface="+mn-cs"/>
              </a:rPr>
              <a:t> ויש לנו תשובות </a:t>
            </a:r>
            <a:r>
              <a:rPr lang="he-IL" sz="3200" b="1" dirty="0" err="1">
                <a:latin typeface="David" panose="020E0502060401010101" pitchFamily="34" charset="-79"/>
                <a:cs typeface="+mn-cs"/>
              </a:rPr>
              <a:t>להכל</a:t>
            </a:r>
            <a:r>
              <a:rPr lang="he-IL" sz="3200" b="1" dirty="0">
                <a:latin typeface="David" panose="020E0502060401010101" pitchFamily="34" charset="-79"/>
                <a:cs typeface="+mn-cs"/>
              </a:rPr>
              <a:t> מה עכשיו?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D74DE-CA4E-4FE2-95ED-125BB8EF1AEE}"/>
              </a:ext>
            </a:extLst>
          </p:cNvPr>
          <p:cNvSpPr txBox="1"/>
          <p:nvPr/>
        </p:nvSpPr>
        <p:spPr>
          <a:xfrm>
            <a:off x="177800" y="2082800"/>
            <a:ext cx="8788400" cy="50165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514350" indent="-514350" algn="ctr" rtl="1">
              <a:buFontTx/>
              <a:buAutoNum type="arabicPeriod"/>
              <a:defRPr/>
            </a:pPr>
            <a:r>
              <a:rPr lang="he-IL" sz="3200" dirty="0">
                <a:latin typeface="David" panose="020E0502060401010101" pitchFamily="34" charset="-79"/>
                <a:cs typeface="+mn-cs"/>
              </a:rPr>
              <a:t>להסתכל על התקציב של שנים קודמות.</a:t>
            </a:r>
          </a:p>
          <a:p>
            <a:pPr marL="514350" indent="-514350" algn="ctr" rtl="1">
              <a:buFontTx/>
              <a:buAutoNum type="arabicPeriod"/>
              <a:defRPr/>
            </a:pPr>
            <a:r>
              <a:rPr lang="he-IL" sz="3200" dirty="0">
                <a:latin typeface="David" panose="020E0502060401010101" pitchFamily="34" charset="-79"/>
                <a:cs typeface="+mn-cs"/>
              </a:rPr>
              <a:t>לצבוע את הדברים שלא משתנים ולהכניס לתקציב החדש.</a:t>
            </a:r>
          </a:p>
          <a:p>
            <a:pPr marL="514350" indent="-514350" algn="ctr" rtl="1">
              <a:buFontTx/>
              <a:buAutoNum type="arabicPeriod"/>
              <a:defRPr/>
            </a:pPr>
            <a:r>
              <a:rPr lang="he-IL" sz="3200" dirty="0">
                <a:latin typeface="David" panose="020E0502060401010101" pitchFamily="34" charset="-79"/>
                <a:cs typeface="+mn-cs"/>
              </a:rPr>
              <a:t>להתחיל להכניס את כל ההוצאות שאתם רוצים לפי השאלות ששאלנו מקודם.</a:t>
            </a:r>
          </a:p>
          <a:p>
            <a:pPr marL="514350" indent="-514350" algn="ctr" rtl="1">
              <a:buFontTx/>
              <a:buAutoNum type="arabicPeriod"/>
              <a:defRPr/>
            </a:pPr>
            <a:r>
              <a:rPr lang="he-IL" sz="3200" dirty="0">
                <a:latin typeface="David" panose="020E0502060401010101" pitchFamily="34" charset="-79"/>
                <a:cs typeface="+mn-cs"/>
              </a:rPr>
              <a:t>להכניס מיסי חבר לפי החישוב הבא – צפי של 80% משנה קודמת.</a:t>
            </a:r>
          </a:p>
          <a:p>
            <a:pPr marL="514350" indent="-514350" algn="ctr" rtl="1">
              <a:buFontTx/>
              <a:buAutoNum type="arabicPeriod"/>
              <a:defRPr/>
            </a:pPr>
            <a:r>
              <a:rPr lang="he-IL" sz="3200" dirty="0">
                <a:latin typeface="David" panose="020E0502060401010101" pitchFamily="34" charset="-79"/>
                <a:cs typeface="+mn-cs"/>
              </a:rPr>
              <a:t>מפעלים – או רווחים או במאזן 0.</a:t>
            </a:r>
          </a:p>
          <a:p>
            <a:pPr marL="514350" indent="-514350" algn="ctr" rtl="1">
              <a:buFontTx/>
              <a:buAutoNum type="arabicPeriod"/>
              <a:defRPr/>
            </a:pPr>
            <a:r>
              <a:rPr lang="he-IL" sz="3200" dirty="0">
                <a:latin typeface="David" panose="020E0502060401010101" pitchFamily="34" charset="-79"/>
                <a:cs typeface="+mn-cs"/>
              </a:rPr>
              <a:t>גם הצפי במפעלים זה לפי 70% </a:t>
            </a:r>
            <a:r>
              <a:rPr lang="he-IL" sz="3200" dirty="0" err="1">
                <a:latin typeface="David" panose="020E0502060401010101" pitchFamily="34" charset="-79"/>
                <a:cs typeface="+mn-cs"/>
              </a:rPr>
              <a:t>מהמיסי</a:t>
            </a:r>
            <a:r>
              <a:rPr lang="he-IL" sz="3200" dirty="0">
                <a:latin typeface="David" panose="020E0502060401010101" pitchFamily="34" charset="-79"/>
                <a:cs typeface="+mn-cs"/>
              </a:rPr>
              <a:t> חבר</a:t>
            </a:r>
          </a:p>
          <a:p>
            <a:pPr marL="514350" indent="-514350" algn="ctr" rtl="1">
              <a:buFontTx/>
              <a:buAutoNum type="arabicPeriod"/>
              <a:defRPr/>
            </a:pPr>
            <a:endParaRPr lang="he-IL" sz="3200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5" name="Cloud Callout 3">
            <a:extLst>
              <a:ext uri="{FF2B5EF4-FFF2-40B4-BE49-F238E27FC236}">
                <a16:creationId xmlns:a16="http://schemas.microsoft.com/office/drawing/2014/main" id="{461B0700-0C83-41BC-9E4F-3A7A16F86F6B}"/>
              </a:ext>
            </a:extLst>
          </p:cNvPr>
          <p:cNvSpPr/>
          <p:nvPr/>
        </p:nvSpPr>
        <p:spPr>
          <a:xfrm>
            <a:off x="1939470" y="2242167"/>
            <a:ext cx="3053771" cy="2373666"/>
          </a:xfrm>
          <a:prstGeom prst="cloudCallout">
            <a:avLst>
              <a:gd name="adj1" fmla="val -61374"/>
              <a:gd name="adj2" fmla="val 97473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מה זה מאזן?</a:t>
            </a:r>
          </a:p>
          <a:p>
            <a:pPr algn="ctr">
              <a:defRPr/>
            </a:pPr>
            <a:r>
              <a:rPr lang="he-IL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מאזן זה הוצאות מול הכנסות – מה הנקודה הסופית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BCC1F4-CD37-4381-A1BE-EC94B87DC1ED}"/>
              </a:ext>
            </a:extLst>
          </p:cNvPr>
          <p:cNvSpPr txBox="1"/>
          <p:nvPr/>
        </p:nvSpPr>
        <p:spPr>
          <a:xfrm>
            <a:off x="-1633538" y="1343025"/>
            <a:ext cx="10490201" cy="48942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  <a:defRPr/>
            </a:pPr>
            <a:r>
              <a:rPr lang="he-IL" sz="2400" b="1" u="sng" dirty="0">
                <a:latin typeface="David" panose="020E0502060401010101" pitchFamily="34" charset="-79"/>
                <a:cs typeface="+mn-cs"/>
              </a:rPr>
              <a:t>מיסי חבר </a:t>
            </a:r>
            <a:r>
              <a:rPr lang="he-IL" sz="2400" dirty="0">
                <a:latin typeface="David" panose="020E0502060401010101" pitchFamily="34" charset="-79"/>
                <a:cs typeface="+mn-cs"/>
              </a:rPr>
              <a:t>– 710 ₪ גבייה מהשבטים – 235 ₪ עובר להנהגה ולתנועה,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    נשאר בשבט 475 ₪ .</a:t>
            </a:r>
          </a:p>
          <a:p>
            <a:pPr algn="r" rtl="1">
              <a:defRPr/>
            </a:pPr>
            <a:endParaRPr lang="he-IL" sz="2400" dirty="0">
              <a:latin typeface="David" panose="020E0502060401010101" pitchFamily="34" charset="-79"/>
              <a:cs typeface="+mn-cs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  <a:defRPr/>
            </a:pPr>
            <a:r>
              <a:rPr lang="he-IL" sz="2400" b="1" u="sng" dirty="0">
                <a:latin typeface="David" panose="020E0502060401010101" pitchFamily="34" charset="-79"/>
                <a:cs typeface="+mn-cs"/>
              </a:rPr>
              <a:t>גבייה ממפעלים </a:t>
            </a:r>
            <a:r>
              <a:rPr lang="he-IL" sz="2400" dirty="0">
                <a:latin typeface="David" panose="020E0502060401010101" pitchFamily="34" charset="-79"/>
                <a:cs typeface="+mn-cs"/>
              </a:rPr>
              <a:t>– לפי טבלת גבייה – 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    יש לאשר מול ההנהגה את טבלת הגבייה 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    השבטית שאתם שולחים להורים.</a:t>
            </a:r>
          </a:p>
          <a:p>
            <a:pPr algn="r" rtl="1">
              <a:defRPr/>
            </a:pPr>
            <a:endParaRPr lang="he-IL" sz="2400" dirty="0">
              <a:latin typeface="David" panose="020E0502060401010101" pitchFamily="34" charset="-79"/>
              <a:cs typeface="+mn-cs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  <a:defRPr/>
            </a:pPr>
            <a:r>
              <a:rPr lang="he-IL" sz="2400" b="1" u="sng" dirty="0" err="1">
                <a:latin typeface="David" panose="020E0502060401010101" pitchFamily="34" charset="-79"/>
                <a:cs typeface="+mn-cs"/>
              </a:rPr>
              <a:t>סיבסוד</a:t>
            </a:r>
            <a:r>
              <a:rPr lang="he-IL" sz="2400" b="1" u="sng" dirty="0">
                <a:latin typeface="David" panose="020E0502060401010101" pitchFamily="34" charset="-79"/>
                <a:cs typeface="+mn-cs"/>
              </a:rPr>
              <a:t> חניכים </a:t>
            </a:r>
            <a:r>
              <a:rPr lang="he-IL" sz="2400" dirty="0">
                <a:latin typeface="David" panose="020E0502060401010101" pitchFamily="34" charset="-79"/>
                <a:cs typeface="+mn-cs"/>
              </a:rPr>
              <a:t>– יש נוהל תנועתי ויש לעבוד דרכו בלבד –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    יש לתקצב </a:t>
            </a:r>
            <a:r>
              <a:rPr lang="he-IL" sz="2400" dirty="0" err="1">
                <a:latin typeface="David" panose="020E0502060401010101" pitchFamily="34" charset="-79"/>
                <a:cs typeface="+mn-cs"/>
              </a:rPr>
              <a:t>סיבסודים</a:t>
            </a:r>
            <a:r>
              <a:rPr lang="he-IL" sz="2400" dirty="0">
                <a:latin typeface="David" panose="020E0502060401010101" pitchFamily="34" charset="-79"/>
                <a:cs typeface="+mn-cs"/>
              </a:rPr>
              <a:t> בסכום של 5,000 ₪ מינימום 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    ומקסימום 15,000 ₪ באישור רכז מפעלים ההנהגתי.</a:t>
            </a:r>
          </a:p>
          <a:p>
            <a:pPr algn="r" rtl="1">
              <a:defRPr/>
            </a:pPr>
            <a:endParaRPr lang="he-IL" sz="2400" dirty="0">
              <a:latin typeface="David" panose="020E0502060401010101" pitchFamily="34" charset="-79"/>
              <a:cs typeface="+mn-cs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  <a:defRPr/>
            </a:pPr>
            <a:r>
              <a:rPr lang="he-IL" sz="2400" b="1" u="sng" dirty="0">
                <a:latin typeface="David" panose="020E0502060401010101" pitchFamily="34" charset="-79"/>
                <a:cs typeface="+mn-cs"/>
              </a:rPr>
              <a:t>הכנסת שכר </a:t>
            </a:r>
            <a:r>
              <a:rPr lang="he-IL" sz="2400" dirty="0">
                <a:latin typeface="David" panose="020E0502060401010101" pitchFamily="34" charset="-79"/>
                <a:cs typeface="+mn-cs"/>
              </a:rPr>
              <a:t>– נעשה ע"י ההנהגה בלבד – יש לקבוע עם רכז המפעלים</a:t>
            </a:r>
          </a:p>
          <a:p>
            <a:pPr algn="r" rtl="1">
              <a:defRPr/>
            </a:pPr>
            <a:r>
              <a:rPr lang="he-IL" sz="2400" dirty="0">
                <a:latin typeface="David" panose="020E0502060401010101" pitchFamily="34" charset="-79"/>
                <a:cs typeface="+mn-cs"/>
              </a:rPr>
              <a:t>    שיכניס לכם את השכר בתקציב.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FC1D0-45C0-4809-9A4C-D974DCC488D4}"/>
              </a:ext>
            </a:extLst>
          </p:cNvPr>
          <p:cNvSpPr txBox="1"/>
          <p:nvPr/>
        </p:nvSpPr>
        <p:spPr>
          <a:xfrm>
            <a:off x="215900" y="522288"/>
            <a:ext cx="9664700" cy="5842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>
              <a:defRPr/>
            </a:pPr>
            <a:r>
              <a:rPr lang="he-IL" sz="3200" b="1" u="sng" dirty="0">
                <a:latin typeface="David" panose="020E0502060401010101" pitchFamily="34" charset="-79"/>
                <a:cs typeface="+mn-cs"/>
              </a:rPr>
              <a:t>הנחיות חשובות</a:t>
            </a:r>
            <a:endParaRPr lang="he-IL" sz="3200" b="1" u="sng" dirty="0">
              <a:solidFill>
                <a:srgbClr val="FF0000"/>
              </a:solidFill>
              <a:latin typeface="David" panose="020E0502060401010101" pitchFamily="34" charset="-79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4C27698F-E588-47D3-84EF-25AF84F15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8" y="1050925"/>
            <a:ext cx="7429500" cy="47545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66700" indent="447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3900" indent="447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81100" indent="4476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indent="0" algn="ctr" rtl="1">
              <a:defRPr/>
            </a:pPr>
            <a:r>
              <a:rPr lang="he-IL" altLang="he-IL" sz="6000" b="1" dirty="0">
                <a:latin typeface="Tahoma" panose="020B0604030504040204" pitchFamily="34" charset="0"/>
                <a:cs typeface="Tahoma" panose="020B0604030504040204" pitchFamily="34" charset="0"/>
              </a:rPr>
              <a:t>תקציב השבט חייב לסיים את השנה במאזן סופי של 5000 ₪ </a:t>
            </a:r>
            <a:endParaRPr lang="he-IL" altLang="he-IL" sz="6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r" rtl="1">
              <a:buFont typeface="Wingdings" panose="05000000000000000000" pitchFamily="2" charset="2"/>
              <a:buChar char="ü"/>
              <a:defRPr/>
            </a:pPr>
            <a:endParaRPr lang="he-IL" altLang="he-IL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algn="r" rtl="1">
              <a:buFont typeface="Wingdings" panose="05000000000000000000" pitchFamily="2" charset="2"/>
              <a:buChar char="ü"/>
              <a:defRPr/>
            </a:pPr>
            <a:endParaRPr lang="en-US" altLang="he-IL" sz="20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B47778-9552-404D-A862-716DCB43F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823913"/>
            <a:ext cx="8907462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723900" lvl="2" algn="ctr" rtl="1">
              <a:defRPr/>
            </a:pPr>
            <a:r>
              <a:rPr lang="he-IL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איך מאשרים את התקציב מול ההנהגה?</a:t>
            </a:r>
          </a:p>
          <a:p>
            <a:pPr marL="723900" lvl="2" algn="r" rtl="1">
              <a:defRPr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66800" lvl="2" indent="-34290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מוודאים שכלל הנוגעים בדבר מאשרים ומרוצים מהתקציב.</a:t>
            </a:r>
          </a:p>
          <a:p>
            <a:pPr marL="1066800" lvl="2" indent="-34290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מגיעים לערב אישור תקציבים בהנהגה עושים שיחה על התקציב ומקבלים הערות, יוצאים ומתקנים.</a:t>
            </a:r>
          </a:p>
          <a:p>
            <a:pPr marL="1066800" lvl="2" indent="-34290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נכנסים עם תיקונים ומקבלים אישור הנהגתי.</a:t>
            </a:r>
          </a:p>
          <a:p>
            <a:pPr marL="1066800" lvl="2" indent="-34290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נכנסים </a:t>
            </a:r>
            <a:r>
              <a:rPr lang="he-IL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לצופינט</a:t>
            </a: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ומזינים את התקציב במערכת </a:t>
            </a:r>
            <a:r>
              <a:rPr lang="he-IL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הסאפ</a:t>
            </a: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1066800" lvl="2" indent="-34290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שולחים מייל לרכז המפעלים עד 24 שעות לאחר האישור תקציב ומבקשים שהוא יאשר את התקציב במערכת </a:t>
            </a:r>
            <a:r>
              <a:rPr lang="he-IL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הצופינט</a:t>
            </a: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1066800" lvl="2" indent="-34290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מקבלים מייל חזרה שהתקציב אושר.</a:t>
            </a:r>
          </a:p>
          <a:p>
            <a:pPr marL="723900" lvl="2" algn="r" rtl="1">
              <a:defRPr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6700" lvl="1" algn="r" rtl="1">
              <a:defRPr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230B8C24-E96C-45F0-8019-3D90D9A67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192213"/>
            <a:ext cx="7429500" cy="475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algn="ctr" rtl="1">
              <a:defRPr/>
            </a:pPr>
            <a:r>
              <a:rPr lang="he-IL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איך מנהלים את תקציב השבט במהלך השנה?</a:t>
            </a:r>
          </a:p>
          <a:p>
            <a:pPr marL="266700" lvl="1" indent="447675" algn="r" rtl="1">
              <a:buFont typeface="Wingdings" pitchFamily="2" charset="2"/>
              <a:buChar char="ü"/>
              <a:defRPr/>
            </a:pP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6700" lvl="1" algn="ctr" rtl="1">
              <a:defRPr/>
            </a:pPr>
            <a:r>
              <a:rPr lang="he-IL" sz="3200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התקציב נתון לשינוי תמיד!</a:t>
            </a:r>
          </a:p>
          <a:p>
            <a:pPr marL="266700" lvl="1" algn="r" rtl="1">
              <a:defRPr/>
            </a:pP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30413B4-7AAE-42DB-B0E6-CEA213FD909E}"/>
              </a:ext>
            </a:extLst>
          </p:cNvPr>
          <p:cNvSpPr txBox="1"/>
          <p:nvPr/>
        </p:nvSpPr>
        <p:spPr>
          <a:xfrm>
            <a:off x="228600" y="428625"/>
            <a:ext cx="8686800" cy="570388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>
              <a:defRPr/>
            </a:pPr>
            <a:endParaRPr lang="he-IL" sz="3200" b="1" u="sng" dirty="0">
              <a:solidFill>
                <a:srgbClr val="FF0000"/>
              </a:solidFill>
              <a:latin typeface="David" panose="020E0502060401010101" pitchFamily="34" charset="-79"/>
              <a:cs typeface="+mn-cs"/>
            </a:endParaRPr>
          </a:p>
          <a:p>
            <a:pPr algn="ctr" rtl="1">
              <a:defRPr/>
            </a:pPr>
            <a:r>
              <a:rPr lang="he-IL" sz="3200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כל חודשיים אנחנו ניפגש לתקציב מול ביצוע </a:t>
            </a:r>
          </a:p>
          <a:p>
            <a:pPr algn="ctr" rtl="1">
              <a:defRPr/>
            </a:pPr>
            <a:endParaRPr lang="he-IL" sz="3200" b="1" u="sng" dirty="0">
              <a:solidFill>
                <a:srgbClr val="FF0000"/>
              </a:solidFill>
              <a:latin typeface="David" panose="020E0502060401010101" pitchFamily="34" charset="-79"/>
              <a:cs typeface="+mn-cs"/>
            </a:endParaRPr>
          </a:p>
          <a:p>
            <a:pPr algn="ctr" rtl="1">
              <a:defRPr/>
            </a:pPr>
            <a:r>
              <a:rPr lang="he-IL" sz="3200" b="1" u="sng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איך מגיעים לישיבה הזו?</a:t>
            </a:r>
          </a:p>
          <a:p>
            <a:pPr marL="514350" indent="-51435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מגישים את כל הקופות הקטנות של השבט שבוע לפני.</a:t>
            </a:r>
          </a:p>
          <a:p>
            <a:pPr marL="514350" indent="-51435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מוודאים שכל הזמנות הרכש מוזנות במערכת ( אין לצאת למפעל ללא הזמנת רכש).</a:t>
            </a:r>
          </a:p>
          <a:p>
            <a:pPr marL="514350" indent="-51435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מוודאים שכל החשבוניות עברו למנהלת החשבונות.</a:t>
            </a:r>
          </a:p>
          <a:p>
            <a:pPr marL="514350" indent="-51435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בודקים עם כלל בעלי התפקידים בשבט הם יש צורך לעדכן דברים ( עונים שוב על השאלות שענינו </a:t>
            </a:r>
            <a:r>
              <a:rPr lang="he-IL" sz="2000" b="1" dirty="0" err="1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עלהם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 עינינו מקודם.</a:t>
            </a:r>
          </a:p>
          <a:p>
            <a:pPr marL="514350" indent="-51435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לא נוגעים בתקציב עד שמגיעים לישיבה.</a:t>
            </a:r>
          </a:p>
          <a:p>
            <a:pPr marL="514350" indent="-514350" algn="r" rtl="1">
              <a:lnSpc>
                <a:spcPct val="150000"/>
              </a:lnSpc>
              <a:buFontTx/>
              <a:buAutoNum type="arabicPeriod"/>
              <a:defRPr/>
            </a:pP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בישיבה נשנה </a:t>
            </a:r>
            <a:r>
              <a:rPr lang="he-IL" sz="2000" b="1" dirty="0" err="1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הכל</a:t>
            </a:r>
            <a:r>
              <a:rPr lang="he-IL" sz="2000" b="1" dirty="0">
                <a:solidFill>
                  <a:srgbClr val="FF0000"/>
                </a:solidFill>
                <a:latin typeface="David" panose="020E0502060401010101" pitchFamily="34" charset="-79"/>
                <a:cs typeface="+mn-cs"/>
              </a:rPr>
              <a:t> ביחד ונאשר את התקציב במקום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52770B9FECA25418936F09F0643C1B1" ma:contentTypeVersion="12" ma:contentTypeDescription="צור מסמך חדש." ma:contentTypeScope="" ma:versionID="4010078620a7ba3265cc739d51977d95">
  <xsd:schema xmlns:xsd="http://www.w3.org/2001/XMLSchema" xmlns:xs="http://www.w3.org/2001/XMLSchema" xmlns:p="http://schemas.microsoft.com/office/2006/metadata/properties" xmlns:ns2="95718bad-1bb7-4319-8847-6a50764b6a87" xmlns:ns3="4944d259-7d6e-4d64-8b36-9da5a8501670" targetNamespace="http://schemas.microsoft.com/office/2006/metadata/properties" ma:root="true" ma:fieldsID="65b5b15ff237f60e68a162c94135143e" ns2:_="" ns3:_="">
    <xsd:import namespace="95718bad-1bb7-4319-8847-6a50764b6a87"/>
    <xsd:import namespace="4944d259-7d6e-4d64-8b36-9da5a85016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718bad-1bb7-4319-8847-6a50764b6a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4d259-7d6e-4d64-8b36-9da5a850167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E02938-5C61-4D56-87F1-5109F47088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EC95E7-FA47-4A9D-AFE9-ABA58C44F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718bad-1bb7-4319-8847-6a50764b6a87"/>
    <ds:schemaRef ds:uri="4944d259-7d6e-4d64-8b36-9da5a85016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7387</TotalTime>
  <Words>534</Words>
  <Application>Microsoft Office PowerPoint</Application>
  <PresentationFormat>‫הצגה על המסך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Trebuchet MS</vt:lpstr>
      <vt:lpstr>Gisha</vt:lpstr>
      <vt:lpstr>Wingdings 3</vt:lpstr>
      <vt:lpstr>David</vt:lpstr>
      <vt:lpstr>Tahoma</vt:lpstr>
      <vt:lpstr>Wingdings</vt:lpstr>
      <vt:lpstr>פיאה</vt:lpstr>
      <vt:lpstr>איך מתכננים תקציב שבטי?</vt:lpstr>
      <vt:lpstr>מה המטרות של השבט השנה?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Scouts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תוכנית עבודה לפסח</dc:title>
  <dc:creator>Alon</dc:creator>
  <cp:lastModifiedBy>Yael</cp:lastModifiedBy>
  <cp:revision>218</cp:revision>
  <dcterms:created xsi:type="dcterms:W3CDTF">2009-12-11T13:17:49Z</dcterms:created>
  <dcterms:modified xsi:type="dcterms:W3CDTF">2021-08-23T09:15:09Z</dcterms:modified>
</cp:coreProperties>
</file>