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1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5" r:id="rId13"/>
    <p:sldId id="266" r:id="rId14"/>
    <p:sldId id="269" r:id="rId15"/>
    <p:sldId id="271" r:id="rId1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גל עוזיאל" initials="גע" lastIdx="1" clrIdx="0">
    <p:extLst>
      <p:ext uri="{19B8F6BF-5375-455C-9EA6-DF929625EA0E}">
        <p15:presenceInfo xmlns:p15="http://schemas.microsoft.com/office/powerpoint/2012/main" userId="גל עוזיאל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6F7A5E-DFA9-40AF-8DDC-E9A82871AF3A}" v="107" dt="2021-03-10T11:21:58.013"/>
    <p1510:client id="{FFA849F4-F252-4F66-A136-3F4637064DAB}" v="1514" dt="2021-03-10T13:27:02.3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856" autoAdjust="0"/>
    <p:restoredTop sz="94660"/>
  </p:normalViewPr>
  <p:slideViewPr>
    <p:cSldViewPr snapToGrid="0">
      <p:cViewPr>
        <p:scale>
          <a:sx n="90" d="100"/>
          <a:sy n="90" d="100"/>
        </p:scale>
        <p:origin x="1326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5941BA1-054B-4676-B167-50E876D16B36}" type="datetimeFigureOut">
              <a:rPr lang="he-IL" smtClean="0"/>
              <a:t>כ"ו/אדר/תשפ"א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3BC5AA1-EFB2-4B9E-BD3D-9A55CC55A2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603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בעזרת </a:t>
            </a:r>
            <a:r>
              <a:rPr lang="he-IL" dirty="0" err="1"/>
              <a:t>אנוטט</a:t>
            </a:r>
            <a:r>
              <a:rPr lang="he-IL" dirty="0"/>
              <a:t> כל אחד </a:t>
            </a:r>
            <a:r>
              <a:rPr lang="he-IL" dirty="0" err="1"/>
              <a:t>מסמנ.ת</a:t>
            </a:r>
            <a:r>
              <a:rPr lang="he-IL" dirty="0"/>
              <a:t> את מה שהוא רואה לנכון מבחינת העקרונות לטיול</a:t>
            </a:r>
            <a:br>
              <a:rPr lang="en-US" dirty="0"/>
            </a:br>
            <a:r>
              <a:rPr lang="he-IL" dirty="0"/>
              <a:t> וכיצד הם באים לידי ביטויי ואיך אנחנו יכולים להבליט אותם ולדאוג להם בתהליך כפי שנראה </a:t>
            </a:r>
            <a:r>
              <a:rPr lang="he-IL" dirty="0" err="1"/>
              <a:t>בהמשל</a:t>
            </a:r>
            <a:r>
              <a:rPr lang="he-IL" dirty="0"/>
              <a:t>.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BC5AA1-EFB2-4B9E-BD3D-9A55CC55A243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3806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0013" y="484479"/>
            <a:ext cx="6911974" cy="2954655"/>
          </a:xfrm>
        </p:spPr>
        <p:txBody>
          <a:bodyPr anchor="b">
            <a:normAutofit/>
          </a:bodyPr>
          <a:lstStyle>
            <a:lvl1pPr algn="ctr">
              <a:defRPr sz="5600" cap="all" spc="-1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013" y="3799133"/>
            <a:ext cx="6911974" cy="1969841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395C5C9-164C-46B3-A87E-7660D39D3106}" type="datetime2">
              <a:rPr lang="en-US" smtClean="0"/>
              <a:t>Wednesday, March 10,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589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00" y="2636838"/>
            <a:ext cx="10728325" cy="3132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B75179A-1E2B-41AB-B400-4F1B4022FAEE}" type="datetime2">
              <a:rPr lang="en-US" smtClean="0"/>
              <a:t>Wednesday, March 10,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575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0486" y="720000"/>
            <a:ext cx="1477328" cy="5048975"/>
          </a:xfrm>
        </p:spPr>
        <p:txBody>
          <a:bodyPr vert="eaVert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720000"/>
            <a:ext cx="8929614" cy="50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5681D0F-6595-4F14-8EF3-954CD87C797B}" type="datetime2">
              <a:rPr lang="en-US" smtClean="0"/>
              <a:t>Wednesday, March 10,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043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4DDCFF8A-AAF8-4A12-8A91-9CA0EAF6CBB9}" type="datetime2">
              <a:rPr lang="en-US" smtClean="0"/>
              <a:t>Wednesday, March 10,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94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6" cy="2879724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10" y="3858924"/>
            <a:ext cx="10728326" cy="191907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ABCC25C3-021A-4B0B-8F70-0C181FE1CF45}" type="datetime2">
              <a:rPr lang="en-US" smtClean="0"/>
              <a:t>Wednesday, March 10,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054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8400" y="2541600"/>
            <a:ext cx="5003801" cy="323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C23D88D-8CEC-4ED9-A53B-5596187D9A16}" type="datetime2">
              <a:rPr lang="en-US" smtClean="0"/>
              <a:t>Wednesday, March 10,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755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5" cy="673005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40698"/>
            <a:ext cx="5015638" cy="565796"/>
          </a:xfrm>
        </p:spPr>
        <p:txBody>
          <a:bodyPr wrap="square"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541600"/>
            <a:ext cx="5003801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565796"/>
          </a:xfrm>
        </p:spPr>
        <p:txBody>
          <a:bodyPr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4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2CCD382-DFDA-4722-A27A-59C21AD112F2}" type="datetime2">
              <a:rPr lang="en-US" smtClean="0"/>
              <a:t>Wednesday, March 10,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946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2F2A30D-1C09-413F-AAB1-38F366000715}" type="datetime2">
              <a:rPr lang="en-US" smtClean="0"/>
              <a:t>Wednesday, March 10,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09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6DB82B9C-D65E-4F64-95C3-B10F3B00F0D9}" type="datetime2">
              <a:rPr lang="en-US" smtClean="0"/>
              <a:t>Wednesday, March 10,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50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1477328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88" y="584662"/>
            <a:ext cx="6911974" cy="51843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/>
            </a:lvl1pPr>
            <a:lvl2pPr marL="914400" indent="-457200"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107463" cy="32318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B7F5FDCC-6AAC-4A08-B9E0-3793AB5E64C3}" type="datetime2">
              <a:rPr lang="en-US" smtClean="0"/>
              <a:t>Wednesday, March 10,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502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14760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88" y="728664"/>
            <a:ext cx="6923812" cy="504031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095625" cy="3232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349FE94D-439C-40F1-900E-BC07940E3988}" type="datetime2">
              <a:rPr lang="en-US" smtClean="0"/>
              <a:t>Wednesday, March 10,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34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646535-AEF6-4883-A4F9-EEC1F8B431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l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DEA2CF1-0EB2-4673-802D-3371233E4A77}" type="datetime2">
              <a:rPr lang="en-US" smtClean="0"/>
              <a:t>Wednesday, March 10,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ct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7029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03" r:id="rId6"/>
    <p:sldLayoutId id="2147483699" r:id="rId7"/>
    <p:sldLayoutId id="2147483700" r:id="rId8"/>
    <p:sldLayoutId id="2147483701" r:id="rId9"/>
    <p:sldLayoutId id="2147483702" r:id="rId10"/>
    <p:sldLayoutId id="2147483704" r:id="rId11"/>
  </p:sldLayoutIdLst>
  <p:hf sldNum="0" hdr="0" ftr="0" dt="0"/>
  <p:txStyles>
    <p:titleStyle>
      <a:lvl1pPr algn="l" defTabSz="914400" rtl="0" eaLnBrk="1" latinLnBrk="0" hangingPunct="1">
        <a:lnSpc>
          <a:spcPct val="88000"/>
        </a:lnSpc>
        <a:spcBef>
          <a:spcPct val="0"/>
        </a:spcBef>
        <a:buNone/>
        <a:defRPr sz="4400" kern="1200" cap="none" spc="4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42DFF2D-EA41-4CBE-9659-C2917E4882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20000" y="720000"/>
            <a:ext cx="5015638" cy="2804400"/>
          </a:xfrm>
        </p:spPr>
        <p:txBody>
          <a:bodyPr>
            <a:normAutofit/>
          </a:bodyPr>
          <a:lstStyle/>
          <a:p>
            <a:r>
              <a:rPr lang="he-IL" dirty="0">
                <a:latin typeface="Calibri"/>
                <a:cs typeface="Calibri"/>
              </a:rPr>
              <a:t>טיול ככלי חינוכי 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720000" y="3830399"/>
            <a:ext cx="5015638" cy="1936800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he-IL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שלום </a:t>
            </a:r>
            <a:r>
              <a:rPr lang="he-IL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לכולם.ן</a:t>
            </a:r>
            <a:br>
              <a:rPr lang="he-IL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e-IL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מיד נתחיל  </a:t>
            </a:r>
            <a:endParaRPr lang="he-IL" dirty="0">
              <a:solidFill>
                <a:srgbClr val="FFFFFF">
                  <a:alpha val="58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 descr="פסיפס של צורות גיאומטריות צבעוניות">
            <a:extLst>
              <a:ext uri="{FF2B5EF4-FFF2-40B4-BE49-F238E27FC236}">
                <a16:creationId xmlns:a16="http://schemas.microsoft.com/office/drawing/2014/main" id="{8AAC5F18-3817-4B6C-9A31-3E2E0AC068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27" r="37533"/>
          <a:stretch/>
        </p:blipFill>
        <p:spPr>
          <a:xfrm>
            <a:off x="6529067" y="10"/>
            <a:ext cx="5662935" cy="6857990"/>
          </a:xfrm>
          <a:custGeom>
            <a:avLst/>
            <a:gdLst/>
            <a:ahLst/>
            <a:cxnLst/>
            <a:rect l="l" t="t" r="r" b="b"/>
            <a:pathLst>
              <a:path w="5662935" h="6858000">
                <a:moveTo>
                  <a:pt x="598332" y="0"/>
                </a:moveTo>
                <a:lnTo>
                  <a:pt x="5662935" y="0"/>
                </a:lnTo>
                <a:lnTo>
                  <a:pt x="5662935" y="6858000"/>
                </a:lnTo>
                <a:lnTo>
                  <a:pt x="0" y="6858000"/>
                </a:lnTo>
                <a:lnTo>
                  <a:pt x="78957" y="6777438"/>
                </a:lnTo>
                <a:cubicBezTo>
                  <a:pt x="291624" y="6544265"/>
                  <a:pt x="490445" y="6275955"/>
                  <a:pt x="672224" y="5969316"/>
                </a:cubicBezTo>
                <a:cubicBezTo>
                  <a:pt x="914597" y="5515036"/>
                  <a:pt x="1066080" y="5030470"/>
                  <a:pt x="1217563" y="4515619"/>
                </a:cubicBezTo>
                <a:cubicBezTo>
                  <a:pt x="1338748" y="3970483"/>
                  <a:pt x="1399341" y="3516203"/>
                  <a:pt x="1399341" y="3061922"/>
                </a:cubicBezTo>
                <a:cubicBezTo>
                  <a:pt x="1399341" y="1948936"/>
                  <a:pt x="1190580" y="1021447"/>
                  <a:pt x="773055" y="27945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78401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4BCC92D-986A-4513-BA79-80D0C60B4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מישוב ככלי חינוכי :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he-I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F35A8DC-F4EA-44C6-B719-D7F745DE8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465" y="1713756"/>
            <a:ext cx="11408735" cy="4142272"/>
          </a:xfrm>
        </p:spPr>
        <p:txBody>
          <a:bodyPr>
            <a:normAutofit lnSpcReduction="10000"/>
          </a:bodyPr>
          <a:lstStyle/>
          <a:p>
            <a:pPr marL="0" indent="0" algn="r" fontAlgn="base">
              <a:buNone/>
            </a:pP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ישנה משמעות עצומה והזדמנות גדולה ביכולת למשב את החברה שלנו ולנצל את הטיול ככלי חינוכי ביכולת </a:t>
            </a:r>
            <a:r>
              <a:rPr lang="he-IL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לפתלח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אותם להעצים אותם ולהגדיל אותם- ישנה משמעות ליכולת למשב ולשים לב ולאחר מכן לסגור ולסכם איתם את הטיול. </a:t>
            </a:r>
            <a:endParaRPr lang="he-IL" sz="1800" b="0" i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fontAlgn="base">
              <a:buNone/>
            </a:pP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נק' לדוגמא: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he-IL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fontAlgn="base">
              <a:buNone/>
            </a:pPr>
            <a:r>
              <a:rPr lang="he-IL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עיקרון קשר מדריך-חניך : האם הוא הולך עם החניכים במסלול? האם הוא איתם בעצירות?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אם הוא מעביר משחקי דרך? נותן תשומת לב לכולם?</a:t>
            </a:r>
          </a:p>
          <a:p>
            <a:pPr marL="0" indent="0" algn="r" fontAlgn="base">
              <a:buNone/>
            </a:pPr>
            <a:r>
              <a:rPr lang="he-IL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תוכן מותאם ומתפתח - האם התכנים מגוונים? מותאמים לקבוצה </a:t>
            </a:r>
            <a:r>
              <a:rPr lang="he-IL" sz="18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ולחניכים?חוויה</a:t>
            </a:r>
            <a:r>
              <a:rPr lang="he-IL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בהתנסות - האם נתנו לחניך אחראיות </a:t>
            </a:r>
            <a:r>
              <a:rPr lang="he-IL" sz="18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מסויימת</a:t>
            </a:r>
            <a:r>
              <a:rPr lang="he-IL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בטיול?</a:t>
            </a:r>
          </a:p>
          <a:p>
            <a:pPr marL="0" indent="0" algn="r" fontAlgn="base">
              <a:buNone/>
            </a:pPr>
            <a:r>
              <a:rPr lang="he-IL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דמות המדריך - איך המדריך משתקף מהצד? האם הוא מנקה את הטבע סביבו? דואג לחברים, לחניכים שלו?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he-IL" sz="1800" b="0" i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fontAlgn="base">
              <a:buNone/>
            </a:pPr>
            <a:r>
              <a:rPr lang="he-IL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אופן העברת הפעולה - איך נראה שהחניכים חווים את הפעולה?</a:t>
            </a:r>
            <a:endParaRPr lang="en-US" b="0" i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fontAlgn="base">
              <a:buNone/>
            </a:pPr>
            <a:r>
              <a:rPr lang="he-I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איפה המרכזים הצעירים?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he-I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איפה </a:t>
            </a:r>
            <a:r>
              <a:rPr lang="he-IL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הרשגדים</a:t>
            </a:r>
            <a:r>
              <a:rPr lang="he-I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  <a:endParaRPr lang="en-US" b="0" i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fontAlgn="base">
              <a:buNone/>
            </a:pPr>
            <a:r>
              <a:rPr lang="he-IL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דגש:</a:t>
            </a:r>
            <a:r>
              <a:rPr lang="he-I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e-IL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יש לשבת לפני עם המדריכים ולהסביר להם שבמהלך הטיול תתבצע תצפית ולאחר מכן משוב על המדריכים.</a:t>
            </a:r>
          </a:p>
        </p:txBody>
      </p:sp>
    </p:spTree>
    <p:extLst>
      <p:ext uri="{BB962C8B-B14F-4D97-AF65-F5344CB8AC3E}">
        <p14:creationId xmlns:p14="http://schemas.microsoft.com/office/powerpoint/2010/main" val="2783038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4BCC92D-986A-4513-BA79-80D0C60B4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מישוב ככלי חינוכי – הסתכלות ייחודית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he-I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F35A8DC-F4EA-44C6-B719-D7F745DE8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632" y="1968938"/>
            <a:ext cx="11408735" cy="4142272"/>
          </a:xfrm>
        </p:spPr>
        <p:txBody>
          <a:bodyPr>
            <a:normAutofit/>
          </a:bodyPr>
          <a:lstStyle/>
          <a:p>
            <a:pPr marL="0" indent="0" algn="r" fontAlgn="base">
              <a:buNone/>
            </a:pPr>
            <a:r>
              <a:rPr lang="he-I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 תשומת לב (האם בכלל </a:t>
            </a:r>
            <a:r>
              <a:rPr lang="he-IL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המדריכ.ה</a:t>
            </a:r>
            <a:r>
              <a:rPr lang="he-I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שמים לב שהחניכים הם עם הפלאפונים?)</a:t>
            </a:r>
          </a:p>
          <a:p>
            <a:pPr algn="r" fontAlgn="base">
              <a:buFont typeface="Arial" panose="020B0604020202020204" pitchFamily="34" charset="0"/>
              <a:buChar char="•"/>
            </a:pPr>
            <a:r>
              <a:rPr lang="he-I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הבנה (האם </a:t>
            </a:r>
            <a:r>
              <a:rPr lang="he-IL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המדריכ.ה</a:t>
            </a:r>
            <a:r>
              <a:rPr lang="he-I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מבינים שיש בעיה שהם עם פלאפון?) </a:t>
            </a:r>
          </a:p>
          <a:p>
            <a:pPr algn="r" fontAlgn="base">
              <a:buFont typeface="Arial" panose="020B0604020202020204" pitchFamily="34" charset="0"/>
              <a:buChar char="•"/>
            </a:pPr>
            <a:r>
              <a:rPr lang="he-I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הבנה ויכולת לצאת לעבודה (</a:t>
            </a:r>
            <a:r>
              <a:rPr lang="he-IL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המדריכ.ה</a:t>
            </a:r>
            <a:r>
              <a:rPr lang="he-I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יודעים שיש בעיה שהחניכים עם הפלאפונים ולא יודעים איך להתמודד עם כך?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fontAlgn="base">
              <a:buNone/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fontAlgn="base">
              <a:buNone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he-IL" b="0" i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741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665B31D-746A-4F7D-B325-296303261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דגשים לשיח חינוכי מקדים על תיק טיול 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</a:br>
            <a:r>
              <a:rPr lang="he-I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והסתכלות עליה כהזדמנות יוצאת דופן!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he-IL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7B266B1-A9D0-47D6-90A6-FE5FDFAB9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45758"/>
            <a:ext cx="10728325" cy="4497572"/>
          </a:xfrm>
        </p:spPr>
        <p:txBody>
          <a:bodyPr>
            <a:normAutofit fontScale="92500"/>
          </a:bodyPr>
          <a:lstStyle/>
          <a:p>
            <a:pPr marL="0" indent="0" algn="ctr" fontAlgn="base">
              <a:buNone/>
            </a:pPr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1</a:t>
            </a:r>
            <a:r>
              <a:rPr lang="he-IL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. </a:t>
            </a:r>
            <a:r>
              <a:rPr lang="he-IL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תיאום ציפיות עם המדריך – מטרת השיחה להתרשם היא ממוכנות המדריך לטיול, הצפת פערים ומציאת פתרונות- על השיחה להיות </a:t>
            </a:r>
            <a:r>
              <a:rPr lang="he-IL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מקור להעצמה </a:t>
            </a:r>
            <a:r>
              <a:rPr lang="he-IL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עבור </a:t>
            </a:r>
            <a:r>
              <a:rPr lang="he-IL" sz="16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המדריכים.ות</a:t>
            </a:r>
            <a:r>
              <a:rPr lang="he-IL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השאלות אותם נבחר לשאול יובילו את השיחה – שאלות על ילד שקשה </a:t>
            </a:r>
            <a:r>
              <a:rPr lang="he-IL" sz="16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לו.ה</a:t>
            </a:r>
            <a:r>
              <a:rPr lang="he-IL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ומה יכול לעזור לו יסייע בכך. </a:t>
            </a:r>
          </a:p>
          <a:p>
            <a:pPr marL="0" lvl="0" indent="0" algn="just" rtl="1">
              <a:lnSpc>
                <a:spcPct val="150000"/>
              </a:lnSpc>
              <a:buNone/>
            </a:pPr>
            <a:r>
              <a:rPr lang="he-IL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אופציה – מתודה השראתית עם המדריך (כרטיסיות על השולחן עם עקרונות ההדרכה הטובה/ תמונות/ משפטים מעוררי השראה) שאלות מנחות:</a:t>
            </a:r>
            <a:endParaRPr lang="en-US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 algn="just" rtl="1">
              <a:lnSpc>
                <a:spcPct val="150000"/>
              </a:lnSpc>
              <a:buFont typeface="+mj-cs"/>
              <a:buAutoNum type="hebrew2Minus"/>
            </a:pPr>
            <a:r>
              <a:rPr lang="he-IL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למה יוצאים לטיול?</a:t>
            </a:r>
            <a:endParaRPr lang="en-US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 algn="just" rtl="1">
              <a:lnSpc>
                <a:spcPct val="150000"/>
              </a:lnSpc>
              <a:buFont typeface="+mj-cs"/>
              <a:buAutoNum type="hebrew2Minus"/>
            </a:pPr>
            <a:r>
              <a:rPr lang="he-IL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איזה הזדמנויות חינוכיות הטיול מייצר?</a:t>
            </a:r>
            <a:endParaRPr lang="en-US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 algn="just" rtl="1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מה הערך המוסף לחניכים מהטיול?</a:t>
            </a:r>
          </a:p>
          <a:p>
            <a:pPr marL="0" lvl="0" indent="0" algn="just" rtl="1">
              <a:lnSpc>
                <a:spcPct val="150000"/>
              </a:lnSpc>
              <a:buNone/>
            </a:pPr>
            <a:r>
              <a:rPr lang="he-I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he-IL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מעבר על תיק הטיול בדגש על:</a:t>
            </a:r>
            <a:endParaRPr lang="en-US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 algn="just" rtl="1">
              <a:lnSpc>
                <a:spcPct val="150000"/>
              </a:lnSpc>
              <a:buFont typeface="+mj-cs"/>
              <a:buAutoNum type="hebrew2Minus"/>
            </a:pPr>
            <a:r>
              <a:rPr lang="he-IL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מטרות הטיול.</a:t>
            </a:r>
            <a:endParaRPr lang="en-US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 algn="just" rtl="1">
              <a:lnSpc>
                <a:spcPct val="150000"/>
              </a:lnSpc>
              <a:buFont typeface="+mj-cs"/>
              <a:buAutoNum type="hebrew2Minus"/>
            </a:pPr>
            <a:r>
              <a:rPr lang="he-IL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תהליך חינוכי קבוצתי ופרטני.</a:t>
            </a:r>
            <a:endParaRPr lang="en-US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 algn="just" rtl="1">
              <a:lnSpc>
                <a:spcPct val="150000"/>
              </a:lnSpc>
              <a:spcAft>
                <a:spcPts val="800"/>
              </a:spcAft>
              <a:buFont typeface="+mj-cs"/>
              <a:buAutoNum type="hebrew2Minus"/>
            </a:pPr>
            <a:r>
              <a:rPr lang="he-IL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ניצול הזדמנות היציאה לטבע ושימוש במרחב – כלומר ממש לעצור ולראות אם יש </a:t>
            </a:r>
            <a:r>
              <a:rPr lang="he-IL" sz="16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מתדודות</a:t>
            </a:r>
            <a:r>
              <a:rPr lang="he-IL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שמשתמשות בכלים שאפשר להמירם לכלים מהטבע. </a:t>
            </a:r>
            <a:endParaRPr lang="en-US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rtl="1">
              <a:lnSpc>
                <a:spcPct val="150000"/>
              </a:lnSpc>
              <a:spcAft>
                <a:spcPts val="800"/>
              </a:spcAft>
              <a:buNone/>
            </a:pPr>
            <a:endParaRPr lang="en-US" sz="1100" dirty="0">
              <a:effectLst/>
              <a:latin typeface="David" panose="020E0502060401010101" pitchFamily="34" charset="-79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marL="342900" indent="-342900" algn="ctr" fontAlgn="base">
              <a:buAutoNum type="arabicPeriod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marL="0" indent="0" algn="ctr" fontAlgn="base">
              <a:buNone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marL="0" indent="0" algn="ctr" fontAlgn="base"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 fontAlgn="base">
              <a:buNone/>
            </a:pPr>
            <a:endParaRPr lang="he-IL" sz="600" dirty="0"/>
          </a:p>
        </p:txBody>
      </p:sp>
    </p:spTree>
    <p:extLst>
      <p:ext uri="{BB962C8B-B14F-4D97-AF65-F5344CB8AC3E}">
        <p14:creationId xmlns:p14="http://schemas.microsoft.com/office/powerpoint/2010/main" val="1697583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4BCC92D-986A-4513-BA79-80D0C60B4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ערב הכשרה לקראת פסח לצוות ההדרכה 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F35A8DC-F4EA-44C6-B719-D7F745DE8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697200"/>
          </a:xfrm>
        </p:spPr>
        <p:txBody>
          <a:bodyPr>
            <a:normAutofit/>
          </a:bodyPr>
          <a:lstStyle/>
          <a:p>
            <a:pPr marL="0" indent="0" algn="r" fontAlgn="base">
              <a:buNone/>
            </a:pPr>
            <a:r>
              <a:rPr lang="he-IL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חלק 1: מצגת או סרטון שמראים את מתווה הטיול. עליות, ירידות.. לנסות לתת מידע על המסלול בגדול ובהתאמה לרוח התקופה שבה לא הספקנו טיולי הכנה. </a:t>
            </a:r>
            <a:endParaRPr lang="he-IL" b="0" i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fontAlgn="base">
              <a:buNone/>
            </a:pPr>
            <a:r>
              <a:rPr lang="he-IL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חלק 2: מתחלקים לקבוצה 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e-IL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בכל שולחן יש ערבוב של מדריכים </a:t>
            </a:r>
            <a:r>
              <a:rPr lang="he-IL" sz="18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רשגדים</a:t>
            </a:r>
            <a:r>
              <a:rPr lang="he-IL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ומרכזים. </a:t>
            </a:r>
            <a:endParaRPr lang="he-IL" b="0" i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fontAlgn="base">
              <a:buNone/>
            </a:pPr>
            <a:r>
              <a:rPr lang="he-IL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רצוי להביא בהמשך מספר חניכים שיגיעו לכל שולחן שיתנו את נקודת מבטם כחניכים </a:t>
            </a:r>
            <a:endParaRPr lang="he-IL" b="0" i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fontAlgn="base">
              <a:buNone/>
            </a:pPr>
            <a:r>
              <a:rPr lang="he-IL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(לשלוח </a:t>
            </a:r>
            <a:r>
              <a:rPr lang="he-IL" sz="18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דוקס</a:t>
            </a:r>
            <a:r>
              <a:rPr lang="he-IL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לחניכים שמגיעים לשולחנות עגולים. שיגידו מה חשוב להם </a:t>
            </a:r>
            <a:r>
              <a:rPr lang="he-IL" sz="18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וכו</a:t>
            </a:r>
            <a:endParaRPr lang="he-IL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fontAlgn="base">
              <a:buNone/>
            </a:pP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חלק 3 :העברת ההכשרה המתאימה לפי הצרכים של השבט : הדרכה מותאמת חניך, אופן או תוכן וכו' </a:t>
            </a:r>
            <a:r>
              <a:rPr lang="he-IL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וכו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'. </a:t>
            </a:r>
          </a:p>
          <a:p>
            <a:pPr marL="0" indent="0" algn="r" fontAlgn="base">
              <a:buNone/>
            </a:pPr>
            <a:r>
              <a:rPr lang="he-IL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חלק 4 :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חלוקה לקבוצות וכתיבת תיקי הטיול עצמם. 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he-IL" b="0" i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264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7E9B6B9-A51C-4975-9FD6-AD3DFE58F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699237"/>
          </a:xfrm>
        </p:spPr>
        <p:txBody>
          <a:bodyPr>
            <a:normAutofit fontScale="90000"/>
          </a:bodyPr>
          <a:lstStyle/>
          <a:p>
            <a:pPr algn="ctr"/>
            <a:r>
              <a:rPr lang="he-IL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ליווי של מרכזי ההדרכה ופתיחת תהליך</a:t>
            </a:r>
            <a:r>
              <a:rPr lang="he-IL" sz="4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b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7AE3594-023E-4695-919B-2C6B9454C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926"/>
            <a:ext cx="10728325" cy="4880344"/>
          </a:xfrm>
        </p:spPr>
        <p:txBody>
          <a:bodyPr>
            <a:normAutofit fontScale="25000" lnSpcReduction="20000"/>
          </a:bodyPr>
          <a:lstStyle/>
          <a:p>
            <a:pPr algn="r" rtl="1"/>
            <a:r>
              <a:rPr lang="he-IL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מה </a:t>
            </a:r>
            <a:r>
              <a:rPr lang="he-IL" sz="8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את.ה</a:t>
            </a:r>
            <a:r>
              <a:rPr lang="he-IL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e-IL" sz="8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זוכר.ת</a:t>
            </a:r>
            <a:r>
              <a:rPr lang="he-IL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מהטיולים בצופים בתור חניך ?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r" rtl="1"/>
            <a:r>
              <a:rPr lang="he-IL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למה אנחנו מטיילים?</a:t>
            </a:r>
            <a:endParaRPr lang="en-US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מה אני רוצה להשיג ? ביחס לתקופת זמן הזו? ביחס לצוות ההדרכה? ביחס </a:t>
            </a:r>
            <a:r>
              <a:rPr lang="he-IL" sz="8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לחניכים.ות</a:t>
            </a:r>
            <a:r>
              <a:rPr lang="he-IL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  <a:endParaRPr lang="en-US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מהם הצרכים? </a:t>
            </a:r>
          </a:p>
          <a:p>
            <a:pPr algn="r" rtl="1"/>
            <a:r>
              <a:rPr lang="he-IL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איזה כלים חינוכיים הטיול מציע לנו? </a:t>
            </a:r>
          </a:p>
          <a:p>
            <a:pPr algn="r" rtl="1"/>
            <a:r>
              <a:rPr lang="he-IL" sz="8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מעורבות חניכים? </a:t>
            </a:r>
          </a:p>
          <a:p>
            <a:pPr algn="r" rtl="1"/>
            <a:r>
              <a:rPr lang="he-IL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מיפוי צוות ההדרכה לטיול </a:t>
            </a:r>
            <a:endParaRPr lang="en-US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מיפוי חניכים ופרויקט החניך שבצד (על כל מדריך לבחור חניך שקוף וצבוע אותו)</a:t>
            </a:r>
            <a:endParaRPr lang="en-US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8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התאמה לשכבת הגיל </a:t>
            </a:r>
          </a:p>
          <a:p>
            <a:pPr algn="r" rtl="1"/>
            <a:r>
              <a:rPr lang="he-IL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מדרג קושי </a:t>
            </a:r>
          </a:p>
          <a:p>
            <a:pPr algn="r" rtl="1"/>
            <a:r>
              <a:rPr lang="he-IL" sz="8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בניית לו"ז ושיח לתחקיר חינוכי </a:t>
            </a:r>
            <a:endParaRPr lang="en-US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497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3032F74-1BA4-4B8B-9BF2-910A8793D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ליווי לרכז </a:t>
            </a:r>
            <a:r>
              <a:rPr lang="he-IL" dirty="0" err="1"/>
              <a:t>שכב"ג</a:t>
            </a:r>
            <a:r>
              <a:rPr lang="he-IL" dirty="0"/>
              <a:t> /מפעלים 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D956C9F-892C-4290-8347-7615F8E91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95489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en-US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he-IL" dirty="0"/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DAA2E0B3-E57A-4F2E-9422-19EBF37C4E9A}"/>
              </a:ext>
            </a:extLst>
          </p:cNvPr>
          <p:cNvSpPr txBox="1"/>
          <p:nvPr/>
        </p:nvSpPr>
        <p:spPr>
          <a:xfrm>
            <a:off x="1278245" y="2966484"/>
            <a:ext cx="4805916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מרכז מפעלים </a:t>
            </a:r>
            <a:r>
              <a:rPr lang="he-IL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| </a:t>
            </a:r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אחראי קורונה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מה אתה זוכר מהטיולים בצופים בתור חניך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שיקוף המשימות לקראת הטיולים לבחור ביחד על מה אתה אחראי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מה המשימות הלוגיסטיות? </a:t>
            </a:r>
          </a:p>
          <a:p>
            <a:pPr algn="r" rtl="1"/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אוטובוסים? הזמנת ציוד? עבודה מול ראש מחסן? 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he-IL" dirty="0"/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38E48580-5590-4744-B2D9-B039886A7164}"/>
              </a:ext>
            </a:extLst>
          </p:cNvPr>
          <p:cNvSpPr txBox="1"/>
          <p:nvPr/>
        </p:nvSpPr>
        <p:spPr>
          <a:xfrm>
            <a:off x="6875723" y="2865010"/>
            <a:ext cx="4354032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מרכז שכבג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מה אתה זוכר מטיול שכבג בתור שישיסט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מה מטרת הטיול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מה </a:t>
            </a:r>
            <a:r>
              <a:rPr lang="he-I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השכבג</a:t>
            </a:r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צריך בתקופה הזאת ?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עם איזה ערכים אתה רוצה </a:t>
            </a:r>
            <a:r>
              <a:rPr lang="he-I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ששכבג</a:t>
            </a:r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יצא </a:t>
            </a:r>
            <a:r>
              <a:rPr lang="he-I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איתו</a:t>
            </a:r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בסוף הטיול ?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65892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BAC8873-00B4-441F-9D62-4D3CE61E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>
                <a:latin typeface="Calibri"/>
                <a:cs typeface="Calibri"/>
              </a:rPr>
              <a:t>היכרות ושיתוף ראשוני </a:t>
            </a:r>
            <a:br>
              <a:rPr lang="he-IL" dirty="0">
                <a:latin typeface="Calibri"/>
                <a:cs typeface="Calibri"/>
              </a:rPr>
            </a:br>
            <a:br>
              <a:rPr lang="he-IL" dirty="0">
                <a:latin typeface="Calibri"/>
                <a:cs typeface="Calibri"/>
              </a:rPr>
            </a:br>
            <a:br>
              <a:rPr lang="he-IL" dirty="0">
                <a:latin typeface="Calibri"/>
                <a:cs typeface="Calibri"/>
              </a:rPr>
            </a:br>
            <a:br>
              <a:rPr lang="he-IL" dirty="0">
                <a:latin typeface="Calibri"/>
                <a:cs typeface="Calibri"/>
              </a:rPr>
            </a:br>
            <a:br>
              <a:rPr lang="he-IL" dirty="0">
                <a:latin typeface="Calibri"/>
                <a:cs typeface="Calibri"/>
              </a:rPr>
            </a:br>
            <a:br>
              <a:rPr lang="he-IL" dirty="0">
                <a:latin typeface="Calibri"/>
                <a:cs typeface="Calibri"/>
              </a:rPr>
            </a:br>
            <a:endParaRPr lang="he-IL" dirty="0">
              <a:latin typeface="Calibri"/>
              <a:cs typeface="Calibri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309CCF9-D6B7-4F5C-B0FB-7CE2C0F97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080" y="1838622"/>
            <a:ext cx="10728325" cy="3672447"/>
          </a:xfrm>
        </p:spPr>
        <p:txBody>
          <a:bodyPr vert="horz" lIns="0" tIns="0" rIns="0" bIns="0" rtlCol="0" anchor="t">
            <a:normAutofit/>
          </a:bodyPr>
          <a:lstStyle/>
          <a:p>
            <a:pPr marL="3657600" lvl="8" indent="0" algn="r">
              <a:buNone/>
            </a:pPr>
            <a:endParaRPr lang="he-IL" sz="1800" dirty="0">
              <a:solidFill>
                <a:schemeClr val="tx1">
                  <a:alpha val="58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57600" lvl="8" indent="0" algn="r">
              <a:buNone/>
            </a:pPr>
            <a:r>
              <a:rPr lang="he-IL" sz="2800" dirty="0">
                <a:solidFill>
                  <a:schemeClr val="tx1">
                    <a:alpha val="58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הציגו את </a:t>
            </a:r>
            <a:r>
              <a:rPr lang="he-IL" sz="2800" dirty="0" err="1">
                <a:solidFill>
                  <a:schemeClr val="tx1">
                    <a:alpha val="58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עצמכם.ן</a:t>
            </a:r>
            <a:r>
              <a:rPr lang="he-IL" sz="2800" dirty="0">
                <a:solidFill>
                  <a:schemeClr val="tx1">
                    <a:alpha val="58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וחוויה חינוכית משמעותית שזכורה לי מטיול </a:t>
            </a:r>
          </a:p>
          <a:p>
            <a:pPr marL="3657600" lvl="8" indent="0" algn="r">
              <a:buNone/>
            </a:pPr>
            <a:endParaRPr lang="he-IL" dirty="0">
              <a:solidFill>
                <a:srgbClr val="FFFFFF">
                  <a:alpha val="58000"/>
                </a:srgbClr>
              </a:solidFill>
            </a:endParaRPr>
          </a:p>
        </p:txBody>
      </p:sp>
      <p:pic>
        <p:nvPicPr>
          <p:cNvPr id="1026" name="Picture 2" descr="ילדים, לטיל. וקטור, ילדים, דוגמה, לטיל, יער. | CanStock">
            <a:extLst>
              <a:ext uri="{FF2B5EF4-FFF2-40B4-BE49-F238E27FC236}">
                <a16:creationId xmlns:a16="http://schemas.microsoft.com/office/drawing/2014/main" id="{0A59E317-B306-40F4-B394-FE07B85B40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85" y="3177673"/>
            <a:ext cx="3786962" cy="3061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4470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607ED7B-BEE0-41CC-B4F3-37218564D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893278" y="573588"/>
            <a:ext cx="18849805" cy="1477328"/>
          </a:xfrm>
        </p:spPr>
        <p:txBody>
          <a:bodyPr>
            <a:normAutofit/>
          </a:bodyPr>
          <a:lstStyle/>
          <a:p>
            <a:pPr algn="ctr"/>
            <a:r>
              <a:rPr lang="he-IL" sz="4800" dirty="0">
                <a:solidFill>
                  <a:schemeClr val="bg2">
                    <a:lumMod val="10000"/>
                    <a:lumOff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עקרונות ההדרכה הטובה </a:t>
            </a:r>
            <a:br>
              <a:rPr lang="en-US" sz="4800" dirty="0">
                <a:solidFill>
                  <a:schemeClr val="bg2">
                    <a:lumMod val="10000"/>
                    <a:lumOff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e-IL" sz="3600" dirty="0">
                <a:solidFill>
                  <a:schemeClr val="bg2">
                    <a:lumMod val="10000"/>
                    <a:lumOff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ביחס לטיולים : קבוצה קטנה, טבע ואתג</a:t>
            </a:r>
            <a:r>
              <a:rPr lang="he-IL" sz="3600" dirty="0">
                <a:solidFill>
                  <a:schemeClr val="bg2">
                    <a:lumMod val="10000"/>
                    <a:lumOff val="9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ר </a:t>
            </a:r>
            <a:endParaRPr lang="he-IL" sz="4800" dirty="0">
              <a:solidFill>
                <a:schemeClr val="bg2">
                  <a:lumMod val="10000"/>
                  <a:lumOff val="9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B6A6098F-A9FA-4288-991F-7A51C08F92C9}"/>
              </a:ext>
            </a:extLst>
          </p:cNvPr>
          <p:cNvSpPr txBox="1"/>
          <p:nvPr/>
        </p:nvSpPr>
        <p:spPr>
          <a:xfrm>
            <a:off x="8322026" y="2755783"/>
            <a:ext cx="277661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indent="0" algn="ctr">
              <a:buNone/>
            </a:pPr>
            <a:r>
              <a:rPr lang="he-IL" sz="2400" b="1" dirty="0">
                <a:solidFill>
                  <a:schemeClr val="tx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חווית החניך - למידה מתוך התנסות</a:t>
            </a:r>
            <a:endParaRPr lang="en-US" sz="2400" dirty="0">
              <a:solidFill>
                <a:schemeClr val="tx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890D2C27-F90F-428F-AC02-E4ADAE404F53}"/>
              </a:ext>
            </a:extLst>
          </p:cNvPr>
          <p:cNvSpPr txBox="1"/>
          <p:nvPr/>
        </p:nvSpPr>
        <p:spPr>
          <a:xfrm>
            <a:off x="9115199" y="4761872"/>
            <a:ext cx="1606613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>
                <a:solidFill>
                  <a:schemeClr val="tx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דמות המדריך</a:t>
            </a:r>
            <a:endParaRPr lang="en-US" sz="2400" dirty="0">
              <a:solidFill>
                <a:schemeClr val="tx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he-I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CF67F829-6FC8-42C3-969A-4837B3F04A38}"/>
              </a:ext>
            </a:extLst>
          </p:cNvPr>
          <p:cNvSpPr txBox="1"/>
          <p:nvPr/>
        </p:nvSpPr>
        <p:spPr>
          <a:xfrm>
            <a:off x="1093364" y="2737297"/>
            <a:ext cx="369239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>
                <a:solidFill>
                  <a:schemeClr val="tx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קשר מדריך - חניך</a:t>
            </a:r>
            <a:endParaRPr lang="en-US" sz="2400" dirty="0">
              <a:solidFill>
                <a:schemeClr val="tx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he-I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90595A0F-1888-4118-9E4F-CEA903A06E40}"/>
              </a:ext>
            </a:extLst>
          </p:cNvPr>
          <p:cNvSpPr txBox="1"/>
          <p:nvPr/>
        </p:nvSpPr>
        <p:spPr>
          <a:xfrm>
            <a:off x="-1714852" y="4848248"/>
            <a:ext cx="6370080" cy="8925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solidFill>
                  <a:schemeClr val="tx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תוכן מותאם ומתפתח</a:t>
            </a:r>
            <a:endParaRPr lang="en-US" sz="2800" dirty="0">
              <a:solidFill>
                <a:schemeClr val="tx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he-I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178A4384-B3D7-4C70-AD95-15D8412C5894}"/>
              </a:ext>
            </a:extLst>
          </p:cNvPr>
          <p:cNvSpPr txBox="1"/>
          <p:nvPr/>
        </p:nvSpPr>
        <p:spPr>
          <a:xfrm>
            <a:off x="1970688" y="3930875"/>
            <a:ext cx="594056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>
                <a:solidFill>
                  <a:schemeClr val="tx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אופן העברת הפעולה</a:t>
            </a:r>
            <a:endParaRPr lang="en-US" sz="2400" dirty="0">
              <a:solidFill>
                <a:schemeClr val="tx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he-I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437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0F1E8CE-2694-4D0D-9021-CB5B47EDD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חווית החניך - למידה מתוך התנסות</a:t>
            </a:r>
            <a:b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D60BAFB-6795-4E30-92FE-384FF7C4D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0">
              <a:buNone/>
            </a:pPr>
            <a:r>
              <a:rPr lang="he-IL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הדרכה טובה תותיר בחניך תחושות שייכות, משמעות, מסוגלות והנאה</a:t>
            </a:r>
            <a:r>
              <a:rPr lang="en-US" sz="2400" dirty="0">
                <a:solidFill>
                  <a:schemeClr val="tx1"/>
                </a:solidFill>
                <a:effectLst/>
                <a:latin typeface="David" panose="020E0502060401010101" pitchFamily="34" charset="-79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 rtl="0">
              <a:buNone/>
            </a:pPr>
            <a:r>
              <a:rPr lang="he-IL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כדי להשיג זאת על החניך להיות פעיל, ומכאן שמן של הפעולות. חניך הצופים עוסק בתחומים שחשובים לו, מקבל על עצמו אחריות, עומד באתגרים וחווה חוויות הצלחה</a:t>
            </a:r>
            <a:r>
              <a:rPr lang="en-US" sz="1800" dirty="0">
                <a:solidFill>
                  <a:schemeClr val="tx1"/>
                </a:solidFill>
                <a:effectLst/>
                <a:latin typeface="David" panose="020E0502060401010101" pitchFamily="34" charset="-79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he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779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C197071-8BA1-4889-87AC-D94DA5BA4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דמות המדריך</a:t>
            </a:r>
            <a:b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he-IL" sz="4800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829A774-F4FB-45F6-80BE-F5BC6D020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he-IL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מדוגמה אישית לאישיות לדוגמה</a:t>
            </a:r>
            <a:r>
              <a:rPr lang="en-US" sz="2400" dirty="0">
                <a:solidFill>
                  <a:schemeClr val="tx1"/>
                </a:solidFill>
                <a:effectLst/>
                <a:latin typeface="David" panose="020E0502060401010101" pitchFamily="34" charset="-79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 rtl="0">
              <a:buNone/>
            </a:pPr>
            <a:r>
              <a:rPr lang="he-IL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העיקרון קובע כי ההשפעה החינוכית הגדולה ביותר מתרחשת מהסתכלות על המדריך ועל אופן התנהגותו ולאו דווקא מדברים שהמדריך אומר</a:t>
            </a:r>
            <a:r>
              <a:rPr lang="en-US" sz="2400" dirty="0">
                <a:solidFill>
                  <a:schemeClr val="tx1"/>
                </a:solidFill>
                <a:effectLst/>
                <a:latin typeface="David" panose="020E0502060401010101" pitchFamily="34" charset="-79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 rtl="0">
              <a:buNone/>
            </a:pPr>
            <a:r>
              <a:rPr lang="he-IL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הדרכה טובה נשענת על מדריך שמתנהג בדיוק כפי שהוא מצפה מחניכיו להתנהג: "היה מי שאתה מחנך את חניכיך להיות</a:t>
            </a:r>
            <a:r>
              <a:rPr lang="en-US" dirty="0">
                <a:solidFill>
                  <a:schemeClr val="tx1"/>
                </a:solidFill>
                <a:effectLst/>
                <a:latin typeface="David" panose="020E0502060401010101" pitchFamily="34" charset="-79"/>
                <a:ea typeface="Times New Roman" panose="02020603050405020304" pitchFamily="18" charset="0"/>
                <a:cs typeface="Arial" panose="020B0604020202020204" pitchFamily="34" charset="0"/>
              </a:rPr>
              <a:t>".</a:t>
            </a:r>
            <a:endParaRPr lang="en-US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he-I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045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F546D5A-B839-495F-9736-047D6EB90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5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קשר מדריך - חניך</a:t>
            </a:r>
            <a:br>
              <a:rPr lang="en-US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he-IL" sz="5400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C67F663-217F-4AF2-82ED-580CAEF51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he-IL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העיקרון קובע כי הדרכה משמעותית מבוססת על יחסים חמים וקרובים בין המדריך לחניכיו</a:t>
            </a:r>
            <a:r>
              <a:rPr lang="en-US" sz="2400" dirty="0">
                <a:solidFill>
                  <a:schemeClr val="tx1"/>
                </a:solidFill>
                <a:effectLst/>
                <a:latin typeface="David" panose="020E0502060401010101" pitchFamily="34" charset="-79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0"/>
            <a:r>
              <a:rPr lang="he-IL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יחסים המבוססים על אמון, אכפתיות, הבנה אהבה ונתינה. הדרכה כזו, היא הדרכה </a:t>
            </a:r>
            <a:r>
              <a:rPr lang="he-IL" sz="2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שנעשי</a:t>
            </a:r>
            <a:r>
              <a:rPr lang="he-IL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 בסביבה בה המדריך הוא "מדריך" במלוא מובן המילה ולא רק "מעביר הפעולות</a:t>
            </a:r>
            <a:r>
              <a:rPr lang="en-US" sz="2400" dirty="0">
                <a:solidFill>
                  <a:schemeClr val="tx1"/>
                </a:solidFill>
                <a:effectLst/>
                <a:latin typeface="David" panose="020E0502060401010101" pitchFamily="34" charset="-79"/>
                <a:ea typeface="Times New Roman" panose="02020603050405020304" pitchFamily="18" charset="0"/>
                <a:cs typeface="Arial" panose="020B0604020202020204" pitchFamily="34" charset="0"/>
              </a:rPr>
              <a:t>".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he-IL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56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B21AE0E-CF99-4849-A158-84DBF7A4B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תוכן מותאם ומתפתח</a:t>
            </a:r>
            <a:b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6FAB6EF-55FC-418E-BAA7-BC9E41B7E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he-IL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David" panose="020E0502060401010101" pitchFamily="34" charset="-79"/>
              </a:rPr>
              <a:t>העיקרון קובע כי הדרכה טובה כוללת תוכן איכותי וערכי, שמכוון לחשיבה מעמיקה וביקורתית על נושאים מגוונים ולגיבוש דעה. הלמידה במסע הינה מתמשכת וספירלית, באופן שמותאם לגיל ולקבוצה</a:t>
            </a:r>
          </a:p>
          <a:p>
            <a:endParaRPr lang="he-IL" sz="2400" dirty="0">
              <a:solidFill>
                <a:srgbClr val="000000"/>
              </a:solidFill>
              <a:cs typeface="David" panose="020E0502060401010101" pitchFamily="34" charset="-79"/>
            </a:endParaRPr>
          </a:p>
          <a:p>
            <a:pPr marL="0" indent="0" algn="r">
              <a:buNone/>
            </a:pPr>
            <a:r>
              <a:rPr lang="he-IL" sz="2400" dirty="0">
                <a:solidFill>
                  <a:schemeClr val="tx1"/>
                </a:solidFill>
                <a:cs typeface="David" panose="020E0502060401010101" pitchFamily="34" charset="-79"/>
              </a:rPr>
              <a:t>חוויה כמימוש של הלמידה של זמן הצופיות</a:t>
            </a:r>
            <a:endParaRPr lang="he-IL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647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C6782B5-AB85-473B-B4B5-930A4F045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אופן העברת הפעולה או הטיול </a:t>
            </a:r>
            <a:b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he-IL" b="1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55A8F3D-433F-44CC-8392-7A3737AA8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678" y="2096528"/>
            <a:ext cx="10728325" cy="3227375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he-IL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העיקרון קובע כי הדרכה טובה נשענת על יכולתו של המדריך להעביר את הפעולה בצורה מעניינת ומעודדת דיון פורה בו נשמעים כל המשתתפים</a:t>
            </a:r>
            <a:r>
              <a:rPr lang="en-US" sz="2400" b="1" dirty="0">
                <a:solidFill>
                  <a:schemeClr val="tx1"/>
                </a:solidFill>
                <a:effectLst/>
                <a:latin typeface="David" panose="020E0502060401010101" pitchFamily="34" charset="-79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he-IL" sz="24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David" panose="020E0502060401010101" pitchFamily="34" charset="-79"/>
              </a:rPr>
              <a:t>כמו כן על הדרכה להיות מותאמת למצב הקבוצה, להזדמנויות החינוכיות שנוצרות בה ולמציאות ההדרכתית המשתנה</a:t>
            </a:r>
            <a:endParaRPr lang="he-IL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204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F7AB3A7-248E-422E-9A5D-6960AC5EF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אז לאחר שדיברנו עקרונות – מה הם הכלי שיכולים לשמש אותנו </a:t>
            </a:r>
            <a:r>
              <a:rPr lang="he-IL" dirty="0"/>
              <a:t>?</a:t>
            </a:r>
            <a:r>
              <a:rPr lang="en-US" dirty="0"/>
              <a:t> 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1B97F2C-AB60-43AF-A422-174BBBC64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1. משוב ותצפית במהלך ההכנה והטיול – סיכום לאחר הטיול עם המרכזים. </a:t>
            </a:r>
          </a:p>
          <a:p>
            <a:pPr marL="0" indent="0" algn="r">
              <a:buNone/>
            </a:pP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2. שיח חינוכי מקדים משמעותי / תחקירים </a:t>
            </a:r>
          </a:p>
          <a:p>
            <a:pPr marL="0" indent="0" algn="r">
              <a:buNone/>
            </a:pP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3. ערב הדרכה משמעותי / טיול הכנה המשלב תוכן עומק. </a:t>
            </a:r>
          </a:p>
          <a:p>
            <a:pPr marL="0" indent="0" algn="r">
              <a:buNone/>
            </a:pP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4. ליווי פותח תהליך </a:t>
            </a:r>
            <a:r>
              <a:rPr lang="he-I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למרכזי.ות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 הדרכה </a:t>
            </a:r>
          </a:p>
        </p:txBody>
      </p:sp>
    </p:spTree>
    <p:extLst>
      <p:ext uri="{BB962C8B-B14F-4D97-AF65-F5344CB8AC3E}">
        <p14:creationId xmlns:p14="http://schemas.microsoft.com/office/powerpoint/2010/main" val="2532915611"/>
      </p:ext>
    </p:extLst>
  </p:cSld>
  <p:clrMapOvr>
    <a:masterClrMapping/>
  </p:clrMapOvr>
</p:sld>
</file>

<file path=ppt/theme/theme1.xml><?xml version="1.0" encoding="utf-8"?>
<a:theme xmlns:a="http://schemas.openxmlformats.org/drawingml/2006/main" name="BlobVTI">
  <a:themeElements>
    <a:clrScheme name="Blob V2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B495C2"/>
      </a:accent1>
      <a:accent2>
        <a:srgbClr val="767E37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Blob">
      <a:majorFont>
        <a:latin typeface="The Hand Extrablack"/>
        <a:ea typeface=""/>
        <a:cs typeface=""/>
      </a:majorFont>
      <a:minorFont>
        <a:latin typeface="Sagona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bVTI" id="{06D3AACF-B619-4265-899F-5E2FB3A445D5}" vid="{F5918863-BA1A-4735-81A8-3E7BFBDA8478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C42DD4E0627A4CA9BE0A64D5998F0C" ma:contentTypeVersion="11" ma:contentTypeDescription="Create a new document." ma:contentTypeScope="" ma:versionID="d63bd435a019270fe2baed0d6f0729b8">
  <xsd:schema xmlns:xsd="http://www.w3.org/2001/XMLSchema" xmlns:xs="http://www.w3.org/2001/XMLSchema" xmlns:p="http://schemas.microsoft.com/office/2006/metadata/properties" xmlns:ns2="5763ae94-f9df-4565-8ab3-5f9aeb1d8978" xmlns:ns3="0617d560-6414-41b7-803d-a2b40520a6fa" targetNamespace="http://schemas.microsoft.com/office/2006/metadata/properties" ma:root="true" ma:fieldsID="49d36dbfe22636529d23725f6b6a9236" ns2:_="" ns3:_="">
    <xsd:import namespace="5763ae94-f9df-4565-8ab3-5f9aeb1d8978"/>
    <xsd:import namespace="0617d560-6414-41b7-803d-a2b40520a6f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63ae94-f9df-4565-8ab3-5f9aeb1d89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17d560-6414-41b7-803d-a2b40520a6f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617d560-6414-41b7-803d-a2b40520a6fa">
      <UserInfo>
        <DisplayName>טל ונטורה</DisplayName>
        <AccountId>72</AccountId>
        <AccountType/>
      </UserInfo>
      <UserInfo>
        <DisplayName>גל עוזיאל</DisplayName>
        <AccountId>445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52446A2-B023-40BC-80C4-47BDFA8C515A}"/>
</file>

<file path=customXml/itemProps2.xml><?xml version="1.0" encoding="utf-8"?>
<ds:datastoreItem xmlns:ds="http://schemas.openxmlformats.org/officeDocument/2006/customXml" ds:itemID="{CE724922-F047-4030-9402-93CC47D828D7}"/>
</file>

<file path=customXml/itemProps3.xml><?xml version="1.0" encoding="utf-8"?>
<ds:datastoreItem xmlns:ds="http://schemas.openxmlformats.org/officeDocument/2006/customXml" ds:itemID="{7D5EE226-0F1B-4DA0-8421-2605F0F65313}"/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1010</Words>
  <Application>Microsoft Office PowerPoint</Application>
  <PresentationFormat>מסך רחב</PresentationFormat>
  <Paragraphs>94</Paragraphs>
  <Slides>15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21" baseType="lpstr">
      <vt:lpstr>Arial</vt:lpstr>
      <vt:lpstr>Calibri</vt:lpstr>
      <vt:lpstr>David</vt:lpstr>
      <vt:lpstr>Sagona Book</vt:lpstr>
      <vt:lpstr>The Hand Extrablack</vt:lpstr>
      <vt:lpstr>BlobVTI</vt:lpstr>
      <vt:lpstr>טיול ככלי חינוכי </vt:lpstr>
      <vt:lpstr>היכרות ושיתוף ראשוני       </vt:lpstr>
      <vt:lpstr>עקרונות ההדרכה הטובה  ביחס לטיולים : קבוצה קטנה, טבע ואתגר </vt:lpstr>
      <vt:lpstr>חווית החניך - למידה מתוך התנסות </vt:lpstr>
      <vt:lpstr>דמות המדריך </vt:lpstr>
      <vt:lpstr>קשר מדריך - חניך </vt:lpstr>
      <vt:lpstr>תוכן מותאם ומתפתח </vt:lpstr>
      <vt:lpstr>אופן העברת הפעולה או הטיול  </vt:lpstr>
      <vt:lpstr>אז לאחר שדיברנו עקרונות – מה הם הכלי שיכולים לשמש אותנו ? </vt:lpstr>
      <vt:lpstr>מישוב ככלי חינוכי : </vt:lpstr>
      <vt:lpstr>מישוב ככלי חינוכי – הסתכלות ייחודית  </vt:lpstr>
      <vt:lpstr>דגשים לשיח חינוכי מקדים על תיק טיול  והסתכלות עליה כהזדמנות יוצאת דופן!  </vt:lpstr>
      <vt:lpstr>ערב הכשרה לקראת פסח לצוות ההדרכה </vt:lpstr>
      <vt:lpstr>ליווי של מרכזי ההדרכה ופתיחת תהליך: </vt:lpstr>
      <vt:lpstr>ליווי לרכז שכב"ג /מפעלים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/>
  <cp:lastModifiedBy>גל עוזיאל</cp:lastModifiedBy>
  <cp:revision>15</cp:revision>
  <dcterms:created xsi:type="dcterms:W3CDTF">2021-03-10T11:06:05Z</dcterms:created>
  <dcterms:modified xsi:type="dcterms:W3CDTF">2021-03-10T13:28:15Z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0x01010078C42DD4E0627A4CA9BE0A64D5998F0C</vt:lpwstr>
  </property>
</Properties>
</file>