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64" r:id="rId2"/>
    <p:sldId id="257" r:id="rId3"/>
    <p:sldId id="282" r:id="rId4"/>
    <p:sldId id="262" r:id="rId5"/>
    <p:sldId id="265" r:id="rId6"/>
    <p:sldId id="258" r:id="rId7"/>
    <p:sldId id="266" r:id="rId8"/>
    <p:sldId id="267" r:id="rId9"/>
    <p:sldId id="284" r:id="rId10"/>
    <p:sldId id="285" r:id="rId11"/>
    <p:sldId id="286" r:id="rId12"/>
    <p:sldId id="287" r:id="rId13"/>
    <p:sldId id="288" r:id="rId14"/>
    <p:sldId id="289" r:id="rId15"/>
    <p:sldId id="283" r:id="rId16"/>
    <p:sldId id="268" r:id="rId17"/>
    <p:sldId id="269" r:id="rId18"/>
    <p:sldId id="261" r:id="rId19"/>
    <p:sldId id="272" r:id="rId20"/>
    <p:sldId id="270" r:id="rId21"/>
    <p:sldId id="271" r:id="rId22"/>
    <p:sldId id="273" r:id="rId23"/>
    <p:sldId id="274" r:id="rId24"/>
    <p:sldId id="275" r:id="rId25"/>
    <p:sldId id="263" r:id="rId2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notesViewPr>
    <p:cSldViewPr snapToGrid="0">
      <p:cViewPr varScale="1">
        <p:scale>
          <a:sx n="51" d="100"/>
          <a:sy n="51" d="100"/>
        </p:scale>
        <p:origin x="269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9DC59-0531-4574-BAF1-0D0E3F8F2548}" type="doc">
      <dgm:prSet loTypeId="urn:microsoft.com/office/officeart/2005/8/layout/arrow6" loCatId="relationship" qsTypeId="urn:microsoft.com/office/officeart/2005/8/quickstyle/simple1" qsCatId="simple" csTypeId="urn:microsoft.com/office/officeart/2005/8/colors/accent6_5" csCatId="accent6" phldr="1"/>
      <dgm:spPr/>
      <dgm:t>
        <a:bodyPr/>
        <a:lstStyle/>
        <a:p>
          <a:pPr rtl="1"/>
          <a:endParaRPr lang="he-IL"/>
        </a:p>
      </dgm:t>
    </dgm:pt>
    <dgm:pt modelId="{010959DC-2259-4C62-8C8C-135C396A956D}">
      <dgm:prSet phldrT="[טקסט]"/>
      <dgm:spPr/>
      <dgm:t>
        <a:bodyPr/>
        <a:lstStyle/>
        <a:p>
          <a:pPr rtl="1"/>
          <a:r>
            <a:rPr lang="he-IL" dirty="0"/>
            <a:t>התמודדות </a:t>
          </a:r>
        </a:p>
      </dgm:t>
    </dgm:pt>
    <dgm:pt modelId="{EEE18221-25BE-4419-AC83-4ED6316B0154}" type="parTrans" cxnId="{66C14FA9-43AB-480F-81F6-EFD9B6618411}">
      <dgm:prSet/>
      <dgm:spPr/>
      <dgm:t>
        <a:bodyPr/>
        <a:lstStyle/>
        <a:p>
          <a:pPr rtl="1"/>
          <a:endParaRPr lang="he-IL"/>
        </a:p>
      </dgm:t>
    </dgm:pt>
    <dgm:pt modelId="{9D8C9E6A-8ADB-4D43-85F2-3FD0FA1B2624}" type="sibTrans" cxnId="{66C14FA9-43AB-480F-81F6-EFD9B6618411}">
      <dgm:prSet/>
      <dgm:spPr/>
      <dgm:t>
        <a:bodyPr/>
        <a:lstStyle/>
        <a:p>
          <a:pPr rtl="1"/>
          <a:endParaRPr lang="he-IL"/>
        </a:p>
      </dgm:t>
    </dgm:pt>
    <dgm:pt modelId="{DF90B0E1-A28C-4F3B-9F2C-5E783927CA33}">
      <dgm:prSet phldrT="[טקסט]"/>
      <dgm:spPr/>
      <dgm:t>
        <a:bodyPr/>
        <a:lstStyle/>
        <a:p>
          <a:pPr rtl="1"/>
          <a:r>
            <a:rPr lang="he-IL" dirty="0"/>
            <a:t>מניעה</a:t>
          </a:r>
        </a:p>
      </dgm:t>
    </dgm:pt>
    <dgm:pt modelId="{4019C9F4-E352-4F67-8868-27069404776A}" type="parTrans" cxnId="{AAC5F50F-2B11-41B8-BF10-ADC490EFA344}">
      <dgm:prSet/>
      <dgm:spPr/>
      <dgm:t>
        <a:bodyPr/>
        <a:lstStyle/>
        <a:p>
          <a:pPr rtl="1"/>
          <a:endParaRPr lang="he-IL"/>
        </a:p>
      </dgm:t>
    </dgm:pt>
    <dgm:pt modelId="{D042CDD3-E599-425F-BF17-5705FF0688A8}" type="sibTrans" cxnId="{AAC5F50F-2B11-41B8-BF10-ADC490EFA344}">
      <dgm:prSet/>
      <dgm:spPr/>
      <dgm:t>
        <a:bodyPr/>
        <a:lstStyle/>
        <a:p>
          <a:pPr rtl="1"/>
          <a:endParaRPr lang="he-IL"/>
        </a:p>
      </dgm:t>
    </dgm:pt>
    <dgm:pt modelId="{03EB7806-95D2-47F3-9BB5-7F8FBEF68A43}" type="pres">
      <dgm:prSet presAssocID="{33B9DC59-0531-4574-BAF1-0D0E3F8F2548}" presName="compositeShape" presStyleCnt="0">
        <dgm:presLayoutVars>
          <dgm:chMax val="2"/>
          <dgm:dir/>
          <dgm:resizeHandles val="exact"/>
        </dgm:presLayoutVars>
      </dgm:prSet>
      <dgm:spPr/>
    </dgm:pt>
    <dgm:pt modelId="{5D3C500F-11D2-4B4B-98AE-354D1870BD5A}" type="pres">
      <dgm:prSet presAssocID="{33B9DC59-0531-4574-BAF1-0D0E3F8F2548}" presName="ribbon" presStyleLbl="node1" presStyleIdx="0" presStyleCnt="1"/>
      <dgm:spPr/>
    </dgm:pt>
    <dgm:pt modelId="{12A7CE42-9C59-4D8A-8968-DFF5CC999A3D}" type="pres">
      <dgm:prSet presAssocID="{33B9DC59-0531-4574-BAF1-0D0E3F8F2548}" presName="leftArrowText" presStyleLbl="node1" presStyleIdx="0" presStyleCnt="1">
        <dgm:presLayoutVars>
          <dgm:chMax val="0"/>
          <dgm:bulletEnabled val="1"/>
        </dgm:presLayoutVars>
      </dgm:prSet>
      <dgm:spPr/>
    </dgm:pt>
    <dgm:pt modelId="{A24E6E3F-4490-4903-9AC7-D6056E062381}" type="pres">
      <dgm:prSet presAssocID="{33B9DC59-0531-4574-BAF1-0D0E3F8F2548}" presName="rightArrowText" presStyleLbl="node1" presStyleIdx="0" presStyleCnt="1">
        <dgm:presLayoutVars>
          <dgm:chMax val="0"/>
          <dgm:bulletEnabled val="1"/>
        </dgm:presLayoutVars>
      </dgm:prSet>
      <dgm:spPr/>
    </dgm:pt>
  </dgm:ptLst>
  <dgm:cxnLst>
    <dgm:cxn modelId="{AAC5F50F-2B11-41B8-BF10-ADC490EFA344}" srcId="{33B9DC59-0531-4574-BAF1-0D0E3F8F2548}" destId="{DF90B0E1-A28C-4F3B-9F2C-5E783927CA33}" srcOrd="1" destOrd="0" parTransId="{4019C9F4-E352-4F67-8868-27069404776A}" sibTransId="{D042CDD3-E599-425F-BF17-5705FF0688A8}"/>
    <dgm:cxn modelId="{CA413011-1FE2-41CB-9883-740C25659208}" type="presOf" srcId="{DF90B0E1-A28C-4F3B-9F2C-5E783927CA33}" destId="{A24E6E3F-4490-4903-9AC7-D6056E062381}" srcOrd="0" destOrd="0" presId="urn:microsoft.com/office/officeart/2005/8/layout/arrow6"/>
    <dgm:cxn modelId="{4DC5F488-09B1-4474-B59A-B8F7A744DDCC}" type="presOf" srcId="{010959DC-2259-4C62-8C8C-135C396A956D}" destId="{12A7CE42-9C59-4D8A-8968-DFF5CC999A3D}" srcOrd="0" destOrd="0" presId="urn:microsoft.com/office/officeart/2005/8/layout/arrow6"/>
    <dgm:cxn modelId="{0402DEA1-ACB8-4604-8252-6AAC65E33ABD}" type="presOf" srcId="{33B9DC59-0531-4574-BAF1-0D0E3F8F2548}" destId="{03EB7806-95D2-47F3-9BB5-7F8FBEF68A43}" srcOrd="0" destOrd="0" presId="urn:microsoft.com/office/officeart/2005/8/layout/arrow6"/>
    <dgm:cxn modelId="{66C14FA9-43AB-480F-81F6-EFD9B6618411}" srcId="{33B9DC59-0531-4574-BAF1-0D0E3F8F2548}" destId="{010959DC-2259-4C62-8C8C-135C396A956D}" srcOrd="0" destOrd="0" parTransId="{EEE18221-25BE-4419-AC83-4ED6316B0154}" sibTransId="{9D8C9E6A-8ADB-4D43-85F2-3FD0FA1B2624}"/>
    <dgm:cxn modelId="{C931F524-C1D9-4273-A95C-17419DF48454}" type="presParOf" srcId="{03EB7806-95D2-47F3-9BB5-7F8FBEF68A43}" destId="{5D3C500F-11D2-4B4B-98AE-354D1870BD5A}" srcOrd="0" destOrd="0" presId="urn:microsoft.com/office/officeart/2005/8/layout/arrow6"/>
    <dgm:cxn modelId="{EEFE32B7-EFA3-414D-9698-A9BD2FEFD8F2}" type="presParOf" srcId="{03EB7806-95D2-47F3-9BB5-7F8FBEF68A43}" destId="{12A7CE42-9C59-4D8A-8968-DFF5CC999A3D}" srcOrd="1" destOrd="0" presId="urn:microsoft.com/office/officeart/2005/8/layout/arrow6"/>
    <dgm:cxn modelId="{398BBB57-B7B7-4132-ACFE-146BBA9382B3}" type="presParOf" srcId="{03EB7806-95D2-47F3-9BB5-7F8FBEF68A43}" destId="{A24E6E3F-4490-4903-9AC7-D6056E062381}"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EB38FC-97DF-4658-858D-46872DAD38FB}" type="doc">
      <dgm:prSet loTypeId="urn:microsoft.com/office/officeart/2008/layout/AlternatingHexagons" loCatId="list" qsTypeId="urn:microsoft.com/office/officeart/2005/8/quickstyle/simple1" qsCatId="simple" csTypeId="urn:microsoft.com/office/officeart/2005/8/colors/colorful4" csCatId="colorful" phldr="1"/>
      <dgm:spPr/>
      <dgm:t>
        <a:bodyPr/>
        <a:lstStyle/>
        <a:p>
          <a:pPr rtl="1"/>
          <a:endParaRPr lang="he-IL"/>
        </a:p>
      </dgm:t>
    </dgm:pt>
    <dgm:pt modelId="{7CE8FD64-A474-403C-A43C-F70BE31D6212}">
      <dgm:prSet phldrT="[טקסט]" custT="1"/>
      <dgm:spPr/>
      <dgm:t>
        <a:bodyPr/>
        <a:lstStyle/>
        <a:p>
          <a:pPr rtl="1"/>
          <a:r>
            <a:rPr lang="he-IL" sz="1300" b="1" dirty="0">
              <a:solidFill>
                <a:schemeClr val="tx1"/>
              </a:solidFill>
              <a:cs typeface="ArbelMF" panose="05000000000000000000" pitchFamily="2" charset="-79"/>
            </a:rPr>
            <a:t>קבוצה 1:</a:t>
          </a:r>
        </a:p>
        <a:p>
          <a:pPr rtl="1"/>
          <a:r>
            <a:rPr lang="he-IL" sz="1300" dirty="0">
              <a:solidFill>
                <a:schemeClr val="tx1"/>
              </a:solidFill>
              <a:cs typeface="ArbelMF" panose="05000000000000000000" pitchFamily="2" charset="-79"/>
            </a:rPr>
            <a:t>שימוש בחומרים משני תודעה </a:t>
          </a:r>
        </a:p>
      </dgm:t>
    </dgm:pt>
    <dgm:pt modelId="{56544C2B-D30F-48CD-B2BA-41A21CC8A9D9}" type="parTrans" cxnId="{170B8D1C-4274-4F69-8989-1FC480ED0F16}">
      <dgm:prSet/>
      <dgm:spPr/>
      <dgm:t>
        <a:bodyPr/>
        <a:lstStyle/>
        <a:p>
          <a:pPr rtl="1"/>
          <a:endParaRPr lang="he-IL" sz="1300">
            <a:solidFill>
              <a:schemeClr val="tx1"/>
            </a:solidFill>
            <a:cs typeface="ArbelMF" panose="05000000000000000000" pitchFamily="2" charset="-79"/>
          </a:endParaRPr>
        </a:p>
      </dgm:t>
    </dgm:pt>
    <dgm:pt modelId="{1210F2B0-EAB7-4689-853F-40D9CAFC5EF6}" type="sibTrans" cxnId="{170B8D1C-4274-4F69-8989-1FC480ED0F16}">
      <dgm:prSet custT="1"/>
      <dgm:spPr/>
      <dgm:t>
        <a:bodyPr/>
        <a:lstStyle/>
        <a:p>
          <a:pPr rtl="1"/>
          <a:r>
            <a:rPr lang="he-IL" sz="1300" b="1" dirty="0">
              <a:solidFill>
                <a:schemeClr val="tx1"/>
              </a:solidFill>
              <a:cs typeface="ArbelMF" panose="05000000000000000000" pitchFamily="2" charset="-79"/>
            </a:rPr>
            <a:t>קבוצה 2: </a:t>
          </a:r>
        </a:p>
        <a:p>
          <a:pPr rtl="1"/>
          <a:r>
            <a:rPr lang="he-IL" sz="1300" dirty="0">
              <a:solidFill>
                <a:schemeClr val="tx1"/>
              </a:solidFill>
              <a:latin typeface="Gisha" panose="020B0502040204020203" pitchFamily="34" charset="-79"/>
              <a:cs typeface="ArbelMF" panose="05000000000000000000" pitchFamily="2" charset="-79"/>
            </a:rPr>
            <a:t>התנהגויות מסכנות הנובעות מלחץ חברתי (אלכוהול, התנהגות מינית, "משימות") </a:t>
          </a:r>
          <a:endParaRPr lang="he-IL" sz="1300" dirty="0">
            <a:solidFill>
              <a:schemeClr val="tx1"/>
            </a:solidFill>
            <a:cs typeface="ArbelMF" panose="05000000000000000000" pitchFamily="2" charset="-79"/>
          </a:endParaRPr>
        </a:p>
      </dgm:t>
    </dgm:pt>
    <dgm:pt modelId="{E4CBEF48-1E4D-4E82-A533-6794835E442B}">
      <dgm:prSet phldrT="[טקסט]" custT="1"/>
      <dgm:spPr/>
      <dgm:t>
        <a:bodyPr/>
        <a:lstStyle/>
        <a:p>
          <a:pPr rtl="1"/>
          <a:r>
            <a:rPr lang="he-IL" sz="1300" b="1" dirty="0">
              <a:solidFill>
                <a:schemeClr val="tx1"/>
              </a:solidFill>
              <a:cs typeface="ArbelMF" panose="05000000000000000000" pitchFamily="2" charset="-79"/>
            </a:rPr>
            <a:t>קבוצה 4: </a:t>
          </a:r>
        </a:p>
        <a:p>
          <a:pPr rtl="1"/>
          <a:r>
            <a:rPr lang="he-IL" sz="1300" dirty="0">
              <a:solidFill>
                <a:schemeClr val="tx1"/>
              </a:solidFill>
              <a:latin typeface="Gisha" panose="020B0502040204020203" pitchFamily="34" charset="-79"/>
              <a:cs typeface="ArbelMF" panose="05000000000000000000" pitchFamily="2" charset="-79"/>
            </a:rPr>
            <a:t>התנהגות מינית לא מותאמת </a:t>
          </a:r>
          <a:endParaRPr lang="he-IL" sz="1300" dirty="0">
            <a:solidFill>
              <a:schemeClr val="tx1"/>
            </a:solidFill>
            <a:cs typeface="ArbelMF" panose="05000000000000000000" pitchFamily="2" charset="-79"/>
          </a:endParaRPr>
        </a:p>
      </dgm:t>
    </dgm:pt>
    <dgm:pt modelId="{7F8F3893-CCCC-42B9-A826-F89728E0E7A2}" type="parTrans" cxnId="{D7DC26F4-D88C-4BE5-96B0-44F53B932645}">
      <dgm:prSet/>
      <dgm:spPr/>
      <dgm:t>
        <a:bodyPr/>
        <a:lstStyle/>
        <a:p>
          <a:pPr rtl="1"/>
          <a:endParaRPr lang="he-IL" sz="1300">
            <a:solidFill>
              <a:schemeClr val="tx1"/>
            </a:solidFill>
            <a:cs typeface="ArbelMF" panose="05000000000000000000" pitchFamily="2" charset="-79"/>
          </a:endParaRPr>
        </a:p>
      </dgm:t>
    </dgm:pt>
    <dgm:pt modelId="{EF391E52-8265-442C-86FB-188507DFC154}" type="sibTrans" cxnId="{D7DC26F4-D88C-4BE5-96B0-44F53B932645}">
      <dgm:prSet custT="1"/>
      <dgm:spPr/>
      <dgm:t>
        <a:bodyPr/>
        <a:lstStyle/>
        <a:p>
          <a:pPr rtl="1"/>
          <a:r>
            <a:rPr lang="he-IL" sz="1300" b="1" dirty="0">
              <a:solidFill>
                <a:schemeClr val="tx1"/>
              </a:solidFill>
              <a:cs typeface="ArbelMF" panose="05000000000000000000" pitchFamily="2" charset="-79"/>
            </a:rPr>
            <a:t>קבוצה 3: </a:t>
          </a:r>
        </a:p>
        <a:p>
          <a:pPr rtl="1"/>
          <a:r>
            <a:rPr lang="he-IL" sz="1300" dirty="0">
              <a:solidFill>
                <a:schemeClr val="tx1"/>
              </a:solidFill>
              <a:latin typeface="Gisha" panose="020B0502040204020203" pitchFamily="34" charset="-79"/>
              <a:cs typeface="ArbelMF" panose="05000000000000000000" pitchFamily="2" charset="-79"/>
            </a:rPr>
            <a:t>דימוי גוף והפרעות אכילה </a:t>
          </a:r>
          <a:endParaRPr lang="he-IL" sz="1300" dirty="0">
            <a:solidFill>
              <a:schemeClr val="tx1"/>
            </a:solidFill>
            <a:cs typeface="ArbelMF" panose="05000000000000000000" pitchFamily="2" charset="-79"/>
          </a:endParaRPr>
        </a:p>
      </dgm:t>
    </dgm:pt>
    <dgm:pt modelId="{EF3B0976-2046-4929-A52F-DF111619A78C}">
      <dgm:prSet phldrT="[טקסט]" custT="1"/>
      <dgm:spPr/>
      <dgm:t>
        <a:bodyPr/>
        <a:lstStyle/>
        <a:p>
          <a:pPr rtl="1"/>
          <a:r>
            <a:rPr lang="he-IL" sz="1300" b="1" dirty="0">
              <a:solidFill>
                <a:schemeClr val="tx1"/>
              </a:solidFill>
              <a:cs typeface="ArbelMF" panose="05000000000000000000" pitchFamily="2" charset="-79"/>
            </a:rPr>
            <a:t>קבוצה 5: </a:t>
          </a:r>
        </a:p>
        <a:p>
          <a:pPr rtl="1"/>
          <a:r>
            <a:rPr lang="he-IL" sz="1300" dirty="0">
              <a:solidFill>
                <a:schemeClr val="tx1"/>
              </a:solidFill>
              <a:latin typeface="Gisha" panose="020B0502040204020203" pitchFamily="34" charset="-79"/>
              <a:cs typeface="ArbelMF" panose="05000000000000000000" pitchFamily="2" charset="-79"/>
            </a:rPr>
            <a:t>אלימות ובריונות ברשת </a:t>
          </a:r>
          <a:endParaRPr lang="he-IL" sz="1300" dirty="0">
            <a:solidFill>
              <a:schemeClr val="tx1"/>
            </a:solidFill>
            <a:cs typeface="ArbelMF" panose="05000000000000000000" pitchFamily="2" charset="-79"/>
          </a:endParaRPr>
        </a:p>
      </dgm:t>
    </dgm:pt>
    <dgm:pt modelId="{C763161C-12B4-4255-8130-692C96899589}" type="parTrans" cxnId="{C9A5C170-CB5A-4344-9371-E134B0E6F56D}">
      <dgm:prSet/>
      <dgm:spPr/>
      <dgm:t>
        <a:bodyPr/>
        <a:lstStyle/>
        <a:p>
          <a:pPr rtl="1"/>
          <a:endParaRPr lang="he-IL" sz="1300">
            <a:solidFill>
              <a:schemeClr val="tx1"/>
            </a:solidFill>
            <a:cs typeface="ArbelMF" panose="05000000000000000000" pitchFamily="2" charset="-79"/>
          </a:endParaRPr>
        </a:p>
      </dgm:t>
    </dgm:pt>
    <dgm:pt modelId="{8093A0A4-13E8-44BD-A9AC-6491A0B4F9F9}" type="sibTrans" cxnId="{C9A5C170-CB5A-4344-9371-E134B0E6F56D}">
      <dgm:prSet custT="1"/>
      <dgm:spPr/>
      <dgm:t>
        <a:bodyPr/>
        <a:lstStyle/>
        <a:p>
          <a:pPr rtl="1"/>
          <a:r>
            <a:rPr lang="he-IL" sz="1300" b="1" dirty="0">
              <a:solidFill>
                <a:schemeClr val="tx1"/>
              </a:solidFill>
              <a:cs typeface="ArbelMF" panose="05000000000000000000" pitchFamily="2" charset="-79"/>
            </a:rPr>
            <a:t>קבוצה 6: </a:t>
          </a:r>
        </a:p>
        <a:p>
          <a:pPr rtl="1"/>
          <a:r>
            <a:rPr lang="he-IL" sz="1300" dirty="0">
              <a:solidFill>
                <a:schemeClr val="tx1"/>
              </a:solidFill>
              <a:latin typeface="Gisha" panose="020B0502040204020203" pitchFamily="34" charset="-79"/>
              <a:cs typeface="ArbelMF" panose="05000000000000000000" pitchFamily="2" charset="-79"/>
            </a:rPr>
            <a:t>אובדנות </a:t>
          </a:r>
          <a:endParaRPr lang="he-IL" sz="1300" dirty="0">
            <a:solidFill>
              <a:schemeClr val="tx1"/>
            </a:solidFill>
            <a:cs typeface="ArbelMF" panose="05000000000000000000" pitchFamily="2" charset="-79"/>
          </a:endParaRPr>
        </a:p>
      </dgm:t>
    </dgm:pt>
    <dgm:pt modelId="{2DFA8FD1-A78B-429B-ADDF-8E2E703009B4}" type="pres">
      <dgm:prSet presAssocID="{B1EB38FC-97DF-4658-858D-46872DAD38FB}" presName="Name0" presStyleCnt="0">
        <dgm:presLayoutVars>
          <dgm:chMax/>
          <dgm:chPref/>
          <dgm:dir/>
          <dgm:animLvl val="lvl"/>
        </dgm:presLayoutVars>
      </dgm:prSet>
      <dgm:spPr/>
    </dgm:pt>
    <dgm:pt modelId="{D603FD94-0BFA-4FFE-8F35-B4E285684281}" type="pres">
      <dgm:prSet presAssocID="{7CE8FD64-A474-403C-A43C-F70BE31D6212}" presName="composite" presStyleCnt="0"/>
      <dgm:spPr/>
    </dgm:pt>
    <dgm:pt modelId="{05A14C79-6527-419C-ADF1-02CC50595D1A}" type="pres">
      <dgm:prSet presAssocID="{7CE8FD64-A474-403C-A43C-F70BE31D6212}" presName="Parent1" presStyleLbl="node1" presStyleIdx="0" presStyleCnt="6">
        <dgm:presLayoutVars>
          <dgm:chMax val="1"/>
          <dgm:chPref val="1"/>
          <dgm:bulletEnabled val="1"/>
        </dgm:presLayoutVars>
      </dgm:prSet>
      <dgm:spPr/>
    </dgm:pt>
    <dgm:pt modelId="{1D5DC3A0-27A6-4922-8A5E-67A9D73AF8B0}" type="pres">
      <dgm:prSet presAssocID="{7CE8FD64-A474-403C-A43C-F70BE31D6212}" presName="Childtext1" presStyleLbl="revTx" presStyleIdx="0" presStyleCnt="3">
        <dgm:presLayoutVars>
          <dgm:chMax val="0"/>
          <dgm:chPref val="0"/>
          <dgm:bulletEnabled val="1"/>
        </dgm:presLayoutVars>
      </dgm:prSet>
      <dgm:spPr/>
    </dgm:pt>
    <dgm:pt modelId="{7B24F432-25B8-4C49-8158-00F758527F86}" type="pres">
      <dgm:prSet presAssocID="{7CE8FD64-A474-403C-A43C-F70BE31D6212}" presName="BalanceSpacing" presStyleCnt="0"/>
      <dgm:spPr/>
    </dgm:pt>
    <dgm:pt modelId="{57DDE5AE-AAC6-432F-A8A5-01427706B581}" type="pres">
      <dgm:prSet presAssocID="{7CE8FD64-A474-403C-A43C-F70BE31D6212}" presName="BalanceSpacing1" presStyleCnt="0"/>
      <dgm:spPr/>
    </dgm:pt>
    <dgm:pt modelId="{1B7E5997-A1C2-41B1-B294-999E2E4B622A}" type="pres">
      <dgm:prSet presAssocID="{1210F2B0-EAB7-4689-853F-40D9CAFC5EF6}" presName="Accent1Text" presStyleLbl="node1" presStyleIdx="1" presStyleCnt="6"/>
      <dgm:spPr/>
    </dgm:pt>
    <dgm:pt modelId="{4A2B7BDD-38CC-4970-8042-83F69D6461E0}" type="pres">
      <dgm:prSet presAssocID="{1210F2B0-EAB7-4689-853F-40D9CAFC5EF6}" presName="spaceBetweenRectangles" presStyleCnt="0"/>
      <dgm:spPr/>
    </dgm:pt>
    <dgm:pt modelId="{380CC660-5ADD-4084-AD43-569B97D349B8}" type="pres">
      <dgm:prSet presAssocID="{E4CBEF48-1E4D-4E82-A533-6794835E442B}" presName="composite" presStyleCnt="0"/>
      <dgm:spPr/>
    </dgm:pt>
    <dgm:pt modelId="{C2E2EAF5-2BD5-4703-A5D4-88D846B79AEF}" type="pres">
      <dgm:prSet presAssocID="{E4CBEF48-1E4D-4E82-A533-6794835E442B}" presName="Parent1" presStyleLbl="node1" presStyleIdx="2" presStyleCnt="6">
        <dgm:presLayoutVars>
          <dgm:chMax val="1"/>
          <dgm:chPref val="1"/>
          <dgm:bulletEnabled val="1"/>
        </dgm:presLayoutVars>
      </dgm:prSet>
      <dgm:spPr/>
    </dgm:pt>
    <dgm:pt modelId="{2FC22E54-B5A1-4C8B-85EC-2DF680AB1B50}" type="pres">
      <dgm:prSet presAssocID="{E4CBEF48-1E4D-4E82-A533-6794835E442B}" presName="Childtext1" presStyleLbl="revTx" presStyleIdx="1" presStyleCnt="3">
        <dgm:presLayoutVars>
          <dgm:chMax val="0"/>
          <dgm:chPref val="0"/>
          <dgm:bulletEnabled val="1"/>
        </dgm:presLayoutVars>
      </dgm:prSet>
      <dgm:spPr/>
    </dgm:pt>
    <dgm:pt modelId="{3245DB50-F308-4A96-9A27-45A80895B13E}" type="pres">
      <dgm:prSet presAssocID="{E4CBEF48-1E4D-4E82-A533-6794835E442B}" presName="BalanceSpacing" presStyleCnt="0"/>
      <dgm:spPr/>
    </dgm:pt>
    <dgm:pt modelId="{AA3B6AD9-326F-416E-A90E-3925B6EB369F}" type="pres">
      <dgm:prSet presAssocID="{E4CBEF48-1E4D-4E82-A533-6794835E442B}" presName="BalanceSpacing1" presStyleCnt="0"/>
      <dgm:spPr/>
    </dgm:pt>
    <dgm:pt modelId="{F5DEC619-306D-41EF-95AC-7DC26DBF09EC}" type="pres">
      <dgm:prSet presAssocID="{EF391E52-8265-442C-86FB-188507DFC154}" presName="Accent1Text" presStyleLbl="node1" presStyleIdx="3" presStyleCnt="6"/>
      <dgm:spPr/>
    </dgm:pt>
    <dgm:pt modelId="{98F12C52-83FF-457E-86E0-A3241FB2D454}" type="pres">
      <dgm:prSet presAssocID="{EF391E52-8265-442C-86FB-188507DFC154}" presName="spaceBetweenRectangles" presStyleCnt="0"/>
      <dgm:spPr/>
    </dgm:pt>
    <dgm:pt modelId="{59D5A554-3BDB-454C-81AE-8B9BAEE45E93}" type="pres">
      <dgm:prSet presAssocID="{EF3B0976-2046-4929-A52F-DF111619A78C}" presName="composite" presStyleCnt="0"/>
      <dgm:spPr/>
    </dgm:pt>
    <dgm:pt modelId="{1F2ED09A-7909-4E19-943A-92950D388CB5}" type="pres">
      <dgm:prSet presAssocID="{EF3B0976-2046-4929-A52F-DF111619A78C}" presName="Parent1" presStyleLbl="node1" presStyleIdx="4" presStyleCnt="6">
        <dgm:presLayoutVars>
          <dgm:chMax val="1"/>
          <dgm:chPref val="1"/>
          <dgm:bulletEnabled val="1"/>
        </dgm:presLayoutVars>
      </dgm:prSet>
      <dgm:spPr/>
    </dgm:pt>
    <dgm:pt modelId="{712E0C93-36FE-4EDB-844A-604EFEEE9DB8}" type="pres">
      <dgm:prSet presAssocID="{EF3B0976-2046-4929-A52F-DF111619A78C}" presName="Childtext1" presStyleLbl="revTx" presStyleIdx="2" presStyleCnt="3">
        <dgm:presLayoutVars>
          <dgm:chMax val="0"/>
          <dgm:chPref val="0"/>
          <dgm:bulletEnabled val="1"/>
        </dgm:presLayoutVars>
      </dgm:prSet>
      <dgm:spPr/>
    </dgm:pt>
    <dgm:pt modelId="{92E178D7-C8B9-435B-82C7-3C52F127E349}" type="pres">
      <dgm:prSet presAssocID="{EF3B0976-2046-4929-A52F-DF111619A78C}" presName="BalanceSpacing" presStyleCnt="0"/>
      <dgm:spPr/>
    </dgm:pt>
    <dgm:pt modelId="{8D38BBF1-CFBD-4CB2-B7F8-9CF6BAF9D275}" type="pres">
      <dgm:prSet presAssocID="{EF3B0976-2046-4929-A52F-DF111619A78C}" presName="BalanceSpacing1" presStyleCnt="0"/>
      <dgm:spPr/>
    </dgm:pt>
    <dgm:pt modelId="{13970DAE-B34D-48F6-B999-C64F1C88AAA5}" type="pres">
      <dgm:prSet presAssocID="{8093A0A4-13E8-44BD-A9AC-6491A0B4F9F9}" presName="Accent1Text" presStyleLbl="node1" presStyleIdx="5" presStyleCnt="6"/>
      <dgm:spPr/>
    </dgm:pt>
  </dgm:ptLst>
  <dgm:cxnLst>
    <dgm:cxn modelId="{6C82F20B-EB80-4C7C-A5F0-880CFE4551CA}" type="presOf" srcId="{1210F2B0-EAB7-4689-853F-40D9CAFC5EF6}" destId="{1B7E5997-A1C2-41B1-B294-999E2E4B622A}" srcOrd="0" destOrd="0" presId="urn:microsoft.com/office/officeart/2008/layout/AlternatingHexagons"/>
    <dgm:cxn modelId="{A7EFD80E-9DCE-40D8-BAFF-33FC1848EAC4}" type="presOf" srcId="{7CE8FD64-A474-403C-A43C-F70BE31D6212}" destId="{05A14C79-6527-419C-ADF1-02CC50595D1A}" srcOrd="0" destOrd="0" presId="urn:microsoft.com/office/officeart/2008/layout/AlternatingHexagons"/>
    <dgm:cxn modelId="{170B8D1C-4274-4F69-8989-1FC480ED0F16}" srcId="{B1EB38FC-97DF-4658-858D-46872DAD38FB}" destId="{7CE8FD64-A474-403C-A43C-F70BE31D6212}" srcOrd="0" destOrd="0" parTransId="{56544C2B-D30F-48CD-B2BA-41A21CC8A9D9}" sibTransId="{1210F2B0-EAB7-4689-853F-40D9CAFC5EF6}"/>
    <dgm:cxn modelId="{19E84E2B-016D-482D-BC95-FF959FBE8D58}" type="presOf" srcId="{EF3B0976-2046-4929-A52F-DF111619A78C}" destId="{1F2ED09A-7909-4E19-943A-92950D388CB5}" srcOrd="0" destOrd="0" presId="urn:microsoft.com/office/officeart/2008/layout/AlternatingHexagons"/>
    <dgm:cxn modelId="{2AD1CC46-DD0A-454E-80EE-CE964C67C957}" type="presOf" srcId="{E4CBEF48-1E4D-4E82-A533-6794835E442B}" destId="{C2E2EAF5-2BD5-4703-A5D4-88D846B79AEF}" srcOrd="0" destOrd="0" presId="urn:microsoft.com/office/officeart/2008/layout/AlternatingHexagons"/>
    <dgm:cxn modelId="{C9A5C170-CB5A-4344-9371-E134B0E6F56D}" srcId="{B1EB38FC-97DF-4658-858D-46872DAD38FB}" destId="{EF3B0976-2046-4929-A52F-DF111619A78C}" srcOrd="2" destOrd="0" parTransId="{C763161C-12B4-4255-8130-692C96899589}" sibTransId="{8093A0A4-13E8-44BD-A9AC-6491A0B4F9F9}"/>
    <dgm:cxn modelId="{A09F1A7A-0503-457A-B2F8-19EAFA7C94C8}" type="presOf" srcId="{B1EB38FC-97DF-4658-858D-46872DAD38FB}" destId="{2DFA8FD1-A78B-429B-ADDF-8E2E703009B4}" srcOrd="0" destOrd="0" presId="urn:microsoft.com/office/officeart/2008/layout/AlternatingHexagons"/>
    <dgm:cxn modelId="{31D9F8E5-D55A-45F9-829D-8B88A3E11243}" type="presOf" srcId="{8093A0A4-13E8-44BD-A9AC-6491A0B4F9F9}" destId="{13970DAE-B34D-48F6-B999-C64F1C88AAA5}" srcOrd="0" destOrd="0" presId="urn:microsoft.com/office/officeart/2008/layout/AlternatingHexagons"/>
    <dgm:cxn modelId="{8CDD6BEB-3449-4E6F-92B2-45801EED0482}" type="presOf" srcId="{EF391E52-8265-442C-86FB-188507DFC154}" destId="{F5DEC619-306D-41EF-95AC-7DC26DBF09EC}" srcOrd="0" destOrd="0" presId="urn:microsoft.com/office/officeart/2008/layout/AlternatingHexagons"/>
    <dgm:cxn modelId="{D7DC26F4-D88C-4BE5-96B0-44F53B932645}" srcId="{B1EB38FC-97DF-4658-858D-46872DAD38FB}" destId="{E4CBEF48-1E4D-4E82-A533-6794835E442B}" srcOrd="1" destOrd="0" parTransId="{7F8F3893-CCCC-42B9-A826-F89728E0E7A2}" sibTransId="{EF391E52-8265-442C-86FB-188507DFC154}"/>
    <dgm:cxn modelId="{1C176724-D394-4703-8F66-3A874E225928}" type="presParOf" srcId="{2DFA8FD1-A78B-429B-ADDF-8E2E703009B4}" destId="{D603FD94-0BFA-4FFE-8F35-B4E285684281}" srcOrd="0" destOrd="0" presId="urn:microsoft.com/office/officeart/2008/layout/AlternatingHexagons"/>
    <dgm:cxn modelId="{FEBF5D97-80F6-4D72-B6B5-34D08F36E786}" type="presParOf" srcId="{D603FD94-0BFA-4FFE-8F35-B4E285684281}" destId="{05A14C79-6527-419C-ADF1-02CC50595D1A}" srcOrd="0" destOrd="0" presId="urn:microsoft.com/office/officeart/2008/layout/AlternatingHexagons"/>
    <dgm:cxn modelId="{EB4563E0-BF11-4290-85E4-A864A95BA614}" type="presParOf" srcId="{D603FD94-0BFA-4FFE-8F35-B4E285684281}" destId="{1D5DC3A0-27A6-4922-8A5E-67A9D73AF8B0}" srcOrd="1" destOrd="0" presId="urn:microsoft.com/office/officeart/2008/layout/AlternatingHexagons"/>
    <dgm:cxn modelId="{31D439BC-6CCB-46FF-85AA-41CF17BA09C5}" type="presParOf" srcId="{D603FD94-0BFA-4FFE-8F35-B4E285684281}" destId="{7B24F432-25B8-4C49-8158-00F758527F86}" srcOrd="2" destOrd="0" presId="urn:microsoft.com/office/officeart/2008/layout/AlternatingHexagons"/>
    <dgm:cxn modelId="{18C4A7D5-E9E6-4FF8-B673-00319396A02F}" type="presParOf" srcId="{D603FD94-0BFA-4FFE-8F35-B4E285684281}" destId="{57DDE5AE-AAC6-432F-A8A5-01427706B581}" srcOrd="3" destOrd="0" presId="urn:microsoft.com/office/officeart/2008/layout/AlternatingHexagons"/>
    <dgm:cxn modelId="{55129B3D-7021-4CB3-9C5B-A926E975C609}" type="presParOf" srcId="{D603FD94-0BFA-4FFE-8F35-B4E285684281}" destId="{1B7E5997-A1C2-41B1-B294-999E2E4B622A}" srcOrd="4" destOrd="0" presId="urn:microsoft.com/office/officeart/2008/layout/AlternatingHexagons"/>
    <dgm:cxn modelId="{BAC295F4-D5D4-4FF4-8522-2C60CE36D705}" type="presParOf" srcId="{2DFA8FD1-A78B-429B-ADDF-8E2E703009B4}" destId="{4A2B7BDD-38CC-4970-8042-83F69D6461E0}" srcOrd="1" destOrd="0" presId="urn:microsoft.com/office/officeart/2008/layout/AlternatingHexagons"/>
    <dgm:cxn modelId="{1543C22B-C674-4253-8206-E362EFE37022}" type="presParOf" srcId="{2DFA8FD1-A78B-429B-ADDF-8E2E703009B4}" destId="{380CC660-5ADD-4084-AD43-569B97D349B8}" srcOrd="2" destOrd="0" presId="urn:microsoft.com/office/officeart/2008/layout/AlternatingHexagons"/>
    <dgm:cxn modelId="{68EFBEA5-B557-49C3-9E8C-E6829AC4F934}" type="presParOf" srcId="{380CC660-5ADD-4084-AD43-569B97D349B8}" destId="{C2E2EAF5-2BD5-4703-A5D4-88D846B79AEF}" srcOrd="0" destOrd="0" presId="urn:microsoft.com/office/officeart/2008/layout/AlternatingHexagons"/>
    <dgm:cxn modelId="{41B7430E-1F19-4FBC-B710-A6081FDEE592}" type="presParOf" srcId="{380CC660-5ADD-4084-AD43-569B97D349B8}" destId="{2FC22E54-B5A1-4C8B-85EC-2DF680AB1B50}" srcOrd="1" destOrd="0" presId="urn:microsoft.com/office/officeart/2008/layout/AlternatingHexagons"/>
    <dgm:cxn modelId="{A1044B19-FB46-49D5-9C22-B4D89B9A4DE1}" type="presParOf" srcId="{380CC660-5ADD-4084-AD43-569B97D349B8}" destId="{3245DB50-F308-4A96-9A27-45A80895B13E}" srcOrd="2" destOrd="0" presId="urn:microsoft.com/office/officeart/2008/layout/AlternatingHexagons"/>
    <dgm:cxn modelId="{9313D429-AC01-451D-8C3E-907BB63FA344}" type="presParOf" srcId="{380CC660-5ADD-4084-AD43-569B97D349B8}" destId="{AA3B6AD9-326F-416E-A90E-3925B6EB369F}" srcOrd="3" destOrd="0" presId="urn:microsoft.com/office/officeart/2008/layout/AlternatingHexagons"/>
    <dgm:cxn modelId="{318D1E8E-FEA0-484F-BB9A-529F3914856E}" type="presParOf" srcId="{380CC660-5ADD-4084-AD43-569B97D349B8}" destId="{F5DEC619-306D-41EF-95AC-7DC26DBF09EC}" srcOrd="4" destOrd="0" presId="urn:microsoft.com/office/officeart/2008/layout/AlternatingHexagons"/>
    <dgm:cxn modelId="{96AABA09-2E6C-400B-AFEF-7254D7EC848C}" type="presParOf" srcId="{2DFA8FD1-A78B-429B-ADDF-8E2E703009B4}" destId="{98F12C52-83FF-457E-86E0-A3241FB2D454}" srcOrd="3" destOrd="0" presId="urn:microsoft.com/office/officeart/2008/layout/AlternatingHexagons"/>
    <dgm:cxn modelId="{B9F94F10-801C-4725-9AA8-CF0AA4FE9E06}" type="presParOf" srcId="{2DFA8FD1-A78B-429B-ADDF-8E2E703009B4}" destId="{59D5A554-3BDB-454C-81AE-8B9BAEE45E93}" srcOrd="4" destOrd="0" presId="urn:microsoft.com/office/officeart/2008/layout/AlternatingHexagons"/>
    <dgm:cxn modelId="{AAA729E1-08A2-4FF8-ABCB-CAF83FF11150}" type="presParOf" srcId="{59D5A554-3BDB-454C-81AE-8B9BAEE45E93}" destId="{1F2ED09A-7909-4E19-943A-92950D388CB5}" srcOrd="0" destOrd="0" presId="urn:microsoft.com/office/officeart/2008/layout/AlternatingHexagons"/>
    <dgm:cxn modelId="{B01CB7D5-9262-4F1F-8912-F2F42F504678}" type="presParOf" srcId="{59D5A554-3BDB-454C-81AE-8B9BAEE45E93}" destId="{712E0C93-36FE-4EDB-844A-604EFEEE9DB8}" srcOrd="1" destOrd="0" presId="urn:microsoft.com/office/officeart/2008/layout/AlternatingHexagons"/>
    <dgm:cxn modelId="{0A1E2B67-0567-4C58-A520-C5E81182AA24}" type="presParOf" srcId="{59D5A554-3BDB-454C-81AE-8B9BAEE45E93}" destId="{92E178D7-C8B9-435B-82C7-3C52F127E349}" srcOrd="2" destOrd="0" presId="urn:microsoft.com/office/officeart/2008/layout/AlternatingHexagons"/>
    <dgm:cxn modelId="{3FAFA7E1-5703-40AD-AED3-E6A4D89D3380}" type="presParOf" srcId="{59D5A554-3BDB-454C-81AE-8B9BAEE45E93}" destId="{8D38BBF1-CFBD-4CB2-B7F8-9CF6BAF9D275}" srcOrd="3" destOrd="0" presId="urn:microsoft.com/office/officeart/2008/layout/AlternatingHexagons"/>
    <dgm:cxn modelId="{ED7F9651-9550-4A5F-B1DF-F1F272B56FBD}" type="presParOf" srcId="{59D5A554-3BDB-454C-81AE-8B9BAEE45E93}" destId="{13970DAE-B34D-48F6-B999-C64F1C88AAA5}"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CB0FE1-EDB3-486A-B3CF-A3103BAA96B3}"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pPr rtl="1"/>
          <a:endParaRPr lang="he-IL"/>
        </a:p>
      </dgm:t>
    </dgm:pt>
    <dgm:pt modelId="{8D5FCB23-88F2-47C0-BD6B-B289BE05EB61}">
      <dgm:prSet phldrT="[טקסט]"/>
      <dgm:spPr/>
      <dgm:t>
        <a:bodyPr/>
        <a:lstStyle/>
        <a:p>
          <a:pPr rtl="1"/>
          <a:r>
            <a:rPr lang="he-IL">
              <a:cs typeface="ArbelMF" panose="05000000000000000000" pitchFamily="2" charset="-79"/>
            </a:rPr>
            <a:t>לא בזמן פעולה</a:t>
          </a:r>
        </a:p>
      </dgm:t>
    </dgm:pt>
    <dgm:pt modelId="{63F29F38-B68F-4E81-A481-2AB85EBD4554}" type="parTrans" cxnId="{26A64F23-A0D3-42E4-BA7C-14D1DE41A7CC}">
      <dgm:prSet/>
      <dgm:spPr/>
      <dgm:t>
        <a:bodyPr/>
        <a:lstStyle/>
        <a:p>
          <a:pPr rtl="1"/>
          <a:endParaRPr lang="he-IL">
            <a:cs typeface="ArbelMF" panose="05000000000000000000" pitchFamily="2" charset="-79"/>
          </a:endParaRPr>
        </a:p>
      </dgm:t>
    </dgm:pt>
    <dgm:pt modelId="{C46B53E7-97B1-4758-8201-810920295DF7}" type="sibTrans" cxnId="{26A64F23-A0D3-42E4-BA7C-14D1DE41A7CC}">
      <dgm:prSet/>
      <dgm:spPr/>
      <dgm:t>
        <a:bodyPr/>
        <a:lstStyle/>
        <a:p>
          <a:pPr rtl="1"/>
          <a:endParaRPr lang="he-IL">
            <a:cs typeface="ArbelMF" panose="05000000000000000000" pitchFamily="2" charset="-79"/>
          </a:endParaRPr>
        </a:p>
      </dgm:t>
    </dgm:pt>
    <dgm:pt modelId="{7D3E609B-BEEF-4B48-8529-C72FB90DC405}">
      <dgm:prSet phldrT="[טקסט]"/>
      <dgm:spPr/>
      <dgm:t>
        <a:bodyPr/>
        <a:lstStyle/>
        <a:p>
          <a:pPr rtl="1"/>
          <a:r>
            <a:rPr lang="he-IL">
              <a:cs typeface="ArbelMF" panose="05000000000000000000" pitchFamily="2" charset="-79"/>
            </a:rPr>
            <a:t>מניעה </a:t>
          </a:r>
        </a:p>
      </dgm:t>
    </dgm:pt>
    <dgm:pt modelId="{4E1920F0-ECDC-4D9C-B958-A7D853714CC6}" type="parTrans" cxnId="{CF240B2E-56C0-4906-8A01-E9F096E00B69}">
      <dgm:prSet/>
      <dgm:spPr/>
      <dgm:t>
        <a:bodyPr/>
        <a:lstStyle/>
        <a:p>
          <a:pPr rtl="1"/>
          <a:endParaRPr lang="he-IL">
            <a:cs typeface="ArbelMF" panose="05000000000000000000" pitchFamily="2" charset="-79"/>
          </a:endParaRPr>
        </a:p>
      </dgm:t>
    </dgm:pt>
    <dgm:pt modelId="{D7E7BA18-69DA-4A8E-8E01-0620189D75E8}" type="sibTrans" cxnId="{CF240B2E-56C0-4906-8A01-E9F096E00B69}">
      <dgm:prSet/>
      <dgm:spPr/>
      <dgm:t>
        <a:bodyPr/>
        <a:lstStyle/>
        <a:p>
          <a:pPr rtl="1"/>
          <a:endParaRPr lang="he-IL">
            <a:cs typeface="ArbelMF" panose="05000000000000000000" pitchFamily="2" charset="-79"/>
          </a:endParaRPr>
        </a:p>
      </dgm:t>
    </dgm:pt>
    <dgm:pt modelId="{30897C8F-53A3-4B12-9449-A62562486655}">
      <dgm:prSet phldrT="[טקסט]"/>
      <dgm:spPr/>
      <dgm:t>
        <a:bodyPr/>
        <a:lstStyle/>
        <a:p>
          <a:pPr rtl="1"/>
          <a:r>
            <a:rPr lang="he-IL">
              <a:cs typeface="ArbelMF" panose="05000000000000000000" pitchFamily="2" charset="-79"/>
            </a:rPr>
            <a:t>אני יודעת על המקרה בדיעבד </a:t>
          </a:r>
        </a:p>
      </dgm:t>
    </dgm:pt>
    <dgm:pt modelId="{E8AC6D97-CFE7-4EEB-894F-F6971C99D9C1}" type="parTrans" cxnId="{D825B9FF-05A6-4096-A0DA-1E7EBD07CAE5}">
      <dgm:prSet/>
      <dgm:spPr/>
      <dgm:t>
        <a:bodyPr/>
        <a:lstStyle/>
        <a:p>
          <a:pPr rtl="1"/>
          <a:endParaRPr lang="he-IL">
            <a:cs typeface="ArbelMF" panose="05000000000000000000" pitchFamily="2" charset="-79"/>
          </a:endParaRPr>
        </a:p>
      </dgm:t>
    </dgm:pt>
    <dgm:pt modelId="{D95BF5CB-ED89-4C8B-87BF-5116EE8DF2D6}" type="sibTrans" cxnId="{D825B9FF-05A6-4096-A0DA-1E7EBD07CAE5}">
      <dgm:prSet/>
      <dgm:spPr/>
      <dgm:t>
        <a:bodyPr/>
        <a:lstStyle/>
        <a:p>
          <a:pPr rtl="1"/>
          <a:endParaRPr lang="he-IL">
            <a:cs typeface="ArbelMF" panose="05000000000000000000" pitchFamily="2" charset="-79"/>
          </a:endParaRPr>
        </a:p>
      </dgm:t>
    </dgm:pt>
    <dgm:pt modelId="{082C4A03-CAF2-4655-8314-7E17D8DB3FD5}">
      <dgm:prSet phldrT="[טקסט]"/>
      <dgm:spPr/>
      <dgm:t>
        <a:bodyPr/>
        <a:lstStyle/>
        <a:p>
          <a:pPr rtl="1"/>
          <a:r>
            <a:rPr lang="he-IL" dirty="0">
              <a:cs typeface="ArbelMF" panose="05000000000000000000" pitchFamily="2" charset="-79"/>
            </a:rPr>
            <a:t>בזמן פעולה</a:t>
          </a:r>
        </a:p>
      </dgm:t>
    </dgm:pt>
    <dgm:pt modelId="{F44B3A7B-CEA7-4CAC-AB89-A40971A30098}" type="parTrans" cxnId="{D1775253-D139-4DF5-BC1D-EA4B20240F7D}">
      <dgm:prSet/>
      <dgm:spPr/>
      <dgm:t>
        <a:bodyPr/>
        <a:lstStyle/>
        <a:p>
          <a:pPr rtl="1"/>
          <a:endParaRPr lang="he-IL">
            <a:cs typeface="ArbelMF" panose="05000000000000000000" pitchFamily="2" charset="-79"/>
          </a:endParaRPr>
        </a:p>
      </dgm:t>
    </dgm:pt>
    <dgm:pt modelId="{AF07630D-74E0-41F6-9007-99898D2EE5D1}" type="sibTrans" cxnId="{D1775253-D139-4DF5-BC1D-EA4B20240F7D}">
      <dgm:prSet/>
      <dgm:spPr/>
      <dgm:t>
        <a:bodyPr/>
        <a:lstStyle/>
        <a:p>
          <a:pPr rtl="1"/>
          <a:endParaRPr lang="he-IL">
            <a:cs typeface="ArbelMF" panose="05000000000000000000" pitchFamily="2" charset="-79"/>
          </a:endParaRPr>
        </a:p>
      </dgm:t>
    </dgm:pt>
    <dgm:pt modelId="{FB22F89F-BF60-4AC0-BBA4-08CBA5D59A8C}">
      <dgm:prSet phldrT="[טקסט]"/>
      <dgm:spPr/>
      <dgm:t>
        <a:bodyPr/>
        <a:lstStyle/>
        <a:p>
          <a:pPr rtl="1"/>
          <a:r>
            <a:rPr lang="he-IL">
              <a:cs typeface="ArbelMF" panose="05000000000000000000" pitchFamily="2" charset="-79"/>
            </a:rPr>
            <a:t>התמודדות באותו הרגע</a:t>
          </a:r>
        </a:p>
      </dgm:t>
    </dgm:pt>
    <dgm:pt modelId="{0C2C543A-C1BF-4148-9126-E9A5660E7221}" type="parTrans" cxnId="{EC718FB4-E632-471B-A745-1B86C38E9236}">
      <dgm:prSet/>
      <dgm:spPr/>
      <dgm:t>
        <a:bodyPr/>
        <a:lstStyle/>
        <a:p>
          <a:pPr rtl="1"/>
          <a:endParaRPr lang="he-IL">
            <a:cs typeface="ArbelMF" panose="05000000000000000000" pitchFamily="2" charset="-79"/>
          </a:endParaRPr>
        </a:p>
      </dgm:t>
    </dgm:pt>
    <dgm:pt modelId="{33390FF2-987A-42CA-A3B2-2E6F214C6A04}" type="sibTrans" cxnId="{EC718FB4-E632-471B-A745-1B86C38E9236}">
      <dgm:prSet/>
      <dgm:spPr/>
      <dgm:t>
        <a:bodyPr/>
        <a:lstStyle/>
        <a:p>
          <a:pPr rtl="1"/>
          <a:endParaRPr lang="he-IL">
            <a:cs typeface="ArbelMF" panose="05000000000000000000" pitchFamily="2" charset="-79"/>
          </a:endParaRPr>
        </a:p>
      </dgm:t>
    </dgm:pt>
    <dgm:pt modelId="{8BCA1D68-7BD1-4911-A8CB-715F0A92ADCF}">
      <dgm:prSet phldrT="[טקסט]"/>
      <dgm:spPr/>
      <dgm:t>
        <a:bodyPr/>
        <a:lstStyle/>
        <a:p>
          <a:pPr rtl="1"/>
          <a:r>
            <a:rPr lang="he-IL">
              <a:cs typeface="ArbelMF" panose="05000000000000000000" pitchFamily="2" charset="-79"/>
            </a:rPr>
            <a:t>התמודדות מול החניך/ה- מעגלי תמיכה ודיווח</a:t>
          </a:r>
        </a:p>
      </dgm:t>
    </dgm:pt>
    <dgm:pt modelId="{3DEC06F4-6278-4D17-8BBB-EDAE37720260}" type="parTrans" cxnId="{F6602C4C-A788-4759-80B0-E5AE20366157}">
      <dgm:prSet/>
      <dgm:spPr/>
      <dgm:t>
        <a:bodyPr/>
        <a:lstStyle/>
        <a:p>
          <a:pPr rtl="1"/>
          <a:endParaRPr lang="he-IL">
            <a:cs typeface="ArbelMF" panose="05000000000000000000" pitchFamily="2" charset="-79"/>
          </a:endParaRPr>
        </a:p>
      </dgm:t>
    </dgm:pt>
    <dgm:pt modelId="{8E9CEBBB-C0F8-45C5-9A64-B40D8E6F60BE}" type="sibTrans" cxnId="{F6602C4C-A788-4759-80B0-E5AE20366157}">
      <dgm:prSet/>
      <dgm:spPr/>
      <dgm:t>
        <a:bodyPr/>
        <a:lstStyle/>
        <a:p>
          <a:pPr rtl="1"/>
          <a:endParaRPr lang="he-IL">
            <a:cs typeface="ArbelMF" panose="05000000000000000000" pitchFamily="2" charset="-79"/>
          </a:endParaRPr>
        </a:p>
      </dgm:t>
    </dgm:pt>
    <dgm:pt modelId="{6B732CB8-89AF-41DF-AFB5-852B8E6287CD}">
      <dgm:prSet/>
      <dgm:spPr/>
      <dgm:t>
        <a:bodyPr/>
        <a:lstStyle/>
        <a:p>
          <a:pPr rtl="1"/>
          <a:r>
            <a:rPr lang="he-IL">
              <a:cs typeface="ArbelMF" panose="05000000000000000000" pitchFamily="2" charset="-79"/>
            </a:rPr>
            <a:t>התמודדות מול הקבוצה- פעולות, שיח, מחשבות ותחושות, הבחנה בין טוב לרע </a:t>
          </a:r>
        </a:p>
      </dgm:t>
    </dgm:pt>
    <dgm:pt modelId="{DD1F6BE1-9711-4B99-B3B6-B0BA62F579D7}" type="parTrans" cxnId="{1E0A8E91-0C9A-4120-8106-C39CF45AE0FB}">
      <dgm:prSet/>
      <dgm:spPr/>
      <dgm:t>
        <a:bodyPr/>
        <a:lstStyle/>
        <a:p>
          <a:pPr rtl="1"/>
          <a:endParaRPr lang="he-IL">
            <a:cs typeface="ArbelMF" panose="05000000000000000000" pitchFamily="2" charset="-79"/>
          </a:endParaRPr>
        </a:p>
      </dgm:t>
    </dgm:pt>
    <dgm:pt modelId="{E719690E-8AD4-4B25-BDF3-9FEBB0528D4A}" type="sibTrans" cxnId="{1E0A8E91-0C9A-4120-8106-C39CF45AE0FB}">
      <dgm:prSet/>
      <dgm:spPr/>
      <dgm:t>
        <a:bodyPr/>
        <a:lstStyle/>
        <a:p>
          <a:pPr rtl="1"/>
          <a:endParaRPr lang="he-IL">
            <a:cs typeface="ArbelMF" panose="05000000000000000000" pitchFamily="2" charset="-79"/>
          </a:endParaRPr>
        </a:p>
      </dgm:t>
    </dgm:pt>
    <dgm:pt modelId="{C5B5F214-C7CF-4550-91EB-F1F39461C8D7}">
      <dgm:prSet/>
      <dgm:spPr/>
      <dgm:t>
        <a:bodyPr/>
        <a:lstStyle/>
        <a:p>
          <a:pPr rtl="1"/>
          <a:r>
            <a:rPr lang="he-IL">
              <a:cs typeface="ArbelMF" panose="05000000000000000000" pitchFamily="2" charset="-79"/>
            </a:rPr>
            <a:t>אני יודע.ת לפני שהמקרה קרה </a:t>
          </a:r>
        </a:p>
      </dgm:t>
    </dgm:pt>
    <dgm:pt modelId="{11F501BB-7155-43C3-AA09-2B2DCEF53400}" type="parTrans" cxnId="{16D4F29E-6E26-4189-ACDC-212522FB969D}">
      <dgm:prSet/>
      <dgm:spPr/>
      <dgm:t>
        <a:bodyPr/>
        <a:lstStyle/>
        <a:p>
          <a:pPr rtl="1"/>
          <a:endParaRPr lang="he-IL">
            <a:cs typeface="ArbelMF" panose="05000000000000000000" pitchFamily="2" charset="-79"/>
          </a:endParaRPr>
        </a:p>
      </dgm:t>
    </dgm:pt>
    <dgm:pt modelId="{C40275D8-A1EE-411E-82C5-7F14351DA28A}" type="sibTrans" cxnId="{16D4F29E-6E26-4189-ACDC-212522FB969D}">
      <dgm:prSet/>
      <dgm:spPr/>
      <dgm:t>
        <a:bodyPr/>
        <a:lstStyle/>
        <a:p>
          <a:pPr rtl="1"/>
          <a:endParaRPr lang="he-IL">
            <a:cs typeface="ArbelMF" panose="05000000000000000000" pitchFamily="2" charset="-79"/>
          </a:endParaRPr>
        </a:p>
      </dgm:t>
    </dgm:pt>
    <dgm:pt modelId="{AF1FDEE9-0F35-4C85-9EF3-E41792D4FD5C}" type="pres">
      <dgm:prSet presAssocID="{C5CB0FE1-EDB3-486A-B3CF-A3103BAA96B3}" presName="Name0" presStyleCnt="0">
        <dgm:presLayoutVars>
          <dgm:dir/>
          <dgm:animLvl val="lvl"/>
          <dgm:resizeHandles val="exact"/>
        </dgm:presLayoutVars>
      </dgm:prSet>
      <dgm:spPr/>
    </dgm:pt>
    <dgm:pt modelId="{6AE1BA15-2588-4CAF-A274-951D535A4527}" type="pres">
      <dgm:prSet presAssocID="{8D5FCB23-88F2-47C0-BD6B-B289BE05EB61}" presName="vertFlow" presStyleCnt="0"/>
      <dgm:spPr/>
    </dgm:pt>
    <dgm:pt modelId="{162C9D61-4D52-4470-92D0-CCAC0EEC9268}" type="pres">
      <dgm:prSet presAssocID="{8D5FCB23-88F2-47C0-BD6B-B289BE05EB61}" presName="header" presStyleLbl="node1" presStyleIdx="0" presStyleCnt="2" custLinFactNeighborX="-838" custLinFactNeighborY="9579"/>
      <dgm:spPr/>
    </dgm:pt>
    <dgm:pt modelId="{81BF0248-F75E-4E7B-9AE2-619B13DD4F83}" type="pres">
      <dgm:prSet presAssocID="{4E1920F0-ECDC-4D9C-B958-A7D853714CC6}" presName="parTrans" presStyleLbl="sibTrans2D1" presStyleIdx="0" presStyleCnt="6"/>
      <dgm:spPr/>
    </dgm:pt>
    <dgm:pt modelId="{4E16ABF1-7CDB-464E-8393-E720341633DB}" type="pres">
      <dgm:prSet presAssocID="{7D3E609B-BEEF-4B48-8529-C72FB90DC405}" presName="child" presStyleLbl="alignAccFollowNode1" presStyleIdx="0" presStyleCnt="6">
        <dgm:presLayoutVars>
          <dgm:chMax val="0"/>
          <dgm:bulletEnabled val="1"/>
        </dgm:presLayoutVars>
      </dgm:prSet>
      <dgm:spPr/>
    </dgm:pt>
    <dgm:pt modelId="{8FF09F47-A83E-4294-B43F-F9FE1FFB124E}" type="pres">
      <dgm:prSet presAssocID="{D7E7BA18-69DA-4A8E-8E01-0620189D75E8}" presName="sibTrans" presStyleLbl="sibTrans2D1" presStyleIdx="1" presStyleCnt="6"/>
      <dgm:spPr/>
    </dgm:pt>
    <dgm:pt modelId="{70FC6E2A-CCF3-478B-B82D-B3BACB94E7F9}" type="pres">
      <dgm:prSet presAssocID="{C5B5F214-C7CF-4550-91EB-F1F39461C8D7}" presName="child" presStyleLbl="alignAccFollowNode1" presStyleIdx="1" presStyleCnt="6">
        <dgm:presLayoutVars>
          <dgm:chMax val="0"/>
          <dgm:bulletEnabled val="1"/>
        </dgm:presLayoutVars>
      </dgm:prSet>
      <dgm:spPr/>
    </dgm:pt>
    <dgm:pt modelId="{8521712D-CB00-48AF-812F-FBB4B30A8903}" type="pres">
      <dgm:prSet presAssocID="{C40275D8-A1EE-411E-82C5-7F14351DA28A}" presName="sibTrans" presStyleLbl="sibTrans2D1" presStyleIdx="2" presStyleCnt="6"/>
      <dgm:spPr/>
    </dgm:pt>
    <dgm:pt modelId="{6CDB5CDE-E19A-46AF-89C5-F1D8B6C19B08}" type="pres">
      <dgm:prSet presAssocID="{30897C8F-53A3-4B12-9449-A62562486655}" presName="child" presStyleLbl="alignAccFollowNode1" presStyleIdx="2" presStyleCnt="6">
        <dgm:presLayoutVars>
          <dgm:chMax val="0"/>
          <dgm:bulletEnabled val="1"/>
        </dgm:presLayoutVars>
      </dgm:prSet>
      <dgm:spPr/>
    </dgm:pt>
    <dgm:pt modelId="{8D8124B0-4E35-4DB3-BE50-92B563537DE2}" type="pres">
      <dgm:prSet presAssocID="{8D5FCB23-88F2-47C0-BD6B-B289BE05EB61}" presName="hSp" presStyleCnt="0"/>
      <dgm:spPr/>
    </dgm:pt>
    <dgm:pt modelId="{8F9EDB27-7120-45C6-9D82-FE23B8833E44}" type="pres">
      <dgm:prSet presAssocID="{082C4A03-CAF2-4655-8314-7E17D8DB3FD5}" presName="vertFlow" presStyleCnt="0"/>
      <dgm:spPr/>
    </dgm:pt>
    <dgm:pt modelId="{E86C29C5-4AFA-47F5-B0FF-4437ED98793D}" type="pres">
      <dgm:prSet presAssocID="{082C4A03-CAF2-4655-8314-7E17D8DB3FD5}" presName="header" presStyleLbl="node1" presStyleIdx="1" presStyleCnt="2"/>
      <dgm:spPr/>
    </dgm:pt>
    <dgm:pt modelId="{C2D25899-F763-462D-8A6E-DA4CE231C118}" type="pres">
      <dgm:prSet presAssocID="{0C2C543A-C1BF-4148-9126-E9A5660E7221}" presName="parTrans" presStyleLbl="sibTrans2D1" presStyleIdx="3" presStyleCnt="6"/>
      <dgm:spPr/>
    </dgm:pt>
    <dgm:pt modelId="{12EF9AB9-0353-40B4-9E2F-2CCEF80F9AEE}" type="pres">
      <dgm:prSet presAssocID="{FB22F89F-BF60-4AC0-BBA4-08CBA5D59A8C}" presName="child" presStyleLbl="alignAccFollowNode1" presStyleIdx="3" presStyleCnt="6">
        <dgm:presLayoutVars>
          <dgm:chMax val="0"/>
          <dgm:bulletEnabled val="1"/>
        </dgm:presLayoutVars>
      </dgm:prSet>
      <dgm:spPr/>
    </dgm:pt>
    <dgm:pt modelId="{714C4E72-8832-4970-A613-301903F690D5}" type="pres">
      <dgm:prSet presAssocID="{33390FF2-987A-42CA-A3B2-2E6F214C6A04}" presName="sibTrans" presStyleLbl="sibTrans2D1" presStyleIdx="4" presStyleCnt="6"/>
      <dgm:spPr/>
    </dgm:pt>
    <dgm:pt modelId="{E11DE9F6-8DBD-4019-A1EC-727E17A299A3}" type="pres">
      <dgm:prSet presAssocID="{8BCA1D68-7BD1-4911-A8CB-715F0A92ADCF}" presName="child" presStyleLbl="alignAccFollowNode1" presStyleIdx="4" presStyleCnt="6">
        <dgm:presLayoutVars>
          <dgm:chMax val="0"/>
          <dgm:bulletEnabled val="1"/>
        </dgm:presLayoutVars>
      </dgm:prSet>
      <dgm:spPr/>
    </dgm:pt>
    <dgm:pt modelId="{5685CFC5-5A37-4F3B-85C3-43C46661AF02}" type="pres">
      <dgm:prSet presAssocID="{8E9CEBBB-C0F8-45C5-9A64-B40D8E6F60BE}" presName="sibTrans" presStyleLbl="sibTrans2D1" presStyleIdx="5" presStyleCnt="6"/>
      <dgm:spPr/>
    </dgm:pt>
    <dgm:pt modelId="{98FCAEFE-9E99-4AEB-A7F2-DF13FF77BE67}" type="pres">
      <dgm:prSet presAssocID="{6B732CB8-89AF-41DF-AFB5-852B8E6287CD}" presName="child" presStyleLbl="alignAccFollowNode1" presStyleIdx="5" presStyleCnt="6">
        <dgm:presLayoutVars>
          <dgm:chMax val="0"/>
          <dgm:bulletEnabled val="1"/>
        </dgm:presLayoutVars>
      </dgm:prSet>
      <dgm:spPr/>
    </dgm:pt>
  </dgm:ptLst>
  <dgm:cxnLst>
    <dgm:cxn modelId="{26A64F23-A0D3-42E4-BA7C-14D1DE41A7CC}" srcId="{C5CB0FE1-EDB3-486A-B3CF-A3103BAA96B3}" destId="{8D5FCB23-88F2-47C0-BD6B-B289BE05EB61}" srcOrd="0" destOrd="0" parTransId="{63F29F38-B68F-4E81-A481-2AB85EBD4554}" sibTransId="{C46B53E7-97B1-4758-8201-810920295DF7}"/>
    <dgm:cxn modelId="{13914724-0C99-4391-913C-70A7FAE9C6F4}" type="presOf" srcId="{C5B5F214-C7CF-4550-91EB-F1F39461C8D7}" destId="{70FC6E2A-CCF3-478B-B82D-B3BACB94E7F9}" srcOrd="0" destOrd="0" presId="urn:microsoft.com/office/officeart/2005/8/layout/lProcess1"/>
    <dgm:cxn modelId="{CF240B2E-56C0-4906-8A01-E9F096E00B69}" srcId="{8D5FCB23-88F2-47C0-BD6B-B289BE05EB61}" destId="{7D3E609B-BEEF-4B48-8529-C72FB90DC405}" srcOrd="0" destOrd="0" parTransId="{4E1920F0-ECDC-4D9C-B958-A7D853714CC6}" sibTransId="{D7E7BA18-69DA-4A8E-8E01-0620189D75E8}"/>
    <dgm:cxn modelId="{AF13F241-F2C2-4409-8975-B9EE1567DE86}" type="presOf" srcId="{FB22F89F-BF60-4AC0-BBA4-08CBA5D59A8C}" destId="{12EF9AB9-0353-40B4-9E2F-2CCEF80F9AEE}" srcOrd="0" destOrd="0" presId="urn:microsoft.com/office/officeart/2005/8/layout/lProcess1"/>
    <dgm:cxn modelId="{C22E9042-A9FC-4A2F-BF75-13BA85D09351}" type="presOf" srcId="{7D3E609B-BEEF-4B48-8529-C72FB90DC405}" destId="{4E16ABF1-7CDB-464E-8393-E720341633DB}" srcOrd="0" destOrd="0" presId="urn:microsoft.com/office/officeart/2005/8/layout/lProcess1"/>
    <dgm:cxn modelId="{31CEF344-91FD-43B3-ACCB-2D24D00F2222}" type="presOf" srcId="{D7E7BA18-69DA-4A8E-8E01-0620189D75E8}" destId="{8FF09F47-A83E-4294-B43F-F9FE1FFB124E}" srcOrd="0" destOrd="0" presId="urn:microsoft.com/office/officeart/2005/8/layout/lProcess1"/>
    <dgm:cxn modelId="{29DD5E65-6A8E-4077-BD81-8E41B3A3A04B}" type="presOf" srcId="{082C4A03-CAF2-4655-8314-7E17D8DB3FD5}" destId="{E86C29C5-4AFA-47F5-B0FF-4437ED98793D}" srcOrd="0" destOrd="0" presId="urn:microsoft.com/office/officeart/2005/8/layout/lProcess1"/>
    <dgm:cxn modelId="{F6602C4C-A788-4759-80B0-E5AE20366157}" srcId="{082C4A03-CAF2-4655-8314-7E17D8DB3FD5}" destId="{8BCA1D68-7BD1-4911-A8CB-715F0A92ADCF}" srcOrd="1" destOrd="0" parTransId="{3DEC06F4-6278-4D17-8BBB-EDAE37720260}" sibTransId="{8E9CEBBB-C0F8-45C5-9A64-B40D8E6F60BE}"/>
    <dgm:cxn modelId="{D1775253-D139-4DF5-BC1D-EA4B20240F7D}" srcId="{C5CB0FE1-EDB3-486A-B3CF-A3103BAA96B3}" destId="{082C4A03-CAF2-4655-8314-7E17D8DB3FD5}" srcOrd="1" destOrd="0" parTransId="{F44B3A7B-CEA7-4CAC-AB89-A40971A30098}" sibTransId="{AF07630D-74E0-41F6-9007-99898D2EE5D1}"/>
    <dgm:cxn modelId="{C7382754-2912-4ACE-AFF4-18792E8A730C}" type="presOf" srcId="{6B732CB8-89AF-41DF-AFB5-852B8E6287CD}" destId="{98FCAEFE-9E99-4AEB-A7F2-DF13FF77BE67}" srcOrd="0" destOrd="0" presId="urn:microsoft.com/office/officeart/2005/8/layout/lProcess1"/>
    <dgm:cxn modelId="{C7C80E88-EFE8-495A-9413-2A0278CA753D}" type="presOf" srcId="{8D5FCB23-88F2-47C0-BD6B-B289BE05EB61}" destId="{162C9D61-4D52-4470-92D0-CCAC0EEC9268}" srcOrd="0" destOrd="0" presId="urn:microsoft.com/office/officeart/2005/8/layout/lProcess1"/>
    <dgm:cxn modelId="{1E0A8E91-0C9A-4120-8106-C39CF45AE0FB}" srcId="{082C4A03-CAF2-4655-8314-7E17D8DB3FD5}" destId="{6B732CB8-89AF-41DF-AFB5-852B8E6287CD}" srcOrd="2" destOrd="0" parTransId="{DD1F6BE1-9711-4B99-B3B6-B0BA62F579D7}" sibTransId="{E719690E-8AD4-4B25-BDF3-9FEBB0528D4A}"/>
    <dgm:cxn modelId="{39D0309D-D6FE-4214-B025-1882E8CEA3EB}" type="presOf" srcId="{4E1920F0-ECDC-4D9C-B958-A7D853714CC6}" destId="{81BF0248-F75E-4E7B-9AE2-619B13DD4F83}" srcOrd="0" destOrd="0" presId="urn:microsoft.com/office/officeart/2005/8/layout/lProcess1"/>
    <dgm:cxn modelId="{16D4F29E-6E26-4189-ACDC-212522FB969D}" srcId="{8D5FCB23-88F2-47C0-BD6B-B289BE05EB61}" destId="{C5B5F214-C7CF-4550-91EB-F1F39461C8D7}" srcOrd="1" destOrd="0" parTransId="{11F501BB-7155-43C3-AA09-2B2DCEF53400}" sibTransId="{C40275D8-A1EE-411E-82C5-7F14351DA28A}"/>
    <dgm:cxn modelId="{956E47A4-C92A-4F85-9CD4-AD402CDCE576}" type="presOf" srcId="{8BCA1D68-7BD1-4911-A8CB-715F0A92ADCF}" destId="{E11DE9F6-8DBD-4019-A1EC-727E17A299A3}" srcOrd="0" destOrd="0" presId="urn:microsoft.com/office/officeart/2005/8/layout/lProcess1"/>
    <dgm:cxn modelId="{BF0A3FA5-7945-417B-BB97-63954926B6F9}" type="presOf" srcId="{C5CB0FE1-EDB3-486A-B3CF-A3103BAA96B3}" destId="{AF1FDEE9-0F35-4C85-9EF3-E41792D4FD5C}" srcOrd="0" destOrd="0" presId="urn:microsoft.com/office/officeart/2005/8/layout/lProcess1"/>
    <dgm:cxn modelId="{19C948AB-F1C7-44C9-BB7E-FE483FFFAA1C}" type="presOf" srcId="{C40275D8-A1EE-411E-82C5-7F14351DA28A}" destId="{8521712D-CB00-48AF-812F-FBB4B30A8903}" srcOrd="0" destOrd="0" presId="urn:microsoft.com/office/officeart/2005/8/layout/lProcess1"/>
    <dgm:cxn modelId="{EC718FB4-E632-471B-A745-1B86C38E9236}" srcId="{082C4A03-CAF2-4655-8314-7E17D8DB3FD5}" destId="{FB22F89F-BF60-4AC0-BBA4-08CBA5D59A8C}" srcOrd="0" destOrd="0" parTransId="{0C2C543A-C1BF-4148-9126-E9A5660E7221}" sibTransId="{33390FF2-987A-42CA-A3B2-2E6F214C6A04}"/>
    <dgm:cxn modelId="{581104C2-86F2-48BC-9DF3-A67A2502265F}" type="presOf" srcId="{8E9CEBBB-C0F8-45C5-9A64-B40D8E6F60BE}" destId="{5685CFC5-5A37-4F3B-85C3-43C46661AF02}" srcOrd="0" destOrd="0" presId="urn:microsoft.com/office/officeart/2005/8/layout/lProcess1"/>
    <dgm:cxn modelId="{82664DD6-6190-4B8C-AEBA-C0ABB9F10BA2}" type="presOf" srcId="{33390FF2-987A-42CA-A3B2-2E6F214C6A04}" destId="{714C4E72-8832-4970-A613-301903F690D5}" srcOrd="0" destOrd="0" presId="urn:microsoft.com/office/officeart/2005/8/layout/lProcess1"/>
    <dgm:cxn modelId="{DA1E69E6-EB94-4D5C-9ACF-031C16A4C89B}" type="presOf" srcId="{30897C8F-53A3-4B12-9449-A62562486655}" destId="{6CDB5CDE-E19A-46AF-89C5-F1D8B6C19B08}" srcOrd="0" destOrd="0" presId="urn:microsoft.com/office/officeart/2005/8/layout/lProcess1"/>
    <dgm:cxn modelId="{C32BA8F7-D388-45DB-8B0B-15D006A0559D}" type="presOf" srcId="{0C2C543A-C1BF-4148-9126-E9A5660E7221}" destId="{C2D25899-F763-462D-8A6E-DA4CE231C118}" srcOrd="0" destOrd="0" presId="urn:microsoft.com/office/officeart/2005/8/layout/lProcess1"/>
    <dgm:cxn modelId="{D825B9FF-05A6-4096-A0DA-1E7EBD07CAE5}" srcId="{8D5FCB23-88F2-47C0-BD6B-B289BE05EB61}" destId="{30897C8F-53A3-4B12-9449-A62562486655}" srcOrd="2" destOrd="0" parTransId="{E8AC6D97-CFE7-4EEB-894F-F6971C99D9C1}" sibTransId="{D95BF5CB-ED89-4C8B-87BF-5116EE8DF2D6}"/>
    <dgm:cxn modelId="{6CEB3DED-FB6F-4254-A42E-450DABD5CDF7}" type="presParOf" srcId="{AF1FDEE9-0F35-4C85-9EF3-E41792D4FD5C}" destId="{6AE1BA15-2588-4CAF-A274-951D535A4527}" srcOrd="0" destOrd="0" presId="urn:microsoft.com/office/officeart/2005/8/layout/lProcess1"/>
    <dgm:cxn modelId="{865439A6-2055-4D7A-B59A-61FAA102D587}" type="presParOf" srcId="{6AE1BA15-2588-4CAF-A274-951D535A4527}" destId="{162C9D61-4D52-4470-92D0-CCAC0EEC9268}" srcOrd="0" destOrd="0" presId="urn:microsoft.com/office/officeart/2005/8/layout/lProcess1"/>
    <dgm:cxn modelId="{F95FF7FC-D63B-4EC5-BA18-4F12F62E0A62}" type="presParOf" srcId="{6AE1BA15-2588-4CAF-A274-951D535A4527}" destId="{81BF0248-F75E-4E7B-9AE2-619B13DD4F83}" srcOrd="1" destOrd="0" presId="urn:microsoft.com/office/officeart/2005/8/layout/lProcess1"/>
    <dgm:cxn modelId="{21101180-2642-419C-AE53-C062250B172C}" type="presParOf" srcId="{6AE1BA15-2588-4CAF-A274-951D535A4527}" destId="{4E16ABF1-7CDB-464E-8393-E720341633DB}" srcOrd="2" destOrd="0" presId="urn:microsoft.com/office/officeart/2005/8/layout/lProcess1"/>
    <dgm:cxn modelId="{0FB3C412-FC16-4EB2-89DC-D2500B5835FE}" type="presParOf" srcId="{6AE1BA15-2588-4CAF-A274-951D535A4527}" destId="{8FF09F47-A83E-4294-B43F-F9FE1FFB124E}" srcOrd="3" destOrd="0" presId="urn:microsoft.com/office/officeart/2005/8/layout/lProcess1"/>
    <dgm:cxn modelId="{698EA18C-185F-4FA6-97B0-EB5873BD8030}" type="presParOf" srcId="{6AE1BA15-2588-4CAF-A274-951D535A4527}" destId="{70FC6E2A-CCF3-478B-B82D-B3BACB94E7F9}" srcOrd="4" destOrd="0" presId="urn:microsoft.com/office/officeart/2005/8/layout/lProcess1"/>
    <dgm:cxn modelId="{E93C5080-4BAF-47DB-B804-C874809333A4}" type="presParOf" srcId="{6AE1BA15-2588-4CAF-A274-951D535A4527}" destId="{8521712D-CB00-48AF-812F-FBB4B30A8903}" srcOrd="5" destOrd="0" presId="urn:microsoft.com/office/officeart/2005/8/layout/lProcess1"/>
    <dgm:cxn modelId="{A6B2BBE7-4C0F-43FA-8D25-90CB2AE6E2F6}" type="presParOf" srcId="{6AE1BA15-2588-4CAF-A274-951D535A4527}" destId="{6CDB5CDE-E19A-46AF-89C5-F1D8B6C19B08}" srcOrd="6" destOrd="0" presId="urn:microsoft.com/office/officeart/2005/8/layout/lProcess1"/>
    <dgm:cxn modelId="{06E693B8-C831-41B8-B16C-464F4FAD4F21}" type="presParOf" srcId="{AF1FDEE9-0F35-4C85-9EF3-E41792D4FD5C}" destId="{8D8124B0-4E35-4DB3-BE50-92B563537DE2}" srcOrd="1" destOrd="0" presId="urn:microsoft.com/office/officeart/2005/8/layout/lProcess1"/>
    <dgm:cxn modelId="{BB794F48-688F-4B24-9CF0-22B3756642A0}" type="presParOf" srcId="{AF1FDEE9-0F35-4C85-9EF3-E41792D4FD5C}" destId="{8F9EDB27-7120-45C6-9D82-FE23B8833E44}" srcOrd="2" destOrd="0" presId="urn:microsoft.com/office/officeart/2005/8/layout/lProcess1"/>
    <dgm:cxn modelId="{DAE7B96A-5E90-4025-B3F8-DD466EDDDA5D}" type="presParOf" srcId="{8F9EDB27-7120-45C6-9D82-FE23B8833E44}" destId="{E86C29C5-4AFA-47F5-B0FF-4437ED98793D}" srcOrd="0" destOrd="0" presId="urn:microsoft.com/office/officeart/2005/8/layout/lProcess1"/>
    <dgm:cxn modelId="{0118F7FD-4E73-47D5-B57E-95971176A850}" type="presParOf" srcId="{8F9EDB27-7120-45C6-9D82-FE23B8833E44}" destId="{C2D25899-F763-462D-8A6E-DA4CE231C118}" srcOrd="1" destOrd="0" presId="urn:microsoft.com/office/officeart/2005/8/layout/lProcess1"/>
    <dgm:cxn modelId="{3EBD8824-222D-48E7-B5A6-BB8451E6E060}" type="presParOf" srcId="{8F9EDB27-7120-45C6-9D82-FE23B8833E44}" destId="{12EF9AB9-0353-40B4-9E2F-2CCEF80F9AEE}" srcOrd="2" destOrd="0" presId="urn:microsoft.com/office/officeart/2005/8/layout/lProcess1"/>
    <dgm:cxn modelId="{5F441367-9A4C-4083-9E05-5E368B684EE0}" type="presParOf" srcId="{8F9EDB27-7120-45C6-9D82-FE23B8833E44}" destId="{714C4E72-8832-4970-A613-301903F690D5}" srcOrd="3" destOrd="0" presId="urn:microsoft.com/office/officeart/2005/8/layout/lProcess1"/>
    <dgm:cxn modelId="{60B50142-9F36-4D41-A067-3C9829E64608}" type="presParOf" srcId="{8F9EDB27-7120-45C6-9D82-FE23B8833E44}" destId="{E11DE9F6-8DBD-4019-A1EC-727E17A299A3}" srcOrd="4" destOrd="0" presId="urn:microsoft.com/office/officeart/2005/8/layout/lProcess1"/>
    <dgm:cxn modelId="{FDD0A176-D8EC-47BD-B9B3-B984FED451F3}" type="presParOf" srcId="{8F9EDB27-7120-45C6-9D82-FE23B8833E44}" destId="{5685CFC5-5A37-4F3B-85C3-43C46661AF02}" srcOrd="5" destOrd="0" presId="urn:microsoft.com/office/officeart/2005/8/layout/lProcess1"/>
    <dgm:cxn modelId="{62E35D25-724A-499D-A42E-B90B3666ED67}" type="presParOf" srcId="{8F9EDB27-7120-45C6-9D82-FE23B8833E44}" destId="{98FCAEFE-9E99-4AEB-A7F2-DF13FF77BE67}"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B9DC59-0531-4574-BAF1-0D0E3F8F2548}" type="doc">
      <dgm:prSet loTypeId="urn:microsoft.com/office/officeart/2005/8/layout/arrow6" loCatId="relationship" qsTypeId="urn:microsoft.com/office/officeart/2005/8/quickstyle/simple1" qsCatId="simple" csTypeId="urn:microsoft.com/office/officeart/2005/8/colors/accent6_5" csCatId="accent6" phldr="1"/>
      <dgm:spPr/>
      <dgm:t>
        <a:bodyPr/>
        <a:lstStyle/>
        <a:p>
          <a:pPr rtl="1"/>
          <a:endParaRPr lang="he-IL"/>
        </a:p>
      </dgm:t>
    </dgm:pt>
    <dgm:pt modelId="{010959DC-2259-4C62-8C8C-135C396A956D}">
      <dgm:prSet phldrT="[טקסט]"/>
      <dgm:spPr/>
      <dgm:t>
        <a:bodyPr/>
        <a:lstStyle/>
        <a:p>
          <a:pPr rtl="1"/>
          <a:r>
            <a:rPr lang="he-IL" dirty="0"/>
            <a:t>מניעה </a:t>
          </a:r>
        </a:p>
      </dgm:t>
    </dgm:pt>
    <dgm:pt modelId="{EEE18221-25BE-4419-AC83-4ED6316B0154}" type="parTrans" cxnId="{66C14FA9-43AB-480F-81F6-EFD9B6618411}">
      <dgm:prSet/>
      <dgm:spPr/>
      <dgm:t>
        <a:bodyPr/>
        <a:lstStyle/>
        <a:p>
          <a:pPr rtl="1"/>
          <a:endParaRPr lang="he-IL"/>
        </a:p>
      </dgm:t>
    </dgm:pt>
    <dgm:pt modelId="{9D8C9E6A-8ADB-4D43-85F2-3FD0FA1B2624}" type="sibTrans" cxnId="{66C14FA9-43AB-480F-81F6-EFD9B6618411}">
      <dgm:prSet/>
      <dgm:spPr/>
      <dgm:t>
        <a:bodyPr/>
        <a:lstStyle/>
        <a:p>
          <a:pPr rtl="1"/>
          <a:endParaRPr lang="he-IL"/>
        </a:p>
      </dgm:t>
    </dgm:pt>
    <dgm:pt modelId="{DF90B0E1-A28C-4F3B-9F2C-5E783927CA33}">
      <dgm:prSet phldrT="[טקסט]"/>
      <dgm:spPr/>
      <dgm:t>
        <a:bodyPr/>
        <a:lstStyle/>
        <a:p>
          <a:pPr rtl="1"/>
          <a:r>
            <a:rPr lang="he-IL" dirty="0"/>
            <a:t>התמודדות</a:t>
          </a:r>
        </a:p>
      </dgm:t>
    </dgm:pt>
    <dgm:pt modelId="{4019C9F4-E352-4F67-8868-27069404776A}" type="parTrans" cxnId="{AAC5F50F-2B11-41B8-BF10-ADC490EFA344}">
      <dgm:prSet/>
      <dgm:spPr/>
      <dgm:t>
        <a:bodyPr/>
        <a:lstStyle/>
        <a:p>
          <a:pPr rtl="1"/>
          <a:endParaRPr lang="he-IL"/>
        </a:p>
      </dgm:t>
    </dgm:pt>
    <dgm:pt modelId="{D042CDD3-E599-425F-BF17-5705FF0688A8}" type="sibTrans" cxnId="{AAC5F50F-2B11-41B8-BF10-ADC490EFA344}">
      <dgm:prSet/>
      <dgm:spPr/>
      <dgm:t>
        <a:bodyPr/>
        <a:lstStyle/>
        <a:p>
          <a:pPr rtl="1"/>
          <a:endParaRPr lang="he-IL"/>
        </a:p>
      </dgm:t>
    </dgm:pt>
    <dgm:pt modelId="{03EB7806-95D2-47F3-9BB5-7F8FBEF68A43}" type="pres">
      <dgm:prSet presAssocID="{33B9DC59-0531-4574-BAF1-0D0E3F8F2548}" presName="compositeShape" presStyleCnt="0">
        <dgm:presLayoutVars>
          <dgm:chMax val="2"/>
          <dgm:dir/>
          <dgm:resizeHandles val="exact"/>
        </dgm:presLayoutVars>
      </dgm:prSet>
      <dgm:spPr/>
    </dgm:pt>
    <dgm:pt modelId="{5D3C500F-11D2-4B4B-98AE-354D1870BD5A}" type="pres">
      <dgm:prSet presAssocID="{33B9DC59-0531-4574-BAF1-0D0E3F8F2548}" presName="ribbon" presStyleLbl="node1" presStyleIdx="0" presStyleCnt="1"/>
      <dgm:spPr/>
    </dgm:pt>
    <dgm:pt modelId="{12A7CE42-9C59-4D8A-8968-DFF5CC999A3D}" type="pres">
      <dgm:prSet presAssocID="{33B9DC59-0531-4574-BAF1-0D0E3F8F2548}" presName="leftArrowText" presStyleLbl="node1" presStyleIdx="0" presStyleCnt="1">
        <dgm:presLayoutVars>
          <dgm:chMax val="0"/>
          <dgm:bulletEnabled val="1"/>
        </dgm:presLayoutVars>
      </dgm:prSet>
      <dgm:spPr/>
    </dgm:pt>
    <dgm:pt modelId="{A24E6E3F-4490-4903-9AC7-D6056E062381}" type="pres">
      <dgm:prSet presAssocID="{33B9DC59-0531-4574-BAF1-0D0E3F8F2548}" presName="rightArrowText" presStyleLbl="node1" presStyleIdx="0" presStyleCnt="1">
        <dgm:presLayoutVars>
          <dgm:chMax val="0"/>
          <dgm:bulletEnabled val="1"/>
        </dgm:presLayoutVars>
      </dgm:prSet>
      <dgm:spPr/>
    </dgm:pt>
  </dgm:ptLst>
  <dgm:cxnLst>
    <dgm:cxn modelId="{AAC5F50F-2B11-41B8-BF10-ADC490EFA344}" srcId="{33B9DC59-0531-4574-BAF1-0D0E3F8F2548}" destId="{DF90B0E1-A28C-4F3B-9F2C-5E783927CA33}" srcOrd="1" destOrd="0" parTransId="{4019C9F4-E352-4F67-8868-27069404776A}" sibTransId="{D042CDD3-E599-425F-BF17-5705FF0688A8}"/>
    <dgm:cxn modelId="{CA413011-1FE2-41CB-9883-740C25659208}" type="presOf" srcId="{DF90B0E1-A28C-4F3B-9F2C-5E783927CA33}" destId="{A24E6E3F-4490-4903-9AC7-D6056E062381}" srcOrd="0" destOrd="0" presId="urn:microsoft.com/office/officeart/2005/8/layout/arrow6"/>
    <dgm:cxn modelId="{4DC5F488-09B1-4474-B59A-B8F7A744DDCC}" type="presOf" srcId="{010959DC-2259-4C62-8C8C-135C396A956D}" destId="{12A7CE42-9C59-4D8A-8968-DFF5CC999A3D}" srcOrd="0" destOrd="0" presId="urn:microsoft.com/office/officeart/2005/8/layout/arrow6"/>
    <dgm:cxn modelId="{0402DEA1-ACB8-4604-8252-6AAC65E33ABD}" type="presOf" srcId="{33B9DC59-0531-4574-BAF1-0D0E3F8F2548}" destId="{03EB7806-95D2-47F3-9BB5-7F8FBEF68A43}" srcOrd="0" destOrd="0" presId="urn:microsoft.com/office/officeart/2005/8/layout/arrow6"/>
    <dgm:cxn modelId="{66C14FA9-43AB-480F-81F6-EFD9B6618411}" srcId="{33B9DC59-0531-4574-BAF1-0D0E3F8F2548}" destId="{010959DC-2259-4C62-8C8C-135C396A956D}" srcOrd="0" destOrd="0" parTransId="{EEE18221-25BE-4419-AC83-4ED6316B0154}" sibTransId="{9D8C9E6A-8ADB-4D43-85F2-3FD0FA1B2624}"/>
    <dgm:cxn modelId="{C931F524-C1D9-4273-A95C-17419DF48454}" type="presParOf" srcId="{03EB7806-95D2-47F3-9BB5-7F8FBEF68A43}" destId="{5D3C500F-11D2-4B4B-98AE-354D1870BD5A}" srcOrd="0" destOrd="0" presId="urn:microsoft.com/office/officeart/2005/8/layout/arrow6"/>
    <dgm:cxn modelId="{EEFE32B7-EFA3-414D-9698-A9BD2FEFD8F2}" type="presParOf" srcId="{03EB7806-95D2-47F3-9BB5-7F8FBEF68A43}" destId="{12A7CE42-9C59-4D8A-8968-DFF5CC999A3D}" srcOrd="1" destOrd="0" presId="urn:microsoft.com/office/officeart/2005/8/layout/arrow6"/>
    <dgm:cxn modelId="{398BBB57-B7B7-4132-ACFE-146BBA9382B3}" type="presParOf" srcId="{03EB7806-95D2-47F3-9BB5-7F8FBEF68A43}" destId="{A24E6E3F-4490-4903-9AC7-D6056E062381}"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7A722D-F10E-46CD-81D8-B172D4A3F300}" type="doc">
      <dgm:prSet loTypeId="urn:microsoft.com/office/officeart/2005/8/layout/hList9" loCatId="list" qsTypeId="urn:microsoft.com/office/officeart/2005/8/quickstyle/simple1" qsCatId="simple" csTypeId="urn:microsoft.com/office/officeart/2005/8/colors/colorful4" csCatId="colorful" phldr="1"/>
      <dgm:spPr/>
      <dgm:t>
        <a:bodyPr/>
        <a:lstStyle/>
        <a:p>
          <a:pPr rtl="1"/>
          <a:endParaRPr lang="he-IL"/>
        </a:p>
      </dgm:t>
    </dgm:pt>
    <dgm:pt modelId="{DC05F496-F85E-4BF8-A0C0-0E8000A2C26D}">
      <dgm:prSet phldrT="[טקסט]" custT="1"/>
      <dgm:spPr/>
      <dgm:t>
        <a:bodyPr/>
        <a:lstStyle/>
        <a:p>
          <a:pPr rtl="1"/>
          <a:r>
            <a:rPr lang="he-IL" sz="2400">
              <a:cs typeface="ArbelMF" panose="05000000000000000000" pitchFamily="2" charset="-79"/>
            </a:rPr>
            <a:t>בפעולה</a:t>
          </a:r>
        </a:p>
      </dgm:t>
    </dgm:pt>
    <dgm:pt modelId="{221D6335-332A-42A3-AF9D-A26DAE47D9CE}" type="parTrans" cxnId="{C3AB9A86-A328-4204-9E0D-C5650BEAA285}">
      <dgm:prSet/>
      <dgm:spPr/>
      <dgm:t>
        <a:bodyPr/>
        <a:lstStyle/>
        <a:p>
          <a:pPr rtl="1"/>
          <a:endParaRPr lang="he-IL" sz="3200">
            <a:cs typeface="ArbelMF" panose="05000000000000000000" pitchFamily="2" charset="-79"/>
          </a:endParaRPr>
        </a:p>
      </dgm:t>
    </dgm:pt>
    <dgm:pt modelId="{45C2134A-71E6-48E4-86DD-A3771CCA4EE4}" type="sibTrans" cxnId="{C3AB9A86-A328-4204-9E0D-C5650BEAA285}">
      <dgm:prSet/>
      <dgm:spPr/>
      <dgm:t>
        <a:bodyPr/>
        <a:lstStyle/>
        <a:p>
          <a:pPr rtl="1"/>
          <a:endParaRPr lang="he-IL" sz="3200">
            <a:cs typeface="ArbelMF" panose="05000000000000000000" pitchFamily="2" charset="-79"/>
          </a:endParaRPr>
        </a:p>
      </dgm:t>
    </dgm:pt>
    <dgm:pt modelId="{9A9A9C6F-8A9C-4EED-8638-3B758286D918}">
      <dgm:prSet phldrT="[טקסט]" custT="1"/>
      <dgm:spPr/>
      <dgm:t>
        <a:bodyPr/>
        <a:lstStyle/>
        <a:p>
          <a:pPr rtl="1"/>
          <a:r>
            <a:rPr lang="he-IL" sz="1050" b="1" i="0" u="sng" dirty="0">
              <a:cs typeface="ArbelMF" panose="05000000000000000000" pitchFamily="2" charset="-79"/>
            </a:rPr>
            <a:t>זמן הפעולה:</a:t>
          </a:r>
          <a:r>
            <a:rPr lang="he-IL" sz="1050" b="0" i="0" dirty="0">
              <a:cs typeface="ArbelMF" panose="05000000000000000000" pitchFamily="2" charset="-79"/>
            </a:rPr>
            <a:t> </a:t>
          </a:r>
        </a:p>
        <a:p>
          <a:pPr rtl="1"/>
          <a:r>
            <a:rPr lang="he-IL" sz="1050" b="0" i="0" dirty="0">
              <a:cs typeface="ArbelMF" panose="05000000000000000000" pitchFamily="2" charset="-79"/>
            </a:rPr>
            <a:t>המרחב </a:t>
          </a:r>
          <a:r>
            <a:rPr lang="he-IL" sz="1050" b="0" i="0" dirty="0" err="1">
              <a:cs typeface="ArbelMF" panose="05000000000000000000" pitchFamily="2" charset="-79"/>
            </a:rPr>
            <a:t>הדיגטלי</a:t>
          </a:r>
          <a:r>
            <a:rPr lang="he-IL" sz="1050" b="0" i="0" dirty="0">
              <a:cs typeface="ArbelMF" panose="05000000000000000000" pitchFamily="2" charset="-79"/>
            </a:rPr>
            <a:t> מאפשר לנו לקיים מפגש משמעותי עם הקבוצה, אך יחד עם זאת הוא לא מאפשר את הפעולה שהיינו </a:t>
          </a:r>
          <a:r>
            <a:rPr lang="he-IL" sz="1050" b="0" i="0" dirty="0" err="1">
              <a:cs typeface="ArbelMF" panose="05000000000000000000" pitchFamily="2" charset="-79"/>
            </a:rPr>
            <a:t>מקיימים.ות</a:t>
          </a:r>
          <a:r>
            <a:rPr lang="he-IL" sz="1050" b="0" i="0" dirty="0">
              <a:cs typeface="ArbelMF" panose="05000000000000000000" pitchFamily="2" charset="-79"/>
            </a:rPr>
            <a:t> בשבט ועל כן, חשוב שנזכור שיכולת הריכוז בזום מצומצמת יותר. לכן נתאים את משך זמן הפעולה לפי הפירוט הבא: </a:t>
          </a:r>
        </a:p>
        <a:p>
          <a:pPr rtl="1"/>
          <a:r>
            <a:rPr lang="he-IL" sz="1050" b="1" i="0" dirty="0">
              <a:cs typeface="ArbelMF" panose="05000000000000000000" pitchFamily="2" charset="-79"/>
            </a:rPr>
            <a:t>כיתות ד'-ו'</a:t>
          </a:r>
          <a:r>
            <a:rPr lang="he-IL" sz="1050" b="0" i="0" dirty="0">
              <a:cs typeface="ArbelMF" panose="05000000000000000000" pitchFamily="2" charset="-79"/>
            </a:rPr>
            <a:t> נקיים פעולה 20-30 דק'</a:t>
          </a:r>
        </a:p>
        <a:p>
          <a:pPr rtl="1"/>
          <a:r>
            <a:rPr lang="he-IL" sz="1050" b="1" i="0" dirty="0">
              <a:cs typeface="ArbelMF" panose="05000000000000000000" pitchFamily="2" charset="-79"/>
            </a:rPr>
            <a:t>כיתות ז-ט </a:t>
          </a:r>
          <a:r>
            <a:rPr lang="he-IL" sz="1050" b="0" i="0" dirty="0">
              <a:cs typeface="ArbelMF" panose="05000000000000000000" pitchFamily="2" charset="-79"/>
            </a:rPr>
            <a:t>עד 35 דק' </a:t>
          </a:r>
        </a:p>
        <a:p>
          <a:pPr rtl="1"/>
          <a:r>
            <a:rPr lang="he-IL" sz="1050" b="1" i="0" dirty="0" err="1">
              <a:cs typeface="ArbelMF" panose="05000000000000000000" pitchFamily="2" charset="-79"/>
            </a:rPr>
            <a:t>שכב"ג</a:t>
          </a:r>
          <a:r>
            <a:rPr lang="he-IL" sz="1050" b="0" i="0" dirty="0">
              <a:cs typeface="ArbelMF" panose="05000000000000000000" pitchFamily="2" charset="-79"/>
            </a:rPr>
            <a:t> 45-50 דק'</a:t>
          </a:r>
        </a:p>
        <a:p>
          <a:pPr rtl="1"/>
          <a:r>
            <a:rPr lang="he-IL" sz="1050" b="0" i="0" dirty="0">
              <a:cs typeface="ArbelMF" panose="05000000000000000000" pitchFamily="2" charset="-79"/>
            </a:rPr>
            <a:t>כמובן שאם הקבוצה רוצה להמשיך את הפעילות, נאפשר לה להימשך. </a:t>
          </a:r>
          <a:endParaRPr lang="he-IL" sz="1050" dirty="0">
            <a:cs typeface="ArbelMF" panose="05000000000000000000" pitchFamily="2" charset="-79"/>
          </a:endParaRPr>
        </a:p>
      </dgm:t>
    </dgm:pt>
    <dgm:pt modelId="{15A2A12E-1C8F-4D1E-AF2F-F70826633068}" type="parTrans" cxnId="{920E1E81-C864-4491-8212-445C7B8868C5}">
      <dgm:prSet/>
      <dgm:spPr/>
      <dgm:t>
        <a:bodyPr/>
        <a:lstStyle/>
        <a:p>
          <a:pPr rtl="1"/>
          <a:endParaRPr lang="he-IL" sz="3200">
            <a:cs typeface="ArbelMF" panose="05000000000000000000" pitchFamily="2" charset="-79"/>
          </a:endParaRPr>
        </a:p>
      </dgm:t>
    </dgm:pt>
    <dgm:pt modelId="{E73B4847-2A40-4432-95DE-569D25D63792}" type="sibTrans" cxnId="{920E1E81-C864-4491-8212-445C7B8868C5}">
      <dgm:prSet/>
      <dgm:spPr/>
      <dgm:t>
        <a:bodyPr/>
        <a:lstStyle/>
        <a:p>
          <a:pPr rtl="1"/>
          <a:endParaRPr lang="he-IL" sz="3200">
            <a:cs typeface="ArbelMF" panose="05000000000000000000" pitchFamily="2" charset="-79"/>
          </a:endParaRPr>
        </a:p>
      </dgm:t>
    </dgm:pt>
    <dgm:pt modelId="{97BAC044-7BD2-4C4F-A6CF-54CF2588C5C0}">
      <dgm:prSet phldrT="[טקסט]" custT="1"/>
      <dgm:spPr/>
      <dgm:t>
        <a:bodyPr/>
        <a:lstStyle/>
        <a:p>
          <a:pPr rtl="1"/>
          <a:r>
            <a:rPr lang="he-IL" sz="1050" b="1" dirty="0">
              <a:cs typeface="ArbelMF" panose="05000000000000000000" pitchFamily="2" charset="-79"/>
            </a:rPr>
            <a:t>עקרונות לפעולה מיטבית:</a:t>
          </a:r>
        </a:p>
        <a:p>
          <a:pPr rtl="1"/>
          <a:r>
            <a:rPr lang="he-IL" sz="1050" dirty="0">
              <a:cs typeface="ArbelMF" panose="05000000000000000000" pitchFamily="2" charset="-79"/>
            </a:rPr>
            <a:t>- הגדרת "סטינג" </a:t>
          </a:r>
        </a:p>
        <a:p>
          <a:pPr rtl="1"/>
          <a:r>
            <a:rPr lang="he-IL" sz="1050" dirty="0">
              <a:cs typeface="ArbelMF" panose="05000000000000000000" pitchFamily="2" charset="-79"/>
            </a:rPr>
            <a:t>- קבוצות קטנות </a:t>
          </a:r>
        </a:p>
        <a:p>
          <a:pPr rtl="1"/>
          <a:r>
            <a:rPr lang="he-IL" sz="1050" b="1" i="0" u="sng" dirty="0">
              <a:cs typeface="ArbelMF" panose="05000000000000000000" pitchFamily="2" charset="-79"/>
            </a:rPr>
            <a:t>מרכיבי הפעולה</a:t>
          </a:r>
          <a:r>
            <a:rPr lang="he-IL" sz="1050" b="0" i="0" dirty="0">
              <a:cs typeface="ArbelMF" panose="05000000000000000000" pitchFamily="2" charset="-79"/>
            </a:rPr>
            <a:t>- נשדל לגוון בין מתן ביטוי לקבוצה </a:t>
          </a:r>
          <a:r>
            <a:rPr lang="he-IL" sz="1050" b="0" i="0" dirty="0" err="1">
              <a:cs typeface="ArbelMF" panose="05000000000000000000" pitchFamily="2" charset="-79"/>
            </a:rPr>
            <a:t>והיחיד.ה</a:t>
          </a:r>
          <a:r>
            <a:rPr lang="he-IL" sz="1050" b="0" i="0" dirty="0">
              <a:cs typeface="ArbelMF" panose="05000000000000000000" pitchFamily="2" charset="-79"/>
            </a:rPr>
            <a:t> בתוכה- נעורר את החשיבה באמצעות מתודות: ייצוג, הבעה ביצירה, עשייה, חשיבה אישית וחשיבה קבוצתית. במידה ומשלבים משימות נשתדל לשלבן במסגרת זמן הפעולה ולא נשלח את </a:t>
          </a:r>
          <a:r>
            <a:rPr lang="he-IL" sz="1050" b="0" i="0" dirty="0" err="1">
              <a:cs typeface="ArbelMF" panose="05000000000000000000" pitchFamily="2" charset="-79"/>
            </a:rPr>
            <a:t>החניכים.ות</a:t>
          </a:r>
          <a:r>
            <a:rPr lang="he-IL" sz="1050" b="0" i="0" dirty="0">
              <a:cs typeface="ArbelMF" panose="05000000000000000000" pitchFamily="2" charset="-79"/>
            </a:rPr>
            <a:t> לבצע משימות מעבר לזמן הפעולה (בגלל שהם חווים זאת רבות במסגרת הלימודית) עשייה יכולה להיות  משהו משותף שעושים יחד, מצלמים, שולחים, יוצרים. זמן צופיות הוא מרכיב משמעותי במדרג וחשוב לשלב אותו בפעולות שלנו גם כמשחק, תהליך יצירה, חווית הצלחה וחיזוק המיומנויות הצופיות.  </a:t>
          </a:r>
        </a:p>
        <a:p>
          <a:pPr rtl="1">
            <a:buFont typeface="Arial" panose="020B0604020202020204" pitchFamily="34" charset="0"/>
            <a:buChar char="•"/>
          </a:pPr>
          <a:r>
            <a:rPr lang="he-IL" sz="1050" b="1" i="0" u="sng" dirty="0">
              <a:cs typeface="ArbelMF" panose="05000000000000000000" pitchFamily="2" charset="-79"/>
            </a:rPr>
            <a:t>זמן משחק- </a:t>
          </a:r>
          <a:r>
            <a:rPr lang="he-IL" sz="1050" b="0" i="0" dirty="0">
              <a:cs typeface="ArbelMF" panose="05000000000000000000" pitchFamily="2" charset="-79"/>
            </a:rPr>
            <a:t>המשחק </a:t>
          </a:r>
          <a:r>
            <a:rPr lang="he-IL" sz="1050" b="0" i="0" dirty="0" err="1">
              <a:cs typeface="ArbelMF" panose="05000000000000000000" pitchFamily="2" charset="-79"/>
            </a:rPr>
            <a:t>הדיגטלי</a:t>
          </a:r>
          <a:r>
            <a:rPr lang="he-IL" sz="1050" b="0" i="0" dirty="0">
              <a:cs typeface="ArbelMF" panose="05000000000000000000" pitchFamily="2" charset="-79"/>
            </a:rPr>
            <a:t> הוא כלי נהדר לשלב כיף, קבוצתיות. נזכור שהנראה, קבוצה וחוויות משותפות הן בעלות ערך ערכי גדול, קבוצתיות הוא שמנו הראשון! אז לא לחשוש מכך שזו פעולה לא "ערכית" להפך- אם המשחק מעודד שיתוף פעולה, חשיבה ואף יכול לעורר מספר שאלות לדיון- הרווחנו בגדול. לפני שנקיים משחק נבחון כי הוא מאפשר מרחב בטוח, כבוד, הנאה ומשלב את כולם.</a:t>
          </a:r>
          <a:endParaRPr lang="he-IL" sz="1050" dirty="0">
            <a:cs typeface="ArbelMF" panose="05000000000000000000" pitchFamily="2" charset="-79"/>
          </a:endParaRPr>
        </a:p>
      </dgm:t>
    </dgm:pt>
    <dgm:pt modelId="{75239DC2-5B58-4F06-9669-4F5FCF9EA980}" type="parTrans" cxnId="{7C2022A5-C8D8-457C-81E4-6D406D9390C4}">
      <dgm:prSet/>
      <dgm:spPr/>
      <dgm:t>
        <a:bodyPr/>
        <a:lstStyle/>
        <a:p>
          <a:pPr rtl="1"/>
          <a:endParaRPr lang="he-IL" sz="3200">
            <a:cs typeface="ArbelMF" panose="05000000000000000000" pitchFamily="2" charset="-79"/>
          </a:endParaRPr>
        </a:p>
      </dgm:t>
    </dgm:pt>
    <dgm:pt modelId="{E1D57DB6-43C0-425D-B031-9D418E65EE79}" type="sibTrans" cxnId="{7C2022A5-C8D8-457C-81E4-6D406D9390C4}">
      <dgm:prSet/>
      <dgm:spPr/>
      <dgm:t>
        <a:bodyPr/>
        <a:lstStyle/>
        <a:p>
          <a:pPr rtl="1"/>
          <a:endParaRPr lang="he-IL" sz="3200">
            <a:cs typeface="ArbelMF" panose="05000000000000000000" pitchFamily="2" charset="-79"/>
          </a:endParaRPr>
        </a:p>
      </dgm:t>
    </dgm:pt>
    <dgm:pt modelId="{D8B69850-E6B4-4818-89A4-C70F818C30A4}">
      <dgm:prSet custT="1"/>
      <dgm:spPr/>
      <dgm:t>
        <a:bodyPr/>
        <a:lstStyle/>
        <a:p>
          <a:pPr rtl="1"/>
          <a:r>
            <a:rPr lang="he-IL" sz="2800">
              <a:cs typeface="ArbelMF" panose="05000000000000000000" pitchFamily="2" charset="-79"/>
            </a:rPr>
            <a:t>בין לבין </a:t>
          </a:r>
        </a:p>
      </dgm:t>
    </dgm:pt>
    <dgm:pt modelId="{847A359F-6412-43F8-A992-C4D6215566A4}" type="parTrans" cxnId="{45CDF7EF-77B0-404F-8E45-D74ED4C8AA31}">
      <dgm:prSet/>
      <dgm:spPr/>
      <dgm:t>
        <a:bodyPr/>
        <a:lstStyle/>
        <a:p>
          <a:pPr rtl="1"/>
          <a:endParaRPr lang="he-IL" sz="3200">
            <a:cs typeface="ArbelMF" panose="05000000000000000000" pitchFamily="2" charset="-79"/>
          </a:endParaRPr>
        </a:p>
      </dgm:t>
    </dgm:pt>
    <dgm:pt modelId="{096C67EB-5820-49EB-8E9C-C3AE2FC179D1}" type="sibTrans" cxnId="{45CDF7EF-77B0-404F-8E45-D74ED4C8AA31}">
      <dgm:prSet/>
      <dgm:spPr/>
      <dgm:t>
        <a:bodyPr/>
        <a:lstStyle/>
        <a:p>
          <a:pPr rtl="1"/>
          <a:endParaRPr lang="he-IL" sz="3200">
            <a:cs typeface="ArbelMF" panose="05000000000000000000" pitchFamily="2" charset="-79"/>
          </a:endParaRPr>
        </a:p>
      </dgm:t>
    </dgm:pt>
    <dgm:pt modelId="{A1E6B0B3-09F9-4B3F-A127-503E54D62A5F}">
      <dgm:prSet custT="1"/>
      <dgm:spPr/>
      <dgm:t>
        <a:bodyPr/>
        <a:lstStyle/>
        <a:p>
          <a:pPr rtl="1"/>
          <a:r>
            <a:rPr lang="he-IL" sz="1050" dirty="0">
              <a:cs typeface="ArbelMF" panose="05000000000000000000" pitchFamily="2" charset="-79"/>
            </a:rPr>
            <a:t>מחוות קטנות, אין צורך לקיים כל הזמן קשר אישי/בין לבין עם כל אחד מהחניכים, כל הזמן, אלא להגדיר שכל </a:t>
          </a:r>
          <a:r>
            <a:rPr lang="he-IL" sz="1050" dirty="0" err="1">
              <a:cs typeface="ArbelMF" panose="05000000000000000000" pitchFamily="2" charset="-79"/>
            </a:rPr>
            <a:t>חניכ.ה</a:t>
          </a:r>
          <a:r>
            <a:rPr lang="he-IL" sz="1050" dirty="0">
              <a:cs typeface="ArbelMF" panose="05000000000000000000" pitchFamily="2" charset="-79"/>
            </a:rPr>
            <a:t> מקבלת חוויה שהיא </a:t>
          </a:r>
          <a:r>
            <a:rPr lang="he-IL" sz="1050" dirty="0" err="1">
              <a:cs typeface="ArbelMF" panose="05000000000000000000" pitchFamily="2" charset="-79"/>
            </a:rPr>
            <a:t>נראת</a:t>
          </a:r>
          <a:r>
            <a:rPr lang="he-IL" sz="1050" dirty="0">
              <a:cs typeface="ArbelMF" panose="05000000000000000000" pitchFamily="2" charset="-79"/>
            </a:rPr>
            <a:t> בה אחת לשבוע בין אם באופן אישי, בקבוצה קטנה, בהודעה מיני משחקים </a:t>
          </a:r>
          <a:r>
            <a:rPr lang="he-IL" sz="1050" dirty="0" err="1">
              <a:cs typeface="ArbelMF" panose="05000000000000000000" pitchFamily="2" charset="-79"/>
            </a:rPr>
            <a:t>בוואטספ</a:t>
          </a:r>
          <a:r>
            <a:rPr lang="he-IL" sz="1050" dirty="0">
              <a:cs typeface="ArbelMF" panose="05000000000000000000" pitchFamily="2" charset="-79"/>
            </a:rPr>
            <a:t> לקבוצה</a:t>
          </a:r>
        </a:p>
      </dgm:t>
    </dgm:pt>
    <dgm:pt modelId="{F07E7276-1D5B-4A06-9F05-F7DF4BC1895F}" type="parTrans" cxnId="{CE5450B9-2395-4D2D-A874-11B78A3998E8}">
      <dgm:prSet/>
      <dgm:spPr/>
      <dgm:t>
        <a:bodyPr/>
        <a:lstStyle/>
        <a:p>
          <a:pPr rtl="1"/>
          <a:endParaRPr lang="he-IL" sz="3200">
            <a:cs typeface="ArbelMF" panose="05000000000000000000" pitchFamily="2" charset="-79"/>
          </a:endParaRPr>
        </a:p>
      </dgm:t>
    </dgm:pt>
    <dgm:pt modelId="{9EDC28EE-525B-417A-8139-31A3AD6B08C5}" type="sibTrans" cxnId="{CE5450B9-2395-4D2D-A874-11B78A3998E8}">
      <dgm:prSet/>
      <dgm:spPr/>
      <dgm:t>
        <a:bodyPr/>
        <a:lstStyle/>
        <a:p>
          <a:pPr rtl="1"/>
          <a:endParaRPr lang="he-IL" sz="3200">
            <a:cs typeface="ArbelMF" panose="05000000000000000000" pitchFamily="2" charset="-79"/>
          </a:endParaRPr>
        </a:p>
      </dgm:t>
    </dgm:pt>
    <dgm:pt modelId="{151EE131-59F7-4822-A26F-4DC5F3D78029}">
      <dgm:prSet custT="1"/>
      <dgm:spPr/>
      <dgm:t>
        <a:bodyPr/>
        <a:lstStyle/>
        <a:p>
          <a:pPr algn="ctr" rtl="1"/>
          <a:r>
            <a:rPr lang="he-IL" sz="1050" b="1" u="sng" dirty="0">
              <a:cs typeface="ArbelMF" panose="05000000000000000000" pitchFamily="2" charset="-79"/>
            </a:rPr>
            <a:t>איך עושים את זה? </a:t>
          </a:r>
        </a:p>
        <a:p>
          <a:pPr algn="r" rtl="1"/>
          <a:r>
            <a:rPr lang="he-IL" sz="1050" dirty="0">
              <a:cs typeface="ArbelMF" panose="05000000000000000000" pitchFamily="2" charset="-79"/>
            </a:rPr>
            <a:t>לחגוג יום הולדת בזום, </a:t>
          </a:r>
          <a:r>
            <a:rPr lang="he-IL" sz="1050" dirty="0" err="1">
              <a:cs typeface="ArbelMF" panose="05000000000000000000" pitchFamily="2" charset="-79"/>
            </a:rPr>
            <a:t>בווטסאפ</a:t>
          </a:r>
          <a:r>
            <a:rPr lang="en-US" sz="1050" dirty="0">
              <a:cs typeface="ArbelMF" panose="05000000000000000000" pitchFamily="2" charset="-79"/>
            </a:rPr>
            <a:t> </a:t>
          </a:r>
        </a:p>
        <a:p>
          <a:pPr algn="r" rtl="1">
            <a:buFont typeface="Symbol" panose="05050102010706020507" pitchFamily="18" charset="2"/>
            <a:buChar char=""/>
          </a:pPr>
          <a:r>
            <a:rPr lang="he-IL" sz="1050" dirty="0" err="1">
              <a:cs typeface="ArbelMF" panose="05000000000000000000" pitchFamily="2" charset="-79"/>
            </a:rPr>
            <a:t>חניך.ה</a:t>
          </a:r>
          <a:r>
            <a:rPr lang="he-IL" sz="1050" dirty="0">
              <a:cs typeface="ArbelMF" panose="05000000000000000000" pitchFamily="2" charset="-79"/>
            </a:rPr>
            <a:t> </a:t>
          </a:r>
          <a:r>
            <a:rPr lang="he-IL" sz="1050" dirty="0" err="1">
              <a:cs typeface="ArbelMF" panose="05000000000000000000" pitchFamily="2" charset="-79"/>
            </a:rPr>
            <a:t>שאוהב.ת</a:t>
          </a:r>
          <a:r>
            <a:rPr lang="he-IL" sz="1050" dirty="0">
              <a:cs typeface="ArbelMF" panose="05000000000000000000" pitchFamily="2" charset="-79"/>
            </a:rPr>
            <a:t> בישול/ אפייה- לשלוח </a:t>
          </a:r>
          <a:r>
            <a:rPr lang="he-IL" sz="1050" dirty="0" err="1">
              <a:cs typeface="ArbelMF" panose="05000000000000000000" pitchFamily="2" charset="-79"/>
            </a:rPr>
            <a:t>לו.ה</a:t>
          </a:r>
          <a:r>
            <a:rPr lang="he-IL" sz="1050" dirty="0">
              <a:cs typeface="ArbelMF" panose="05000000000000000000" pitchFamily="2" charset="-79"/>
            </a:rPr>
            <a:t> לינק למתכון ממש מגניב שראיתי, להזמין </a:t>
          </a:r>
          <a:r>
            <a:rPr lang="he-IL" sz="1050" dirty="0" err="1">
              <a:cs typeface="ArbelMF" panose="05000000000000000000" pitchFamily="2" charset="-79"/>
            </a:rPr>
            <a:t>אותו.ה</a:t>
          </a:r>
          <a:r>
            <a:rPr lang="he-IL" sz="1050" dirty="0">
              <a:cs typeface="ArbelMF" panose="05000000000000000000" pitchFamily="2" charset="-79"/>
            </a:rPr>
            <a:t> ללמד את הקבוצה </a:t>
          </a:r>
          <a:r>
            <a:rPr lang="en-US" sz="1050" dirty="0">
              <a:cs typeface="ArbelMF" panose="05000000000000000000" pitchFamily="2" charset="-79"/>
            </a:rPr>
            <a:t> </a:t>
          </a:r>
        </a:p>
        <a:p>
          <a:pPr algn="r" rtl="1">
            <a:buFont typeface="Symbol" panose="05050102010706020507" pitchFamily="18" charset="2"/>
            <a:buChar char=""/>
          </a:pPr>
          <a:r>
            <a:rPr lang="he-IL" sz="1050" dirty="0">
              <a:cs typeface="ArbelMF" panose="05000000000000000000" pitchFamily="2" charset="-79"/>
            </a:rPr>
            <a:t>דף קשר קבוצתי</a:t>
          </a:r>
          <a:r>
            <a:rPr lang="en-US" sz="1050" dirty="0">
              <a:cs typeface="ArbelMF" panose="05000000000000000000" pitchFamily="2" charset="-79"/>
            </a:rPr>
            <a:t> </a:t>
          </a:r>
          <a:endParaRPr lang="he-IL" sz="1050" dirty="0">
            <a:cs typeface="ArbelMF" panose="05000000000000000000" pitchFamily="2" charset="-79"/>
          </a:endParaRPr>
        </a:p>
        <a:p>
          <a:pPr algn="r" rtl="1">
            <a:buFont typeface="Symbol" panose="05050102010706020507" pitchFamily="18" charset="2"/>
            <a:buChar char=""/>
          </a:pPr>
          <a:r>
            <a:rPr lang="he-IL" sz="1050" dirty="0">
              <a:cs typeface="ArbelMF" panose="05000000000000000000" pitchFamily="2" charset="-79"/>
            </a:rPr>
            <a:t>טקסים קבוצתיים: פתיחת יום וסיכום יום </a:t>
          </a:r>
        </a:p>
        <a:p>
          <a:pPr algn="ctr" rtl="1"/>
          <a:endParaRPr lang="he-IL" sz="1050" dirty="0">
            <a:cs typeface="ArbelMF" panose="05000000000000000000" pitchFamily="2" charset="-79"/>
          </a:endParaRPr>
        </a:p>
      </dgm:t>
    </dgm:pt>
    <dgm:pt modelId="{1419C71B-3B4E-4F6F-AEC5-D77E63978CAC}" type="parTrans" cxnId="{0AB0A110-A681-478A-8EB0-55F695346936}">
      <dgm:prSet/>
      <dgm:spPr/>
      <dgm:t>
        <a:bodyPr/>
        <a:lstStyle/>
        <a:p>
          <a:pPr rtl="1"/>
          <a:endParaRPr lang="he-IL" sz="3200">
            <a:cs typeface="ArbelMF" panose="05000000000000000000" pitchFamily="2" charset="-79"/>
          </a:endParaRPr>
        </a:p>
      </dgm:t>
    </dgm:pt>
    <dgm:pt modelId="{F4C69BC2-0A44-4605-8AE5-CDDC14F7A64D}" type="sibTrans" cxnId="{0AB0A110-A681-478A-8EB0-55F695346936}">
      <dgm:prSet/>
      <dgm:spPr/>
      <dgm:t>
        <a:bodyPr/>
        <a:lstStyle/>
        <a:p>
          <a:pPr rtl="1"/>
          <a:endParaRPr lang="he-IL" sz="3200">
            <a:cs typeface="ArbelMF" panose="05000000000000000000" pitchFamily="2" charset="-79"/>
          </a:endParaRPr>
        </a:p>
      </dgm:t>
    </dgm:pt>
    <dgm:pt modelId="{3B2CF806-9B51-4C11-94F3-5EE23C116E7B}" type="pres">
      <dgm:prSet presAssocID="{0D7A722D-F10E-46CD-81D8-B172D4A3F300}" presName="list" presStyleCnt="0">
        <dgm:presLayoutVars>
          <dgm:dir val="rev"/>
          <dgm:animLvl val="lvl"/>
        </dgm:presLayoutVars>
      </dgm:prSet>
      <dgm:spPr/>
    </dgm:pt>
    <dgm:pt modelId="{636065CD-C146-42F5-A4FE-992B3C2E1354}" type="pres">
      <dgm:prSet presAssocID="{DC05F496-F85E-4BF8-A0C0-0E8000A2C26D}" presName="posSpace" presStyleCnt="0"/>
      <dgm:spPr/>
    </dgm:pt>
    <dgm:pt modelId="{8DB74223-D1BC-434A-A909-DE0FAA202539}" type="pres">
      <dgm:prSet presAssocID="{DC05F496-F85E-4BF8-A0C0-0E8000A2C26D}" presName="vertFlow" presStyleCnt="0"/>
      <dgm:spPr/>
    </dgm:pt>
    <dgm:pt modelId="{DF5EEE1F-1888-4AAD-A06A-53A10AD82252}" type="pres">
      <dgm:prSet presAssocID="{DC05F496-F85E-4BF8-A0C0-0E8000A2C26D}" presName="topSpace" presStyleCnt="0"/>
      <dgm:spPr/>
    </dgm:pt>
    <dgm:pt modelId="{1EDAD721-7078-45F5-930C-0B0FFD28A24A}" type="pres">
      <dgm:prSet presAssocID="{DC05F496-F85E-4BF8-A0C0-0E8000A2C26D}" presName="firstComp" presStyleCnt="0"/>
      <dgm:spPr/>
    </dgm:pt>
    <dgm:pt modelId="{C527B6FC-A1B3-4E14-A386-BAAB9FCC1FA7}" type="pres">
      <dgm:prSet presAssocID="{DC05F496-F85E-4BF8-A0C0-0E8000A2C26D}" presName="firstChild" presStyleLbl="bgAccFollowNode1" presStyleIdx="0" presStyleCnt="4" custScaleX="140103" custScaleY="109073" custLinFactNeighborX="-306"/>
      <dgm:spPr/>
    </dgm:pt>
    <dgm:pt modelId="{CF43E2ED-ED3F-4B28-9FCE-94420A788DDC}" type="pres">
      <dgm:prSet presAssocID="{DC05F496-F85E-4BF8-A0C0-0E8000A2C26D}" presName="firstChildTx" presStyleLbl="bgAccFollowNode1" presStyleIdx="0" presStyleCnt="4">
        <dgm:presLayoutVars>
          <dgm:bulletEnabled val="1"/>
        </dgm:presLayoutVars>
      </dgm:prSet>
      <dgm:spPr/>
    </dgm:pt>
    <dgm:pt modelId="{FA15BB05-F6DA-42A2-93D2-EBE1201A1F50}" type="pres">
      <dgm:prSet presAssocID="{97BAC044-7BD2-4C4F-A6CF-54CF2588C5C0}" presName="comp" presStyleCnt="0"/>
      <dgm:spPr/>
    </dgm:pt>
    <dgm:pt modelId="{2A573896-C776-4C17-8C4B-E27FC1B32060}" type="pres">
      <dgm:prSet presAssocID="{97BAC044-7BD2-4C4F-A6CF-54CF2588C5C0}" presName="child" presStyleLbl="bgAccFollowNode1" presStyleIdx="1" presStyleCnt="4" custScaleX="140584" custScaleY="137233"/>
      <dgm:spPr/>
    </dgm:pt>
    <dgm:pt modelId="{B25DC384-BEE5-4AC4-9E2F-AF36D4FB07C1}" type="pres">
      <dgm:prSet presAssocID="{97BAC044-7BD2-4C4F-A6CF-54CF2588C5C0}" presName="childTx" presStyleLbl="bgAccFollowNode1" presStyleIdx="1" presStyleCnt="4">
        <dgm:presLayoutVars>
          <dgm:bulletEnabled val="1"/>
        </dgm:presLayoutVars>
      </dgm:prSet>
      <dgm:spPr/>
    </dgm:pt>
    <dgm:pt modelId="{634E0D69-5727-4D67-83F7-F334693DF595}" type="pres">
      <dgm:prSet presAssocID="{DC05F496-F85E-4BF8-A0C0-0E8000A2C26D}" presName="negSpace" presStyleCnt="0"/>
      <dgm:spPr/>
    </dgm:pt>
    <dgm:pt modelId="{4CF98AD8-6D21-472C-B371-325438A3D52E}" type="pres">
      <dgm:prSet presAssocID="{DC05F496-F85E-4BF8-A0C0-0E8000A2C26D}" presName="circle" presStyleLbl="node1" presStyleIdx="0" presStyleCnt="2" custScaleX="71656" custScaleY="74390" custLinFactNeighborX="45946" custLinFactNeighborY="-36496"/>
      <dgm:spPr/>
    </dgm:pt>
    <dgm:pt modelId="{314ED6AA-F57C-46B0-8936-3E5FFB0819B5}" type="pres">
      <dgm:prSet presAssocID="{45C2134A-71E6-48E4-86DD-A3771CCA4EE4}" presName="transSpace" presStyleCnt="0"/>
      <dgm:spPr/>
    </dgm:pt>
    <dgm:pt modelId="{5895303B-E884-404F-B688-5558D04DA052}" type="pres">
      <dgm:prSet presAssocID="{D8B69850-E6B4-4818-89A4-C70F818C30A4}" presName="posSpace" presStyleCnt="0"/>
      <dgm:spPr/>
    </dgm:pt>
    <dgm:pt modelId="{723818CB-7466-4733-8A25-D111FEF3766B}" type="pres">
      <dgm:prSet presAssocID="{D8B69850-E6B4-4818-89A4-C70F818C30A4}" presName="vertFlow" presStyleCnt="0"/>
      <dgm:spPr/>
    </dgm:pt>
    <dgm:pt modelId="{8C78393B-902A-4B1A-9EF1-C43BCB941CB6}" type="pres">
      <dgm:prSet presAssocID="{D8B69850-E6B4-4818-89A4-C70F818C30A4}" presName="topSpace" presStyleCnt="0"/>
      <dgm:spPr/>
    </dgm:pt>
    <dgm:pt modelId="{9B85AC03-3B0D-4116-9931-3C6A93E3113A}" type="pres">
      <dgm:prSet presAssocID="{D8B69850-E6B4-4818-89A4-C70F818C30A4}" presName="firstComp" presStyleCnt="0"/>
      <dgm:spPr/>
    </dgm:pt>
    <dgm:pt modelId="{C2A3FB34-AD81-4392-A53E-6CE51A38370A}" type="pres">
      <dgm:prSet presAssocID="{D8B69850-E6B4-4818-89A4-C70F818C30A4}" presName="firstChild" presStyleLbl="bgAccFollowNode1" presStyleIdx="2" presStyleCnt="4" custScaleX="106715" custScaleY="104524" custLinFactNeighborX="33670"/>
      <dgm:spPr/>
    </dgm:pt>
    <dgm:pt modelId="{7B633DB5-7B1D-4773-B83E-293EAC2803A9}" type="pres">
      <dgm:prSet presAssocID="{D8B69850-E6B4-4818-89A4-C70F818C30A4}" presName="firstChildTx" presStyleLbl="bgAccFollowNode1" presStyleIdx="2" presStyleCnt="4">
        <dgm:presLayoutVars>
          <dgm:bulletEnabled val="1"/>
        </dgm:presLayoutVars>
      </dgm:prSet>
      <dgm:spPr/>
    </dgm:pt>
    <dgm:pt modelId="{39E97B9D-A161-48FF-AB33-1E51CA6E0455}" type="pres">
      <dgm:prSet presAssocID="{151EE131-59F7-4822-A26F-4DC5F3D78029}" presName="comp" presStyleCnt="0"/>
      <dgm:spPr/>
    </dgm:pt>
    <dgm:pt modelId="{A2B25572-02BE-40CC-A605-E28C14F4A012}" type="pres">
      <dgm:prSet presAssocID="{151EE131-59F7-4822-A26F-4DC5F3D78029}" presName="child" presStyleLbl="bgAccFollowNode1" presStyleIdx="3" presStyleCnt="4" custScaleX="107170" custScaleY="121854" custLinFactNeighborX="33783" custLinFactNeighborY="1732"/>
      <dgm:spPr/>
    </dgm:pt>
    <dgm:pt modelId="{1845897A-3D81-4A9A-ADAA-534AA434DB28}" type="pres">
      <dgm:prSet presAssocID="{151EE131-59F7-4822-A26F-4DC5F3D78029}" presName="childTx" presStyleLbl="bgAccFollowNode1" presStyleIdx="3" presStyleCnt="4">
        <dgm:presLayoutVars>
          <dgm:bulletEnabled val="1"/>
        </dgm:presLayoutVars>
      </dgm:prSet>
      <dgm:spPr/>
    </dgm:pt>
    <dgm:pt modelId="{32193E18-7EDB-4E8F-A7EB-E181004E4AEB}" type="pres">
      <dgm:prSet presAssocID="{D8B69850-E6B4-4818-89A4-C70F818C30A4}" presName="negSpace" presStyleCnt="0"/>
      <dgm:spPr/>
    </dgm:pt>
    <dgm:pt modelId="{C08173D7-D913-40A2-961A-18BA1CA32D03}" type="pres">
      <dgm:prSet presAssocID="{D8B69850-E6B4-4818-89A4-C70F818C30A4}" presName="circle" presStyleLbl="node1" presStyleIdx="1" presStyleCnt="2" custScaleX="69874" custScaleY="65147" custLinFactNeighborX="-1069" custLinFactNeighborY="-45"/>
      <dgm:spPr/>
    </dgm:pt>
  </dgm:ptLst>
  <dgm:cxnLst>
    <dgm:cxn modelId="{91F07A00-C72B-4EF2-955D-F5F11449EE3D}" type="presOf" srcId="{9A9A9C6F-8A9C-4EED-8638-3B758286D918}" destId="{CF43E2ED-ED3F-4B28-9FCE-94420A788DDC}" srcOrd="1" destOrd="0" presId="urn:microsoft.com/office/officeart/2005/8/layout/hList9"/>
    <dgm:cxn modelId="{0AB0A110-A681-478A-8EB0-55F695346936}" srcId="{D8B69850-E6B4-4818-89A4-C70F818C30A4}" destId="{151EE131-59F7-4822-A26F-4DC5F3D78029}" srcOrd="1" destOrd="0" parTransId="{1419C71B-3B4E-4F6F-AEC5-D77E63978CAC}" sibTransId="{F4C69BC2-0A44-4605-8AE5-CDDC14F7A64D}"/>
    <dgm:cxn modelId="{080D9430-7D09-49A4-AA45-BA054AFCD598}" type="presOf" srcId="{DC05F496-F85E-4BF8-A0C0-0E8000A2C26D}" destId="{4CF98AD8-6D21-472C-B371-325438A3D52E}" srcOrd="0" destOrd="0" presId="urn:microsoft.com/office/officeart/2005/8/layout/hList9"/>
    <dgm:cxn modelId="{583F5B3D-89BA-4065-B926-560B3F0F32D5}" type="presOf" srcId="{A1E6B0B3-09F9-4B3F-A127-503E54D62A5F}" destId="{C2A3FB34-AD81-4392-A53E-6CE51A38370A}" srcOrd="0" destOrd="0" presId="urn:microsoft.com/office/officeart/2005/8/layout/hList9"/>
    <dgm:cxn modelId="{0A794143-D721-4368-A97C-5953E33178FE}" type="presOf" srcId="{0D7A722D-F10E-46CD-81D8-B172D4A3F300}" destId="{3B2CF806-9B51-4C11-94F3-5EE23C116E7B}" srcOrd="0" destOrd="0" presId="urn:microsoft.com/office/officeart/2005/8/layout/hList9"/>
    <dgm:cxn modelId="{6886EF52-19BF-4FB6-8A17-B03437872017}" type="presOf" srcId="{97BAC044-7BD2-4C4F-A6CF-54CF2588C5C0}" destId="{2A573896-C776-4C17-8C4B-E27FC1B32060}" srcOrd="0" destOrd="0" presId="urn:microsoft.com/office/officeart/2005/8/layout/hList9"/>
    <dgm:cxn modelId="{773A7F79-E054-4D0A-A281-D1DEEC7AE083}" type="presOf" srcId="{151EE131-59F7-4822-A26F-4DC5F3D78029}" destId="{1845897A-3D81-4A9A-ADAA-534AA434DB28}" srcOrd="1" destOrd="0" presId="urn:microsoft.com/office/officeart/2005/8/layout/hList9"/>
    <dgm:cxn modelId="{FAC99F5A-FC1F-4E08-B9AB-CF6D6E164073}" type="presOf" srcId="{97BAC044-7BD2-4C4F-A6CF-54CF2588C5C0}" destId="{B25DC384-BEE5-4AC4-9E2F-AF36D4FB07C1}" srcOrd="1" destOrd="0" presId="urn:microsoft.com/office/officeart/2005/8/layout/hList9"/>
    <dgm:cxn modelId="{DC94F47B-00A5-42C1-8908-CDDD1E37F5CF}" type="presOf" srcId="{A1E6B0B3-09F9-4B3F-A127-503E54D62A5F}" destId="{7B633DB5-7B1D-4773-B83E-293EAC2803A9}" srcOrd="1" destOrd="0" presId="urn:microsoft.com/office/officeart/2005/8/layout/hList9"/>
    <dgm:cxn modelId="{920E1E81-C864-4491-8212-445C7B8868C5}" srcId="{DC05F496-F85E-4BF8-A0C0-0E8000A2C26D}" destId="{9A9A9C6F-8A9C-4EED-8638-3B758286D918}" srcOrd="0" destOrd="0" parTransId="{15A2A12E-1C8F-4D1E-AF2F-F70826633068}" sibTransId="{E73B4847-2A40-4432-95DE-569D25D63792}"/>
    <dgm:cxn modelId="{C3AB9A86-A328-4204-9E0D-C5650BEAA285}" srcId="{0D7A722D-F10E-46CD-81D8-B172D4A3F300}" destId="{DC05F496-F85E-4BF8-A0C0-0E8000A2C26D}" srcOrd="0" destOrd="0" parTransId="{221D6335-332A-42A3-AF9D-A26DAE47D9CE}" sibTransId="{45C2134A-71E6-48E4-86DD-A3771CCA4EE4}"/>
    <dgm:cxn modelId="{7C2022A5-C8D8-457C-81E4-6D406D9390C4}" srcId="{DC05F496-F85E-4BF8-A0C0-0E8000A2C26D}" destId="{97BAC044-7BD2-4C4F-A6CF-54CF2588C5C0}" srcOrd="1" destOrd="0" parTransId="{75239DC2-5B58-4F06-9669-4F5FCF9EA980}" sibTransId="{E1D57DB6-43C0-425D-B031-9D418E65EE79}"/>
    <dgm:cxn modelId="{A46143A6-769C-45B2-9FAC-64350F7A87CA}" type="presOf" srcId="{9A9A9C6F-8A9C-4EED-8638-3B758286D918}" destId="{C527B6FC-A1B3-4E14-A386-BAAB9FCC1FA7}" srcOrd="0" destOrd="0" presId="urn:microsoft.com/office/officeart/2005/8/layout/hList9"/>
    <dgm:cxn modelId="{CE5450B9-2395-4D2D-A874-11B78A3998E8}" srcId="{D8B69850-E6B4-4818-89A4-C70F818C30A4}" destId="{A1E6B0B3-09F9-4B3F-A127-503E54D62A5F}" srcOrd="0" destOrd="0" parTransId="{F07E7276-1D5B-4A06-9F05-F7DF4BC1895F}" sibTransId="{9EDC28EE-525B-417A-8139-31A3AD6B08C5}"/>
    <dgm:cxn modelId="{F37C4FC0-F147-4971-978D-5686EB438764}" type="presOf" srcId="{151EE131-59F7-4822-A26F-4DC5F3D78029}" destId="{A2B25572-02BE-40CC-A605-E28C14F4A012}" srcOrd="0" destOrd="0" presId="urn:microsoft.com/office/officeart/2005/8/layout/hList9"/>
    <dgm:cxn modelId="{FC59A4E2-5202-4F74-9DF2-7038A67E2903}" type="presOf" srcId="{D8B69850-E6B4-4818-89A4-C70F818C30A4}" destId="{C08173D7-D913-40A2-961A-18BA1CA32D03}" srcOrd="0" destOrd="0" presId="urn:microsoft.com/office/officeart/2005/8/layout/hList9"/>
    <dgm:cxn modelId="{45CDF7EF-77B0-404F-8E45-D74ED4C8AA31}" srcId="{0D7A722D-F10E-46CD-81D8-B172D4A3F300}" destId="{D8B69850-E6B4-4818-89A4-C70F818C30A4}" srcOrd="1" destOrd="0" parTransId="{847A359F-6412-43F8-A992-C4D6215566A4}" sibTransId="{096C67EB-5820-49EB-8E9C-C3AE2FC179D1}"/>
    <dgm:cxn modelId="{51E7CEF6-7B08-42E8-BF91-6AD7FD02BC46}" type="presParOf" srcId="{3B2CF806-9B51-4C11-94F3-5EE23C116E7B}" destId="{636065CD-C146-42F5-A4FE-992B3C2E1354}" srcOrd="0" destOrd="0" presId="urn:microsoft.com/office/officeart/2005/8/layout/hList9"/>
    <dgm:cxn modelId="{BFB1BF62-017F-4226-9845-8DE5B00D6526}" type="presParOf" srcId="{3B2CF806-9B51-4C11-94F3-5EE23C116E7B}" destId="{8DB74223-D1BC-434A-A909-DE0FAA202539}" srcOrd="1" destOrd="0" presId="urn:microsoft.com/office/officeart/2005/8/layout/hList9"/>
    <dgm:cxn modelId="{FC34A7B1-16BF-42E9-9C22-C4756D85DBA1}" type="presParOf" srcId="{8DB74223-D1BC-434A-A909-DE0FAA202539}" destId="{DF5EEE1F-1888-4AAD-A06A-53A10AD82252}" srcOrd="0" destOrd="0" presId="urn:microsoft.com/office/officeart/2005/8/layout/hList9"/>
    <dgm:cxn modelId="{0F9BF74A-D91E-4D92-B95D-845C557BA9B6}" type="presParOf" srcId="{8DB74223-D1BC-434A-A909-DE0FAA202539}" destId="{1EDAD721-7078-45F5-930C-0B0FFD28A24A}" srcOrd="1" destOrd="0" presId="urn:microsoft.com/office/officeart/2005/8/layout/hList9"/>
    <dgm:cxn modelId="{D9BA21D3-D6DB-4464-A93F-D888D4666C12}" type="presParOf" srcId="{1EDAD721-7078-45F5-930C-0B0FFD28A24A}" destId="{C527B6FC-A1B3-4E14-A386-BAAB9FCC1FA7}" srcOrd="0" destOrd="0" presId="urn:microsoft.com/office/officeart/2005/8/layout/hList9"/>
    <dgm:cxn modelId="{33E3FB40-FA41-42D3-B220-DC2BC0924B35}" type="presParOf" srcId="{1EDAD721-7078-45F5-930C-0B0FFD28A24A}" destId="{CF43E2ED-ED3F-4B28-9FCE-94420A788DDC}" srcOrd="1" destOrd="0" presId="urn:microsoft.com/office/officeart/2005/8/layout/hList9"/>
    <dgm:cxn modelId="{41F5E050-488C-42D1-A02E-5E90352CE52A}" type="presParOf" srcId="{8DB74223-D1BC-434A-A909-DE0FAA202539}" destId="{FA15BB05-F6DA-42A2-93D2-EBE1201A1F50}" srcOrd="2" destOrd="0" presId="urn:microsoft.com/office/officeart/2005/8/layout/hList9"/>
    <dgm:cxn modelId="{00437515-DA60-4CD2-89AE-A2BEFF387E43}" type="presParOf" srcId="{FA15BB05-F6DA-42A2-93D2-EBE1201A1F50}" destId="{2A573896-C776-4C17-8C4B-E27FC1B32060}" srcOrd="0" destOrd="0" presId="urn:microsoft.com/office/officeart/2005/8/layout/hList9"/>
    <dgm:cxn modelId="{F3D14C96-A669-4E2D-80F6-5249335E6874}" type="presParOf" srcId="{FA15BB05-F6DA-42A2-93D2-EBE1201A1F50}" destId="{B25DC384-BEE5-4AC4-9E2F-AF36D4FB07C1}" srcOrd="1" destOrd="0" presId="urn:microsoft.com/office/officeart/2005/8/layout/hList9"/>
    <dgm:cxn modelId="{CBFA816E-2F44-4544-AD2E-F17EA7352241}" type="presParOf" srcId="{3B2CF806-9B51-4C11-94F3-5EE23C116E7B}" destId="{634E0D69-5727-4D67-83F7-F334693DF595}" srcOrd="2" destOrd="0" presId="urn:microsoft.com/office/officeart/2005/8/layout/hList9"/>
    <dgm:cxn modelId="{AADB6711-DCFD-430B-AEC7-34301D62D268}" type="presParOf" srcId="{3B2CF806-9B51-4C11-94F3-5EE23C116E7B}" destId="{4CF98AD8-6D21-472C-B371-325438A3D52E}" srcOrd="3" destOrd="0" presId="urn:microsoft.com/office/officeart/2005/8/layout/hList9"/>
    <dgm:cxn modelId="{96AB8204-3EF4-4410-BC81-49AFE4550AA9}" type="presParOf" srcId="{3B2CF806-9B51-4C11-94F3-5EE23C116E7B}" destId="{314ED6AA-F57C-46B0-8936-3E5FFB0819B5}" srcOrd="4" destOrd="0" presId="urn:microsoft.com/office/officeart/2005/8/layout/hList9"/>
    <dgm:cxn modelId="{00BDB107-57E5-4051-A038-7C0C4F810A02}" type="presParOf" srcId="{3B2CF806-9B51-4C11-94F3-5EE23C116E7B}" destId="{5895303B-E884-404F-B688-5558D04DA052}" srcOrd="5" destOrd="0" presId="urn:microsoft.com/office/officeart/2005/8/layout/hList9"/>
    <dgm:cxn modelId="{364F79C7-E7D2-44B7-97E3-181AFE6F1159}" type="presParOf" srcId="{3B2CF806-9B51-4C11-94F3-5EE23C116E7B}" destId="{723818CB-7466-4733-8A25-D111FEF3766B}" srcOrd="6" destOrd="0" presId="urn:microsoft.com/office/officeart/2005/8/layout/hList9"/>
    <dgm:cxn modelId="{4AFB1B43-108B-4544-B21B-B596439A402A}" type="presParOf" srcId="{723818CB-7466-4733-8A25-D111FEF3766B}" destId="{8C78393B-902A-4B1A-9EF1-C43BCB941CB6}" srcOrd="0" destOrd="0" presId="urn:microsoft.com/office/officeart/2005/8/layout/hList9"/>
    <dgm:cxn modelId="{5E5D8A72-4AEB-4568-9BB6-C2888A5EAF86}" type="presParOf" srcId="{723818CB-7466-4733-8A25-D111FEF3766B}" destId="{9B85AC03-3B0D-4116-9931-3C6A93E3113A}" srcOrd="1" destOrd="0" presId="urn:microsoft.com/office/officeart/2005/8/layout/hList9"/>
    <dgm:cxn modelId="{C1F5CF02-5EAA-4705-B6BA-47B46C43B62E}" type="presParOf" srcId="{9B85AC03-3B0D-4116-9931-3C6A93E3113A}" destId="{C2A3FB34-AD81-4392-A53E-6CE51A38370A}" srcOrd="0" destOrd="0" presId="urn:microsoft.com/office/officeart/2005/8/layout/hList9"/>
    <dgm:cxn modelId="{1309BB3A-B055-404C-9514-549ECD5ABC38}" type="presParOf" srcId="{9B85AC03-3B0D-4116-9931-3C6A93E3113A}" destId="{7B633DB5-7B1D-4773-B83E-293EAC2803A9}" srcOrd="1" destOrd="0" presId="urn:microsoft.com/office/officeart/2005/8/layout/hList9"/>
    <dgm:cxn modelId="{F838AAC4-2FB0-478E-85C9-786E5F26CEFC}" type="presParOf" srcId="{723818CB-7466-4733-8A25-D111FEF3766B}" destId="{39E97B9D-A161-48FF-AB33-1E51CA6E0455}" srcOrd="2" destOrd="0" presId="urn:microsoft.com/office/officeart/2005/8/layout/hList9"/>
    <dgm:cxn modelId="{023E8EF8-929A-4611-921E-C4411ABD7507}" type="presParOf" srcId="{39E97B9D-A161-48FF-AB33-1E51CA6E0455}" destId="{A2B25572-02BE-40CC-A605-E28C14F4A012}" srcOrd="0" destOrd="0" presId="urn:microsoft.com/office/officeart/2005/8/layout/hList9"/>
    <dgm:cxn modelId="{C90E6AEB-7234-4C8E-9614-F570D67085DE}" type="presParOf" srcId="{39E97B9D-A161-48FF-AB33-1E51CA6E0455}" destId="{1845897A-3D81-4A9A-ADAA-534AA434DB28}" srcOrd="1" destOrd="0" presId="urn:microsoft.com/office/officeart/2005/8/layout/hList9"/>
    <dgm:cxn modelId="{9B50B8EB-2503-42EA-BCE1-D223D0448E8F}" type="presParOf" srcId="{3B2CF806-9B51-4C11-94F3-5EE23C116E7B}" destId="{32193E18-7EDB-4E8F-A7EB-E181004E4AEB}" srcOrd="7" destOrd="0" presId="urn:microsoft.com/office/officeart/2005/8/layout/hList9"/>
    <dgm:cxn modelId="{E426E730-04E5-4271-A77A-26B982399894}" type="presParOf" srcId="{3B2CF806-9B51-4C11-94F3-5EE23C116E7B}" destId="{C08173D7-D913-40A2-961A-18BA1CA32D03}" srcOrd="8" destOrd="0" presId="urn:microsoft.com/office/officeart/2005/8/layout/hList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500F-11D2-4B4B-98AE-354D1870BD5A}">
      <dsp:nvSpPr>
        <dsp:cNvPr id="0" name=""/>
        <dsp:cNvSpPr/>
      </dsp:nvSpPr>
      <dsp:spPr>
        <a:xfrm>
          <a:off x="0" y="72549"/>
          <a:ext cx="10515600" cy="4206240"/>
        </a:xfrm>
        <a:prstGeom prst="leftRightRibbon">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A7CE42-9C59-4D8A-8968-DFF5CC999A3D}">
      <dsp:nvSpPr>
        <dsp:cNvPr id="0" name=""/>
        <dsp:cNvSpPr/>
      </dsp:nvSpPr>
      <dsp:spPr>
        <a:xfrm>
          <a:off x="1261872" y="808640"/>
          <a:ext cx="3470148"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31140" rIns="0" bIns="247650" numCol="1" spcCol="1270" anchor="ctr" anchorCtr="0">
          <a:noAutofit/>
        </a:bodyPr>
        <a:lstStyle/>
        <a:p>
          <a:pPr marL="0" lvl="0" indent="0" algn="ctr" defTabSz="2889250" rtl="1">
            <a:lnSpc>
              <a:spcPct val="90000"/>
            </a:lnSpc>
            <a:spcBef>
              <a:spcPct val="0"/>
            </a:spcBef>
            <a:spcAft>
              <a:spcPct val="35000"/>
            </a:spcAft>
            <a:buNone/>
          </a:pPr>
          <a:r>
            <a:rPr lang="he-IL" sz="6500" kern="1200" dirty="0"/>
            <a:t>התמודדות </a:t>
          </a:r>
        </a:p>
      </dsp:txBody>
      <dsp:txXfrm>
        <a:off x="1261872" y="808640"/>
        <a:ext cx="3470148" cy="2061057"/>
      </dsp:txXfrm>
    </dsp:sp>
    <dsp:sp modelId="{A24E6E3F-4490-4903-9AC7-D6056E062381}">
      <dsp:nvSpPr>
        <dsp:cNvPr id="0" name=""/>
        <dsp:cNvSpPr/>
      </dsp:nvSpPr>
      <dsp:spPr>
        <a:xfrm>
          <a:off x="5257800" y="1481639"/>
          <a:ext cx="4101084"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31140" rIns="0" bIns="247650" numCol="1" spcCol="1270" anchor="ctr" anchorCtr="0">
          <a:noAutofit/>
        </a:bodyPr>
        <a:lstStyle/>
        <a:p>
          <a:pPr marL="0" lvl="0" indent="0" algn="ctr" defTabSz="2889250" rtl="1">
            <a:lnSpc>
              <a:spcPct val="90000"/>
            </a:lnSpc>
            <a:spcBef>
              <a:spcPct val="0"/>
            </a:spcBef>
            <a:spcAft>
              <a:spcPct val="35000"/>
            </a:spcAft>
            <a:buNone/>
          </a:pPr>
          <a:r>
            <a:rPr lang="he-IL" sz="6500" kern="1200" dirty="0"/>
            <a:t>מניעה</a:t>
          </a:r>
        </a:p>
      </dsp:txBody>
      <dsp:txXfrm>
        <a:off x="5257800" y="1481639"/>
        <a:ext cx="4101084" cy="20610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14C79-6527-419C-ADF1-02CC50595D1A}">
      <dsp:nvSpPr>
        <dsp:cNvPr id="0" name=""/>
        <dsp:cNvSpPr/>
      </dsp:nvSpPr>
      <dsp:spPr>
        <a:xfrm rot="5400000">
          <a:off x="3506806" y="130656"/>
          <a:ext cx="2008628" cy="1747506"/>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1:</a:t>
          </a:r>
        </a:p>
        <a:p>
          <a:pPr marL="0" lvl="0" indent="0" algn="ctr" defTabSz="577850" rtl="1">
            <a:lnSpc>
              <a:spcPct val="90000"/>
            </a:lnSpc>
            <a:spcBef>
              <a:spcPct val="0"/>
            </a:spcBef>
            <a:spcAft>
              <a:spcPct val="35000"/>
            </a:spcAft>
            <a:buNone/>
          </a:pPr>
          <a:r>
            <a:rPr lang="he-IL" sz="1300" kern="1200" dirty="0">
              <a:solidFill>
                <a:schemeClr val="tx1"/>
              </a:solidFill>
              <a:cs typeface="ArbelMF" panose="05000000000000000000" pitchFamily="2" charset="-79"/>
            </a:rPr>
            <a:t>שימוש בחומרים משני תודעה </a:t>
          </a:r>
        </a:p>
      </dsp:txBody>
      <dsp:txXfrm rot="-5400000">
        <a:off x="3909687" y="313106"/>
        <a:ext cx="1202866" cy="1382606"/>
      </dsp:txXfrm>
    </dsp:sp>
    <dsp:sp modelId="{1D5DC3A0-27A6-4922-8A5E-67A9D73AF8B0}">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1B7E5997-A1C2-41B1-B294-999E2E4B622A}">
      <dsp:nvSpPr>
        <dsp:cNvPr id="0" name=""/>
        <dsp:cNvSpPr/>
      </dsp:nvSpPr>
      <dsp:spPr>
        <a:xfrm rot="5400000">
          <a:off x="1619499" y="130656"/>
          <a:ext cx="2008628" cy="1747506"/>
        </a:xfrm>
        <a:prstGeom prst="hexagon">
          <a:avLst>
            <a:gd name="adj" fmla="val 25000"/>
            <a:gd name="vf" fmla="val 115470"/>
          </a:avLst>
        </a:prstGeom>
        <a:solidFill>
          <a:schemeClr val="accent4">
            <a:hueOff val="1960178"/>
            <a:satOff val="-8155"/>
            <a:lumOff val="1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2: </a:t>
          </a:r>
        </a:p>
        <a:p>
          <a:pPr marL="0" lvl="0" indent="0" algn="ctr" defTabSz="577850" rtl="1">
            <a:lnSpc>
              <a:spcPct val="90000"/>
            </a:lnSpc>
            <a:spcBef>
              <a:spcPct val="0"/>
            </a:spcBef>
            <a:spcAft>
              <a:spcPct val="35000"/>
            </a:spcAft>
            <a:buNone/>
          </a:pPr>
          <a:r>
            <a:rPr lang="he-IL" sz="1300" kern="1200" dirty="0">
              <a:solidFill>
                <a:schemeClr val="tx1"/>
              </a:solidFill>
              <a:latin typeface="Gisha" panose="020B0502040204020203" pitchFamily="34" charset="-79"/>
              <a:cs typeface="ArbelMF" panose="05000000000000000000" pitchFamily="2" charset="-79"/>
            </a:rPr>
            <a:t>התנהגויות מסכנות הנובעות מלחץ חברתי (אלכוהול, התנהגות מינית, "משימות") </a:t>
          </a:r>
          <a:endParaRPr lang="he-IL" sz="1300" kern="1200" dirty="0">
            <a:solidFill>
              <a:schemeClr val="tx1"/>
            </a:solidFill>
            <a:cs typeface="ArbelMF" panose="05000000000000000000" pitchFamily="2" charset="-79"/>
          </a:endParaRPr>
        </a:p>
      </dsp:txBody>
      <dsp:txXfrm rot="-5400000">
        <a:off x="2022380" y="313106"/>
        <a:ext cx="1202866" cy="1382606"/>
      </dsp:txXfrm>
    </dsp:sp>
    <dsp:sp modelId="{C2E2EAF5-2BD5-4703-A5D4-88D846B79AEF}">
      <dsp:nvSpPr>
        <dsp:cNvPr id="0" name=""/>
        <dsp:cNvSpPr/>
      </dsp:nvSpPr>
      <dsp:spPr>
        <a:xfrm rot="5400000">
          <a:off x="2559537" y="1835580"/>
          <a:ext cx="2008628" cy="1747506"/>
        </a:xfrm>
        <a:prstGeom prst="hexagon">
          <a:avLst>
            <a:gd name="adj" fmla="val 25000"/>
            <a:gd name="vf" fmla="val 115470"/>
          </a:avLst>
        </a:prstGeom>
        <a:solidFill>
          <a:schemeClr val="accent4">
            <a:hueOff val="3920356"/>
            <a:satOff val="-16311"/>
            <a:lumOff val="3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4: </a:t>
          </a:r>
        </a:p>
        <a:p>
          <a:pPr marL="0" lvl="0" indent="0" algn="ctr" defTabSz="577850" rtl="1">
            <a:lnSpc>
              <a:spcPct val="90000"/>
            </a:lnSpc>
            <a:spcBef>
              <a:spcPct val="0"/>
            </a:spcBef>
            <a:spcAft>
              <a:spcPct val="35000"/>
            </a:spcAft>
            <a:buNone/>
          </a:pPr>
          <a:r>
            <a:rPr lang="he-IL" sz="1300" kern="1200" dirty="0">
              <a:solidFill>
                <a:schemeClr val="tx1"/>
              </a:solidFill>
              <a:latin typeface="Gisha" panose="020B0502040204020203" pitchFamily="34" charset="-79"/>
              <a:cs typeface="ArbelMF" panose="05000000000000000000" pitchFamily="2" charset="-79"/>
            </a:rPr>
            <a:t>התנהגות מינית לא מותאמת </a:t>
          </a:r>
          <a:endParaRPr lang="he-IL" sz="1300" kern="1200" dirty="0">
            <a:solidFill>
              <a:schemeClr val="tx1"/>
            </a:solidFill>
            <a:cs typeface="ArbelMF" panose="05000000000000000000" pitchFamily="2" charset="-79"/>
          </a:endParaRPr>
        </a:p>
      </dsp:txBody>
      <dsp:txXfrm rot="-5400000">
        <a:off x="2962418" y="2018030"/>
        <a:ext cx="1202866" cy="1382606"/>
      </dsp:txXfrm>
    </dsp:sp>
    <dsp:sp modelId="{2FC22E54-B5A1-4C8B-85EC-2DF680AB1B50}">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sp>
    <dsp:sp modelId="{F5DEC619-306D-41EF-95AC-7DC26DBF09EC}">
      <dsp:nvSpPr>
        <dsp:cNvPr id="0" name=""/>
        <dsp:cNvSpPr/>
      </dsp:nvSpPr>
      <dsp:spPr>
        <a:xfrm rot="5400000">
          <a:off x="4446844" y="1835580"/>
          <a:ext cx="2008628" cy="1747506"/>
        </a:xfrm>
        <a:prstGeom prst="hexagon">
          <a:avLst>
            <a:gd name="adj" fmla="val 25000"/>
            <a:gd name="vf" fmla="val 115470"/>
          </a:avLst>
        </a:prstGeom>
        <a:solidFill>
          <a:schemeClr val="accent4">
            <a:hueOff val="5880535"/>
            <a:satOff val="-24466"/>
            <a:lumOff val="5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3: </a:t>
          </a:r>
        </a:p>
        <a:p>
          <a:pPr marL="0" lvl="0" indent="0" algn="ctr" defTabSz="577850" rtl="1">
            <a:lnSpc>
              <a:spcPct val="90000"/>
            </a:lnSpc>
            <a:spcBef>
              <a:spcPct val="0"/>
            </a:spcBef>
            <a:spcAft>
              <a:spcPct val="35000"/>
            </a:spcAft>
            <a:buNone/>
          </a:pPr>
          <a:r>
            <a:rPr lang="he-IL" sz="1300" kern="1200" dirty="0">
              <a:solidFill>
                <a:schemeClr val="tx1"/>
              </a:solidFill>
              <a:latin typeface="Gisha" panose="020B0502040204020203" pitchFamily="34" charset="-79"/>
              <a:cs typeface="ArbelMF" panose="05000000000000000000" pitchFamily="2" charset="-79"/>
            </a:rPr>
            <a:t>דימוי גוף והפרעות אכילה </a:t>
          </a:r>
          <a:endParaRPr lang="he-IL" sz="1300" kern="1200" dirty="0">
            <a:solidFill>
              <a:schemeClr val="tx1"/>
            </a:solidFill>
            <a:cs typeface="ArbelMF" panose="05000000000000000000" pitchFamily="2" charset="-79"/>
          </a:endParaRPr>
        </a:p>
      </dsp:txBody>
      <dsp:txXfrm rot="-5400000">
        <a:off x="4849725" y="2018030"/>
        <a:ext cx="1202866" cy="1382606"/>
      </dsp:txXfrm>
    </dsp:sp>
    <dsp:sp modelId="{1F2ED09A-7909-4E19-943A-92950D388CB5}">
      <dsp:nvSpPr>
        <dsp:cNvPr id="0" name=""/>
        <dsp:cNvSpPr/>
      </dsp:nvSpPr>
      <dsp:spPr>
        <a:xfrm rot="5400000">
          <a:off x="3506806" y="3540503"/>
          <a:ext cx="2008628" cy="1747506"/>
        </a:xfrm>
        <a:prstGeom prst="hexagon">
          <a:avLst>
            <a:gd name="adj" fmla="val 25000"/>
            <a:gd name="vf" fmla="val 115470"/>
          </a:avLst>
        </a:prstGeom>
        <a:solidFill>
          <a:schemeClr val="accent4">
            <a:hueOff val="7840713"/>
            <a:satOff val="-32622"/>
            <a:lumOff val="7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5: </a:t>
          </a:r>
        </a:p>
        <a:p>
          <a:pPr marL="0" lvl="0" indent="0" algn="ctr" defTabSz="577850" rtl="1">
            <a:lnSpc>
              <a:spcPct val="90000"/>
            </a:lnSpc>
            <a:spcBef>
              <a:spcPct val="0"/>
            </a:spcBef>
            <a:spcAft>
              <a:spcPct val="35000"/>
            </a:spcAft>
            <a:buNone/>
          </a:pPr>
          <a:r>
            <a:rPr lang="he-IL" sz="1300" kern="1200" dirty="0">
              <a:solidFill>
                <a:schemeClr val="tx1"/>
              </a:solidFill>
              <a:latin typeface="Gisha" panose="020B0502040204020203" pitchFamily="34" charset="-79"/>
              <a:cs typeface="ArbelMF" panose="05000000000000000000" pitchFamily="2" charset="-79"/>
            </a:rPr>
            <a:t>אלימות ובריונות ברשת </a:t>
          </a:r>
          <a:endParaRPr lang="he-IL" sz="1300" kern="1200" dirty="0">
            <a:solidFill>
              <a:schemeClr val="tx1"/>
            </a:solidFill>
            <a:cs typeface="ArbelMF" panose="05000000000000000000" pitchFamily="2" charset="-79"/>
          </a:endParaRPr>
        </a:p>
      </dsp:txBody>
      <dsp:txXfrm rot="-5400000">
        <a:off x="3909687" y="3722953"/>
        <a:ext cx="1202866" cy="1382606"/>
      </dsp:txXfrm>
    </dsp:sp>
    <dsp:sp modelId="{712E0C93-36FE-4EDB-844A-604EFEEE9DB8}">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13970DAE-B34D-48F6-B999-C64F1C88AAA5}">
      <dsp:nvSpPr>
        <dsp:cNvPr id="0" name=""/>
        <dsp:cNvSpPr/>
      </dsp:nvSpPr>
      <dsp:spPr>
        <a:xfrm rot="5400000">
          <a:off x="1619499" y="3540503"/>
          <a:ext cx="2008628" cy="1747506"/>
        </a:xfrm>
        <a:prstGeom prst="hexagon">
          <a:avLst>
            <a:gd name="adj" fmla="val 25000"/>
            <a:gd name="vf" fmla="val 11547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1300" b="1" kern="1200" dirty="0">
              <a:solidFill>
                <a:schemeClr val="tx1"/>
              </a:solidFill>
              <a:cs typeface="ArbelMF" panose="05000000000000000000" pitchFamily="2" charset="-79"/>
            </a:rPr>
            <a:t>קבוצה 6: </a:t>
          </a:r>
        </a:p>
        <a:p>
          <a:pPr marL="0" lvl="0" indent="0" algn="ctr" defTabSz="577850" rtl="1">
            <a:lnSpc>
              <a:spcPct val="90000"/>
            </a:lnSpc>
            <a:spcBef>
              <a:spcPct val="0"/>
            </a:spcBef>
            <a:spcAft>
              <a:spcPct val="35000"/>
            </a:spcAft>
            <a:buNone/>
          </a:pPr>
          <a:r>
            <a:rPr lang="he-IL" sz="1300" kern="1200" dirty="0">
              <a:solidFill>
                <a:schemeClr val="tx1"/>
              </a:solidFill>
              <a:latin typeface="Gisha" panose="020B0502040204020203" pitchFamily="34" charset="-79"/>
              <a:cs typeface="ArbelMF" panose="05000000000000000000" pitchFamily="2" charset="-79"/>
            </a:rPr>
            <a:t>אובדנות </a:t>
          </a:r>
          <a:endParaRPr lang="he-IL" sz="1300" kern="1200" dirty="0">
            <a:solidFill>
              <a:schemeClr val="tx1"/>
            </a:solidFill>
            <a:cs typeface="ArbelMF" panose="05000000000000000000" pitchFamily="2" charset="-79"/>
          </a:endParaRPr>
        </a:p>
      </dsp:txBody>
      <dsp:txXfrm rot="-5400000">
        <a:off x="2022380" y="3722953"/>
        <a:ext cx="1202866" cy="13826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C9D61-4D52-4470-92D0-CCAC0EEC9268}">
      <dsp:nvSpPr>
        <dsp:cNvPr id="0" name=""/>
        <dsp:cNvSpPr/>
      </dsp:nvSpPr>
      <dsp:spPr>
        <a:xfrm>
          <a:off x="0" y="509438"/>
          <a:ext cx="3136789" cy="78419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rtl="1">
            <a:lnSpc>
              <a:spcPct val="90000"/>
            </a:lnSpc>
            <a:spcBef>
              <a:spcPct val="0"/>
            </a:spcBef>
            <a:spcAft>
              <a:spcPct val="35000"/>
            </a:spcAft>
            <a:buNone/>
          </a:pPr>
          <a:r>
            <a:rPr lang="he-IL" sz="4300" kern="1200">
              <a:cs typeface="ArbelMF" panose="05000000000000000000" pitchFamily="2" charset="-79"/>
            </a:rPr>
            <a:t>לא בזמן פעולה</a:t>
          </a:r>
        </a:p>
      </dsp:txBody>
      <dsp:txXfrm>
        <a:off x="22968" y="532406"/>
        <a:ext cx="3090853" cy="738261"/>
      </dsp:txXfrm>
    </dsp:sp>
    <dsp:sp modelId="{81BF0248-F75E-4E7B-9AE2-619B13DD4F83}">
      <dsp:nvSpPr>
        <dsp:cNvPr id="0" name=""/>
        <dsp:cNvSpPr/>
      </dsp:nvSpPr>
      <dsp:spPr>
        <a:xfrm rot="5385666">
          <a:off x="1508501" y="1349107"/>
          <a:ext cx="124089" cy="137234"/>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E16ABF1-7CDB-464E-8393-E720341633DB}">
      <dsp:nvSpPr>
        <dsp:cNvPr id="0" name=""/>
        <dsp:cNvSpPr/>
      </dsp:nvSpPr>
      <dsp:spPr>
        <a:xfrm>
          <a:off x="4304" y="1541813"/>
          <a:ext cx="3136789" cy="784197"/>
        </a:xfrm>
        <a:prstGeom prst="roundRect">
          <a:avLst>
            <a:gd name="adj" fmla="val 1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מניעה </a:t>
          </a:r>
        </a:p>
      </dsp:txBody>
      <dsp:txXfrm>
        <a:off x="27272" y="1564781"/>
        <a:ext cx="3090853" cy="738261"/>
      </dsp:txXfrm>
    </dsp:sp>
    <dsp:sp modelId="{8FF09F47-A83E-4294-B43F-F9FE1FFB124E}">
      <dsp:nvSpPr>
        <dsp:cNvPr id="0" name=""/>
        <dsp:cNvSpPr/>
      </dsp:nvSpPr>
      <dsp:spPr>
        <a:xfrm rot="5400000">
          <a:off x="1504081" y="2394628"/>
          <a:ext cx="137234" cy="137234"/>
        </a:xfrm>
        <a:prstGeom prst="rightArrow">
          <a:avLst>
            <a:gd name="adj1" fmla="val 66700"/>
            <a:gd name="adj2" fmla="val 50000"/>
          </a:avLst>
        </a:prstGeom>
        <a:solidFill>
          <a:schemeClr val="accent5">
            <a:hueOff val="-1351709"/>
            <a:satOff val="-3484"/>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FC6E2A-CCF3-478B-B82D-B3BACB94E7F9}">
      <dsp:nvSpPr>
        <dsp:cNvPr id="0" name=""/>
        <dsp:cNvSpPr/>
      </dsp:nvSpPr>
      <dsp:spPr>
        <a:xfrm>
          <a:off x="4304" y="2600480"/>
          <a:ext cx="3136789" cy="784197"/>
        </a:xfrm>
        <a:prstGeom prst="roundRect">
          <a:avLst>
            <a:gd name="adj" fmla="val 10000"/>
          </a:avLst>
        </a:prstGeom>
        <a:solidFill>
          <a:schemeClr val="accent5">
            <a:tint val="40000"/>
            <a:alpha val="90000"/>
            <a:hueOff val="-1347952"/>
            <a:satOff val="-4566"/>
            <a:lumOff val="-586"/>
            <a:alphaOff val="0"/>
          </a:schemeClr>
        </a:solidFill>
        <a:ln w="12700" cap="flat" cmpd="sng" algn="ctr">
          <a:solidFill>
            <a:schemeClr val="accent5">
              <a:tint val="40000"/>
              <a:alpha val="90000"/>
              <a:hueOff val="-1347952"/>
              <a:satOff val="-4566"/>
              <a:lumOff val="-58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אני יודע.ת לפני שהמקרה קרה </a:t>
          </a:r>
        </a:p>
      </dsp:txBody>
      <dsp:txXfrm>
        <a:off x="27272" y="2623448"/>
        <a:ext cx="3090853" cy="738261"/>
      </dsp:txXfrm>
    </dsp:sp>
    <dsp:sp modelId="{8521712D-CB00-48AF-812F-FBB4B30A8903}">
      <dsp:nvSpPr>
        <dsp:cNvPr id="0" name=""/>
        <dsp:cNvSpPr/>
      </dsp:nvSpPr>
      <dsp:spPr>
        <a:xfrm rot="5400000">
          <a:off x="1504081" y="3453294"/>
          <a:ext cx="137234" cy="137234"/>
        </a:xfrm>
        <a:prstGeom prst="rightArrow">
          <a:avLst>
            <a:gd name="adj1" fmla="val 66700"/>
            <a:gd name="adj2" fmla="val 50000"/>
          </a:avLst>
        </a:prstGeom>
        <a:solidFill>
          <a:schemeClr val="accent5">
            <a:hueOff val="-2703417"/>
            <a:satOff val="-6968"/>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DB5CDE-E19A-46AF-89C5-F1D8B6C19B08}">
      <dsp:nvSpPr>
        <dsp:cNvPr id="0" name=""/>
        <dsp:cNvSpPr/>
      </dsp:nvSpPr>
      <dsp:spPr>
        <a:xfrm>
          <a:off x="4304" y="3659146"/>
          <a:ext cx="3136789" cy="784197"/>
        </a:xfrm>
        <a:prstGeom prst="roundRect">
          <a:avLst>
            <a:gd name="adj" fmla="val 10000"/>
          </a:avLst>
        </a:prstGeom>
        <a:solidFill>
          <a:schemeClr val="accent5">
            <a:tint val="40000"/>
            <a:alpha val="90000"/>
            <a:hueOff val="-2695905"/>
            <a:satOff val="-9133"/>
            <a:lumOff val="-1171"/>
            <a:alphaOff val="0"/>
          </a:schemeClr>
        </a:solidFill>
        <a:ln w="12700" cap="flat" cmpd="sng" algn="ctr">
          <a:solidFill>
            <a:schemeClr val="accent5">
              <a:tint val="40000"/>
              <a:alpha val="90000"/>
              <a:hueOff val="-2695905"/>
              <a:satOff val="-9133"/>
              <a:lumOff val="-11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אני יודעת על המקרה בדיעבד </a:t>
          </a:r>
        </a:p>
      </dsp:txBody>
      <dsp:txXfrm>
        <a:off x="27272" y="3682114"/>
        <a:ext cx="3090853" cy="738261"/>
      </dsp:txXfrm>
    </dsp:sp>
    <dsp:sp modelId="{E86C29C5-4AFA-47F5-B0FF-4437ED98793D}">
      <dsp:nvSpPr>
        <dsp:cNvPr id="0" name=""/>
        <dsp:cNvSpPr/>
      </dsp:nvSpPr>
      <dsp:spPr>
        <a:xfrm>
          <a:off x="3580244" y="483147"/>
          <a:ext cx="3136789" cy="784197"/>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marL="0" lvl="0" indent="0" algn="ctr" defTabSz="1911350" rtl="1">
            <a:lnSpc>
              <a:spcPct val="90000"/>
            </a:lnSpc>
            <a:spcBef>
              <a:spcPct val="0"/>
            </a:spcBef>
            <a:spcAft>
              <a:spcPct val="35000"/>
            </a:spcAft>
            <a:buNone/>
          </a:pPr>
          <a:r>
            <a:rPr lang="he-IL" sz="4300" kern="1200" dirty="0">
              <a:cs typeface="ArbelMF" panose="05000000000000000000" pitchFamily="2" charset="-79"/>
            </a:rPr>
            <a:t>בזמן פעולה</a:t>
          </a:r>
        </a:p>
      </dsp:txBody>
      <dsp:txXfrm>
        <a:off x="3603212" y="506115"/>
        <a:ext cx="3090853" cy="738261"/>
      </dsp:txXfrm>
    </dsp:sp>
    <dsp:sp modelId="{C2D25899-F763-462D-8A6E-DA4CE231C118}">
      <dsp:nvSpPr>
        <dsp:cNvPr id="0" name=""/>
        <dsp:cNvSpPr/>
      </dsp:nvSpPr>
      <dsp:spPr>
        <a:xfrm rot="5400000">
          <a:off x="5080021" y="1335961"/>
          <a:ext cx="137234" cy="137234"/>
        </a:xfrm>
        <a:prstGeom prst="rightArrow">
          <a:avLst>
            <a:gd name="adj1" fmla="val 66700"/>
            <a:gd name="adj2" fmla="val 50000"/>
          </a:avLst>
        </a:prstGeom>
        <a:solidFill>
          <a:schemeClr val="accent5">
            <a:hueOff val="-4055126"/>
            <a:satOff val="-10451"/>
            <a:lumOff val="-7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EF9AB9-0353-40B4-9E2F-2CCEF80F9AEE}">
      <dsp:nvSpPr>
        <dsp:cNvPr id="0" name=""/>
        <dsp:cNvSpPr/>
      </dsp:nvSpPr>
      <dsp:spPr>
        <a:xfrm>
          <a:off x="3580244" y="1541813"/>
          <a:ext cx="3136789" cy="784197"/>
        </a:xfrm>
        <a:prstGeom prst="roundRect">
          <a:avLst>
            <a:gd name="adj" fmla="val 10000"/>
          </a:avLst>
        </a:prstGeom>
        <a:solidFill>
          <a:schemeClr val="accent5">
            <a:tint val="40000"/>
            <a:alpha val="90000"/>
            <a:hueOff val="-4043857"/>
            <a:satOff val="-13699"/>
            <a:lumOff val="-1757"/>
            <a:alphaOff val="0"/>
          </a:schemeClr>
        </a:solidFill>
        <a:ln w="12700" cap="flat" cmpd="sng" algn="ctr">
          <a:solidFill>
            <a:schemeClr val="accent5">
              <a:tint val="40000"/>
              <a:alpha val="90000"/>
              <a:hueOff val="-4043857"/>
              <a:satOff val="-13699"/>
              <a:lumOff val="-175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התמודדות באותו הרגע</a:t>
          </a:r>
        </a:p>
      </dsp:txBody>
      <dsp:txXfrm>
        <a:off x="3603212" y="1564781"/>
        <a:ext cx="3090853" cy="738261"/>
      </dsp:txXfrm>
    </dsp:sp>
    <dsp:sp modelId="{714C4E72-8832-4970-A613-301903F690D5}">
      <dsp:nvSpPr>
        <dsp:cNvPr id="0" name=""/>
        <dsp:cNvSpPr/>
      </dsp:nvSpPr>
      <dsp:spPr>
        <a:xfrm rot="5400000">
          <a:off x="5080021" y="2394628"/>
          <a:ext cx="137234" cy="137234"/>
        </a:xfrm>
        <a:prstGeom prst="rightArrow">
          <a:avLst>
            <a:gd name="adj1" fmla="val 66700"/>
            <a:gd name="adj2" fmla="val 50000"/>
          </a:avLst>
        </a:prstGeom>
        <a:solidFill>
          <a:schemeClr val="accent5">
            <a:hueOff val="-5406834"/>
            <a:satOff val="-13935"/>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1DE9F6-8DBD-4019-A1EC-727E17A299A3}">
      <dsp:nvSpPr>
        <dsp:cNvPr id="0" name=""/>
        <dsp:cNvSpPr/>
      </dsp:nvSpPr>
      <dsp:spPr>
        <a:xfrm>
          <a:off x="3580244" y="2600480"/>
          <a:ext cx="3136789" cy="784197"/>
        </a:xfrm>
        <a:prstGeom prst="roundRect">
          <a:avLst>
            <a:gd name="adj" fmla="val 10000"/>
          </a:avLst>
        </a:prstGeom>
        <a:solidFill>
          <a:schemeClr val="accent5">
            <a:tint val="40000"/>
            <a:alpha val="90000"/>
            <a:hueOff val="-5391810"/>
            <a:satOff val="-18266"/>
            <a:lumOff val="-2342"/>
            <a:alphaOff val="0"/>
          </a:schemeClr>
        </a:solidFill>
        <a:ln w="12700" cap="flat" cmpd="sng" algn="ctr">
          <a:solidFill>
            <a:schemeClr val="accent5">
              <a:tint val="40000"/>
              <a:alpha val="90000"/>
              <a:hueOff val="-5391810"/>
              <a:satOff val="-18266"/>
              <a:lumOff val="-234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התמודדות מול החניך/ה- מעגלי תמיכה ודיווח</a:t>
          </a:r>
        </a:p>
      </dsp:txBody>
      <dsp:txXfrm>
        <a:off x="3603212" y="2623448"/>
        <a:ext cx="3090853" cy="738261"/>
      </dsp:txXfrm>
    </dsp:sp>
    <dsp:sp modelId="{5685CFC5-5A37-4F3B-85C3-43C46661AF02}">
      <dsp:nvSpPr>
        <dsp:cNvPr id="0" name=""/>
        <dsp:cNvSpPr/>
      </dsp:nvSpPr>
      <dsp:spPr>
        <a:xfrm rot="5400000">
          <a:off x="5080021" y="3453294"/>
          <a:ext cx="137234" cy="137234"/>
        </a:xfrm>
        <a:prstGeom prst="rightArrow">
          <a:avLst>
            <a:gd name="adj1" fmla="val 66700"/>
            <a:gd name="adj2" fmla="val 5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FCAEFE-9E99-4AEB-A7F2-DF13FF77BE67}">
      <dsp:nvSpPr>
        <dsp:cNvPr id="0" name=""/>
        <dsp:cNvSpPr/>
      </dsp:nvSpPr>
      <dsp:spPr>
        <a:xfrm>
          <a:off x="3580244" y="3659146"/>
          <a:ext cx="3136789" cy="784197"/>
        </a:xfrm>
        <a:prstGeom prst="roundRect">
          <a:avLst>
            <a:gd name="adj" fmla="val 1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he-IL" sz="1700" kern="1200">
              <a:cs typeface="ArbelMF" panose="05000000000000000000" pitchFamily="2" charset="-79"/>
            </a:rPr>
            <a:t>התמודדות מול הקבוצה- פעולות, שיח, מחשבות ותחושות, הבחנה בין טוב לרע </a:t>
          </a:r>
        </a:p>
      </dsp:txBody>
      <dsp:txXfrm>
        <a:off x="3603212" y="3682114"/>
        <a:ext cx="3090853" cy="7382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500F-11D2-4B4B-98AE-354D1870BD5A}">
      <dsp:nvSpPr>
        <dsp:cNvPr id="0" name=""/>
        <dsp:cNvSpPr/>
      </dsp:nvSpPr>
      <dsp:spPr>
        <a:xfrm>
          <a:off x="0" y="72549"/>
          <a:ext cx="10515600" cy="4206240"/>
        </a:xfrm>
        <a:prstGeom prst="leftRightRibbon">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A7CE42-9C59-4D8A-8968-DFF5CC999A3D}">
      <dsp:nvSpPr>
        <dsp:cNvPr id="0" name=""/>
        <dsp:cNvSpPr/>
      </dsp:nvSpPr>
      <dsp:spPr>
        <a:xfrm>
          <a:off x="1261872" y="808640"/>
          <a:ext cx="3470148"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31140" rIns="0" bIns="247650" numCol="1" spcCol="1270" anchor="ctr" anchorCtr="0">
          <a:noAutofit/>
        </a:bodyPr>
        <a:lstStyle/>
        <a:p>
          <a:pPr marL="0" lvl="0" indent="0" algn="ctr" defTabSz="2889250" rtl="1">
            <a:lnSpc>
              <a:spcPct val="90000"/>
            </a:lnSpc>
            <a:spcBef>
              <a:spcPct val="0"/>
            </a:spcBef>
            <a:spcAft>
              <a:spcPct val="35000"/>
            </a:spcAft>
            <a:buNone/>
          </a:pPr>
          <a:r>
            <a:rPr lang="he-IL" sz="6500" kern="1200" dirty="0"/>
            <a:t>מניעה </a:t>
          </a:r>
        </a:p>
      </dsp:txBody>
      <dsp:txXfrm>
        <a:off x="1261872" y="808640"/>
        <a:ext cx="3470148" cy="2061057"/>
      </dsp:txXfrm>
    </dsp:sp>
    <dsp:sp modelId="{A24E6E3F-4490-4903-9AC7-D6056E062381}">
      <dsp:nvSpPr>
        <dsp:cNvPr id="0" name=""/>
        <dsp:cNvSpPr/>
      </dsp:nvSpPr>
      <dsp:spPr>
        <a:xfrm>
          <a:off x="5257800" y="1481639"/>
          <a:ext cx="4101084"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31140" rIns="0" bIns="247650" numCol="1" spcCol="1270" anchor="ctr" anchorCtr="0">
          <a:noAutofit/>
        </a:bodyPr>
        <a:lstStyle/>
        <a:p>
          <a:pPr marL="0" lvl="0" indent="0" algn="ctr" defTabSz="2889250" rtl="1">
            <a:lnSpc>
              <a:spcPct val="90000"/>
            </a:lnSpc>
            <a:spcBef>
              <a:spcPct val="0"/>
            </a:spcBef>
            <a:spcAft>
              <a:spcPct val="35000"/>
            </a:spcAft>
            <a:buNone/>
          </a:pPr>
          <a:r>
            <a:rPr lang="he-IL" sz="6500" kern="1200" dirty="0"/>
            <a:t>התמודדות</a:t>
          </a:r>
        </a:p>
      </dsp:txBody>
      <dsp:txXfrm>
        <a:off x="5257800" y="1481639"/>
        <a:ext cx="4101084" cy="20610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7B6FC-A1B3-4E14-A386-BAAB9FCC1FA7}">
      <dsp:nvSpPr>
        <dsp:cNvPr id="0" name=""/>
        <dsp:cNvSpPr/>
      </dsp:nvSpPr>
      <dsp:spPr>
        <a:xfrm>
          <a:off x="4463140" y="696437"/>
          <a:ext cx="5127966" cy="189410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0" bIns="78232" numCol="1" spcCol="1270" anchor="ctr" anchorCtr="0">
          <a:noAutofit/>
        </a:bodyPr>
        <a:lstStyle/>
        <a:p>
          <a:pPr marL="0" lvl="0" indent="0" algn="ctr" defTabSz="466725" rtl="1">
            <a:lnSpc>
              <a:spcPct val="90000"/>
            </a:lnSpc>
            <a:spcBef>
              <a:spcPct val="0"/>
            </a:spcBef>
            <a:spcAft>
              <a:spcPct val="35000"/>
            </a:spcAft>
            <a:buNone/>
          </a:pPr>
          <a:r>
            <a:rPr lang="he-IL" sz="1050" b="1" i="0" u="sng" kern="1200" dirty="0">
              <a:cs typeface="ArbelMF" panose="05000000000000000000" pitchFamily="2" charset="-79"/>
            </a:rPr>
            <a:t>זמן הפעולה:</a:t>
          </a:r>
          <a:r>
            <a:rPr lang="he-IL" sz="1050" b="0" i="0" kern="1200" dirty="0">
              <a:cs typeface="ArbelMF" panose="05000000000000000000" pitchFamily="2" charset="-79"/>
            </a:rPr>
            <a:t> </a:t>
          </a:r>
        </a:p>
        <a:p>
          <a:pPr marL="0" lvl="0" indent="0" algn="ctr" defTabSz="466725" rtl="1">
            <a:lnSpc>
              <a:spcPct val="90000"/>
            </a:lnSpc>
            <a:spcBef>
              <a:spcPct val="0"/>
            </a:spcBef>
            <a:spcAft>
              <a:spcPct val="35000"/>
            </a:spcAft>
            <a:buNone/>
          </a:pPr>
          <a:r>
            <a:rPr lang="he-IL" sz="1050" b="0" i="0" kern="1200" dirty="0">
              <a:cs typeface="ArbelMF" panose="05000000000000000000" pitchFamily="2" charset="-79"/>
            </a:rPr>
            <a:t>המרחב </a:t>
          </a:r>
          <a:r>
            <a:rPr lang="he-IL" sz="1050" b="0" i="0" kern="1200" dirty="0" err="1">
              <a:cs typeface="ArbelMF" panose="05000000000000000000" pitchFamily="2" charset="-79"/>
            </a:rPr>
            <a:t>הדיגטלי</a:t>
          </a:r>
          <a:r>
            <a:rPr lang="he-IL" sz="1050" b="0" i="0" kern="1200" dirty="0">
              <a:cs typeface="ArbelMF" panose="05000000000000000000" pitchFamily="2" charset="-79"/>
            </a:rPr>
            <a:t> מאפשר לנו לקיים מפגש משמעותי עם הקבוצה, אך יחד עם זאת הוא לא מאפשר את הפעולה שהיינו </a:t>
          </a:r>
          <a:r>
            <a:rPr lang="he-IL" sz="1050" b="0" i="0" kern="1200" dirty="0" err="1">
              <a:cs typeface="ArbelMF" panose="05000000000000000000" pitchFamily="2" charset="-79"/>
            </a:rPr>
            <a:t>מקיימים.ות</a:t>
          </a:r>
          <a:r>
            <a:rPr lang="he-IL" sz="1050" b="0" i="0" kern="1200" dirty="0">
              <a:cs typeface="ArbelMF" panose="05000000000000000000" pitchFamily="2" charset="-79"/>
            </a:rPr>
            <a:t> בשבט ועל כן, חשוב שנזכור שיכולת הריכוז בזום מצומצמת יותר. לכן נתאים את משך זמן הפעולה לפי הפירוט הבא: </a:t>
          </a:r>
        </a:p>
        <a:p>
          <a:pPr marL="0" lvl="0" indent="0" algn="ctr" defTabSz="466725" rtl="1">
            <a:lnSpc>
              <a:spcPct val="90000"/>
            </a:lnSpc>
            <a:spcBef>
              <a:spcPct val="0"/>
            </a:spcBef>
            <a:spcAft>
              <a:spcPct val="35000"/>
            </a:spcAft>
            <a:buNone/>
          </a:pPr>
          <a:r>
            <a:rPr lang="he-IL" sz="1050" b="1" i="0" kern="1200" dirty="0">
              <a:cs typeface="ArbelMF" panose="05000000000000000000" pitchFamily="2" charset="-79"/>
            </a:rPr>
            <a:t>כיתות ד'-ו'</a:t>
          </a:r>
          <a:r>
            <a:rPr lang="he-IL" sz="1050" b="0" i="0" kern="1200" dirty="0">
              <a:cs typeface="ArbelMF" panose="05000000000000000000" pitchFamily="2" charset="-79"/>
            </a:rPr>
            <a:t> נקיים פעולה 20-30 דק'</a:t>
          </a:r>
        </a:p>
        <a:p>
          <a:pPr marL="0" lvl="0" indent="0" algn="ctr" defTabSz="466725" rtl="1">
            <a:lnSpc>
              <a:spcPct val="90000"/>
            </a:lnSpc>
            <a:spcBef>
              <a:spcPct val="0"/>
            </a:spcBef>
            <a:spcAft>
              <a:spcPct val="35000"/>
            </a:spcAft>
            <a:buNone/>
          </a:pPr>
          <a:r>
            <a:rPr lang="he-IL" sz="1050" b="1" i="0" kern="1200" dirty="0">
              <a:cs typeface="ArbelMF" panose="05000000000000000000" pitchFamily="2" charset="-79"/>
            </a:rPr>
            <a:t>כיתות ז-ט </a:t>
          </a:r>
          <a:r>
            <a:rPr lang="he-IL" sz="1050" b="0" i="0" kern="1200" dirty="0">
              <a:cs typeface="ArbelMF" panose="05000000000000000000" pitchFamily="2" charset="-79"/>
            </a:rPr>
            <a:t>עד 35 דק' </a:t>
          </a:r>
        </a:p>
        <a:p>
          <a:pPr marL="0" lvl="0" indent="0" algn="ctr" defTabSz="466725" rtl="1">
            <a:lnSpc>
              <a:spcPct val="90000"/>
            </a:lnSpc>
            <a:spcBef>
              <a:spcPct val="0"/>
            </a:spcBef>
            <a:spcAft>
              <a:spcPct val="35000"/>
            </a:spcAft>
            <a:buNone/>
          </a:pPr>
          <a:r>
            <a:rPr lang="he-IL" sz="1050" b="1" i="0" kern="1200" dirty="0" err="1">
              <a:cs typeface="ArbelMF" panose="05000000000000000000" pitchFamily="2" charset="-79"/>
            </a:rPr>
            <a:t>שכב"ג</a:t>
          </a:r>
          <a:r>
            <a:rPr lang="he-IL" sz="1050" b="0" i="0" kern="1200" dirty="0">
              <a:cs typeface="ArbelMF" panose="05000000000000000000" pitchFamily="2" charset="-79"/>
            </a:rPr>
            <a:t> 45-50 דק'</a:t>
          </a:r>
        </a:p>
        <a:p>
          <a:pPr marL="0" lvl="0" indent="0" algn="ctr" defTabSz="466725" rtl="1">
            <a:lnSpc>
              <a:spcPct val="90000"/>
            </a:lnSpc>
            <a:spcBef>
              <a:spcPct val="0"/>
            </a:spcBef>
            <a:spcAft>
              <a:spcPct val="35000"/>
            </a:spcAft>
            <a:buNone/>
          </a:pPr>
          <a:r>
            <a:rPr lang="he-IL" sz="1050" b="0" i="0" kern="1200" dirty="0">
              <a:cs typeface="ArbelMF" panose="05000000000000000000" pitchFamily="2" charset="-79"/>
            </a:rPr>
            <a:t>כמובן שאם הקבוצה רוצה להמשיך את הפעילות, נאפשר לה להימשך. </a:t>
          </a:r>
          <a:endParaRPr lang="he-IL" sz="1050" kern="1200" dirty="0">
            <a:cs typeface="ArbelMF" panose="05000000000000000000" pitchFamily="2" charset="-79"/>
          </a:endParaRPr>
        </a:p>
      </dsp:txBody>
      <dsp:txXfrm>
        <a:off x="4463140" y="696437"/>
        <a:ext cx="4230572" cy="1894108"/>
      </dsp:txXfrm>
    </dsp:sp>
    <dsp:sp modelId="{2A573896-C776-4C17-8C4B-E27FC1B32060}">
      <dsp:nvSpPr>
        <dsp:cNvPr id="0" name=""/>
        <dsp:cNvSpPr/>
      </dsp:nvSpPr>
      <dsp:spPr>
        <a:xfrm>
          <a:off x="4465537" y="2590546"/>
          <a:ext cx="5145571" cy="2383121"/>
        </a:xfrm>
        <a:prstGeom prst="rect">
          <a:avLst/>
        </a:prstGeom>
        <a:solidFill>
          <a:schemeClr val="accent4">
            <a:tint val="40000"/>
            <a:alpha val="90000"/>
            <a:hueOff val="3620642"/>
            <a:satOff val="-17082"/>
            <a:lumOff val="-617"/>
            <a:alphaOff val="0"/>
          </a:schemeClr>
        </a:solidFill>
        <a:ln w="12700" cap="flat" cmpd="sng" algn="ctr">
          <a:solidFill>
            <a:schemeClr val="accent4">
              <a:tint val="40000"/>
              <a:alpha val="90000"/>
              <a:hueOff val="3620642"/>
              <a:satOff val="-17082"/>
              <a:lumOff val="-6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0" bIns="78232" numCol="1" spcCol="1270" anchor="ctr" anchorCtr="0">
          <a:noAutofit/>
        </a:bodyPr>
        <a:lstStyle/>
        <a:p>
          <a:pPr marL="0" lvl="0" indent="0" algn="ctr" defTabSz="466725" rtl="1">
            <a:lnSpc>
              <a:spcPct val="90000"/>
            </a:lnSpc>
            <a:spcBef>
              <a:spcPct val="0"/>
            </a:spcBef>
            <a:spcAft>
              <a:spcPct val="35000"/>
            </a:spcAft>
            <a:buNone/>
          </a:pPr>
          <a:r>
            <a:rPr lang="he-IL" sz="1050" b="1" kern="1200" dirty="0">
              <a:cs typeface="ArbelMF" panose="05000000000000000000" pitchFamily="2" charset="-79"/>
            </a:rPr>
            <a:t>עקרונות לפעולה מיטבית:</a:t>
          </a:r>
        </a:p>
        <a:p>
          <a:pPr marL="0" lvl="0" indent="0" algn="ctr" defTabSz="466725" rtl="1">
            <a:lnSpc>
              <a:spcPct val="90000"/>
            </a:lnSpc>
            <a:spcBef>
              <a:spcPct val="0"/>
            </a:spcBef>
            <a:spcAft>
              <a:spcPct val="35000"/>
            </a:spcAft>
            <a:buNone/>
          </a:pPr>
          <a:r>
            <a:rPr lang="he-IL" sz="1050" kern="1200" dirty="0">
              <a:cs typeface="ArbelMF" panose="05000000000000000000" pitchFamily="2" charset="-79"/>
            </a:rPr>
            <a:t>- הגדרת "סטינג" </a:t>
          </a:r>
        </a:p>
        <a:p>
          <a:pPr marL="0" lvl="0" indent="0" algn="ctr" defTabSz="466725" rtl="1">
            <a:lnSpc>
              <a:spcPct val="90000"/>
            </a:lnSpc>
            <a:spcBef>
              <a:spcPct val="0"/>
            </a:spcBef>
            <a:spcAft>
              <a:spcPct val="35000"/>
            </a:spcAft>
            <a:buNone/>
          </a:pPr>
          <a:r>
            <a:rPr lang="he-IL" sz="1050" kern="1200" dirty="0">
              <a:cs typeface="ArbelMF" panose="05000000000000000000" pitchFamily="2" charset="-79"/>
            </a:rPr>
            <a:t>- קבוצות קטנות </a:t>
          </a:r>
        </a:p>
        <a:p>
          <a:pPr marL="0" lvl="0" indent="0" algn="ctr" defTabSz="466725" rtl="1">
            <a:lnSpc>
              <a:spcPct val="90000"/>
            </a:lnSpc>
            <a:spcBef>
              <a:spcPct val="0"/>
            </a:spcBef>
            <a:spcAft>
              <a:spcPct val="35000"/>
            </a:spcAft>
            <a:buNone/>
          </a:pPr>
          <a:r>
            <a:rPr lang="he-IL" sz="1050" b="1" i="0" u="sng" kern="1200" dirty="0">
              <a:cs typeface="ArbelMF" panose="05000000000000000000" pitchFamily="2" charset="-79"/>
            </a:rPr>
            <a:t>מרכיבי הפעולה</a:t>
          </a:r>
          <a:r>
            <a:rPr lang="he-IL" sz="1050" b="0" i="0" kern="1200" dirty="0">
              <a:cs typeface="ArbelMF" panose="05000000000000000000" pitchFamily="2" charset="-79"/>
            </a:rPr>
            <a:t>- נשדל לגוון בין מתן ביטוי לקבוצה </a:t>
          </a:r>
          <a:r>
            <a:rPr lang="he-IL" sz="1050" b="0" i="0" kern="1200" dirty="0" err="1">
              <a:cs typeface="ArbelMF" panose="05000000000000000000" pitchFamily="2" charset="-79"/>
            </a:rPr>
            <a:t>והיחיד.ה</a:t>
          </a:r>
          <a:r>
            <a:rPr lang="he-IL" sz="1050" b="0" i="0" kern="1200" dirty="0">
              <a:cs typeface="ArbelMF" panose="05000000000000000000" pitchFamily="2" charset="-79"/>
            </a:rPr>
            <a:t> בתוכה- נעורר את החשיבה באמצעות מתודות: ייצוג, הבעה ביצירה, עשייה, חשיבה אישית וחשיבה קבוצתית. במידה ומשלבים משימות נשתדל לשלבן במסגרת זמן הפעולה ולא נשלח את </a:t>
          </a:r>
          <a:r>
            <a:rPr lang="he-IL" sz="1050" b="0" i="0" kern="1200" dirty="0" err="1">
              <a:cs typeface="ArbelMF" panose="05000000000000000000" pitchFamily="2" charset="-79"/>
            </a:rPr>
            <a:t>החניכים.ות</a:t>
          </a:r>
          <a:r>
            <a:rPr lang="he-IL" sz="1050" b="0" i="0" kern="1200" dirty="0">
              <a:cs typeface="ArbelMF" panose="05000000000000000000" pitchFamily="2" charset="-79"/>
            </a:rPr>
            <a:t> לבצע משימות מעבר לזמן הפעולה (בגלל שהם חווים זאת רבות במסגרת הלימודית) עשייה יכולה להיות  משהו משותף שעושים יחד, מצלמים, שולחים, יוצרים. זמן צופיות הוא מרכיב משמעותי במדרג וחשוב לשלב אותו בפעולות שלנו גם כמשחק, תהליך יצירה, חווית הצלחה וחיזוק המיומנויות הצופיות.  </a:t>
          </a:r>
        </a:p>
        <a:p>
          <a:pPr marL="0" lvl="0" indent="0" algn="ctr" defTabSz="466725" rtl="1">
            <a:lnSpc>
              <a:spcPct val="90000"/>
            </a:lnSpc>
            <a:spcBef>
              <a:spcPct val="0"/>
            </a:spcBef>
            <a:spcAft>
              <a:spcPct val="35000"/>
            </a:spcAft>
            <a:buFont typeface="Arial" panose="020B0604020202020204" pitchFamily="34" charset="0"/>
            <a:buNone/>
          </a:pPr>
          <a:r>
            <a:rPr lang="he-IL" sz="1050" b="1" i="0" u="sng" kern="1200" dirty="0">
              <a:cs typeface="ArbelMF" panose="05000000000000000000" pitchFamily="2" charset="-79"/>
            </a:rPr>
            <a:t>זמן משחק- </a:t>
          </a:r>
          <a:r>
            <a:rPr lang="he-IL" sz="1050" b="0" i="0" kern="1200" dirty="0">
              <a:cs typeface="ArbelMF" panose="05000000000000000000" pitchFamily="2" charset="-79"/>
            </a:rPr>
            <a:t>המשחק </a:t>
          </a:r>
          <a:r>
            <a:rPr lang="he-IL" sz="1050" b="0" i="0" kern="1200" dirty="0" err="1">
              <a:cs typeface="ArbelMF" panose="05000000000000000000" pitchFamily="2" charset="-79"/>
            </a:rPr>
            <a:t>הדיגטלי</a:t>
          </a:r>
          <a:r>
            <a:rPr lang="he-IL" sz="1050" b="0" i="0" kern="1200" dirty="0">
              <a:cs typeface="ArbelMF" panose="05000000000000000000" pitchFamily="2" charset="-79"/>
            </a:rPr>
            <a:t> הוא כלי נהדר לשלב כיף, קבוצתיות. נזכור שהנראה, קבוצה וחוויות משותפות הן בעלות ערך ערכי גדול, קבוצתיות הוא שמנו הראשון! אז לא לחשוש מכך שזו פעולה לא "ערכית" להפך- אם המשחק מעודד שיתוף פעולה, חשיבה ואף יכול לעורר מספר שאלות לדיון- הרווחנו בגדול. לפני שנקיים משחק נבחון כי הוא מאפשר מרחב בטוח, כבוד, הנאה ומשלב את כולם.</a:t>
          </a:r>
          <a:endParaRPr lang="he-IL" sz="1050" kern="1200" dirty="0">
            <a:cs typeface="ArbelMF" panose="05000000000000000000" pitchFamily="2" charset="-79"/>
          </a:endParaRPr>
        </a:p>
      </dsp:txBody>
      <dsp:txXfrm>
        <a:off x="4465537" y="2590546"/>
        <a:ext cx="4245096" cy="2383121"/>
      </dsp:txXfrm>
    </dsp:sp>
    <dsp:sp modelId="{4CF98AD8-6D21-472C-B371-325438A3D52E}">
      <dsp:nvSpPr>
        <dsp:cNvPr id="0" name=""/>
        <dsp:cNvSpPr/>
      </dsp:nvSpPr>
      <dsp:spPr>
        <a:xfrm>
          <a:off x="8410104" y="0"/>
          <a:ext cx="1243721" cy="129117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he-IL" sz="2400" kern="1200">
              <a:cs typeface="ArbelMF" panose="05000000000000000000" pitchFamily="2" charset="-79"/>
            </a:rPr>
            <a:t>בפעולה</a:t>
          </a:r>
        </a:p>
      </dsp:txBody>
      <dsp:txXfrm>
        <a:off x="8592243" y="189088"/>
        <a:ext cx="879443" cy="912999"/>
      </dsp:txXfrm>
    </dsp:sp>
    <dsp:sp modelId="{C2A3FB34-AD81-4392-A53E-6CE51A38370A}">
      <dsp:nvSpPr>
        <dsp:cNvPr id="0" name=""/>
        <dsp:cNvSpPr/>
      </dsp:nvSpPr>
      <dsp:spPr>
        <a:xfrm>
          <a:off x="1177368" y="696437"/>
          <a:ext cx="2977560" cy="1815113"/>
        </a:xfrm>
        <a:prstGeom prst="rect">
          <a:avLst/>
        </a:prstGeom>
        <a:solidFill>
          <a:schemeClr val="accent4">
            <a:tint val="40000"/>
            <a:alpha val="90000"/>
            <a:hueOff val="7241284"/>
            <a:satOff val="-34163"/>
            <a:lumOff val="-1234"/>
            <a:alphaOff val="0"/>
          </a:schemeClr>
        </a:solidFill>
        <a:ln w="12700" cap="flat" cmpd="sng" algn="ctr">
          <a:solidFill>
            <a:schemeClr val="accent4">
              <a:tint val="40000"/>
              <a:alpha val="90000"/>
              <a:hueOff val="7241284"/>
              <a:satOff val="-34163"/>
              <a:lumOff val="-123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0" bIns="78232" numCol="1" spcCol="1270" anchor="ctr" anchorCtr="0">
          <a:noAutofit/>
        </a:bodyPr>
        <a:lstStyle/>
        <a:p>
          <a:pPr marL="0" lvl="0" indent="0" algn="ctr" defTabSz="466725" rtl="1">
            <a:lnSpc>
              <a:spcPct val="90000"/>
            </a:lnSpc>
            <a:spcBef>
              <a:spcPct val="0"/>
            </a:spcBef>
            <a:spcAft>
              <a:spcPct val="35000"/>
            </a:spcAft>
            <a:buNone/>
          </a:pPr>
          <a:r>
            <a:rPr lang="he-IL" sz="1050" kern="1200" dirty="0">
              <a:cs typeface="ArbelMF" panose="05000000000000000000" pitchFamily="2" charset="-79"/>
            </a:rPr>
            <a:t>מחוות קטנות, אין צורך לקיים כל הזמן קשר אישי/בין לבין עם כל אחד מהחניכים, כל הזמן, אלא להגדיר שכל </a:t>
          </a:r>
          <a:r>
            <a:rPr lang="he-IL" sz="1050" kern="1200" dirty="0" err="1">
              <a:cs typeface="ArbelMF" panose="05000000000000000000" pitchFamily="2" charset="-79"/>
            </a:rPr>
            <a:t>חניכ.ה</a:t>
          </a:r>
          <a:r>
            <a:rPr lang="he-IL" sz="1050" kern="1200" dirty="0">
              <a:cs typeface="ArbelMF" panose="05000000000000000000" pitchFamily="2" charset="-79"/>
            </a:rPr>
            <a:t> מקבלת חוויה שהיא </a:t>
          </a:r>
          <a:r>
            <a:rPr lang="he-IL" sz="1050" kern="1200" dirty="0" err="1">
              <a:cs typeface="ArbelMF" panose="05000000000000000000" pitchFamily="2" charset="-79"/>
            </a:rPr>
            <a:t>נראת</a:t>
          </a:r>
          <a:r>
            <a:rPr lang="he-IL" sz="1050" kern="1200" dirty="0">
              <a:cs typeface="ArbelMF" panose="05000000000000000000" pitchFamily="2" charset="-79"/>
            </a:rPr>
            <a:t> בה אחת לשבוע בין אם באופן אישי, בקבוצה קטנה, בהודעה מיני משחקים </a:t>
          </a:r>
          <a:r>
            <a:rPr lang="he-IL" sz="1050" kern="1200" dirty="0" err="1">
              <a:cs typeface="ArbelMF" panose="05000000000000000000" pitchFamily="2" charset="-79"/>
            </a:rPr>
            <a:t>בוואטספ</a:t>
          </a:r>
          <a:r>
            <a:rPr lang="he-IL" sz="1050" kern="1200" dirty="0">
              <a:cs typeface="ArbelMF" panose="05000000000000000000" pitchFamily="2" charset="-79"/>
            </a:rPr>
            <a:t> לקבוצה</a:t>
          </a:r>
        </a:p>
      </dsp:txBody>
      <dsp:txXfrm>
        <a:off x="1177368" y="696437"/>
        <a:ext cx="2456487" cy="1815113"/>
      </dsp:txXfrm>
    </dsp:sp>
    <dsp:sp modelId="{A2B25572-02BE-40CC-A605-E28C14F4A012}">
      <dsp:nvSpPr>
        <dsp:cNvPr id="0" name=""/>
        <dsp:cNvSpPr/>
      </dsp:nvSpPr>
      <dsp:spPr>
        <a:xfrm>
          <a:off x="1174173" y="2541628"/>
          <a:ext cx="2990255" cy="2116057"/>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0" bIns="78232" numCol="1" spcCol="1270" anchor="ctr" anchorCtr="0">
          <a:noAutofit/>
        </a:bodyPr>
        <a:lstStyle/>
        <a:p>
          <a:pPr marL="0" lvl="0" indent="0" algn="ctr" defTabSz="466725" rtl="1">
            <a:lnSpc>
              <a:spcPct val="90000"/>
            </a:lnSpc>
            <a:spcBef>
              <a:spcPct val="0"/>
            </a:spcBef>
            <a:spcAft>
              <a:spcPct val="35000"/>
            </a:spcAft>
            <a:buNone/>
          </a:pPr>
          <a:r>
            <a:rPr lang="he-IL" sz="1050" b="1" u="sng" kern="1200" dirty="0">
              <a:cs typeface="ArbelMF" panose="05000000000000000000" pitchFamily="2" charset="-79"/>
            </a:rPr>
            <a:t>איך עושים את זה? </a:t>
          </a:r>
        </a:p>
        <a:p>
          <a:pPr marL="0" lvl="0" indent="0" algn="r" defTabSz="466725" rtl="1">
            <a:lnSpc>
              <a:spcPct val="90000"/>
            </a:lnSpc>
            <a:spcBef>
              <a:spcPct val="0"/>
            </a:spcBef>
            <a:spcAft>
              <a:spcPct val="35000"/>
            </a:spcAft>
            <a:buNone/>
          </a:pPr>
          <a:r>
            <a:rPr lang="he-IL" sz="1050" kern="1200" dirty="0">
              <a:cs typeface="ArbelMF" panose="05000000000000000000" pitchFamily="2" charset="-79"/>
            </a:rPr>
            <a:t>לחגוג יום הולדת בזום, </a:t>
          </a:r>
          <a:r>
            <a:rPr lang="he-IL" sz="1050" kern="1200" dirty="0" err="1">
              <a:cs typeface="ArbelMF" panose="05000000000000000000" pitchFamily="2" charset="-79"/>
            </a:rPr>
            <a:t>בווטסאפ</a:t>
          </a:r>
          <a:r>
            <a:rPr lang="en-US" sz="1050" kern="1200" dirty="0">
              <a:cs typeface="ArbelMF" panose="05000000000000000000" pitchFamily="2" charset="-79"/>
            </a:rPr>
            <a:t> </a:t>
          </a:r>
        </a:p>
        <a:p>
          <a:pPr marL="0" lvl="0" indent="0" algn="r" defTabSz="466725" rtl="1">
            <a:lnSpc>
              <a:spcPct val="90000"/>
            </a:lnSpc>
            <a:spcBef>
              <a:spcPct val="0"/>
            </a:spcBef>
            <a:spcAft>
              <a:spcPct val="35000"/>
            </a:spcAft>
            <a:buFont typeface="Symbol" panose="05050102010706020507" pitchFamily="18" charset="2"/>
            <a:buNone/>
          </a:pPr>
          <a:r>
            <a:rPr lang="he-IL" sz="1050" kern="1200" dirty="0" err="1">
              <a:cs typeface="ArbelMF" panose="05000000000000000000" pitchFamily="2" charset="-79"/>
            </a:rPr>
            <a:t>חניך.ה</a:t>
          </a:r>
          <a:r>
            <a:rPr lang="he-IL" sz="1050" kern="1200" dirty="0">
              <a:cs typeface="ArbelMF" panose="05000000000000000000" pitchFamily="2" charset="-79"/>
            </a:rPr>
            <a:t> </a:t>
          </a:r>
          <a:r>
            <a:rPr lang="he-IL" sz="1050" kern="1200" dirty="0" err="1">
              <a:cs typeface="ArbelMF" panose="05000000000000000000" pitchFamily="2" charset="-79"/>
            </a:rPr>
            <a:t>שאוהב.ת</a:t>
          </a:r>
          <a:r>
            <a:rPr lang="he-IL" sz="1050" kern="1200" dirty="0">
              <a:cs typeface="ArbelMF" panose="05000000000000000000" pitchFamily="2" charset="-79"/>
            </a:rPr>
            <a:t> בישול/ אפייה- לשלוח </a:t>
          </a:r>
          <a:r>
            <a:rPr lang="he-IL" sz="1050" kern="1200" dirty="0" err="1">
              <a:cs typeface="ArbelMF" panose="05000000000000000000" pitchFamily="2" charset="-79"/>
            </a:rPr>
            <a:t>לו.ה</a:t>
          </a:r>
          <a:r>
            <a:rPr lang="he-IL" sz="1050" kern="1200" dirty="0">
              <a:cs typeface="ArbelMF" panose="05000000000000000000" pitchFamily="2" charset="-79"/>
            </a:rPr>
            <a:t> לינק למתכון ממש מגניב שראיתי, להזמין </a:t>
          </a:r>
          <a:r>
            <a:rPr lang="he-IL" sz="1050" kern="1200" dirty="0" err="1">
              <a:cs typeface="ArbelMF" panose="05000000000000000000" pitchFamily="2" charset="-79"/>
            </a:rPr>
            <a:t>אותו.ה</a:t>
          </a:r>
          <a:r>
            <a:rPr lang="he-IL" sz="1050" kern="1200" dirty="0">
              <a:cs typeface="ArbelMF" panose="05000000000000000000" pitchFamily="2" charset="-79"/>
            </a:rPr>
            <a:t> ללמד את הקבוצה </a:t>
          </a:r>
          <a:r>
            <a:rPr lang="en-US" sz="1050" kern="1200" dirty="0">
              <a:cs typeface="ArbelMF" panose="05000000000000000000" pitchFamily="2" charset="-79"/>
            </a:rPr>
            <a:t> </a:t>
          </a:r>
        </a:p>
        <a:p>
          <a:pPr marL="0" lvl="0" indent="0" algn="r" defTabSz="466725" rtl="1">
            <a:lnSpc>
              <a:spcPct val="90000"/>
            </a:lnSpc>
            <a:spcBef>
              <a:spcPct val="0"/>
            </a:spcBef>
            <a:spcAft>
              <a:spcPct val="35000"/>
            </a:spcAft>
            <a:buFont typeface="Symbol" panose="05050102010706020507" pitchFamily="18" charset="2"/>
            <a:buNone/>
          </a:pPr>
          <a:r>
            <a:rPr lang="he-IL" sz="1050" kern="1200" dirty="0">
              <a:cs typeface="ArbelMF" panose="05000000000000000000" pitchFamily="2" charset="-79"/>
            </a:rPr>
            <a:t>דף קשר קבוצתי</a:t>
          </a:r>
          <a:r>
            <a:rPr lang="en-US" sz="1050" kern="1200" dirty="0">
              <a:cs typeface="ArbelMF" panose="05000000000000000000" pitchFamily="2" charset="-79"/>
            </a:rPr>
            <a:t> </a:t>
          </a:r>
          <a:endParaRPr lang="he-IL" sz="1050" kern="1200" dirty="0">
            <a:cs typeface="ArbelMF" panose="05000000000000000000" pitchFamily="2" charset="-79"/>
          </a:endParaRPr>
        </a:p>
        <a:p>
          <a:pPr marL="0" lvl="0" indent="0" algn="r" defTabSz="466725" rtl="1">
            <a:lnSpc>
              <a:spcPct val="90000"/>
            </a:lnSpc>
            <a:spcBef>
              <a:spcPct val="0"/>
            </a:spcBef>
            <a:spcAft>
              <a:spcPct val="35000"/>
            </a:spcAft>
            <a:buFont typeface="Symbol" panose="05050102010706020507" pitchFamily="18" charset="2"/>
            <a:buNone/>
          </a:pPr>
          <a:r>
            <a:rPr lang="he-IL" sz="1050" kern="1200" dirty="0">
              <a:cs typeface="ArbelMF" panose="05000000000000000000" pitchFamily="2" charset="-79"/>
            </a:rPr>
            <a:t>טקסים קבוצתיים: פתיחת יום וסיכום יום </a:t>
          </a:r>
        </a:p>
        <a:p>
          <a:pPr marL="0" lvl="0" indent="0" algn="ctr" defTabSz="466725" rtl="1">
            <a:lnSpc>
              <a:spcPct val="90000"/>
            </a:lnSpc>
            <a:spcBef>
              <a:spcPct val="0"/>
            </a:spcBef>
            <a:spcAft>
              <a:spcPct val="35000"/>
            </a:spcAft>
            <a:buNone/>
          </a:pPr>
          <a:endParaRPr lang="he-IL" sz="1050" kern="1200" dirty="0">
            <a:cs typeface="ArbelMF" panose="05000000000000000000" pitchFamily="2" charset="-79"/>
          </a:endParaRPr>
        </a:p>
      </dsp:txBody>
      <dsp:txXfrm>
        <a:off x="1174173" y="2541628"/>
        <a:ext cx="2466960" cy="2116057"/>
      </dsp:txXfrm>
    </dsp:sp>
    <dsp:sp modelId="{C08173D7-D913-40A2-961A-18BA1CA32D03}">
      <dsp:nvSpPr>
        <dsp:cNvPr id="0" name=""/>
        <dsp:cNvSpPr/>
      </dsp:nvSpPr>
      <dsp:spPr>
        <a:xfrm>
          <a:off x="2968166" y="1383"/>
          <a:ext cx="1212791" cy="1130745"/>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rtl="1">
            <a:lnSpc>
              <a:spcPct val="90000"/>
            </a:lnSpc>
            <a:spcBef>
              <a:spcPct val="0"/>
            </a:spcBef>
            <a:spcAft>
              <a:spcPct val="35000"/>
            </a:spcAft>
            <a:buNone/>
          </a:pPr>
          <a:r>
            <a:rPr lang="he-IL" sz="2800" kern="1200">
              <a:cs typeface="ArbelMF" panose="05000000000000000000" pitchFamily="2" charset="-79"/>
            </a:rPr>
            <a:t>בין לבין </a:t>
          </a:r>
        </a:p>
      </dsp:txBody>
      <dsp:txXfrm>
        <a:off x="3145775" y="166977"/>
        <a:ext cx="857573" cy="79955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28" tIns="45714" rIns="91428" bIns="45714" rtlCol="1"/>
          <a:lstStyle>
            <a:lvl1pPr algn="r">
              <a:defRPr sz="1200"/>
            </a:lvl1pPr>
          </a:lstStyle>
          <a:p>
            <a:endParaRPr lang="he-IL"/>
          </a:p>
        </p:txBody>
      </p:sp>
      <p:sp>
        <p:nvSpPr>
          <p:cNvPr id="3" name="מציין מיקום של תאריך 2"/>
          <p:cNvSpPr>
            <a:spLocks noGrp="1"/>
          </p:cNvSpPr>
          <p:nvPr>
            <p:ph type="dt" idx="1"/>
          </p:nvPr>
        </p:nvSpPr>
        <p:spPr>
          <a:xfrm>
            <a:off x="1589" y="0"/>
            <a:ext cx="2971800" cy="458788"/>
          </a:xfrm>
          <a:prstGeom prst="rect">
            <a:avLst/>
          </a:prstGeom>
        </p:spPr>
        <p:txBody>
          <a:bodyPr vert="horz" lIns="91428" tIns="45714" rIns="91428" bIns="45714" rtlCol="1"/>
          <a:lstStyle>
            <a:lvl1pPr algn="l">
              <a:defRPr sz="1200"/>
            </a:lvl1pPr>
          </a:lstStyle>
          <a:p>
            <a:fld id="{B8F501A3-2CAD-4D1C-B2FA-882A7FDE84B8}" type="datetimeFigureOut">
              <a:rPr lang="he-IL" smtClean="0"/>
              <a:t>ב'/כסלו/תשפ"א</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28" tIns="45714" rIns="91428" bIns="45714"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28" tIns="45714" rIns="91428" bIns="45714"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28" tIns="45714" rIns="91428" bIns="45714"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9" y="8685213"/>
            <a:ext cx="2971800" cy="458787"/>
          </a:xfrm>
          <a:prstGeom prst="rect">
            <a:avLst/>
          </a:prstGeom>
        </p:spPr>
        <p:txBody>
          <a:bodyPr vert="horz" lIns="91428" tIns="45714" rIns="91428" bIns="45714" rtlCol="1" anchor="b"/>
          <a:lstStyle>
            <a:lvl1pPr algn="l">
              <a:defRPr sz="1200"/>
            </a:lvl1pPr>
          </a:lstStyle>
          <a:p>
            <a:fld id="{B7AB5458-310B-4610-8C76-1E5BABC31A1A}" type="slidenum">
              <a:rPr lang="he-IL" smtClean="0"/>
              <a:t>‹#›</a:t>
            </a:fld>
            <a:endParaRPr lang="he-IL"/>
          </a:p>
        </p:txBody>
      </p:sp>
    </p:spTree>
    <p:extLst>
      <p:ext uri="{BB962C8B-B14F-4D97-AF65-F5344CB8AC3E}">
        <p14:creationId xmlns:p14="http://schemas.microsoft.com/office/powerpoint/2010/main" val="12352290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5"/>
          </p:nvPr>
        </p:nvSpPr>
        <p:spPr/>
        <p:txBody>
          <a:bodyPr/>
          <a:lstStyle/>
          <a:p>
            <a:fld id="{B7AB5458-310B-4610-8C76-1E5BABC31A1A}" type="slidenum">
              <a:rPr lang="he-IL" smtClean="0"/>
              <a:t>2</a:t>
            </a:fld>
            <a:endParaRPr lang="he-IL"/>
          </a:p>
        </p:txBody>
      </p:sp>
    </p:spTree>
    <p:extLst>
      <p:ext uri="{BB962C8B-B14F-4D97-AF65-F5344CB8AC3E}">
        <p14:creationId xmlns:p14="http://schemas.microsoft.com/office/powerpoint/2010/main" val="564955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5"/>
          </p:nvPr>
        </p:nvSpPr>
        <p:spPr/>
        <p:txBody>
          <a:bodyPr/>
          <a:lstStyle/>
          <a:p>
            <a:fld id="{B7AB5458-310B-4610-8C76-1E5BABC31A1A}" type="slidenum">
              <a:rPr lang="he-IL" smtClean="0"/>
              <a:t>10</a:t>
            </a:fld>
            <a:endParaRPr lang="he-IL"/>
          </a:p>
        </p:txBody>
      </p:sp>
    </p:spTree>
    <p:extLst>
      <p:ext uri="{BB962C8B-B14F-4D97-AF65-F5344CB8AC3E}">
        <p14:creationId xmlns:p14="http://schemas.microsoft.com/office/powerpoint/2010/main" val="1271198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37BDF21-37B4-449F-8792-FCCE558820A2}"/>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BE2221F3-44EF-4039-A479-1EE8E1692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1AEF529-8C02-4897-B318-F738B2CFDE65}"/>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66762079-30E9-49CB-8643-C28D9E64EFC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6C5D529-6D9B-4C75-9AB4-2B667CD028F5}"/>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48115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68E3686-16A6-4691-93DF-1B85F90B7AA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E104F02-AFD7-485C-95D3-2A12ADE59A98}"/>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9BB5F20-2292-4FE4-B8EF-E56E150F1248}"/>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A02B830F-FE51-4336-B2F6-9AFF99BD333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353ABBC-3B40-4DEA-8976-D3703EE952D4}"/>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337731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DE6734DC-80AD-403C-8741-D8A8453207EF}"/>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657DE41-8FFC-46F2-9B4C-15767286B513}"/>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B0E9C95-9E7A-4FE6-99BA-F193E95A28CC}"/>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835E3C76-A3C1-4275-ADD7-090E9185C8F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8A5E074-D8E8-4BF9-A14F-93825F985D3D}"/>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4162434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0B8A374-F293-4F39-808E-0D9B7AEB187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442761D-E73F-439D-A8CC-13B5FA763D00}"/>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2F5DCBC-4263-4E43-893D-09C222E8EB3D}"/>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D8147CAE-62AC-4AB4-AF6B-DDA07AC4367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5AC4FF9-5952-4E55-AC35-9A9101F2CCC8}"/>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25066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C46FD6-BD94-4C5E-A3D0-436FCF142F8C}"/>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C2AEB2F-5B21-4910-BA7E-70B7D53ACE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75170791-2A00-4C31-817A-018679775AE4}"/>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79E9E774-0530-464B-92A4-F3576D2CCA1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7FA4BB6-03E4-4450-8B5E-6DC2A69903AF}"/>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367750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81D681F-4A3A-4D47-B17B-0094AF58D29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C4387A7-E214-4635-A1C8-91BD35D95B2E}"/>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70779F6-906A-4824-9ACE-E7F503C521A5}"/>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9FEF3BC8-9B4D-487C-9F20-48E18BD826C9}"/>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6" name="מציין מיקום של כותרת תחתונה 5">
            <a:extLst>
              <a:ext uri="{FF2B5EF4-FFF2-40B4-BE49-F238E27FC236}">
                <a16:creationId xmlns:a16="http://schemas.microsoft.com/office/drawing/2014/main" id="{F8E6C42E-592B-4509-81CF-329E79B142F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F2100EB-52B9-4EDB-8B46-2CD991824942}"/>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79534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2ECA219-B4DD-4BE2-94BE-159E667BD964}"/>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83A4992-56CD-4D8E-9348-B845C0D28C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80F214B1-C5BE-424C-AE98-CE76D48C20AC}"/>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F340A7BB-037A-4F0D-B299-7AF5EB4C66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5DEF515-2CB3-4888-9EB1-F38A2D04D0C0}"/>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3871EA5-553A-41BF-B0AB-0E124E44CB88}"/>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8" name="מציין מיקום של כותרת תחתונה 7">
            <a:extLst>
              <a:ext uri="{FF2B5EF4-FFF2-40B4-BE49-F238E27FC236}">
                <a16:creationId xmlns:a16="http://schemas.microsoft.com/office/drawing/2014/main" id="{9538EDDF-2973-40A5-8330-FF12AA05FF9F}"/>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9A74269-D7E5-4C95-972E-A6569E9D3C81}"/>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349640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BFDDAD-636C-46EB-A3C1-FC756BF52D6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171AC06-7BFD-4E03-B332-AF10D944BD6C}"/>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4" name="מציין מיקום של כותרת תחתונה 3">
            <a:extLst>
              <a:ext uri="{FF2B5EF4-FFF2-40B4-BE49-F238E27FC236}">
                <a16:creationId xmlns:a16="http://schemas.microsoft.com/office/drawing/2014/main" id="{3083738A-A6ED-42BC-993F-7AD8EE4FF521}"/>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25E5CB4-3BCA-4915-BC5B-5B4D00EE4F48}"/>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115075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52432FD9-B83A-4E6F-A13C-6FF7126AA882}"/>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3" name="מציין מיקום של כותרת תחתונה 2">
            <a:extLst>
              <a:ext uri="{FF2B5EF4-FFF2-40B4-BE49-F238E27FC236}">
                <a16:creationId xmlns:a16="http://schemas.microsoft.com/office/drawing/2014/main" id="{7EA527E5-6FE4-476B-9B04-481376B05ED6}"/>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0AF33CDD-D9F3-4780-876D-2A91481690CF}"/>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374783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62F7578-9B72-4AC8-A81B-00E3920FB26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18FF2C0-8A0A-4D0B-A02F-FE74C7C511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05991035-3F2C-4CD0-8916-DAF98EE5C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2A66C05-4E27-4F2B-A3AC-4EA22686EA08}"/>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6" name="מציין מיקום של כותרת תחתונה 5">
            <a:extLst>
              <a:ext uri="{FF2B5EF4-FFF2-40B4-BE49-F238E27FC236}">
                <a16:creationId xmlns:a16="http://schemas.microsoft.com/office/drawing/2014/main" id="{7A3680CD-8030-4120-B9DD-6A11B6ABE13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0DB29C2-3648-4043-88B9-D4811BF2B10F}"/>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1889010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13BF0F-71BB-4E2E-8DCD-FB3D16F9AE9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22AEA757-6462-4AD4-AA57-AEED3BC86F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6CBE76A5-BD2A-4541-BDD9-69C1D5F67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A1DB517-A683-473C-AB17-505693402FE5}"/>
              </a:ext>
            </a:extLst>
          </p:cNvPr>
          <p:cNvSpPr>
            <a:spLocks noGrp="1"/>
          </p:cNvSpPr>
          <p:nvPr>
            <p:ph type="dt" sz="half" idx="10"/>
          </p:nvPr>
        </p:nvSpPr>
        <p:spPr/>
        <p:txBody>
          <a:bodyPr/>
          <a:lstStyle/>
          <a:p>
            <a:fld id="{E310CD03-8075-4572-8360-813F6D62D0B0}" type="datetimeFigureOut">
              <a:rPr lang="he-IL" smtClean="0"/>
              <a:t>ב'/כסלו/תשפ"א</a:t>
            </a:fld>
            <a:endParaRPr lang="he-IL"/>
          </a:p>
        </p:txBody>
      </p:sp>
      <p:sp>
        <p:nvSpPr>
          <p:cNvPr id="6" name="מציין מיקום של כותרת תחתונה 5">
            <a:extLst>
              <a:ext uri="{FF2B5EF4-FFF2-40B4-BE49-F238E27FC236}">
                <a16:creationId xmlns:a16="http://schemas.microsoft.com/office/drawing/2014/main" id="{CDBBBE3F-7246-47E1-B6CE-F4BC4364600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0E07FA0-C6DA-4B8D-B256-810A003C06AA}"/>
              </a:ext>
            </a:extLst>
          </p:cNvPr>
          <p:cNvSpPr>
            <a:spLocks noGrp="1"/>
          </p:cNvSpPr>
          <p:nvPr>
            <p:ph type="sldNum" sz="quarter" idx="12"/>
          </p:nvPr>
        </p:nvSpPr>
        <p:spPr/>
        <p:txBody>
          <a:bodyPr/>
          <a:lstStyle/>
          <a:p>
            <a:fld id="{58DDFF27-34F3-4670-BBA0-3BD7613F881E}" type="slidenum">
              <a:rPr lang="he-IL" smtClean="0"/>
              <a:t>‹#›</a:t>
            </a:fld>
            <a:endParaRPr lang="he-IL"/>
          </a:p>
        </p:txBody>
      </p:sp>
    </p:spTree>
    <p:extLst>
      <p:ext uri="{BB962C8B-B14F-4D97-AF65-F5344CB8AC3E}">
        <p14:creationId xmlns:p14="http://schemas.microsoft.com/office/powerpoint/2010/main" val="225213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79AA50E-DFF2-4589-BEFE-D57CE06B2EA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352C52A-19F7-4CE6-9705-739A62F1C0F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A005C13-838E-47A7-BDBD-405414E32E8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10CD03-8075-4572-8360-813F6D62D0B0}" type="datetimeFigureOut">
              <a:rPr lang="he-IL" smtClean="0"/>
              <a:t>ב'/כסלו/תשפ"א</a:t>
            </a:fld>
            <a:endParaRPr lang="he-IL"/>
          </a:p>
        </p:txBody>
      </p:sp>
      <p:sp>
        <p:nvSpPr>
          <p:cNvPr id="5" name="מציין מיקום של כותרת תחתונה 4">
            <a:extLst>
              <a:ext uri="{FF2B5EF4-FFF2-40B4-BE49-F238E27FC236}">
                <a16:creationId xmlns:a16="http://schemas.microsoft.com/office/drawing/2014/main" id="{9A3751A3-66D6-4C5B-96FD-201F20299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ADB5E68-C9DD-43A4-9236-312A1F023C7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DDFF27-34F3-4670-BBA0-3BD7613F881E}" type="slidenum">
              <a:rPr lang="he-IL" smtClean="0"/>
              <a:t>‹#›</a:t>
            </a:fld>
            <a:endParaRPr lang="he-IL"/>
          </a:p>
        </p:txBody>
      </p:sp>
    </p:spTree>
    <p:extLst>
      <p:ext uri="{BB962C8B-B14F-4D97-AF65-F5344CB8AC3E}">
        <p14:creationId xmlns:p14="http://schemas.microsoft.com/office/powerpoint/2010/main" val="1959950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3.xml"/><Relationship Id="rId7" Type="http://schemas.openxmlformats.org/officeDocument/2006/relationships/image" Target="../media/image8.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5.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qO6sxIFIJ_M?feature=oembed" TargetMode="External"/><Relationship Id="rId5" Type="http://schemas.microsoft.com/office/2007/relationships/hdphoto" Target="../media/hdphoto1.wdp"/><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i6PGuZU5Y7g?feature=oembed"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microsoft.com/office/2007/relationships/diagramDrawing" Target="../diagrams/drawing5.xml"/><Relationship Id="rId3" Type="http://schemas.microsoft.com/office/2007/relationships/hdphoto" Target="../media/hdphoto1.wdp"/><Relationship Id="rId7" Type="http://schemas.openxmlformats.org/officeDocument/2006/relationships/diagramColors" Target="../diagrams/colors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27AD324-A5C4-4C0C-8063-74FC0985BCDB}"/>
              </a:ext>
            </a:extLst>
          </p:cNvPr>
          <p:cNvSpPr>
            <a:spLocks noGrp="1"/>
          </p:cNvSpPr>
          <p:nvPr>
            <p:ph type="title"/>
          </p:nvPr>
        </p:nvSpPr>
        <p:spPr>
          <a:xfrm>
            <a:off x="57151" y="177800"/>
            <a:ext cx="12068174" cy="3098800"/>
          </a:xfrm>
        </p:spPr>
        <p:txBody>
          <a:bodyPr/>
          <a:lstStyle/>
          <a:p>
            <a:pPr algn="ctr"/>
            <a:r>
              <a:rPr lang="he-IL" b="1" dirty="0">
                <a:cs typeface="ArbelMF" panose="05000000000000000000" pitchFamily="2" charset="-79"/>
              </a:rPr>
              <a:t>מניעה והתמודדות עם התנהגויות סיכון </a:t>
            </a:r>
            <a:br>
              <a:rPr lang="he-IL" b="1" dirty="0">
                <a:cs typeface="ArbelMF" panose="05000000000000000000" pitchFamily="2" charset="-79"/>
              </a:rPr>
            </a:br>
            <a:r>
              <a:rPr lang="he-IL" sz="4400" b="1" dirty="0">
                <a:cs typeface="ArbelMF" panose="05000000000000000000" pitchFamily="2" charset="-79"/>
              </a:rPr>
              <a:t>סדנה לצוותי הנהגות </a:t>
            </a:r>
            <a:r>
              <a:rPr lang="he-IL" sz="4400" b="1" dirty="0" err="1">
                <a:cs typeface="ArbelMF" panose="05000000000000000000" pitchFamily="2" charset="-79"/>
              </a:rPr>
              <a:t>ומרכזים.ות</a:t>
            </a:r>
            <a:r>
              <a:rPr lang="he-IL" sz="4400" b="1" dirty="0">
                <a:cs typeface="ArbelMF" panose="05000000000000000000" pitchFamily="2" charset="-79"/>
              </a:rPr>
              <a:t> </a:t>
            </a:r>
            <a:endParaRPr lang="he-IL" b="1" dirty="0">
              <a:cs typeface="ArbelMF" panose="05000000000000000000" pitchFamily="2" charset="-79"/>
            </a:endParaRPr>
          </a:p>
        </p:txBody>
      </p:sp>
      <p:sp>
        <p:nvSpPr>
          <p:cNvPr id="3" name="מציין מיקום טקסט 2">
            <a:extLst>
              <a:ext uri="{FF2B5EF4-FFF2-40B4-BE49-F238E27FC236}">
                <a16:creationId xmlns:a16="http://schemas.microsoft.com/office/drawing/2014/main" id="{652768EC-460B-4F88-B972-FF2B0A0129DB}"/>
              </a:ext>
            </a:extLst>
          </p:cNvPr>
          <p:cNvSpPr>
            <a:spLocks noGrp="1"/>
          </p:cNvSpPr>
          <p:nvPr>
            <p:ph type="body" idx="1"/>
          </p:nvPr>
        </p:nvSpPr>
        <p:spPr>
          <a:xfrm>
            <a:off x="838200" y="3429000"/>
            <a:ext cx="10515600" cy="1500187"/>
          </a:xfrm>
        </p:spPr>
        <p:txBody>
          <a:bodyPr/>
          <a:lstStyle/>
          <a:p>
            <a:pPr algn="ctr"/>
            <a:r>
              <a:rPr lang="he-IL" b="1" dirty="0">
                <a:solidFill>
                  <a:schemeClr val="accent6">
                    <a:lumMod val="60000"/>
                    <a:lumOff val="40000"/>
                  </a:schemeClr>
                </a:solidFill>
                <a:cs typeface="ArbelMF" panose="05000000000000000000" pitchFamily="2" charset="-79"/>
              </a:rPr>
              <a:t>מחלקת הדרכה </a:t>
            </a:r>
          </a:p>
          <a:p>
            <a:pPr algn="ctr"/>
            <a:r>
              <a:rPr lang="he-IL" b="1" dirty="0">
                <a:solidFill>
                  <a:schemeClr val="accent6">
                    <a:lumMod val="60000"/>
                    <a:lumOff val="40000"/>
                  </a:schemeClr>
                </a:solidFill>
                <a:cs typeface="ArbelMF" panose="05000000000000000000" pitchFamily="2" charset="-79"/>
              </a:rPr>
              <a:t>דניאל </a:t>
            </a:r>
            <a:r>
              <a:rPr lang="he-IL" b="1" dirty="0" err="1">
                <a:solidFill>
                  <a:schemeClr val="accent6">
                    <a:lumMod val="60000"/>
                    <a:lumOff val="40000"/>
                  </a:schemeClr>
                </a:solidFill>
                <a:cs typeface="ArbelMF" panose="05000000000000000000" pitchFamily="2" charset="-79"/>
              </a:rPr>
              <a:t>ווישגרוצקי</a:t>
            </a:r>
            <a:r>
              <a:rPr lang="he-IL" b="1" dirty="0">
                <a:solidFill>
                  <a:schemeClr val="accent6">
                    <a:lumMod val="60000"/>
                    <a:lumOff val="40000"/>
                  </a:schemeClr>
                </a:solidFill>
                <a:cs typeface="ArbelMF" panose="05000000000000000000" pitchFamily="2" charset="-79"/>
              </a:rPr>
              <a:t> – הדר סקג'יו </a:t>
            </a:r>
          </a:p>
        </p:txBody>
      </p:sp>
      <p:pic>
        <p:nvPicPr>
          <p:cNvPr id="5" name="תמונה 4" descr="תמונה שמכילה טקסט, אוסף תמונות&#10;&#10;התיאור נוצר באופן אוטומטי">
            <a:extLst>
              <a:ext uri="{FF2B5EF4-FFF2-40B4-BE49-F238E27FC236}">
                <a16:creationId xmlns:a16="http://schemas.microsoft.com/office/drawing/2014/main" id="{432937EB-9FFA-4878-887C-C0AEAC2CD02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475" b="99010" l="10000" r="90000">
                        <a14:foregroundMark x1="46400" y1="9901" x2="53200" y2="12376"/>
                        <a14:foregroundMark x1="49600" y1="2970" x2="50400" y2="2970"/>
                        <a14:foregroundMark x1="50000" y1="99010" x2="50400" y2="92079"/>
                      </a14:backgroundRemoval>
                    </a14:imgEffect>
                  </a14:imgLayer>
                </a14:imgProps>
              </a:ext>
              <a:ext uri="{28A0092B-C50C-407E-A947-70E740481C1C}">
                <a14:useLocalDpi xmlns:a14="http://schemas.microsoft.com/office/drawing/2010/main" val="0"/>
              </a:ext>
            </a:extLst>
          </a:blip>
          <a:stretch>
            <a:fillRect/>
          </a:stretch>
        </p:blipFill>
        <p:spPr>
          <a:xfrm>
            <a:off x="57151" y="4822825"/>
            <a:ext cx="2381250" cy="1924050"/>
          </a:xfrm>
          <a:prstGeom prst="rect">
            <a:avLst/>
          </a:prstGeom>
        </p:spPr>
      </p:pic>
    </p:spTree>
    <p:extLst>
      <p:ext uri="{BB962C8B-B14F-4D97-AF65-F5344CB8AC3E}">
        <p14:creationId xmlns:p14="http://schemas.microsoft.com/office/powerpoint/2010/main" val="2575294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5B083A8-7610-4BC0-B5A9-7D53E10335F5}"/>
              </a:ext>
            </a:extLst>
          </p:cNvPr>
          <p:cNvSpPr>
            <a:spLocks noGrp="1"/>
          </p:cNvSpPr>
          <p:nvPr>
            <p:ph type="title"/>
          </p:nvPr>
        </p:nvSpPr>
        <p:spPr/>
        <p:txBody>
          <a:bodyPr>
            <a:normAutofit fontScale="90000"/>
          </a:bodyPr>
          <a:lstStyle/>
          <a:p>
            <a:pPr lvl="0" rtl="1"/>
            <a:br>
              <a:rPr lang="he-IL"/>
            </a:br>
            <a:r>
              <a:rPr lang="he-IL" sz="4400" b="1">
                <a:solidFill>
                  <a:schemeClr val="tx1"/>
                </a:solidFill>
                <a:cs typeface="ArbelMF" panose="05000000000000000000" pitchFamily="2" charset="-79"/>
              </a:rPr>
              <a:t>קבוצה 2</a:t>
            </a:r>
            <a:br>
              <a:rPr lang="he-IL" sz="4400">
                <a:solidFill>
                  <a:schemeClr val="tx1"/>
                </a:solidFill>
                <a:cs typeface="ArbelMF" panose="05000000000000000000" pitchFamily="2" charset="-79"/>
              </a:rPr>
            </a:br>
            <a:endParaRPr lang="he-IL"/>
          </a:p>
        </p:txBody>
      </p:sp>
      <p:sp>
        <p:nvSpPr>
          <p:cNvPr id="3" name="מציין מיקום תוכן 2">
            <a:extLst>
              <a:ext uri="{FF2B5EF4-FFF2-40B4-BE49-F238E27FC236}">
                <a16:creationId xmlns:a16="http://schemas.microsoft.com/office/drawing/2014/main" id="{A60856D7-31C0-4155-9084-97C57F31A2E1}"/>
              </a:ext>
            </a:extLst>
          </p:cNvPr>
          <p:cNvSpPr>
            <a:spLocks noGrp="1"/>
          </p:cNvSpPr>
          <p:nvPr>
            <p:ph idx="1"/>
          </p:nvPr>
        </p:nvSpPr>
        <p:spPr>
          <a:xfrm>
            <a:off x="838200" y="2643830"/>
            <a:ext cx="10730948" cy="3910841"/>
          </a:xfrm>
        </p:spPr>
        <p:txBody>
          <a:bodyPr>
            <a:normAutofit fontScale="92500" lnSpcReduction="10000"/>
          </a:bodyPr>
          <a:lstStyle/>
          <a:p>
            <a:pPr marL="0" indent="0">
              <a:buNone/>
            </a:pPr>
            <a:r>
              <a:rPr lang="he-IL">
                <a:latin typeface="David" panose="020E0502060401010101" pitchFamily="34" charset="-79"/>
                <a:cs typeface="ArbelMF" panose="05000000000000000000"/>
              </a:rPr>
              <a:t>1. מתיחת גבולות ומעבר על הנחיות – יציאה בסגר/ התקהלות/ </a:t>
            </a:r>
          </a:p>
          <a:p>
            <a:pPr marL="0" indent="0">
              <a:buNone/>
            </a:pPr>
            <a:r>
              <a:rPr lang="he-IL">
                <a:latin typeface="David" panose="020E0502060401010101" pitchFamily="34" charset="-79"/>
                <a:cs typeface="ArbelMF" panose="05000000000000000000"/>
              </a:rPr>
              <a:t>מי שלא מצטרף למפגשים 'בבעיה' – להיות חלק ממה שקרה בלילה</a:t>
            </a:r>
          </a:p>
          <a:p>
            <a:pPr marL="0" indent="0">
              <a:buNone/>
            </a:pPr>
            <a:r>
              <a:rPr lang="he-IL">
                <a:latin typeface="David" panose="020E0502060401010101" pitchFamily="34" charset="-79"/>
                <a:cs typeface="ArbelMF" panose="05000000000000000000"/>
              </a:rPr>
              <a:t>2. פריקת עול אחרי יום ארוך בזום שמובילה להתנהגות סיכונית.</a:t>
            </a:r>
          </a:p>
          <a:p>
            <a:pPr marL="0" indent="0">
              <a:buNone/>
            </a:pPr>
            <a:r>
              <a:rPr lang="he-IL">
                <a:latin typeface="David" panose="020E0502060401010101" pitchFamily="34" charset="-79"/>
                <a:cs typeface="ArbelMF" panose="05000000000000000000"/>
              </a:rPr>
              <a:t>חשיפה גדולה מאוד לרשתות חברתיות שמעודדות פעילות כזו- אתגרים, תופעות מדבקות שכולם רוצים לעשות </a:t>
            </a:r>
          </a:p>
          <a:p>
            <a:pPr marL="0" indent="0">
              <a:buNone/>
            </a:pPr>
            <a:r>
              <a:rPr lang="he-IL">
                <a:latin typeface="David" panose="020E0502060401010101" pitchFamily="34" charset="-79"/>
                <a:cs typeface="ArbelMF" panose="05000000000000000000"/>
              </a:rPr>
              <a:t>מפגש מבוסס על ערבי שתייה ולא בהכרח חניכי השכב"ג </a:t>
            </a:r>
          </a:p>
          <a:p>
            <a:pPr marL="0" indent="0">
              <a:buNone/>
            </a:pPr>
            <a:r>
              <a:rPr lang="he-IL">
                <a:latin typeface="David" panose="020E0502060401010101" pitchFamily="34" charset="-79"/>
                <a:cs typeface="ArbelMF" panose="05000000000000000000"/>
              </a:rPr>
              <a:t>3. פתיחת מוקדים בעיר בשיתוף העירייה שבהם יבלו בני הנוער </a:t>
            </a:r>
          </a:p>
          <a:p>
            <a:pPr marL="0" indent="0">
              <a:buNone/>
            </a:pPr>
            <a:r>
              <a:rPr lang="he-IL">
                <a:latin typeface="David" panose="020E0502060401010101" pitchFamily="34" charset="-79"/>
                <a:cs typeface="ArbelMF" panose="05000000000000000000"/>
              </a:rPr>
              <a:t>סיירת הורים ברחובות כמענה לנעשה בלילות</a:t>
            </a:r>
          </a:p>
          <a:p>
            <a:pPr marL="0" indent="0">
              <a:buNone/>
            </a:pPr>
            <a:r>
              <a:rPr lang="he-IL">
                <a:latin typeface="David" panose="020E0502060401010101" pitchFamily="34" charset="-79"/>
                <a:cs typeface="ArbelMF" panose="05000000000000000000"/>
              </a:rPr>
              <a:t>שיח פתוח עם הילידים על הסוגיות האלה</a:t>
            </a:r>
          </a:p>
          <a:p>
            <a:pPr marL="0" indent="0">
              <a:buNone/>
            </a:pPr>
            <a:endParaRPr lang="he-IL">
              <a:latin typeface="David" panose="020E0502060401010101" pitchFamily="34" charset="-79"/>
              <a:cs typeface="ArbelMF" panose="05000000000000000000"/>
            </a:endParaRPr>
          </a:p>
          <a:p>
            <a:pPr marL="0" indent="0">
              <a:buNone/>
            </a:pPr>
            <a:endParaRPr lang="he-IL">
              <a:latin typeface="David" panose="020E0502060401010101" pitchFamily="34" charset="-79"/>
              <a:cs typeface="ArbelMF" panose="05000000000000000000"/>
            </a:endParaRPr>
          </a:p>
          <a:p>
            <a:pPr marL="0" indent="0">
              <a:buNone/>
            </a:pPr>
            <a:endParaRPr lang="he-IL">
              <a:latin typeface="David" panose="020E0502060401010101" pitchFamily="34" charset="-79"/>
              <a:cs typeface="ArbelMF" panose="05000000000000000000"/>
            </a:endParaRPr>
          </a:p>
        </p:txBody>
      </p:sp>
      <p:grpSp>
        <p:nvGrpSpPr>
          <p:cNvPr id="4" name="קבוצה 3">
            <a:extLst>
              <a:ext uri="{FF2B5EF4-FFF2-40B4-BE49-F238E27FC236}">
                <a16:creationId xmlns:a16="http://schemas.microsoft.com/office/drawing/2014/main" id="{7D43D0BB-3BE8-47FA-9F9C-BE3E7FB17188}"/>
              </a:ext>
            </a:extLst>
          </p:cNvPr>
          <p:cNvGrpSpPr/>
          <p:nvPr/>
        </p:nvGrpSpPr>
        <p:grpSpPr>
          <a:xfrm>
            <a:off x="99391" y="178443"/>
            <a:ext cx="2646232" cy="2763540"/>
            <a:chOff x="1750060" y="95"/>
            <a:chExt cx="1747506" cy="2008628"/>
          </a:xfrm>
        </p:grpSpPr>
        <p:sp>
          <p:nvSpPr>
            <p:cNvPr id="5" name="משושה 4">
              <a:extLst>
                <a:ext uri="{FF2B5EF4-FFF2-40B4-BE49-F238E27FC236}">
                  <a16:creationId xmlns:a16="http://schemas.microsoft.com/office/drawing/2014/main" id="{22355D1C-C848-4450-9CC5-C8A63EA0995C}"/>
                </a:ext>
              </a:extLst>
            </p:cNvPr>
            <p:cNvSpPr/>
            <p:nvPr/>
          </p:nvSpPr>
          <p:spPr>
            <a:xfrm rot="5400000">
              <a:off x="1619499" y="130656"/>
              <a:ext cx="2008628" cy="1747506"/>
            </a:xfrm>
            <a:prstGeom prst="hexagon">
              <a:avLst>
                <a:gd name="adj" fmla="val 25000"/>
                <a:gd name="vf" fmla="val 115470"/>
              </a:avLst>
            </a:prstGeom>
          </p:spPr>
          <p:style>
            <a:lnRef idx="2">
              <a:schemeClr val="lt1">
                <a:hueOff val="0"/>
                <a:satOff val="0"/>
                <a:lumOff val="0"/>
                <a:alphaOff val="0"/>
              </a:schemeClr>
            </a:lnRef>
            <a:fillRef idx="1">
              <a:schemeClr val="accent4">
                <a:hueOff val="1960178"/>
                <a:satOff val="-8155"/>
                <a:lumOff val="1922"/>
                <a:alphaOff val="0"/>
              </a:schemeClr>
            </a:fillRef>
            <a:effectRef idx="0">
              <a:schemeClr val="accent4">
                <a:hueOff val="1960178"/>
                <a:satOff val="-8155"/>
                <a:lumOff val="1922"/>
                <a:alphaOff val="0"/>
              </a:schemeClr>
            </a:effectRef>
            <a:fontRef idx="minor">
              <a:schemeClr val="lt1"/>
            </a:fontRef>
          </p:style>
        </p:sp>
        <p:sp>
          <p:nvSpPr>
            <p:cNvPr id="6" name="משושה 4">
              <a:extLst>
                <a:ext uri="{FF2B5EF4-FFF2-40B4-BE49-F238E27FC236}">
                  <a16:creationId xmlns:a16="http://schemas.microsoft.com/office/drawing/2014/main" id="{DAA6062E-930D-49EA-8237-A0B51F145779}"/>
                </a:ext>
              </a:extLst>
            </p:cNvPr>
            <p:cNvSpPr txBox="1"/>
            <p:nvPr/>
          </p:nvSpPr>
          <p:spPr>
            <a:xfrm>
              <a:off x="2022380" y="313106"/>
              <a:ext cx="1202866" cy="1382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2000" kern="1200">
                  <a:solidFill>
                    <a:schemeClr val="tx1"/>
                  </a:solidFill>
                  <a:latin typeface="Gisha" panose="020B0502040204020203" pitchFamily="34" charset="-79"/>
                  <a:cs typeface="ArbelMF" panose="05000000000000000000" pitchFamily="2" charset="-79"/>
                </a:rPr>
                <a:t>התנהגויות מסכנות הנובעות מלחץ חברתי (אלכוהול, התנהגות מינית, "משימות") </a:t>
              </a:r>
              <a:endParaRPr lang="he-IL" sz="2000" kern="1200">
                <a:solidFill>
                  <a:schemeClr val="tx1"/>
                </a:solidFill>
                <a:cs typeface="ArbelMF" panose="05000000000000000000" pitchFamily="2" charset="-79"/>
              </a:endParaRPr>
            </a:p>
          </p:txBody>
        </p:sp>
      </p:grpSp>
      <p:sp>
        <p:nvSpPr>
          <p:cNvPr id="8" name="מציין מיקום תוכן 2">
            <a:extLst>
              <a:ext uri="{FF2B5EF4-FFF2-40B4-BE49-F238E27FC236}">
                <a16:creationId xmlns:a16="http://schemas.microsoft.com/office/drawing/2014/main" id="{50D8CB01-B2F5-451B-AE67-02C56A27691E}"/>
              </a:ext>
            </a:extLst>
          </p:cNvPr>
          <p:cNvSpPr txBox="1">
            <a:spLocks/>
          </p:cNvSpPr>
          <p:nvPr/>
        </p:nvSpPr>
        <p:spPr>
          <a:xfrm>
            <a:off x="2971801" y="1504950"/>
            <a:ext cx="8848724" cy="1325563"/>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he-IL" sz="2000">
                <a:cs typeface="ArbelMF" panose="05000000000000000000" pitchFamily="2" charset="-79"/>
              </a:rPr>
              <a:t>באיזה אופן התחום הזה בא לידי ביטוי בתקופה הזאת- איך, מתי, איפה</a:t>
            </a:r>
          </a:p>
          <a:p>
            <a:pPr marL="457200" indent="-457200">
              <a:buFont typeface="+mj-lt"/>
              <a:buAutoNum type="arabicPeriod"/>
            </a:pPr>
            <a:r>
              <a:rPr lang="he-IL" sz="2000">
                <a:cs typeface="ArbelMF" panose="05000000000000000000" pitchFamily="2" charset="-79"/>
              </a:rPr>
              <a:t>לדעתכם, למה הם עושים את זה?</a:t>
            </a:r>
          </a:p>
          <a:p>
            <a:pPr marL="457200" indent="-457200">
              <a:buFont typeface="+mj-lt"/>
              <a:buAutoNum type="arabicPeriod"/>
            </a:pPr>
            <a:r>
              <a:rPr lang="he-IL" sz="2000">
                <a:cs typeface="ArbelMF" panose="05000000000000000000" pitchFamily="2" charset="-79"/>
              </a:rPr>
              <a:t>אילו דרכים אנחנו יכולים להציע להתמודדות? – בדגש על הקווים המנחים </a:t>
            </a:r>
          </a:p>
        </p:txBody>
      </p:sp>
    </p:spTree>
    <p:extLst>
      <p:ext uri="{BB962C8B-B14F-4D97-AF65-F5344CB8AC3E}">
        <p14:creationId xmlns:p14="http://schemas.microsoft.com/office/powerpoint/2010/main" val="1813990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F153709-9ACF-47E6-BD05-1819E8E7A377}"/>
              </a:ext>
            </a:extLst>
          </p:cNvPr>
          <p:cNvSpPr>
            <a:spLocks noGrp="1"/>
          </p:cNvSpPr>
          <p:nvPr>
            <p:ph type="title"/>
          </p:nvPr>
        </p:nvSpPr>
        <p:spPr>
          <a:xfrm>
            <a:off x="1194382" y="184081"/>
            <a:ext cx="10515600" cy="876278"/>
          </a:xfrm>
        </p:spPr>
        <p:txBody>
          <a:bodyPr>
            <a:normAutofit fontScale="90000"/>
          </a:bodyPr>
          <a:lstStyle/>
          <a:p>
            <a:pPr lvl="0" rtl="1"/>
            <a:br>
              <a:rPr lang="he-IL"/>
            </a:br>
            <a:r>
              <a:rPr lang="he-IL" sz="4400" b="1">
                <a:solidFill>
                  <a:schemeClr val="tx1"/>
                </a:solidFill>
                <a:cs typeface="ArbelMF" panose="05000000000000000000" pitchFamily="2" charset="-79"/>
              </a:rPr>
              <a:t>קבוצה 3</a:t>
            </a:r>
            <a:endParaRPr lang="he-IL"/>
          </a:p>
        </p:txBody>
      </p:sp>
      <p:sp>
        <p:nvSpPr>
          <p:cNvPr id="3" name="מציין מיקום תוכן 2">
            <a:extLst>
              <a:ext uri="{FF2B5EF4-FFF2-40B4-BE49-F238E27FC236}">
                <a16:creationId xmlns:a16="http://schemas.microsoft.com/office/drawing/2014/main" id="{98E4CC73-4B6E-4620-B2A6-F49E8672AF9C}"/>
              </a:ext>
            </a:extLst>
          </p:cNvPr>
          <p:cNvSpPr>
            <a:spLocks noGrp="1"/>
          </p:cNvSpPr>
          <p:nvPr>
            <p:ph idx="1"/>
          </p:nvPr>
        </p:nvSpPr>
        <p:spPr>
          <a:xfrm>
            <a:off x="838200" y="2753140"/>
            <a:ext cx="10591800" cy="3920780"/>
          </a:xfrm>
        </p:spPr>
        <p:txBody>
          <a:bodyPr vert="horz" lIns="91440" tIns="45720" rIns="91440" bIns="45720" rtlCol="1" anchor="t">
            <a:normAutofit/>
          </a:bodyPr>
          <a:lstStyle/>
          <a:p>
            <a:pPr marL="0" indent="0">
              <a:buNone/>
            </a:pPr>
            <a:r>
              <a:rPr lang="he-IL" sz="1800">
                <a:cs typeface="Arial"/>
              </a:rPr>
              <a:t>- רוב הילדים נמצאים בבית, ומפחדים להשמין/ לאכול יותר מידי, לכן הם נמנעים מאכילה. רוצים לחזור לשגרה "רזים ויפים". עושים הרבה ספורט כי אין יותר מידי מה לעשות.</a:t>
            </a:r>
            <a:br>
              <a:rPr lang="he-IL" sz="1800">
                <a:cs typeface="Arial"/>
              </a:rPr>
            </a:br>
            <a:r>
              <a:rPr lang="he-IL" sz="1800">
                <a:cs typeface="Arial"/>
              </a:rPr>
              <a:t>- השמנת יתר - נערות ונערים לא רוצים שיראו אותם בזום, ועושים מעשים קיצוניים כמו דיאטות קיצוניות. </a:t>
            </a:r>
            <a:br>
              <a:rPr lang="he-IL" sz="1800">
                <a:cs typeface="Arial"/>
              </a:rPr>
            </a:br>
            <a:r>
              <a:rPr lang="he-IL" sz="1800">
                <a:cs typeface="Arial"/>
              </a:rPr>
              <a:t>- דיאטות שלא עובדות - גורם לתסכול ודימוי עצמי נמוך.</a:t>
            </a:r>
            <a:br>
              <a:rPr lang="he-IL" sz="1800">
                <a:cs typeface="Arial"/>
              </a:rPr>
            </a:br>
            <a:r>
              <a:rPr lang="he-IL" sz="1800">
                <a:cs typeface="Arial"/>
              </a:rPr>
              <a:t>- מודל היופי בשנות ה-2000 </a:t>
            </a:r>
            <a:br>
              <a:rPr lang="he-IL" sz="1800">
                <a:cs typeface="Arial"/>
              </a:rPr>
            </a:br>
            <a:r>
              <a:rPr lang="he-IL" sz="1800">
                <a:cs typeface="Arial"/>
              </a:rPr>
              <a:t>- קשיים נפשיים - שאלות עם עצמנו מי אני ומה אני בעולם </a:t>
            </a:r>
            <a:br>
              <a:rPr lang="he-IL" sz="1800">
                <a:cs typeface="Arial"/>
              </a:rPr>
            </a:br>
            <a:r>
              <a:rPr lang="he-IL" sz="1800">
                <a:cs typeface="Arial"/>
              </a:rPr>
              <a:t>- אכילה רגשית</a:t>
            </a:r>
            <a:br>
              <a:rPr lang="he-IL" sz="1800">
                <a:cs typeface="Arial"/>
              </a:rPr>
            </a:br>
            <a:br>
              <a:rPr lang="he-IL" sz="1800">
                <a:cs typeface="Arial"/>
              </a:rPr>
            </a:br>
            <a:r>
              <a:rPr lang="he-IL" sz="1800">
                <a:cs typeface="Arial"/>
              </a:rPr>
              <a:t>- ליווי של דמות בוגרת בחיים של הילדים (מפורסמים, מדריכים ופעילים משמעותיים)</a:t>
            </a:r>
            <a:br>
              <a:rPr lang="he-IL" sz="1800">
                <a:cs typeface="Arial"/>
              </a:rPr>
            </a:br>
            <a:r>
              <a:rPr lang="he-IL" sz="1800">
                <a:cs typeface="Arial"/>
              </a:rPr>
              <a:t>- פגישות ושיחות עם אנשי מקצוע בנושא</a:t>
            </a:r>
            <a:br>
              <a:rPr lang="he-IL" sz="1800">
                <a:cs typeface="Arial"/>
              </a:rPr>
            </a:br>
            <a:r>
              <a:rPr lang="he-IL" sz="1800">
                <a:cs typeface="Arial"/>
              </a:rPr>
              <a:t>- להציע אלטנרטיבה </a:t>
            </a:r>
            <a:br>
              <a:rPr lang="he-IL" sz="1800">
                <a:cs typeface="Arial"/>
              </a:rPr>
            </a:br>
            <a:endParaRPr lang="he-IL" sz="1800">
              <a:cs typeface="Arial"/>
            </a:endParaRPr>
          </a:p>
        </p:txBody>
      </p:sp>
      <p:grpSp>
        <p:nvGrpSpPr>
          <p:cNvPr id="4" name="קבוצה 3">
            <a:extLst>
              <a:ext uri="{FF2B5EF4-FFF2-40B4-BE49-F238E27FC236}">
                <a16:creationId xmlns:a16="http://schemas.microsoft.com/office/drawing/2014/main" id="{E6284876-9148-46BD-8C2D-C3AD3B1012FC}"/>
              </a:ext>
            </a:extLst>
          </p:cNvPr>
          <p:cNvGrpSpPr/>
          <p:nvPr/>
        </p:nvGrpSpPr>
        <p:grpSpPr>
          <a:xfrm>
            <a:off x="93655" y="0"/>
            <a:ext cx="2619727" cy="2852992"/>
            <a:chOff x="4577405" y="1705019"/>
            <a:chExt cx="1747506" cy="2008628"/>
          </a:xfrm>
        </p:grpSpPr>
        <p:sp>
          <p:nvSpPr>
            <p:cNvPr id="5" name="משושה 4">
              <a:extLst>
                <a:ext uri="{FF2B5EF4-FFF2-40B4-BE49-F238E27FC236}">
                  <a16:creationId xmlns:a16="http://schemas.microsoft.com/office/drawing/2014/main" id="{621A695B-AC2D-48A5-A62E-F5BBA1B54697}"/>
                </a:ext>
              </a:extLst>
            </p:cNvPr>
            <p:cNvSpPr/>
            <p:nvPr/>
          </p:nvSpPr>
          <p:spPr>
            <a:xfrm rot="5400000">
              <a:off x="4446844" y="1835580"/>
              <a:ext cx="2008628" cy="1747506"/>
            </a:xfrm>
            <a:prstGeom prst="hexagon">
              <a:avLst>
                <a:gd name="adj" fmla="val 25000"/>
                <a:gd name="vf" fmla="val 115470"/>
              </a:avLst>
            </a:prstGeom>
          </p:spPr>
          <p:style>
            <a:lnRef idx="2">
              <a:schemeClr val="lt1">
                <a:hueOff val="0"/>
                <a:satOff val="0"/>
                <a:lumOff val="0"/>
                <a:alphaOff val="0"/>
              </a:schemeClr>
            </a:lnRef>
            <a:fillRef idx="1">
              <a:schemeClr val="accent4">
                <a:hueOff val="5880535"/>
                <a:satOff val="-24466"/>
                <a:lumOff val="5765"/>
                <a:alphaOff val="0"/>
              </a:schemeClr>
            </a:fillRef>
            <a:effectRef idx="0">
              <a:schemeClr val="accent4">
                <a:hueOff val="5880535"/>
                <a:satOff val="-24466"/>
                <a:lumOff val="5765"/>
                <a:alphaOff val="0"/>
              </a:schemeClr>
            </a:effectRef>
            <a:fontRef idx="minor">
              <a:schemeClr val="lt1"/>
            </a:fontRef>
          </p:style>
        </p:sp>
        <p:sp>
          <p:nvSpPr>
            <p:cNvPr id="6" name="משושה 4">
              <a:extLst>
                <a:ext uri="{FF2B5EF4-FFF2-40B4-BE49-F238E27FC236}">
                  <a16:creationId xmlns:a16="http://schemas.microsoft.com/office/drawing/2014/main" id="{4F94DE05-2438-4C3A-96D9-2CF02A3BA467}"/>
                </a:ext>
              </a:extLst>
            </p:cNvPr>
            <p:cNvSpPr txBox="1"/>
            <p:nvPr/>
          </p:nvSpPr>
          <p:spPr>
            <a:xfrm>
              <a:off x="4849725" y="2018030"/>
              <a:ext cx="1202866" cy="1382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2800" kern="1200">
                  <a:solidFill>
                    <a:schemeClr val="tx1"/>
                  </a:solidFill>
                  <a:latin typeface="Gisha" panose="020B0502040204020203" pitchFamily="34" charset="-79"/>
                  <a:cs typeface="ArbelMF" panose="05000000000000000000" pitchFamily="2" charset="-79"/>
                </a:rPr>
                <a:t>דימוי גוף והפרעות אכילה </a:t>
              </a:r>
              <a:endParaRPr lang="he-IL" sz="2800" kern="1200">
                <a:solidFill>
                  <a:schemeClr val="tx1"/>
                </a:solidFill>
                <a:cs typeface="ArbelMF" panose="05000000000000000000" pitchFamily="2" charset="-79"/>
              </a:endParaRPr>
            </a:p>
          </p:txBody>
        </p:sp>
      </p:grpSp>
      <p:sp>
        <p:nvSpPr>
          <p:cNvPr id="8" name="מציין מיקום תוכן 2">
            <a:extLst>
              <a:ext uri="{FF2B5EF4-FFF2-40B4-BE49-F238E27FC236}">
                <a16:creationId xmlns:a16="http://schemas.microsoft.com/office/drawing/2014/main" id="{9F820B98-01D3-4C99-AD35-D3EAC034E4F6}"/>
              </a:ext>
            </a:extLst>
          </p:cNvPr>
          <p:cNvSpPr txBox="1">
            <a:spLocks/>
          </p:cNvSpPr>
          <p:nvPr/>
        </p:nvSpPr>
        <p:spPr>
          <a:xfrm>
            <a:off x="2971801" y="1349144"/>
            <a:ext cx="8848724" cy="1325563"/>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000">
                <a:cs typeface="ArbelMF" panose="05000000000000000000" pitchFamily="2" charset="-79"/>
              </a:rPr>
              <a:t>באיזה אופן התחום הזה בא לידי ביטוי בתקופה הזאת- איך, מתי, איפה</a:t>
            </a:r>
          </a:p>
          <a:p>
            <a:r>
              <a:rPr lang="he-IL" sz="2000">
                <a:cs typeface="ArbelMF" panose="05000000000000000000" pitchFamily="2" charset="-79"/>
              </a:rPr>
              <a:t>לדעתכם, למה הם עושים את זה?</a:t>
            </a:r>
          </a:p>
          <a:p>
            <a:r>
              <a:rPr lang="he-IL" sz="2000">
                <a:cs typeface="ArbelMF" panose="05000000000000000000" pitchFamily="2" charset="-79"/>
              </a:rPr>
              <a:t>אילו דרכים אנחנו יכולים להציע להתמודדות? – בדגש על הקווים המנחים </a:t>
            </a:r>
          </a:p>
        </p:txBody>
      </p:sp>
    </p:spTree>
    <p:extLst>
      <p:ext uri="{BB962C8B-B14F-4D97-AF65-F5344CB8AC3E}">
        <p14:creationId xmlns:p14="http://schemas.microsoft.com/office/powerpoint/2010/main" val="186872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A5173A8-CF6F-4BB3-ADFF-D998AF04CF6B}"/>
              </a:ext>
            </a:extLst>
          </p:cNvPr>
          <p:cNvSpPr>
            <a:spLocks noGrp="1"/>
          </p:cNvSpPr>
          <p:nvPr>
            <p:ph type="title"/>
          </p:nvPr>
        </p:nvSpPr>
        <p:spPr>
          <a:xfrm>
            <a:off x="1165856" y="133032"/>
            <a:ext cx="10515600" cy="686012"/>
          </a:xfrm>
        </p:spPr>
        <p:txBody>
          <a:bodyPr>
            <a:normAutofit fontScale="90000"/>
          </a:bodyPr>
          <a:lstStyle/>
          <a:p>
            <a:pPr lvl="0" rtl="1"/>
            <a:r>
              <a:rPr lang="he-IL" sz="4400" b="1">
                <a:solidFill>
                  <a:schemeClr val="tx1"/>
                </a:solidFill>
                <a:cs typeface="ArbelMF" panose="05000000000000000000" pitchFamily="2" charset="-79"/>
              </a:rPr>
              <a:t>קבוצה 4</a:t>
            </a:r>
            <a:endParaRPr lang="he-IL"/>
          </a:p>
        </p:txBody>
      </p:sp>
      <p:sp>
        <p:nvSpPr>
          <p:cNvPr id="3" name="מציין מיקום תוכן 2">
            <a:extLst>
              <a:ext uri="{FF2B5EF4-FFF2-40B4-BE49-F238E27FC236}">
                <a16:creationId xmlns:a16="http://schemas.microsoft.com/office/drawing/2014/main" id="{3207E2D5-8D94-42F2-938E-3DD0D8393DFD}"/>
              </a:ext>
            </a:extLst>
          </p:cNvPr>
          <p:cNvSpPr>
            <a:spLocks noGrp="1"/>
          </p:cNvSpPr>
          <p:nvPr>
            <p:ph idx="1"/>
          </p:nvPr>
        </p:nvSpPr>
        <p:spPr>
          <a:xfrm>
            <a:off x="838200" y="2149576"/>
            <a:ext cx="10515600" cy="4351338"/>
          </a:xfrm>
        </p:spPr>
        <p:txBody>
          <a:bodyPr vert="horz" lIns="91440" tIns="45720" rIns="91440" bIns="45720" rtlCol="1" anchor="t">
            <a:normAutofit/>
          </a:bodyPr>
          <a:lstStyle/>
          <a:p>
            <a:pPr>
              <a:buNone/>
            </a:pPr>
            <a:r>
              <a:rPr lang="he-IL">
                <a:ea typeface="+mn-lt"/>
                <a:cs typeface="+mn-lt"/>
              </a:rPr>
              <a:t>נובע בעיקר משעמום, אין להם מה לעשות והם מחפשים דרך למלא את הזמן באמצעים שונים, כמו פורנו.</a:t>
            </a:r>
            <a:endParaRPr lang="en-US"/>
          </a:p>
          <a:p>
            <a:pPr>
              <a:buNone/>
            </a:pPr>
            <a:r>
              <a:rPr lang="he-IL">
                <a:ea typeface="+mn-lt"/>
                <a:cs typeface="+mn-lt"/>
              </a:rPr>
              <a:t>אצל ילדים קטנים - הסקרנות מתעוררת, התכנים נגישים בצורה גלויה ומוסתרת.</a:t>
            </a:r>
            <a:endParaRPr lang="he-IL"/>
          </a:p>
          <a:p>
            <a:pPr marL="0" indent="0">
              <a:buNone/>
            </a:pPr>
            <a:r>
              <a:rPr lang="he-IL">
                <a:ea typeface="+mn-lt"/>
                <a:cs typeface="+mn-lt"/>
              </a:rPr>
              <a:t>בדידות בתקופת הקורונה, הרצון להיפגש ולהיות באינטראקציה.</a:t>
            </a:r>
          </a:p>
          <a:p>
            <a:pPr marL="0" indent="0">
              <a:buNone/>
            </a:pPr>
            <a:r>
              <a:rPr lang="he-IL">
                <a:cs typeface="Calibri"/>
              </a:rPr>
              <a:t>לחץ חברתי - הרצון להשתייך ולהיות "המגניב" שרואה תכנים מיניים/עושה דברים מיניים.</a:t>
            </a:r>
          </a:p>
          <a:p>
            <a:pPr marL="0" indent="0">
              <a:buNone/>
            </a:pPr>
            <a:r>
              <a:rPr lang="he-IL">
                <a:cs typeface="Calibri"/>
              </a:rPr>
              <a:t>דרך לחקור מיניות - לא בכל הבתים יש מרחב בטוח לדבר על נושאים הקשורים למין ואינטימיות, האינטרנט והחברים מאפשרים יכולת לחקור את הנושא. מקבלים תמונה לא מציאותית להתנהלות מינית.</a:t>
            </a:r>
          </a:p>
        </p:txBody>
      </p:sp>
      <p:grpSp>
        <p:nvGrpSpPr>
          <p:cNvPr id="4" name="קבוצה 3">
            <a:extLst>
              <a:ext uri="{FF2B5EF4-FFF2-40B4-BE49-F238E27FC236}">
                <a16:creationId xmlns:a16="http://schemas.microsoft.com/office/drawing/2014/main" id="{BBC02AD2-BA2A-43F3-AB1D-77E87FBC710E}"/>
              </a:ext>
            </a:extLst>
          </p:cNvPr>
          <p:cNvGrpSpPr/>
          <p:nvPr/>
        </p:nvGrpSpPr>
        <p:grpSpPr>
          <a:xfrm>
            <a:off x="83716" y="0"/>
            <a:ext cx="2738998" cy="2912165"/>
            <a:chOff x="2690098" y="1705019"/>
            <a:chExt cx="1747506" cy="2008628"/>
          </a:xfrm>
        </p:grpSpPr>
        <p:sp>
          <p:nvSpPr>
            <p:cNvPr id="5" name="משושה 4">
              <a:extLst>
                <a:ext uri="{FF2B5EF4-FFF2-40B4-BE49-F238E27FC236}">
                  <a16:creationId xmlns:a16="http://schemas.microsoft.com/office/drawing/2014/main" id="{EE342F67-FD8B-47C4-AEB0-A49A72500B76}"/>
                </a:ext>
              </a:extLst>
            </p:cNvPr>
            <p:cNvSpPr/>
            <p:nvPr/>
          </p:nvSpPr>
          <p:spPr>
            <a:xfrm rot="5400000">
              <a:off x="2559537" y="1835580"/>
              <a:ext cx="2008628" cy="1747506"/>
            </a:xfrm>
            <a:prstGeom prst="hexagon">
              <a:avLst>
                <a:gd name="adj" fmla="val 25000"/>
                <a:gd name="vf" fmla="val 115470"/>
              </a:avLst>
            </a:prstGeom>
          </p:spPr>
          <p:style>
            <a:lnRef idx="2">
              <a:schemeClr val="lt1">
                <a:hueOff val="0"/>
                <a:satOff val="0"/>
                <a:lumOff val="0"/>
                <a:alphaOff val="0"/>
              </a:schemeClr>
            </a:lnRef>
            <a:fillRef idx="1">
              <a:schemeClr val="accent4">
                <a:hueOff val="3920356"/>
                <a:satOff val="-16311"/>
                <a:lumOff val="3843"/>
                <a:alphaOff val="0"/>
              </a:schemeClr>
            </a:fillRef>
            <a:effectRef idx="0">
              <a:schemeClr val="accent4">
                <a:hueOff val="3920356"/>
                <a:satOff val="-16311"/>
                <a:lumOff val="3843"/>
                <a:alphaOff val="0"/>
              </a:schemeClr>
            </a:effectRef>
            <a:fontRef idx="minor">
              <a:schemeClr val="lt1"/>
            </a:fontRef>
          </p:style>
        </p:sp>
        <p:sp>
          <p:nvSpPr>
            <p:cNvPr id="6" name="משושה 4">
              <a:extLst>
                <a:ext uri="{FF2B5EF4-FFF2-40B4-BE49-F238E27FC236}">
                  <a16:creationId xmlns:a16="http://schemas.microsoft.com/office/drawing/2014/main" id="{7FAC66DC-453F-4AF8-A3F0-0E08ECF17DED}"/>
                </a:ext>
              </a:extLst>
            </p:cNvPr>
            <p:cNvSpPr txBox="1"/>
            <p:nvPr/>
          </p:nvSpPr>
          <p:spPr>
            <a:xfrm>
              <a:off x="2962419" y="2018030"/>
              <a:ext cx="1202866" cy="1382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2400" kern="1200">
                  <a:solidFill>
                    <a:schemeClr val="tx1"/>
                  </a:solidFill>
                  <a:latin typeface="Gisha" panose="020B0502040204020203" pitchFamily="34" charset="-79"/>
                  <a:cs typeface="ArbelMF" panose="05000000000000000000" pitchFamily="2" charset="-79"/>
                </a:rPr>
                <a:t>התנהגות מינית לא מותאמת </a:t>
              </a:r>
              <a:endParaRPr lang="he-IL" sz="2400" kern="1200">
                <a:solidFill>
                  <a:schemeClr val="tx1"/>
                </a:solidFill>
                <a:cs typeface="ArbelMF" panose="05000000000000000000" pitchFamily="2" charset="-79"/>
              </a:endParaRPr>
            </a:p>
          </p:txBody>
        </p:sp>
      </p:grpSp>
      <p:sp>
        <p:nvSpPr>
          <p:cNvPr id="8" name="מציין מיקום תוכן 2">
            <a:extLst>
              <a:ext uri="{FF2B5EF4-FFF2-40B4-BE49-F238E27FC236}">
                <a16:creationId xmlns:a16="http://schemas.microsoft.com/office/drawing/2014/main" id="{5DDFBD87-FC14-4FB3-9867-EC67823A4B2B}"/>
              </a:ext>
            </a:extLst>
          </p:cNvPr>
          <p:cNvSpPr txBox="1">
            <a:spLocks/>
          </p:cNvSpPr>
          <p:nvPr/>
        </p:nvSpPr>
        <p:spPr>
          <a:xfrm>
            <a:off x="2951922" y="824013"/>
            <a:ext cx="8848724" cy="1325563"/>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000">
                <a:cs typeface="ArbelMF" panose="05000000000000000000" pitchFamily="2" charset="-79"/>
              </a:rPr>
              <a:t>באיזה אופן התחום הזה בא לידי ביטוי בתקופה הזאת- איך, מתי, איפה</a:t>
            </a:r>
          </a:p>
          <a:p>
            <a:r>
              <a:rPr lang="he-IL" sz="2000">
                <a:cs typeface="ArbelMF" panose="05000000000000000000" pitchFamily="2" charset="-79"/>
              </a:rPr>
              <a:t>לדעתכם, למה הם עושים את זה?</a:t>
            </a:r>
          </a:p>
          <a:p>
            <a:r>
              <a:rPr lang="he-IL" sz="2000">
                <a:cs typeface="ArbelMF" panose="05000000000000000000" pitchFamily="2" charset="-79"/>
              </a:rPr>
              <a:t>אילו דרכים אנחנו יכולים להציע להתמודדות? – בדגש על הקווים המנחים </a:t>
            </a:r>
          </a:p>
        </p:txBody>
      </p:sp>
    </p:spTree>
    <p:extLst>
      <p:ext uri="{BB962C8B-B14F-4D97-AF65-F5344CB8AC3E}">
        <p14:creationId xmlns:p14="http://schemas.microsoft.com/office/powerpoint/2010/main" val="1156644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E4D478E-AFA9-452B-8E1D-9BD6D122105A}"/>
              </a:ext>
            </a:extLst>
          </p:cNvPr>
          <p:cNvSpPr>
            <a:spLocks noGrp="1"/>
          </p:cNvSpPr>
          <p:nvPr>
            <p:ph type="title"/>
          </p:nvPr>
        </p:nvSpPr>
        <p:spPr>
          <a:xfrm>
            <a:off x="937591" y="327320"/>
            <a:ext cx="10515600" cy="678195"/>
          </a:xfrm>
        </p:spPr>
        <p:txBody>
          <a:bodyPr>
            <a:normAutofit fontScale="90000"/>
          </a:bodyPr>
          <a:lstStyle/>
          <a:p>
            <a:pPr lvl="0" rtl="1"/>
            <a:r>
              <a:rPr lang="he-IL" sz="4400" b="1">
                <a:solidFill>
                  <a:schemeClr val="tx1"/>
                </a:solidFill>
                <a:cs typeface="ArbelMF" panose="05000000000000000000" pitchFamily="2" charset="-79"/>
              </a:rPr>
              <a:t>קבוצה 5</a:t>
            </a:r>
            <a:endParaRPr lang="he-IL"/>
          </a:p>
        </p:txBody>
      </p:sp>
      <p:sp>
        <p:nvSpPr>
          <p:cNvPr id="3" name="מציין מיקום תוכן 2">
            <a:extLst>
              <a:ext uri="{FF2B5EF4-FFF2-40B4-BE49-F238E27FC236}">
                <a16:creationId xmlns:a16="http://schemas.microsoft.com/office/drawing/2014/main" id="{C723D838-8F78-4A6C-9269-D93509ACBC32}"/>
              </a:ext>
            </a:extLst>
          </p:cNvPr>
          <p:cNvSpPr>
            <a:spLocks noGrp="1"/>
          </p:cNvSpPr>
          <p:nvPr>
            <p:ph idx="1"/>
          </p:nvPr>
        </p:nvSpPr>
        <p:spPr>
          <a:xfrm>
            <a:off x="838200" y="2355577"/>
            <a:ext cx="10515600" cy="4268650"/>
          </a:xfrm>
        </p:spPr>
        <p:txBody>
          <a:bodyPr vert="horz" lIns="91440" tIns="45720" rIns="91440" bIns="45720" rtlCol="1" anchor="t">
            <a:normAutofit/>
          </a:bodyPr>
          <a:lstStyle/>
          <a:p>
            <a:r>
              <a:rPr lang="he-IL">
                <a:cs typeface="Arial"/>
              </a:rPr>
              <a:t>ברשתות החברתיות, </a:t>
            </a:r>
          </a:p>
          <a:p>
            <a:r>
              <a:rPr lang="he-IL">
                <a:cs typeface="Arial"/>
              </a:rPr>
              <a:t>אצבע קלה על המקלדת</a:t>
            </a:r>
          </a:p>
          <a:p>
            <a:endParaRPr lang="he-IL">
              <a:cs typeface="Arial"/>
            </a:endParaRPr>
          </a:p>
          <a:p>
            <a:r>
              <a:rPr lang="he-IL">
                <a:cs typeface="Arial"/>
              </a:rPr>
              <a:t>הסברה לילדים</a:t>
            </a:r>
          </a:p>
        </p:txBody>
      </p:sp>
      <p:grpSp>
        <p:nvGrpSpPr>
          <p:cNvPr id="4" name="קבוצה 3">
            <a:extLst>
              <a:ext uri="{FF2B5EF4-FFF2-40B4-BE49-F238E27FC236}">
                <a16:creationId xmlns:a16="http://schemas.microsoft.com/office/drawing/2014/main" id="{E76D4B98-32C9-4BA2-8603-7326DE37C3D2}"/>
              </a:ext>
            </a:extLst>
          </p:cNvPr>
          <p:cNvGrpSpPr/>
          <p:nvPr/>
        </p:nvGrpSpPr>
        <p:grpSpPr>
          <a:xfrm>
            <a:off x="103595" y="209526"/>
            <a:ext cx="2609788" cy="2962323"/>
            <a:chOff x="3637367" y="3409942"/>
            <a:chExt cx="1747506" cy="2008628"/>
          </a:xfrm>
        </p:grpSpPr>
        <p:sp>
          <p:nvSpPr>
            <p:cNvPr id="5" name="משושה 4">
              <a:extLst>
                <a:ext uri="{FF2B5EF4-FFF2-40B4-BE49-F238E27FC236}">
                  <a16:creationId xmlns:a16="http://schemas.microsoft.com/office/drawing/2014/main" id="{5BE31379-4931-4957-8790-D292D15641CC}"/>
                </a:ext>
              </a:extLst>
            </p:cNvPr>
            <p:cNvSpPr/>
            <p:nvPr/>
          </p:nvSpPr>
          <p:spPr>
            <a:xfrm rot="5400000">
              <a:off x="3506806" y="3540503"/>
              <a:ext cx="2008628" cy="1747506"/>
            </a:xfrm>
            <a:prstGeom prst="hexagon">
              <a:avLst>
                <a:gd name="adj" fmla="val 25000"/>
                <a:gd name="vf" fmla="val 115470"/>
              </a:avLst>
            </a:prstGeom>
          </p:spPr>
          <p:style>
            <a:lnRef idx="2">
              <a:schemeClr val="lt1">
                <a:hueOff val="0"/>
                <a:satOff val="0"/>
                <a:lumOff val="0"/>
                <a:alphaOff val="0"/>
              </a:schemeClr>
            </a:lnRef>
            <a:fillRef idx="1">
              <a:schemeClr val="accent4">
                <a:hueOff val="7840713"/>
                <a:satOff val="-32622"/>
                <a:lumOff val="7686"/>
                <a:alphaOff val="0"/>
              </a:schemeClr>
            </a:fillRef>
            <a:effectRef idx="0">
              <a:schemeClr val="accent4">
                <a:hueOff val="7840713"/>
                <a:satOff val="-32622"/>
                <a:lumOff val="7686"/>
                <a:alphaOff val="0"/>
              </a:schemeClr>
            </a:effectRef>
            <a:fontRef idx="minor">
              <a:schemeClr val="lt1"/>
            </a:fontRef>
          </p:style>
        </p:sp>
        <p:sp>
          <p:nvSpPr>
            <p:cNvPr id="6" name="משושה 4">
              <a:extLst>
                <a:ext uri="{FF2B5EF4-FFF2-40B4-BE49-F238E27FC236}">
                  <a16:creationId xmlns:a16="http://schemas.microsoft.com/office/drawing/2014/main" id="{A40EE55E-8952-471D-9493-22CA30374EBF}"/>
                </a:ext>
              </a:extLst>
            </p:cNvPr>
            <p:cNvSpPr txBox="1"/>
            <p:nvPr/>
          </p:nvSpPr>
          <p:spPr>
            <a:xfrm>
              <a:off x="3909687" y="3722953"/>
              <a:ext cx="1202866" cy="1382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2400" kern="1200">
                  <a:solidFill>
                    <a:schemeClr val="tx1"/>
                  </a:solidFill>
                  <a:latin typeface="Gisha" panose="020B0502040204020203" pitchFamily="34" charset="-79"/>
                  <a:cs typeface="ArbelMF" panose="05000000000000000000" pitchFamily="2" charset="-79"/>
                </a:rPr>
                <a:t>אלימות ובריונות ברשת </a:t>
              </a:r>
              <a:endParaRPr lang="he-IL" sz="2400" kern="1200">
                <a:solidFill>
                  <a:schemeClr val="tx1"/>
                </a:solidFill>
                <a:cs typeface="ArbelMF" panose="05000000000000000000" pitchFamily="2" charset="-79"/>
              </a:endParaRPr>
            </a:p>
          </p:txBody>
        </p:sp>
      </p:grpSp>
      <p:sp>
        <p:nvSpPr>
          <p:cNvPr id="8" name="מציין מיקום תוכן 2">
            <a:extLst>
              <a:ext uri="{FF2B5EF4-FFF2-40B4-BE49-F238E27FC236}">
                <a16:creationId xmlns:a16="http://schemas.microsoft.com/office/drawing/2014/main" id="{22FBE63A-E61E-4741-9BC0-0C593BE65FA5}"/>
              </a:ext>
            </a:extLst>
          </p:cNvPr>
          <p:cNvSpPr txBox="1">
            <a:spLocks/>
          </p:cNvSpPr>
          <p:nvPr/>
        </p:nvSpPr>
        <p:spPr>
          <a:xfrm>
            <a:off x="2713383" y="1027905"/>
            <a:ext cx="8848724" cy="1325563"/>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000">
                <a:cs typeface="ArbelMF" panose="05000000000000000000" pitchFamily="2" charset="-79"/>
              </a:rPr>
              <a:t>באיזה אופן התחום הזה בא לידי ביטוי בתקופה הזאת- איך, מתי, איפה</a:t>
            </a:r>
          </a:p>
          <a:p>
            <a:r>
              <a:rPr lang="he-IL" sz="2000">
                <a:cs typeface="ArbelMF" panose="05000000000000000000" pitchFamily="2" charset="-79"/>
              </a:rPr>
              <a:t>לדעתכם, למה הם עושים את זה?</a:t>
            </a:r>
          </a:p>
          <a:p>
            <a:r>
              <a:rPr lang="he-IL" sz="2000">
                <a:cs typeface="ArbelMF" panose="05000000000000000000" pitchFamily="2" charset="-79"/>
              </a:rPr>
              <a:t>אילו דרכים אנחנו יכולים להציע להתמודדות? – בדגש על הקווים המנחים </a:t>
            </a:r>
          </a:p>
        </p:txBody>
      </p:sp>
    </p:spTree>
    <p:extLst>
      <p:ext uri="{BB962C8B-B14F-4D97-AF65-F5344CB8AC3E}">
        <p14:creationId xmlns:p14="http://schemas.microsoft.com/office/powerpoint/2010/main" val="203029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DA16A52-3A47-47D2-A4CE-21BDB9906C72}"/>
              </a:ext>
            </a:extLst>
          </p:cNvPr>
          <p:cNvSpPr>
            <a:spLocks noGrp="1"/>
          </p:cNvSpPr>
          <p:nvPr>
            <p:ph type="title"/>
          </p:nvPr>
        </p:nvSpPr>
        <p:spPr>
          <a:xfrm>
            <a:off x="838200" y="167321"/>
            <a:ext cx="10515600" cy="459823"/>
          </a:xfrm>
        </p:spPr>
        <p:txBody>
          <a:bodyPr>
            <a:normAutofit fontScale="90000"/>
          </a:bodyPr>
          <a:lstStyle/>
          <a:p>
            <a:pPr lvl="0" rtl="1"/>
            <a:br>
              <a:rPr lang="he-IL"/>
            </a:br>
            <a:r>
              <a:rPr lang="he-IL" sz="4400" b="1">
                <a:solidFill>
                  <a:schemeClr val="tx1"/>
                </a:solidFill>
                <a:cs typeface="ArbelMF" panose="05000000000000000000" pitchFamily="2" charset="-79"/>
              </a:rPr>
              <a:t>קבוצה 6</a:t>
            </a:r>
            <a:endParaRPr lang="he-IL"/>
          </a:p>
        </p:txBody>
      </p:sp>
      <p:sp>
        <p:nvSpPr>
          <p:cNvPr id="3" name="מציין מיקום תוכן 2">
            <a:extLst>
              <a:ext uri="{FF2B5EF4-FFF2-40B4-BE49-F238E27FC236}">
                <a16:creationId xmlns:a16="http://schemas.microsoft.com/office/drawing/2014/main" id="{FAA93F7F-23CC-4DBD-82E9-211CC313C621}"/>
              </a:ext>
            </a:extLst>
          </p:cNvPr>
          <p:cNvSpPr>
            <a:spLocks noGrp="1"/>
          </p:cNvSpPr>
          <p:nvPr>
            <p:ph idx="1"/>
          </p:nvPr>
        </p:nvSpPr>
        <p:spPr>
          <a:xfrm>
            <a:off x="997226" y="2274118"/>
            <a:ext cx="10515600" cy="4351338"/>
          </a:xfrm>
        </p:spPr>
        <p:txBody>
          <a:bodyPr vert="horz" lIns="91440" tIns="45720" rIns="91440" bIns="45720" rtlCol="1" anchor="t">
            <a:normAutofit/>
          </a:bodyPr>
          <a:lstStyle/>
          <a:p>
            <a:r>
              <a:rPr lang="he-IL" sz="2400">
                <a:ea typeface="+mn-lt"/>
                <a:cs typeface="+mn-lt"/>
              </a:rPr>
              <a:t>משחק לוויתן כחול- אתגרים שפוגעים בבני נוער</a:t>
            </a:r>
            <a:endParaRPr lang="he-IL" sz="2400">
              <a:solidFill>
                <a:srgbClr val="000000"/>
              </a:solidFill>
              <a:cs typeface="Arial"/>
            </a:endParaRPr>
          </a:p>
          <a:p>
            <a:r>
              <a:rPr lang="he-IL" sz="2400">
                <a:solidFill>
                  <a:srgbClr val="000000"/>
                </a:solidFill>
                <a:cs typeface="Arial"/>
              </a:rPr>
              <a:t>באה לידי ביטוי בעיקר בחוסר משמעות, אין להם משהו לאחוז בו, אין מסגרת כלשהי,</a:t>
            </a:r>
            <a:br>
              <a:rPr lang="he-IL" sz="2400">
                <a:solidFill>
                  <a:srgbClr val="000000"/>
                </a:solidFill>
                <a:cs typeface="Arial"/>
              </a:rPr>
            </a:br>
            <a:r>
              <a:rPr lang="he-IL" sz="2400">
                <a:solidFill>
                  <a:srgbClr val="000000"/>
                </a:solidFill>
                <a:cs typeface="Arial"/>
              </a:rPr>
              <a:t>מתקשים למצוא את עצמם, </a:t>
            </a:r>
            <a:r>
              <a:rPr lang="he-IL" sz="2400" err="1">
                <a:solidFill>
                  <a:srgbClr val="000000"/>
                </a:solidFill>
                <a:cs typeface="Arial"/>
              </a:rPr>
              <a:t>שיעמום</a:t>
            </a:r>
            <a:r>
              <a:rPr lang="he-IL" sz="2400">
                <a:solidFill>
                  <a:srgbClr val="000000"/>
                </a:solidFill>
                <a:cs typeface="Arial"/>
              </a:rPr>
              <a:t>, בדידות</a:t>
            </a:r>
            <a:endParaRPr lang="he-IL"/>
          </a:p>
          <a:p>
            <a:r>
              <a:rPr lang="he-IL" sz="2400">
                <a:solidFill>
                  <a:srgbClr val="000000"/>
                </a:solidFill>
                <a:cs typeface="Arial"/>
              </a:rPr>
              <a:t>עושים את זה גם לקבל תשומת לב/להביע מצוקה</a:t>
            </a:r>
          </a:p>
          <a:p>
            <a:r>
              <a:rPr lang="he-IL" sz="2400">
                <a:solidFill>
                  <a:srgbClr val="000000"/>
                </a:solidFill>
                <a:cs typeface="Arial"/>
              </a:rPr>
              <a:t>דרכים להתמודדות:</a:t>
            </a:r>
            <a:br>
              <a:rPr lang="he-IL" sz="2400">
                <a:solidFill>
                  <a:srgbClr val="000000"/>
                </a:solidFill>
                <a:cs typeface="Arial"/>
              </a:rPr>
            </a:br>
            <a:r>
              <a:rPr lang="he-IL" sz="2400">
                <a:solidFill>
                  <a:srgbClr val="000000"/>
                </a:solidFill>
                <a:cs typeface="Arial"/>
              </a:rPr>
              <a:t>יחס אישי בין כל המעגלים</a:t>
            </a:r>
            <a:br>
              <a:rPr lang="he-IL" sz="2400">
                <a:solidFill>
                  <a:srgbClr val="000000"/>
                </a:solidFill>
                <a:cs typeface="Arial"/>
              </a:rPr>
            </a:br>
            <a:r>
              <a:rPr lang="he-IL" sz="2400">
                <a:cs typeface="Arial"/>
              </a:rPr>
              <a:t>ניצול ההזדמנות להיכרות אישית יותר (דרך הבית)</a:t>
            </a:r>
            <a:br>
              <a:rPr lang="he-IL" sz="2400">
                <a:cs typeface="Arial"/>
              </a:rPr>
            </a:br>
            <a:r>
              <a:rPr lang="he-IL" sz="2400">
                <a:solidFill>
                  <a:srgbClr val="000000"/>
                </a:solidFill>
                <a:cs typeface="Arial"/>
              </a:rPr>
              <a:t>פעילות משותפת עם בין משפחה</a:t>
            </a:r>
            <a:br>
              <a:rPr lang="he-IL" sz="2400">
                <a:solidFill>
                  <a:srgbClr val="000000"/>
                </a:solidFill>
                <a:cs typeface="Arial"/>
              </a:rPr>
            </a:br>
            <a:r>
              <a:rPr lang="he-IL" sz="2400">
                <a:cs typeface="Arial"/>
              </a:rPr>
              <a:t>עידוד ההורים להתערבות בחיי החניך (הרצאות להורים)</a:t>
            </a:r>
            <a:br>
              <a:rPr lang="he-IL" sz="2400">
                <a:cs typeface="Arial"/>
              </a:rPr>
            </a:br>
            <a:r>
              <a:rPr lang="he-IL" sz="2400">
                <a:cs typeface="Arial"/>
              </a:rPr>
              <a:t>ליצור לחניכים משמעות (ריענון תפקידים, אחראיות)</a:t>
            </a:r>
            <a:br>
              <a:rPr lang="he-IL" sz="2400">
                <a:cs typeface="Arial"/>
              </a:rPr>
            </a:br>
            <a:r>
              <a:rPr lang="he-IL" sz="2400">
                <a:cs typeface="Arial"/>
              </a:rPr>
              <a:t>להיעזר במדריכי שכבות</a:t>
            </a:r>
          </a:p>
        </p:txBody>
      </p:sp>
      <p:grpSp>
        <p:nvGrpSpPr>
          <p:cNvPr id="4" name="קבוצה 3">
            <a:extLst>
              <a:ext uri="{FF2B5EF4-FFF2-40B4-BE49-F238E27FC236}">
                <a16:creationId xmlns:a16="http://schemas.microsoft.com/office/drawing/2014/main" id="{F997C25B-38B5-4322-9387-EC34467BC216}"/>
              </a:ext>
            </a:extLst>
          </p:cNvPr>
          <p:cNvGrpSpPr/>
          <p:nvPr/>
        </p:nvGrpSpPr>
        <p:grpSpPr>
          <a:xfrm>
            <a:off x="83715" y="108868"/>
            <a:ext cx="2649546" cy="3161106"/>
            <a:chOff x="1750060" y="3409942"/>
            <a:chExt cx="1747506" cy="2008628"/>
          </a:xfrm>
        </p:grpSpPr>
        <p:sp>
          <p:nvSpPr>
            <p:cNvPr id="5" name="משושה 4">
              <a:extLst>
                <a:ext uri="{FF2B5EF4-FFF2-40B4-BE49-F238E27FC236}">
                  <a16:creationId xmlns:a16="http://schemas.microsoft.com/office/drawing/2014/main" id="{A9793BB5-FBDE-41AF-A97D-A9D708EC97B1}"/>
                </a:ext>
              </a:extLst>
            </p:cNvPr>
            <p:cNvSpPr/>
            <p:nvPr/>
          </p:nvSpPr>
          <p:spPr>
            <a:xfrm rot="5400000">
              <a:off x="1619499" y="3540503"/>
              <a:ext cx="2008628" cy="1747506"/>
            </a:xfrm>
            <a:prstGeom prst="hexagon">
              <a:avLst>
                <a:gd name="adj" fmla="val 25000"/>
                <a:gd name="vf" fmla="val 115470"/>
              </a:avLst>
            </a:prstGeom>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sp>
        <p:sp>
          <p:nvSpPr>
            <p:cNvPr id="6" name="משושה 4">
              <a:extLst>
                <a:ext uri="{FF2B5EF4-FFF2-40B4-BE49-F238E27FC236}">
                  <a16:creationId xmlns:a16="http://schemas.microsoft.com/office/drawing/2014/main" id="{98A49A8E-8AA1-4DB3-9B2C-25189B1B3397}"/>
                </a:ext>
              </a:extLst>
            </p:cNvPr>
            <p:cNvSpPr txBox="1"/>
            <p:nvPr/>
          </p:nvSpPr>
          <p:spPr>
            <a:xfrm>
              <a:off x="2022380" y="3722953"/>
              <a:ext cx="1202866" cy="13826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r>
                <a:rPr lang="he-IL" sz="2400" b="1" kern="1200">
                  <a:solidFill>
                    <a:schemeClr val="tx1"/>
                  </a:solidFill>
                  <a:cs typeface="ArbelMF" panose="05000000000000000000" pitchFamily="2" charset="-79"/>
                </a:rPr>
                <a:t> </a:t>
              </a:r>
              <a:r>
                <a:rPr lang="he-IL" sz="2400" kern="1200">
                  <a:solidFill>
                    <a:schemeClr val="tx1"/>
                  </a:solidFill>
                  <a:latin typeface="Gisha" panose="020B0502040204020203" pitchFamily="34" charset="-79"/>
                  <a:cs typeface="ArbelMF" panose="05000000000000000000" pitchFamily="2" charset="-79"/>
                </a:rPr>
                <a:t>אובדנות </a:t>
              </a:r>
              <a:endParaRPr lang="he-IL" sz="2400" kern="1200">
                <a:solidFill>
                  <a:schemeClr val="tx1"/>
                </a:solidFill>
                <a:cs typeface="ArbelMF" panose="05000000000000000000" pitchFamily="2" charset="-79"/>
              </a:endParaRPr>
            </a:p>
          </p:txBody>
        </p:sp>
      </p:grpSp>
      <p:sp>
        <p:nvSpPr>
          <p:cNvPr id="8" name="מציין מיקום תוכן 2">
            <a:extLst>
              <a:ext uri="{FF2B5EF4-FFF2-40B4-BE49-F238E27FC236}">
                <a16:creationId xmlns:a16="http://schemas.microsoft.com/office/drawing/2014/main" id="{52204BBD-60B1-4500-8D2D-05187EC86538}"/>
              </a:ext>
            </a:extLst>
          </p:cNvPr>
          <p:cNvSpPr txBox="1">
            <a:spLocks/>
          </p:cNvSpPr>
          <p:nvPr/>
        </p:nvSpPr>
        <p:spPr>
          <a:xfrm>
            <a:off x="2846673" y="1026638"/>
            <a:ext cx="8848724" cy="1325563"/>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000">
                <a:cs typeface="ArbelMF" panose="05000000000000000000" pitchFamily="2" charset="-79"/>
              </a:rPr>
              <a:t>באיזה אופן התחום הזה בא לידי ביטוי בתקופה הזאת- איך, מתי, איפה</a:t>
            </a:r>
          </a:p>
          <a:p>
            <a:r>
              <a:rPr lang="he-IL" sz="2000">
                <a:cs typeface="ArbelMF" panose="05000000000000000000" pitchFamily="2" charset="-79"/>
              </a:rPr>
              <a:t>לדעתכם, למה הם עושים את זה?</a:t>
            </a:r>
          </a:p>
          <a:p>
            <a:r>
              <a:rPr lang="he-IL" sz="2000">
                <a:cs typeface="ArbelMF" panose="05000000000000000000" pitchFamily="2" charset="-79"/>
              </a:rPr>
              <a:t>אילו דרכים אנחנו יכולים להציע להתמודדות? – בדגש על הקווים המנחים </a:t>
            </a:r>
          </a:p>
        </p:txBody>
      </p:sp>
    </p:spTree>
    <p:extLst>
      <p:ext uri="{BB962C8B-B14F-4D97-AF65-F5344CB8AC3E}">
        <p14:creationId xmlns:p14="http://schemas.microsoft.com/office/powerpoint/2010/main" val="1949443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דיאגרמה 14">
            <a:extLst>
              <a:ext uri="{FF2B5EF4-FFF2-40B4-BE49-F238E27FC236}">
                <a16:creationId xmlns:a16="http://schemas.microsoft.com/office/drawing/2014/main" id="{C6D470AF-935B-4658-929D-E63D9529A2C3}"/>
              </a:ext>
            </a:extLst>
          </p:cNvPr>
          <p:cNvGraphicFramePr/>
          <p:nvPr>
            <p:extLst>
              <p:ext uri="{D42A27DB-BD31-4B8C-83A1-F6EECF244321}">
                <p14:modId xmlns:p14="http://schemas.microsoft.com/office/powerpoint/2010/main" val="4220145577"/>
              </p:ext>
            </p:extLst>
          </p:nvPr>
        </p:nvGraphicFramePr>
        <p:xfrm>
          <a:off x="4750174" y="0"/>
          <a:ext cx="6721338" cy="4926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חץ: ימינה 15">
            <a:extLst>
              <a:ext uri="{FF2B5EF4-FFF2-40B4-BE49-F238E27FC236}">
                <a16:creationId xmlns:a16="http://schemas.microsoft.com/office/drawing/2014/main" id="{AFF5C8BF-D2BF-472C-A3B4-5E958CE43564}"/>
              </a:ext>
            </a:extLst>
          </p:cNvPr>
          <p:cNvSpPr/>
          <p:nvPr/>
        </p:nvSpPr>
        <p:spPr>
          <a:xfrm rot="10800000">
            <a:off x="4153649" y="1767160"/>
            <a:ext cx="190500" cy="171450"/>
          </a:xfrm>
          <a:prstGeom prs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he-IL">
              <a:cs typeface="ArbelMF" panose="05000000000000000000" pitchFamily="2" charset="-79"/>
            </a:endParaRPr>
          </a:p>
        </p:txBody>
      </p:sp>
      <p:sp>
        <p:nvSpPr>
          <p:cNvPr id="17" name="חץ: ימינה 16">
            <a:extLst>
              <a:ext uri="{FF2B5EF4-FFF2-40B4-BE49-F238E27FC236}">
                <a16:creationId xmlns:a16="http://schemas.microsoft.com/office/drawing/2014/main" id="{E710965D-BF92-4B63-8A7D-166B74B16EE8}"/>
              </a:ext>
            </a:extLst>
          </p:cNvPr>
          <p:cNvSpPr/>
          <p:nvPr/>
        </p:nvSpPr>
        <p:spPr>
          <a:xfrm rot="10800000">
            <a:off x="4159683" y="3005328"/>
            <a:ext cx="190500" cy="171450"/>
          </a:xfrm>
          <a:prstGeom prs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he-IL">
              <a:cs typeface="ArbelMF" panose="05000000000000000000" pitchFamily="2" charset="-79"/>
            </a:endParaRPr>
          </a:p>
        </p:txBody>
      </p:sp>
      <p:sp>
        <p:nvSpPr>
          <p:cNvPr id="18" name="חץ: ימינה 17">
            <a:extLst>
              <a:ext uri="{FF2B5EF4-FFF2-40B4-BE49-F238E27FC236}">
                <a16:creationId xmlns:a16="http://schemas.microsoft.com/office/drawing/2014/main" id="{4E459D87-B32E-4B87-8A98-D1137DF84DB1}"/>
              </a:ext>
            </a:extLst>
          </p:cNvPr>
          <p:cNvSpPr/>
          <p:nvPr/>
        </p:nvSpPr>
        <p:spPr>
          <a:xfrm rot="10800000">
            <a:off x="4153649" y="4248144"/>
            <a:ext cx="190500" cy="171450"/>
          </a:xfrm>
          <a:prstGeom prs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he-IL">
              <a:cs typeface="ArbelMF" panose="05000000000000000000" pitchFamily="2" charset="-79"/>
            </a:endParaRPr>
          </a:p>
        </p:txBody>
      </p:sp>
      <p:sp>
        <p:nvSpPr>
          <p:cNvPr id="19" name="תיבת טקסט 2">
            <a:extLst>
              <a:ext uri="{FF2B5EF4-FFF2-40B4-BE49-F238E27FC236}">
                <a16:creationId xmlns:a16="http://schemas.microsoft.com/office/drawing/2014/main" id="{8F8991EA-3AFD-48BF-8FAC-3D482173AF02}"/>
              </a:ext>
            </a:extLst>
          </p:cNvPr>
          <p:cNvSpPr txBox="1">
            <a:spLocks noChangeArrowheads="1"/>
          </p:cNvSpPr>
          <p:nvPr/>
        </p:nvSpPr>
        <p:spPr bwMode="auto">
          <a:xfrm flipH="1">
            <a:off x="1162967" y="585108"/>
            <a:ext cx="2714318" cy="1584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pPr>
            <a:r>
              <a:rPr kumimoji="0" lang="he-IL" altLang="he-IL" sz="2000" b="0" i="0" u="none" strike="noStrike" cap="none" normalizeH="0" baseline="0" dirty="0">
                <a:ln>
                  <a:noFill/>
                </a:ln>
                <a:solidFill>
                  <a:schemeClr val="tx1"/>
                </a:solidFill>
                <a:effectLst/>
                <a:latin typeface="Gisha" panose="020B0502040204020203" pitchFamily="34" charset="-79"/>
                <a:ea typeface="MS Mincho" panose="02020609040205080304" pitchFamily="49" charset="-128"/>
                <a:cs typeface="ArbelMF" panose="05000000000000000000" pitchFamily="2" charset="-79"/>
              </a:rPr>
              <a:t>פעולות שכבה </a:t>
            </a:r>
          </a:p>
          <a:p>
            <a:pPr marL="0" marR="0" lvl="0" indent="0" algn="ctr" defTabSz="914400" eaLnBrk="0" fontAlgn="base" latinLnBrk="0" hangingPunct="0">
              <a:lnSpc>
                <a:spcPct val="100000"/>
              </a:lnSpc>
              <a:spcBef>
                <a:spcPct val="0"/>
              </a:spcBef>
              <a:spcAft>
                <a:spcPct val="0"/>
              </a:spcAft>
              <a:buClrTx/>
              <a:buSzTx/>
              <a:buFontTx/>
              <a:buNone/>
              <a:tabLst/>
            </a:pPr>
            <a:r>
              <a:rPr kumimoji="0" lang="he-IL" altLang="he-IL" sz="2000" b="0" i="0" u="none" strike="noStrike" cap="none" normalizeH="0" baseline="0" dirty="0">
                <a:ln>
                  <a:noFill/>
                </a:ln>
                <a:solidFill>
                  <a:schemeClr val="tx1"/>
                </a:solidFill>
                <a:effectLst/>
                <a:latin typeface="Gisha" panose="020B0502040204020203" pitchFamily="34" charset="-79"/>
                <a:ea typeface="MS Mincho" panose="02020609040205080304" pitchFamily="49" charset="-128"/>
                <a:cs typeface="ArbelMF" panose="05000000000000000000" pitchFamily="2" charset="-79"/>
              </a:rPr>
              <a:t>שיחות אישיות</a:t>
            </a:r>
          </a:p>
          <a:p>
            <a:pPr marL="0" marR="0" lvl="0" indent="0" algn="ctr" defTabSz="914400" eaLnBrk="0" fontAlgn="base" latinLnBrk="0" hangingPunct="0">
              <a:lnSpc>
                <a:spcPct val="100000"/>
              </a:lnSpc>
              <a:spcBef>
                <a:spcPct val="0"/>
              </a:spcBef>
              <a:spcAft>
                <a:spcPct val="0"/>
              </a:spcAft>
              <a:buClrTx/>
              <a:buSzTx/>
              <a:buFontTx/>
              <a:buNone/>
              <a:tabLst/>
            </a:pPr>
            <a:r>
              <a:rPr kumimoji="0" lang="he-IL" altLang="he-IL" sz="2000" b="0" i="0" u="none" strike="noStrike" cap="none" normalizeH="0" baseline="0" dirty="0">
                <a:ln>
                  <a:noFill/>
                </a:ln>
                <a:solidFill>
                  <a:schemeClr val="tx1"/>
                </a:solidFill>
                <a:effectLst/>
                <a:latin typeface="Gisha" panose="020B0502040204020203" pitchFamily="34" charset="-79"/>
                <a:ea typeface="MS Mincho" panose="02020609040205080304" pitchFamily="49" charset="-128"/>
                <a:cs typeface="ArbelMF" panose="05000000000000000000" pitchFamily="2" charset="-79"/>
              </a:rPr>
              <a:t>ערנות לרשתות חברתיות</a:t>
            </a:r>
            <a:r>
              <a:rPr kumimoji="0" lang="en-US" altLang="he-IL" sz="2000" b="0" i="0" u="none" strike="noStrike" cap="none" normalizeH="0" baseline="0" dirty="0">
                <a:ln>
                  <a:noFill/>
                </a:ln>
                <a:solidFill>
                  <a:schemeClr val="tx1"/>
                </a:solidFill>
                <a:effectLst/>
                <a:latin typeface="Gisha" panose="020B0502040204020203" pitchFamily="34" charset="-79"/>
                <a:ea typeface="MS Mincho" panose="02020609040205080304" pitchFamily="49" charset="-128"/>
                <a:cs typeface="ArbelMF" panose="05000000000000000000" pitchFamily="2" charset="-79"/>
              </a:rPr>
              <a:t> </a:t>
            </a:r>
          </a:p>
          <a:p>
            <a:pPr marL="0" marR="0" lvl="0" indent="0" algn="ctr" defTabSz="914400" eaLnBrk="0" fontAlgn="base" latinLnBrk="0" hangingPunct="0">
              <a:lnSpc>
                <a:spcPct val="100000"/>
              </a:lnSpc>
              <a:spcBef>
                <a:spcPct val="0"/>
              </a:spcBef>
              <a:spcAft>
                <a:spcPct val="0"/>
              </a:spcAft>
              <a:buClrTx/>
              <a:buSzTx/>
              <a:buFontTx/>
              <a:buNone/>
              <a:tabLst/>
            </a:pPr>
            <a:r>
              <a:rPr kumimoji="0" lang="he-IL" altLang="he-IL" sz="2000" b="0" i="0" u="none" strike="noStrike" cap="none" normalizeH="0" baseline="0" dirty="0">
                <a:ln>
                  <a:noFill/>
                </a:ln>
                <a:solidFill>
                  <a:schemeClr val="tx1"/>
                </a:solidFill>
                <a:effectLst/>
                <a:latin typeface="Gisha" panose="020B0502040204020203" pitchFamily="34" charset="-79"/>
                <a:ea typeface="MS Mincho" panose="02020609040205080304" pitchFamily="49" charset="-128"/>
                <a:cs typeface="ArbelMF" panose="05000000000000000000" pitchFamily="2" charset="-79"/>
              </a:rPr>
              <a:t>חידוד והגדרה של גבולו</a:t>
            </a:r>
            <a:r>
              <a:rPr lang="he-IL" altLang="he-IL" sz="2000" dirty="0">
                <a:latin typeface="Gisha" panose="020B0502040204020203" pitchFamily="34" charset="-79"/>
                <a:ea typeface="MS Mincho" panose="02020609040205080304" pitchFamily="49" charset="-128"/>
                <a:cs typeface="ArbelMF" panose="05000000000000000000" pitchFamily="2" charset="-79"/>
              </a:rPr>
              <a:t>ת והשלכות </a:t>
            </a:r>
            <a:endParaRPr kumimoji="0" lang="en-US" altLang="he-IL" sz="3600" b="0" i="0" u="none" strike="noStrike" cap="none" normalizeH="0" baseline="0" dirty="0">
              <a:ln>
                <a:noFill/>
              </a:ln>
              <a:solidFill>
                <a:schemeClr val="tx1"/>
              </a:solidFill>
              <a:effectLst/>
              <a:latin typeface="Arial" panose="020B0604020202020204" pitchFamily="34" charset="0"/>
              <a:cs typeface="ArbelMF" panose="05000000000000000000" pitchFamily="2" charset="-79"/>
            </a:endParaRPr>
          </a:p>
        </p:txBody>
      </p:sp>
      <p:sp>
        <p:nvSpPr>
          <p:cNvPr id="20" name="Text Box 15">
            <a:extLst>
              <a:ext uri="{FF2B5EF4-FFF2-40B4-BE49-F238E27FC236}">
                <a16:creationId xmlns:a16="http://schemas.microsoft.com/office/drawing/2014/main" id="{065B773B-434C-4F53-86C4-572FA13C178A}"/>
              </a:ext>
            </a:extLst>
          </p:cNvPr>
          <p:cNvSpPr txBox="1">
            <a:spLocks noChangeArrowheads="1"/>
          </p:cNvSpPr>
          <p:nvPr/>
        </p:nvSpPr>
        <p:spPr bwMode="auto">
          <a:xfrm flipH="1">
            <a:off x="1162967" y="2297027"/>
            <a:ext cx="2714319" cy="15846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16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זיהוי- אבחון של הסיטואציה: מי לוקח חלק, מה בדיוק קורה, מתי</a:t>
            </a:r>
            <a:endParaRPr kumimoji="0" lang="en-US" altLang="he-IL" sz="1200" b="0" i="0" u="none" strike="noStrike" cap="none" normalizeH="0" baseline="0" dirty="0">
              <a:ln>
                <a:noFill/>
              </a:ln>
              <a:solidFill>
                <a:schemeClr val="tx1"/>
              </a:solidFill>
              <a:effectLst/>
              <a:cs typeface="ArbelMF" panose="05000000000000000000" pitchFamily="2" charset="-79"/>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16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דיווח וחיבור של ההורים, מורים </a:t>
            </a:r>
            <a:endParaRPr kumimoji="0" lang="en-US" altLang="he-IL" sz="1200" b="0" i="0" u="none" strike="noStrike" cap="none" normalizeH="0" baseline="0" dirty="0">
              <a:ln>
                <a:noFill/>
              </a:ln>
              <a:solidFill>
                <a:schemeClr val="tx1"/>
              </a:solidFill>
              <a:effectLst/>
              <a:cs typeface="ArbelMF" panose="05000000000000000000" pitchFamily="2" charset="-79"/>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16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קיום שיחות וניסיון למנוע</a:t>
            </a:r>
            <a:endParaRPr kumimoji="0" lang="en-US" altLang="he-IL" sz="1200" b="0" i="0" u="none" strike="noStrike" cap="none" normalizeH="0" baseline="0" dirty="0">
              <a:ln>
                <a:noFill/>
              </a:ln>
              <a:solidFill>
                <a:schemeClr val="tx1"/>
              </a:solidFill>
              <a:effectLst/>
              <a:cs typeface="ArbelMF" panose="05000000000000000000" pitchFamily="2" charset="-79"/>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16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מענה חינוכי ומשמעתי- בהתאם לאירוע </a:t>
            </a:r>
            <a:endParaRPr kumimoji="0" lang="he-IL" altLang="he-IL" sz="3600" b="0" i="0" u="none" strike="noStrike" cap="none" normalizeH="0" baseline="0" dirty="0">
              <a:ln>
                <a:noFill/>
              </a:ln>
              <a:solidFill>
                <a:schemeClr val="tx1"/>
              </a:solidFill>
              <a:effectLst/>
              <a:latin typeface="Arial" panose="020B0604020202020204" pitchFamily="34" charset="0"/>
              <a:cs typeface="ArbelMF" panose="05000000000000000000" pitchFamily="2" charset="-79"/>
            </a:endParaRPr>
          </a:p>
        </p:txBody>
      </p:sp>
      <p:sp>
        <p:nvSpPr>
          <p:cNvPr id="21" name="Text Box 16">
            <a:extLst>
              <a:ext uri="{FF2B5EF4-FFF2-40B4-BE49-F238E27FC236}">
                <a16:creationId xmlns:a16="http://schemas.microsoft.com/office/drawing/2014/main" id="{9E8B0BC1-5FFC-4A4F-AF5B-FB85128E19C2}"/>
              </a:ext>
            </a:extLst>
          </p:cNvPr>
          <p:cNvSpPr txBox="1">
            <a:spLocks noChangeArrowheads="1"/>
          </p:cNvSpPr>
          <p:nvPr/>
        </p:nvSpPr>
        <p:spPr bwMode="auto">
          <a:xfrm flipH="1">
            <a:off x="1162968" y="4053078"/>
            <a:ext cx="2714320" cy="130384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20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שיחות אישיות </a:t>
            </a:r>
            <a:endParaRPr kumimoji="0" lang="en-US" altLang="he-IL" sz="1200" b="0" i="0" u="none" strike="noStrike" cap="none" normalizeH="0" baseline="0" dirty="0">
              <a:ln>
                <a:noFill/>
              </a:ln>
              <a:solidFill>
                <a:schemeClr val="tx1"/>
              </a:solidFill>
              <a:effectLst/>
              <a:cs typeface="ArbelMF" panose="05000000000000000000" pitchFamily="2" charset="-79"/>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20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דיווח להורים </a:t>
            </a:r>
            <a:endParaRPr kumimoji="0" lang="en-US" altLang="he-IL" sz="1200" b="0" i="0" u="none" strike="noStrike" cap="none" normalizeH="0" baseline="0" dirty="0">
              <a:ln>
                <a:noFill/>
              </a:ln>
              <a:solidFill>
                <a:schemeClr val="tx1"/>
              </a:solidFill>
              <a:effectLst/>
              <a:cs typeface="ArbelMF" panose="05000000000000000000" pitchFamily="2" charset="-79"/>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he-IL" altLang="he-IL" sz="2000" b="0" i="0" u="none" strike="noStrike" cap="none" normalizeH="0" baseline="0" dirty="0">
                <a:ln>
                  <a:noFill/>
                </a:ln>
                <a:solidFill>
                  <a:schemeClr val="tx1"/>
                </a:solidFill>
                <a:effectLst/>
                <a:latin typeface="Gisha" panose="020B0502040204020203" pitchFamily="34" charset="-79"/>
                <a:ea typeface="Times New Roman" panose="02020603050405020304" pitchFamily="18" charset="0"/>
                <a:cs typeface="ArbelMF" panose="05000000000000000000" pitchFamily="2" charset="-79"/>
              </a:rPr>
              <a:t>מענה חינוכי ומשמעתי בהתאם לאירוע </a:t>
            </a:r>
            <a:endParaRPr kumimoji="0" lang="he-IL" altLang="he-IL" sz="3600" b="0" i="0" u="none" strike="noStrike" cap="none" normalizeH="0" baseline="0" dirty="0">
              <a:ln>
                <a:noFill/>
              </a:ln>
              <a:solidFill>
                <a:schemeClr val="tx1"/>
              </a:solidFill>
              <a:effectLst/>
              <a:latin typeface="Arial" panose="020B0604020202020204" pitchFamily="34" charset="0"/>
              <a:cs typeface="ArbelMF" panose="05000000000000000000" pitchFamily="2" charset="-79"/>
            </a:endParaRPr>
          </a:p>
        </p:txBody>
      </p:sp>
      <p:sp>
        <p:nvSpPr>
          <p:cNvPr id="22" name="Rectangle 22">
            <a:extLst>
              <a:ext uri="{FF2B5EF4-FFF2-40B4-BE49-F238E27FC236}">
                <a16:creationId xmlns:a16="http://schemas.microsoft.com/office/drawing/2014/main" id="{26B8DF90-D7E1-48A2-9540-72132451C44E}"/>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23" name="Rectangle 23">
            <a:extLst>
              <a:ext uri="{FF2B5EF4-FFF2-40B4-BE49-F238E27FC236}">
                <a16:creationId xmlns:a16="http://schemas.microsoft.com/office/drawing/2014/main" id="{817ACB89-C9B3-4AB9-8461-B3555DE236AB}"/>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24" name="Rectangle 26">
            <a:extLst>
              <a:ext uri="{FF2B5EF4-FFF2-40B4-BE49-F238E27FC236}">
                <a16:creationId xmlns:a16="http://schemas.microsoft.com/office/drawing/2014/main" id="{9B23C448-5AD4-4A2A-87C3-F3DEB6D65C21}"/>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25" name="Rectangle 28">
            <a:extLst>
              <a:ext uri="{FF2B5EF4-FFF2-40B4-BE49-F238E27FC236}">
                <a16:creationId xmlns:a16="http://schemas.microsoft.com/office/drawing/2014/main" id="{CBF36AE8-6143-4844-943F-4B588C72301B}"/>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pic>
        <p:nvPicPr>
          <p:cNvPr id="28" name="תמונה 27" descr="תמונה שמכילה ציור&#10;&#10;התיאור נוצר באופן אוטומטי">
            <a:extLst>
              <a:ext uri="{FF2B5EF4-FFF2-40B4-BE49-F238E27FC236}">
                <a16:creationId xmlns:a16="http://schemas.microsoft.com/office/drawing/2014/main" id="{C7534A59-B8A1-418B-AC7E-A03A86B09C5E}"/>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485" b="98515" l="10000" r="90000">
                        <a14:foregroundMark x1="46800" y1="8911" x2="54800" y2="8416"/>
                        <a14:foregroundMark x1="49600" y1="1980" x2="50000" y2="1980"/>
                        <a14:foregroundMark x1="48400" y1="98515" x2="48400" y2="90594"/>
                      </a14:backgroundRemoval>
                    </a14:imgEffect>
                  </a14:imgLayer>
                </a14:imgProps>
              </a:ext>
              <a:ext uri="{28A0092B-C50C-407E-A947-70E740481C1C}">
                <a14:useLocalDpi xmlns:a14="http://schemas.microsoft.com/office/drawing/2010/main" val="0"/>
              </a:ext>
            </a:extLst>
          </a:blip>
          <a:stretch>
            <a:fillRect/>
          </a:stretch>
        </p:blipFill>
        <p:spPr>
          <a:xfrm>
            <a:off x="0" y="5140960"/>
            <a:ext cx="1936436" cy="1564640"/>
          </a:xfrm>
          <a:prstGeom prst="rect">
            <a:avLst/>
          </a:prstGeom>
        </p:spPr>
      </p:pic>
    </p:spTree>
    <p:extLst>
      <p:ext uri="{BB962C8B-B14F-4D97-AF65-F5344CB8AC3E}">
        <p14:creationId xmlns:p14="http://schemas.microsoft.com/office/powerpoint/2010/main" val="1833351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5430C0-C8A5-4D73-83C7-14EF2B742BEC}"/>
              </a:ext>
            </a:extLst>
          </p:cNvPr>
          <p:cNvSpPr>
            <a:spLocks noGrp="1"/>
          </p:cNvSpPr>
          <p:nvPr>
            <p:ph type="title"/>
          </p:nvPr>
        </p:nvSpPr>
        <p:spPr/>
        <p:txBody>
          <a:bodyPr/>
          <a:lstStyle/>
          <a:p>
            <a:r>
              <a:rPr lang="he-IL" dirty="0">
                <a:cs typeface="ArbelMF" panose="05000000000000000000" pitchFamily="2" charset="-79"/>
              </a:rPr>
              <a:t>אז איך אפשר בכלל למנוע התנהגויות סיכון היום? </a:t>
            </a:r>
          </a:p>
        </p:txBody>
      </p:sp>
      <p:graphicFrame>
        <p:nvGraphicFramePr>
          <p:cNvPr id="4" name="מציין מיקום תוכן 3">
            <a:extLst>
              <a:ext uri="{FF2B5EF4-FFF2-40B4-BE49-F238E27FC236}">
                <a16:creationId xmlns:a16="http://schemas.microsoft.com/office/drawing/2014/main" id="{FA8A7B8D-E075-4AE6-91B2-FBEF304B73C1}"/>
              </a:ext>
            </a:extLst>
          </p:cNvPr>
          <p:cNvGraphicFramePr>
            <a:graphicFrameLocks noGrp="1"/>
          </p:cNvGraphicFramePr>
          <p:nvPr>
            <p:ph idx="1"/>
            <p:extLst>
              <p:ext uri="{D42A27DB-BD31-4B8C-83A1-F6EECF244321}">
                <p14:modId xmlns:p14="http://schemas.microsoft.com/office/powerpoint/2010/main" val="2776489335"/>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תמונה 2" descr="תמונה שמכילה ציור&#10;&#10;התיאור נוצר באופן אוטומטי">
            <a:extLst>
              <a:ext uri="{FF2B5EF4-FFF2-40B4-BE49-F238E27FC236}">
                <a16:creationId xmlns:a16="http://schemas.microsoft.com/office/drawing/2014/main" id="{87B652E0-0683-4FEC-ACBA-D96B22B077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spTree>
    <p:extLst>
      <p:ext uri="{BB962C8B-B14F-4D97-AF65-F5344CB8AC3E}">
        <p14:creationId xmlns:p14="http://schemas.microsoft.com/office/powerpoint/2010/main" val="2059541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AA41F5-9676-4327-95AE-72BB03EB8BA3}"/>
              </a:ext>
            </a:extLst>
          </p:cNvPr>
          <p:cNvSpPr>
            <a:spLocks noGrp="1"/>
          </p:cNvSpPr>
          <p:nvPr>
            <p:ph type="title"/>
          </p:nvPr>
        </p:nvSpPr>
        <p:spPr>
          <a:xfrm>
            <a:off x="838200" y="127001"/>
            <a:ext cx="10515600" cy="675640"/>
          </a:xfrm>
        </p:spPr>
        <p:txBody>
          <a:bodyPr>
            <a:normAutofit fontScale="90000"/>
          </a:bodyPr>
          <a:lstStyle/>
          <a:p>
            <a:pPr algn="ctr"/>
            <a:r>
              <a:rPr lang="he-IL" dirty="0">
                <a:cs typeface="ArbelMF" panose="05000000000000000000" pitchFamily="2" charset="-79"/>
              </a:rPr>
              <a:t>מתוך הכתבה נוכחות הורית </a:t>
            </a:r>
          </a:p>
        </p:txBody>
      </p:sp>
      <p:pic>
        <p:nvPicPr>
          <p:cNvPr id="4" name="מדיה מקוונת 3" title="דור אבוד   חדשות 12">
            <a:hlinkClick r:id="" action="ppaction://media"/>
            <a:extLst>
              <a:ext uri="{FF2B5EF4-FFF2-40B4-BE49-F238E27FC236}">
                <a16:creationId xmlns:a16="http://schemas.microsoft.com/office/drawing/2014/main" id="{66FC7967-F91B-48ED-9146-F69DAAEDC3C2}"/>
              </a:ext>
            </a:extLst>
          </p:cNvPr>
          <p:cNvPicPr>
            <a:picLocks noGrp="1" noRot="1" noChangeAspect="1"/>
          </p:cNvPicPr>
          <p:nvPr>
            <p:ph idx="1"/>
            <a:videoFile r:link="rId1"/>
          </p:nvPr>
        </p:nvPicPr>
        <p:blipFill>
          <a:blip r:embed="rId3"/>
          <a:stretch>
            <a:fillRect/>
          </a:stretch>
        </p:blipFill>
        <p:spPr>
          <a:xfrm>
            <a:off x="1446530" y="802641"/>
            <a:ext cx="10515600" cy="5914890"/>
          </a:xfrm>
          <a:prstGeom prst="rect">
            <a:avLst/>
          </a:prstGeom>
        </p:spPr>
      </p:pic>
      <p:pic>
        <p:nvPicPr>
          <p:cNvPr id="5" name="תמונה 4" descr="תמונה שמכילה ציור&#10;&#10;התיאור נוצר באופן אוטומטי">
            <a:extLst>
              <a:ext uri="{FF2B5EF4-FFF2-40B4-BE49-F238E27FC236}">
                <a16:creationId xmlns:a16="http://schemas.microsoft.com/office/drawing/2014/main" id="{705980AC-0699-47CF-A886-A08AB952C8A0}"/>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2475" b="98515" l="10000" r="90000">
                        <a14:foregroundMark x1="46400" y1="10891" x2="55200" y2="10396"/>
                        <a14:foregroundMark x1="48800" y1="2970" x2="51600" y2="2970"/>
                        <a14:foregroundMark x1="49600" y1="98515" x2="50800" y2="92079"/>
                      </a14:backgroundRemoval>
                    </a14:imgEffect>
                  </a14:imgLayer>
                </a14:imgProps>
              </a:ex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spTree>
    <p:extLst>
      <p:ext uri="{BB962C8B-B14F-4D97-AF65-F5344CB8AC3E}">
        <p14:creationId xmlns:p14="http://schemas.microsoft.com/office/powerpoint/2010/main" val="401707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4E0031B-0EBD-43A5-BBDA-E2954DBBA8C8}"/>
              </a:ext>
            </a:extLst>
          </p:cNvPr>
          <p:cNvSpPr>
            <a:spLocks noGrp="1"/>
          </p:cNvSpPr>
          <p:nvPr>
            <p:ph type="title"/>
          </p:nvPr>
        </p:nvSpPr>
        <p:spPr/>
        <p:txBody>
          <a:bodyPr/>
          <a:lstStyle/>
          <a:p>
            <a:pPr algn="ctr"/>
            <a:r>
              <a:rPr lang="he-IL" b="1" dirty="0">
                <a:latin typeface="Gisha" panose="020B0502040204020203" pitchFamily="34" charset="-79"/>
                <a:cs typeface="ArbelMF" panose="05000000000000000000" pitchFamily="2" charset="-79"/>
              </a:rPr>
              <a:t>קווים מנחים למניעה</a:t>
            </a:r>
          </a:p>
        </p:txBody>
      </p:sp>
      <p:sp>
        <p:nvSpPr>
          <p:cNvPr id="3" name="מציין מיקום תוכן 2">
            <a:extLst>
              <a:ext uri="{FF2B5EF4-FFF2-40B4-BE49-F238E27FC236}">
                <a16:creationId xmlns:a16="http://schemas.microsoft.com/office/drawing/2014/main" id="{D1E95D35-CF32-499E-9D2F-5ECD8A5E38A1}"/>
              </a:ext>
            </a:extLst>
          </p:cNvPr>
          <p:cNvSpPr>
            <a:spLocks noGrp="1"/>
          </p:cNvSpPr>
          <p:nvPr>
            <p:ph idx="1"/>
          </p:nvPr>
        </p:nvSpPr>
        <p:spPr>
          <a:xfrm>
            <a:off x="838200" y="1690688"/>
            <a:ext cx="10515600" cy="4351338"/>
          </a:xfrm>
        </p:spPr>
        <p:txBody>
          <a:bodyPr>
            <a:normAutofit/>
          </a:bodyPr>
          <a:lstStyle/>
          <a:p>
            <a:pPr marL="514350" indent="-514350">
              <a:buFont typeface="+mj-lt"/>
              <a:buAutoNum type="arabicPeriod"/>
            </a:pPr>
            <a:r>
              <a:rPr lang="he-IL" b="1" u="sng" dirty="0">
                <a:latin typeface="Gisha" panose="020B0502040204020203" pitchFamily="34" charset="-79"/>
                <a:cs typeface="ArbelMF" panose="05000000000000000000" pitchFamily="2" charset="-79"/>
              </a:rPr>
              <a:t>נוכחות- </a:t>
            </a:r>
            <a:r>
              <a:rPr lang="he-IL" dirty="0">
                <a:latin typeface="Gisha" panose="020B0502040204020203" pitchFamily="34" charset="-79"/>
                <a:cs typeface="ArbelMF" panose="05000000000000000000" pitchFamily="2" charset="-79"/>
              </a:rPr>
              <a:t>שיחות אישיות, להבין מה המקום של כל אחד בקבוצה, לזכור אותם גם אם לא פורמלית לראות את </a:t>
            </a:r>
            <a:r>
              <a:rPr lang="he-IL" dirty="0" err="1">
                <a:latin typeface="Gisha" panose="020B0502040204020203" pitchFamily="34" charset="-79"/>
                <a:cs typeface="ArbelMF" panose="05000000000000000000" pitchFamily="2" charset="-79"/>
              </a:rPr>
              <a:t>החניכ.ה</a:t>
            </a:r>
            <a:r>
              <a:rPr lang="he-IL" dirty="0">
                <a:latin typeface="Gisha" panose="020B0502040204020203" pitchFamily="34" charset="-79"/>
                <a:cs typeface="ArbelMF" panose="05000000000000000000" pitchFamily="2" charset="-79"/>
              </a:rPr>
              <a:t>- לזהות איפה כל אחד ואחת נמצאים, מה הם צריכים ממני, איך הם מתמודדים עם התקופה הזאת. </a:t>
            </a:r>
          </a:p>
          <a:p>
            <a:pPr marL="514350" indent="-514350">
              <a:buFont typeface="+mj-lt"/>
              <a:buAutoNum type="arabicPeriod"/>
            </a:pPr>
            <a:r>
              <a:rPr lang="he-IL" b="1" u="sng" dirty="0">
                <a:latin typeface="Gisha" panose="020B0502040204020203" pitchFamily="34" charset="-79"/>
                <a:cs typeface="ArbelMF" panose="05000000000000000000" pitchFamily="2" charset="-79"/>
              </a:rPr>
              <a:t>ליצור משמעות -</a:t>
            </a:r>
            <a:r>
              <a:rPr lang="he-IL" dirty="0">
                <a:latin typeface="Gisha" panose="020B0502040204020203" pitchFamily="34" charset="-79"/>
                <a:cs typeface="ArbelMF" panose="05000000000000000000" pitchFamily="2" charset="-79"/>
              </a:rPr>
              <a:t> פעולות שכבה, שיחות אישיות, התנדבויות וכו'</a:t>
            </a:r>
          </a:p>
          <a:p>
            <a:pPr marL="514350" indent="-514350">
              <a:buFont typeface="+mj-lt"/>
              <a:buAutoNum type="arabicPeriod"/>
            </a:pPr>
            <a:r>
              <a:rPr lang="he-IL" b="1" u="sng" dirty="0">
                <a:latin typeface="Gisha" panose="020B0502040204020203" pitchFamily="34" charset="-79"/>
                <a:cs typeface="ArbelMF" panose="05000000000000000000" pitchFamily="2" charset="-79"/>
              </a:rPr>
              <a:t>שותפים- </a:t>
            </a:r>
            <a:r>
              <a:rPr lang="he-IL" dirty="0">
                <a:latin typeface="Gisha" panose="020B0502040204020203" pitchFamily="34" charset="-79"/>
                <a:cs typeface="ArbelMF" panose="05000000000000000000" pitchFamily="2" charset="-79"/>
              </a:rPr>
              <a:t>הורים, קהילה. </a:t>
            </a:r>
          </a:p>
          <a:p>
            <a:pPr marL="514350" indent="-514350">
              <a:buFont typeface="+mj-lt"/>
              <a:buAutoNum type="arabicPeriod"/>
            </a:pPr>
            <a:r>
              <a:rPr lang="he-IL" b="1" u="sng" dirty="0">
                <a:latin typeface="Gisha" panose="020B0502040204020203" pitchFamily="34" charset="-79"/>
                <a:cs typeface="ArbelMF" panose="05000000000000000000" pitchFamily="2" charset="-79"/>
              </a:rPr>
              <a:t>חיזוק התא הקבוצתי- </a:t>
            </a:r>
            <a:r>
              <a:rPr lang="he-IL" dirty="0" err="1">
                <a:latin typeface="Gisha" panose="020B0502040204020203" pitchFamily="34" charset="-79"/>
                <a:cs typeface="ArbelMF" panose="05000000000000000000" pitchFamily="2" charset="-79"/>
              </a:rPr>
              <a:t>הידהוד</a:t>
            </a:r>
            <a:r>
              <a:rPr lang="he-IL" dirty="0">
                <a:latin typeface="Gisha" panose="020B0502040204020203" pitchFamily="34" charset="-79"/>
                <a:cs typeface="ArbelMF" panose="05000000000000000000" pitchFamily="2" charset="-79"/>
              </a:rPr>
              <a:t>, אחריות הדדית, איך משחזרים כלי של קבוצה קטנה/</a:t>
            </a:r>
            <a:r>
              <a:rPr lang="he-IL" dirty="0" err="1">
                <a:latin typeface="Gisha" panose="020B0502040204020203" pitchFamily="34" charset="-79"/>
                <a:cs typeface="ArbelMF" panose="05000000000000000000" pitchFamily="2" charset="-79"/>
              </a:rPr>
              <a:t>העירבוב</a:t>
            </a:r>
            <a:r>
              <a:rPr lang="he-IL" dirty="0">
                <a:latin typeface="Gisha" panose="020B0502040204020203" pitchFamily="34" charset="-79"/>
                <a:cs typeface="ArbelMF" panose="05000000000000000000" pitchFamily="2" charset="-79"/>
              </a:rPr>
              <a:t> שאנחנו עושים בפעולות שכבה.</a:t>
            </a:r>
          </a:p>
          <a:p>
            <a:pPr marL="514350" indent="-514350">
              <a:buFont typeface="+mj-lt"/>
              <a:buAutoNum type="arabicPeriod"/>
            </a:pPr>
            <a:endParaRPr lang="he-IL" dirty="0">
              <a:latin typeface="Gisha" panose="020B0502040204020203" pitchFamily="34" charset="-79"/>
              <a:cs typeface="ArbelMF" panose="05000000000000000000" pitchFamily="2" charset="-79"/>
            </a:endParaRPr>
          </a:p>
          <a:p>
            <a:pPr marL="514350" indent="-514350">
              <a:buFont typeface="+mj-lt"/>
              <a:buAutoNum type="arabicPeriod"/>
            </a:pPr>
            <a:r>
              <a:rPr lang="he-IL" dirty="0">
                <a:latin typeface="Gisha" panose="020B0502040204020203" pitchFamily="34" charset="-79"/>
                <a:cs typeface="ArbelMF" panose="05000000000000000000" pitchFamily="2" charset="-79"/>
              </a:rPr>
              <a:t>כלים טיפוליים("פנטזיית המציל")- דיווח, אנשי מקצוע </a:t>
            </a:r>
          </a:p>
        </p:txBody>
      </p:sp>
      <p:pic>
        <p:nvPicPr>
          <p:cNvPr id="5" name="תמונה 4" descr="תמונה שמכילה ציור&#10;&#10;התיאור נוצר באופן אוטומטי">
            <a:extLst>
              <a:ext uri="{FF2B5EF4-FFF2-40B4-BE49-F238E27FC236}">
                <a16:creationId xmlns:a16="http://schemas.microsoft.com/office/drawing/2014/main" id="{312F17B3-B464-4FD3-BB04-994BFA0222B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54090"/>
            <a:ext cx="1936436" cy="1564640"/>
          </a:xfrm>
          <a:prstGeom prst="rect">
            <a:avLst/>
          </a:prstGeom>
        </p:spPr>
      </p:pic>
    </p:spTree>
    <p:extLst>
      <p:ext uri="{BB962C8B-B14F-4D97-AF65-F5344CB8AC3E}">
        <p14:creationId xmlns:p14="http://schemas.microsoft.com/office/powerpoint/2010/main" val="308976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descr="תמונה שמכילה ציור&#10;&#10;התיאור נוצר באופן אוטומטי">
            <a:extLst>
              <a:ext uri="{FF2B5EF4-FFF2-40B4-BE49-F238E27FC236}">
                <a16:creationId xmlns:a16="http://schemas.microsoft.com/office/drawing/2014/main" id="{85CDA847-7CAB-4EBB-AC90-5538617A4D3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54090"/>
            <a:ext cx="1936436" cy="1564640"/>
          </a:xfrm>
          <a:prstGeom prst="rect">
            <a:avLst/>
          </a:prstGeom>
        </p:spPr>
      </p:pic>
      <p:sp>
        <p:nvSpPr>
          <p:cNvPr id="6" name="תיבת טקסט 5">
            <a:extLst>
              <a:ext uri="{FF2B5EF4-FFF2-40B4-BE49-F238E27FC236}">
                <a16:creationId xmlns:a16="http://schemas.microsoft.com/office/drawing/2014/main" id="{85A3ADA5-8C24-4F54-ADCE-3DC87A605889}"/>
              </a:ext>
            </a:extLst>
          </p:cNvPr>
          <p:cNvSpPr txBox="1"/>
          <p:nvPr/>
        </p:nvSpPr>
        <p:spPr>
          <a:xfrm>
            <a:off x="1414913" y="1605281"/>
            <a:ext cx="8074587" cy="2677656"/>
          </a:xfrm>
          <a:prstGeom prst="rect">
            <a:avLst/>
          </a:prstGeom>
          <a:noFill/>
        </p:spPr>
        <p:txBody>
          <a:bodyPr wrap="square">
            <a:spAutoFit/>
          </a:bodyPr>
          <a:lstStyle/>
          <a:p>
            <a:pPr algn="ctr" rtl="1"/>
            <a:r>
              <a:rPr lang="he-IL" sz="2800" u="sng" dirty="0">
                <a:effectLst/>
                <a:latin typeface="Cambria" panose="02040503050406030204" pitchFamily="18" charset="0"/>
                <a:ea typeface="MS Mincho" panose="02020609040205080304" pitchFamily="49" charset="-128"/>
                <a:cs typeface="ArbelMF" panose="05000000000000000000" pitchFamily="2" charset="-79"/>
              </a:rPr>
              <a:t>השאיפה היא להבין: </a:t>
            </a:r>
          </a:p>
          <a:p>
            <a:pPr algn="ctr" rtl="1"/>
            <a:r>
              <a:rPr lang="he-IL" sz="2800" dirty="0">
                <a:effectLst/>
                <a:latin typeface="Cambria" panose="02040503050406030204" pitchFamily="18" charset="0"/>
                <a:ea typeface="MS Mincho" panose="02020609040205080304" pitchFamily="49" charset="-128"/>
                <a:cs typeface="ArbelMF" panose="05000000000000000000" pitchFamily="2" charset="-79"/>
              </a:rPr>
              <a:t>איפה כל </a:t>
            </a:r>
            <a:r>
              <a:rPr lang="he-IL" sz="2800" dirty="0" err="1">
                <a:effectLst/>
                <a:latin typeface="Cambria" panose="02040503050406030204" pitchFamily="18" charset="0"/>
                <a:ea typeface="MS Mincho" panose="02020609040205080304" pitchFamily="49" charset="-128"/>
                <a:cs typeface="ArbelMF" panose="05000000000000000000" pitchFamily="2" charset="-79"/>
              </a:rPr>
              <a:t>חניכ.ה</a:t>
            </a:r>
            <a:r>
              <a:rPr lang="he-IL" sz="2800" dirty="0">
                <a:effectLst/>
                <a:latin typeface="Cambria" panose="02040503050406030204" pitchFamily="18" charset="0"/>
                <a:ea typeface="MS Mincho" panose="02020609040205080304" pitchFamily="49" charset="-128"/>
                <a:cs typeface="ArbelMF" panose="05000000000000000000" pitchFamily="2" charset="-79"/>
              </a:rPr>
              <a:t> </a:t>
            </a:r>
            <a:r>
              <a:rPr lang="he-IL" sz="2800" dirty="0" err="1">
                <a:effectLst/>
                <a:latin typeface="Cambria" panose="02040503050406030204" pitchFamily="18" charset="0"/>
                <a:ea typeface="MS Mincho" panose="02020609040205080304" pitchFamily="49" charset="-128"/>
                <a:cs typeface="ArbelMF" panose="05000000000000000000" pitchFamily="2" charset="-79"/>
              </a:rPr>
              <a:t>נמצא.ת</a:t>
            </a:r>
            <a:r>
              <a:rPr lang="he-IL" sz="2800" dirty="0">
                <a:effectLst/>
                <a:latin typeface="Cambria" panose="02040503050406030204" pitchFamily="18" charset="0"/>
                <a:ea typeface="MS Mincho" panose="02020609040205080304" pitchFamily="49" charset="-128"/>
                <a:cs typeface="ArbelMF" panose="05000000000000000000" pitchFamily="2" charset="-79"/>
              </a:rPr>
              <a:t>, </a:t>
            </a:r>
          </a:p>
          <a:p>
            <a:pPr algn="ctr" rtl="1"/>
            <a:r>
              <a:rPr lang="he-IL" sz="2800" dirty="0">
                <a:effectLst/>
                <a:latin typeface="Cambria" panose="02040503050406030204" pitchFamily="18" charset="0"/>
                <a:ea typeface="MS Mincho" panose="02020609040205080304" pitchFamily="49" charset="-128"/>
                <a:cs typeface="ArbelMF" panose="05000000000000000000" pitchFamily="2" charset="-79"/>
              </a:rPr>
              <a:t>מה </a:t>
            </a:r>
            <a:r>
              <a:rPr lang="he-IL" sz="2800" dirty="0" err="1">
                <a:effectLst/>
                <a:latin typeface="Cambria" panose="02040503050406030204" pitchFamily="18" charset="0"/>
                <a:ea typeface="MS Mincho" panose="02020609040205080304" pitchFamily="49" charset="-128"/>
                <a:cs typeface="ArbelMF" panose="05000000000000000000" pitchFamily="2" charset="-79"/>
              </a:rPr>
              <a:t>איתו.ה</a:t>
            </a:r>
            <a:endParaRPr lang="he-IL" sz="2800" dirty="0">
              <a:latin typeface="Cambria" panose="02040503050406030204" pitchFamily="18" charset="0"/>
              <a:ea typeface="MS Mincho" panose="02020609040205080304" pitchFamily="49" charset="-128"/>
              <a:cs typeface="ArbelMF" panose="05000000000000000000" pitchFamily="2" charset="-79"/>
            </a:endParaRPr>
          </a:p>
          <a:p>
            <a:pPr algn="ctr" rtl="1"/>
            <a:r>
              <a:rPr lang="he-IL" sz="2800" dirty="0">
                <a:effectLst/>
                <a:latin typeface="Cambria" panose="02040503050406030204" pitchFamily="18" charset="0"/>
                <a:ea typeface="MS Mincho" panose="02020609040205080304" pitchFamily="49" charset="-128"/>
                <a:cs typeface="ArbelMF" panose="05000000000000000000" pitchFamily="2" charset="-79"/>
              </a:rPr>
              <a:t>מה המקום שלהם בקבוצה</a:t>
            </a:r>
          </a:p>
          <a:p>
            <a:pPr algn="ctr" rtl="1"/>
            <a:r>
              <a:rPr lang="he-IL" sz="2800" dirty="0">
                <a:effectLst/>
                <a:latin typeface="Cambria" panose="02040503050406030204" pitchFamily="18" charset="0"/>
                <a:ea typeface="MS Mincho" panose="02020609040205080304" pitchFamily="49" charset="-128"/>
                <a:cs typeface="ArbelMF" panose="05000000000000000000" pitchFamily="2" charset="-79"/>
              </a:rPr>
              <a:t>איזה פרטים אישיים אני יודעת או רוצה לדעת ושדרכם אני יכולה להראות לכל </a:t>
            </a:r>
            <a:r>
              <a:rPr lang="he-IL" sz="2800" dirty="0" err="1">
                <a:effectLst/>
                <a:latin typeface="Cambria" panose="02040503050406030204" pitchFamily="18" charset="0"/>
                <a:ea typeface="MS Mincho" panose="02020609040205080304" pitchFamily="49" charset="-128"/>
                <a:cs typeface="ArbelMF" panose="05000000000000000000" pitchFamily="2" charset="-79"/>
              </a:rPr>
              <a:t>חניכ.ה</a:t>
            </a:r>
            <a:r>
              <a:rPr lang="he-IL" sz="2800" dirty="0">
                <a:effectLst/>
                <a:latin typeface="Cambria" panose="02040503050406030204" pitchFamily="18" charset="0"/>
                <a:ea typeface="MS Mincho" panose="02020609040205080304" pitchFamily="49" charset="-128"/>
                <a:cs typeface="ArbelMF" panose="05000000000000000000" pitchFamily="2" charset="-79"/>
              </a:rPr>
              <a:t> שאכפת לי</a:t>
            </a:r>
            <a:endParaRPr lang="en-US" sz="3200" dirty="0">
              <a:effectLst/>
              <a:latin typeface="Cambria" panose="02040503050406030204" pitchFamily="18" charset="0"/>
              <a:ea typeface="MS Mincho" panose="02020609040205080304" pitchFamily="49" charset="-128"/>
              <a:cs typeface="ArbelMF" panose="05000000000000000000" pitchFamily="2" charset="-79"/>
            </a:endParaRPr>
          </a:p>
        </p:txBody>
      </p:sp>
      <p:grpSp>
        <p:nvGrpSpPr>
          <p:cNvPr id="7" name="קבוצה 6">
            <a:extLst>
              <a:ext uri="{FF2B5EF4-FFF2-40B4-BE49-F238E27FC236}">
                <a16:creationId xmlns:a16="http://schemas.microsoft.com/office/drawing/2014/main" id="{0C93B9CF-641A-4D59-AC3E-2F2ABDAE7034}"/>
              </a:ext>
            </a:extLst>
          </p:cNvPr>
          <p:cNvGrpSpPr/>
          <p:nvPr/>
        </p:nvGrpSpPr>
        <p:grpSpPr>
          <a:xfrm>
            <a:off x="9670774" y="153113"/>
            <a:ext cx="2289422" cy="2321730"/>
            <a:chOff x="2968166" y="1383"/>
            <a:chExt cx="1212791" cy="1130745"/>
          </a:xfrm>
          <a:solidFill>
            <a:schemeClr val="accent4">
              <a:lumMod val="60000"/>
              <a:lumOff val="40000"/>
            </a:schemeClr>
          </a:solidFill>
        </p:grpSpPr>
        <p:sp>
          <p:nvSpPr>
            <p:cNvPr id="8" name="אליפסה 7">
              <a:extLst>
                <a:ext uri="{FF2B5EF4-FFF2-40B4-BE49-F238E27FC236}">
                  <a16:creationId xmlns:a16="http://schemas.microsoft.com/office/drawing/2014/main" id="{ED964AF6-BB57-41D9-860A-AFC016369D20}"/>
                </a:ext>
              </a:extLst>
            </p:cNvPr>
            <p:cNvSpPr/>
            <p:nvPr/>
          </p:nvSpPr>
          <p:spPr>
            <a:xfrm>
              <a:off x="2968166" y="1383"/>
              <a:ext cx="1212791" cy="1130745"/>
            </a:xfrm>
            <a:prstGeom prst="ellipse">
              <a:avLst/>
            </a:prstGeom>
            <a:grpFill/>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sp>
        <p:sp>
          <p:nvSpPr>
            <p:cNvPr id="9" name="אליפסה 4">
              <a:extLst>
                <a:ext uri="{FF2B5EF4-FFF2-40B4-BE49-F238E27FC236}">
                  <a16:creationId xmlns:a16="http://schemas.microsoft.com/office/drawing/2014/main" id="{E6468EC1-102E-407D-A735-D0018CFF02B7}"/>
                </a:ext>
              </a:extLst>
            </p:cNvPr>
            <p:cNvSpPr txBox="1"/>
            <p:nvPr/>
          </p:nvSpPr>
          <p:spPr>
            <a:xfrm>
              <a:off x="3145775" y="166977"/>
              <a:ext cx="857573" cy="7995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244600" rtl="1">
                <a:lnSpc>
                  <a:spcPct val="90000"/>
                </a:lnSpc>
                <a:spcBef>
                  <a:spcPct val="0"/>
                </a:spcBef>
                <a:spcAft>
                  <a:spcPct val="35000"/>
                </a:spcAft>
                <a:buNone/>
              </a:pPr>
              <a:r>
                <a:rPr lang="he-IL" sz="2800" b="1" kern="1200" dirty="0">
                  <a:cs typeface="ArbelMF" panose="05000000000000000000" pitchFamily="2" charset="-79"/>
                </a:rPr>
                <a:t>קשר אישי </a:t>
              </a:r>
            </a:p>
          </p:txBody>
        </p:sp>
      </p:grpSp>
    </p:spTree>
    <p:extLst>
      <p:ext uri="{BB962C8B-B14F-4D97-AF65-F5344CB8AC3E}">
        <p14:creationId xmlns:p14="http://schemas.microsoft.com/office/powerpoint/2010/main" val="153929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838B28-06FF-4ABC-9218-9FAAF561E455}"/>
              </a:ext>
            </a:extLst>
          </p:cNvPr>
          <p:cNvSpPr>
            <a:spLocks noGrp="1"/>
          </p:cNvSpPr>
          <p:nvPr>
            <p:ph type="title"/>
          </p:nvPr>
        </p:nvSpPr>
        <p:spPr/>
        <p:txBody>
          <a:bodyPr/>
          <a:lstStyle/>
          <a:p>
            <a:pPr algn="ctr"/>
            <a:r>
              <a:rPr lang="he-IL" b="1" dirty="0">
                <a:cs typeface="ArbelMF" panose="05000000000000000000" pitchFamily="2" charset="-79"/>
              </a:rPr>
              <a:t>אתגרי </a:t>
            </a:r>
            <a:r>
              <a:rPr lang="he-IL" b="1" dirty="0" err="1">
                <a:cs typeface="ArbelMF" panose="05000000000000000000" pitchFamily="2" charset="-79"/>
              </a:rPr>
              <a:t>טיקטוק</a:t>
            </a:r>
            <a:endParaRPr lang="he-IL" b="1" dirty="0">
              <a:cs typeface="ArbelMF" panose="05000000000000000000" pitchFamily="2" charset="-79"/>
            </a:endParaRPr>
          </a:p>
        </p:txBody>
      </p:sp>
      <p:sp>
        <p:nvSpPr>
          <p:cNvPr id="3" name="מציין מיקום תוכן 2">
            <a:extLst>
              <a:ext uri="{FF2B5EF4-FFF2-40B4-BE49-F238E27FC236}">
                <a16:creationId xmlns:a16="http://schemas.microsoft.com/office/drawing/2014/main" id="{F66B3435-9F23-44F9-A75A-268522029363}"/>
              </a:ext>
            </a:extLst>
          </p:cNvPr>
          <p:cNvSpPr>
            <a:spLocks noGrp="1"/>
          </p:cNvSpPr>
          <p:nvPr>
            <p:ph idx="1"/>
          </p:nvPr>
        </p:nvSpPr>
        <p:spPr>
          <a:xfrm>
            <a:off x="838199" y="4570557"/>
            <a:ext cx="10515600" cy="2165350"/>
          </a:xfrm>
        </p:spPr>
        <p:txBody>
          <a:bodyPr/>
          <a:lstStyle/>
          <a:p>
            <a:pPr algn="ctr"/>
            <a:r>
              <a:rPr lang="he-IL" dirty="0">
                <a:cs typeface="ArbelMF" panose="05000000000000000000" pitchFamily="2" charset="-79"/>
              </a:rPr>
              <a:t>איזה תחושות עולות בעקבות הצפייה בסרטון? </a:t>
            </a:r>
          </a:p>
          <a:p>
            <a:pPr algn="ctr"/>
            <a:r>
              <a:rPr lang="he-IL" dirty="0">
                <a:cs typeface="ArbelMF" panose="05000000000000000000" pitchFamily="2" charset="-79"/>
              </a:rPr>
              <a:t>האם הסרטון משקף רק את רוח תקופת הקורונה או שהוא יכול להתקיים גם בשגרה?  </a:t>
            </a:r>
          </a:p>
          <a:p>
            <a:pPr algn="ctr"/>
            <a:r>
              <a:rPr lang="he-IL" dirty="0">
                <a:cs typeface="ArbelMF" panose="05000000000000000000" pitchFamily="2" charset="-79"/>
              </a:rPr>
              <a:t>מה בקורונה מעודד תופעות מסוג זה? </a:t>
            </a:r>
          </a:p>
        </p:txBody>
      </p:sp>
      <p:pic>
        <p:nvPicPr>
          <p:cNvPr id="4" name="מדיה מקוונת 3" title="Alcohol Edition Who’s Most Likely To Questions TIKTOK CHALLENGE">
            <a:hlinkClick r:id="" action="ppaction://media"/>
            <a:extLst>
              <a:ext uri="{FF2B5EF4-FFF2-40B4-BE49-F238E27FC236}">
                <a16:creationId xmlns:a16="http://schemas.microsoft.com/office/drawing/2014/main" id="{E5EA5126-1CC8-4486-8841-D3F8E51F48C4}"/>
              </a:ext>
            </a:extLst>
          </p:cNvPr>
          <p:cNvPicPr>
            <a:picLocks noRot="1" noChangeAspect="1"/>
          </p:cNvPicPr>
          <p:nvPr>
            <a:videoFile r:link="rId1"/>
          </p:nvPr>
        </p:nvPicPr>
        <p:blipFill>
          <a:blip r:embed="rId4"/>
          <a:stretch>
            <a:fillRect/>
          </a:stretch>
        </p:blipFill>
        <p:spPr>
          <a:xfrm>
            <a:off x="4063711" y="1406622"/>
            <a:ext cx="4064577" cy="3046219"/>
          </a:xfrm>
          <a:prstGeom prst="rect">
            <a:avLst/>
          </a:prstGeom>
        </p:spPr>
      </p:pic>
    </p:spTree>
    <p:extLst>
      <p:ext uri="{BB962C8B-B14F-4D97-AF65-F5344CB8AC3E}">
        <p14:creationId xmlns:p14="http://schemas.microsoft.com/office/powerpoint/2010/main" val="213825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DFB3E9A7-8A85-4570-B1B2-F3B017EE5294}"/>
              </a:ext>
            </a:extLst>
          </p:cNvPr>
          <p:cNvSpPr>
            <a:spLocks noGrp="1"/>
          </p:cNvSpPr>
          <p:nvPr>
            <p:ph idx="1"/>
          </p:nvPr>
        </p:nvSpPr>
        <p:spPr>
          <a:xfrm>
            <a:off x="923888" y="1657496"/>
            <a:ext cx="8720352" cy="4297964"/>
          </a:xfrm>
        </p:spPr>
        <p:txBody>
          <a:bodyPr>
            <a:normAutofit/>
          </a:bodyPr>
          <a:lstStyle/>
          <a:p>
            <a:pPr marL="0" indent="0">
              <a:buNone/>
            </a:pPr>
            <a:endParaRPr lang="he-IL" dirty="0">
              <a:cs typeface="ArbelMF" panose="05000000000000000000" pitchFamily="2" charset="-79"/>
            </a:endParaRPr>
          </a:p>
          <a:p>
            <a:r>
              <a:rPr lang="he-IL" dirty="0">
                <a:cs typeface="ArbelMF" panose="05000000000000000000" pitchFamily="2" charset="-79"/>
              </a:rPr>
              <a:t>זמני הפעולה </a:t>
            </a:r>
          </a:p>
          <a:p>
            <a:pPr lvl="0" rtl="1"/>
            <a:r>
              <a:rPr lang="he-IL" sz="2800" dirty="0">
                <a:cs typeface="ArbelMF" panose="05000000000000000000" pitchFamily="2" charset="-79"/>
              </a:rPr>
              <a:t>הגדרת "סטינג" </a:t>
            </a:r>
          </a:p>
          <a:p>
            <a:pPr lvl="0" rtl="1"/>
            <a:r>
              <a:rPr lang="he-IL" sz="2800" dirty="0">
                <a:cs typeface="ArbelMF" panose="05000000000000000000" pitchFamily="2" charset="-79"/>
              </a:rPr>
              <a:t>בניית הקבוצה: עבודה בקבוצות קטנות, </a:t>
            </a:r>
            <a:r>
              <a:rPr lang="he-IL" sz="2800" b="1" i="0" u="sng" dirty="0">
                <a:cs typeface="ArbelMF" panose="05000000000000000000" pitchFamily="2" charset="-79"/>
              </a:rPr>
              <a:t>מרכיבי הפעולה, זמן משחק (יצירת זיכרונות משותפים)</a:t>
            </a:r>
          </a:p>
          <a:p>
            <a:pPr lvl="0" rtl="1"/>
            <a:endParaRPr lang="he-IL" b="1" u="sng" dirty="0">
              <a:cs typeface="ArbelMF" panose="05000000000000000000" pitchFamily="2" charset="-79"/>
            </a:endParaRPr>
          </a:p>
          <a:p>
            <a:pPr lvl="0" rtl="1"/>
            <a:endParaRPr lang="he-IL" b="1" u="sng" dirty="0">
              <a:cs typeface="ArbelMF" panose="05000000000000000000" pitchFamily="2" charset="-79"/>
            </a:endParaRPr>
          </a:p>
          <a:p>
            <a:pPr marL="0" lvl="0" indent="0" rtl="1">
              <a:buNone/>
            </a:pPr>
            <a:r>
              <a:rPr lang="he-IL" dirty="0">
                <a:cs typeface="ArbelMF" panose="05000000000000000000" pitchFamily="2" charset="-79"/>
              </a:rPr>
              <a:t>*חזרה לפעילות פרונטלית- מה הדגשים? </a:t>
            </a:r>
          </a:p>
        </p:txBody>
      </p:sp>
      <p:pic>
        <p:nvPicPr>
          <p:cNvPr id="5" name="תמונה 4" descr="תמונה שמכילה ציור&#10;&#10;התיאור נוצר באופן אוטומטי">
            <a:extLst>
              <a:ext uri="{FF2B5EF4-FFF2-40B4-BE49-F238E27FC236}">
                <a16:creationId xmlns:a16="http://schemas.microsoft.com/office/drawing/2014/main" id="{F423518F-A947-41E1-A3BB-008792C8B8C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73140"/>
            <a:ext cx="1936436" cy="1564640"/>
          </a:xfrm>
          <a:prstGeom prst="rect">
            <a:avLst/>
          </a:prstGeom>
        </p:spPr>
      </p:pic>
      <p:grpSp>
        <p:nvGrpSpPr>
          <p:cNvPr id="6" name="קבוצה 5">
            <a:extLst>
              <a:ext uri="{FF2B5EF4-FFF2-40B4-BE49-F238E27FC236}">
                <a16:creationId xmlns:a16="http://schemas.microsoft.com/office/drawing/2014/main" id="{3FA747A9-DB82-4A5A-9F7D-876568E752B6}"/>
              </a:ext>
            </a:extLst>
          </p:cNvPr>
          <p:cNvGrpSpPr/>
          <p:nvPr/>
        </p:nvGrpSpPr>
        <p:grpSpPr>
          <a:xfrm>
            <a:off x="9462053" y="127751"/>
            <a:ext cx="2488096" cy="2274113"/>
            <a:chOff x="8410104" y="0"/>
            <a:chExt cx="1243721" cy="1291175"/>
          </a:xfrm>
        </p:grpSpPr>
        <p:sp>
          <p:nvSpPr>
            <p:cNvPr id="7" name="אליפסה 6">
              <a:extLst>
                <a:ext uri="{FF2B5EF4-FFF2-40B4-BE49-F238E27FC236}">
                  <a16:creationId xmlns:a16="http://schemas.microsoft.com/office/drawing/2014/main" id="{850D851D-E7F3-49ED-A5EF-AC092F2B2A94}"/>
                </a:ext>
              </a:extLst>
            </p:cNvPr>
            <p:cNvSpPr/>
            <p:nvPr/>
          </p:nvSpPr>
          <p:spPr>
            <a:xfrm>
              <a:off x="8410104" y="0"/>
              <a:ext cx="1243721" cy="1291175"/>
            </a:xfrm>
            <a:prstGeom prst="ellips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אליפסה 4">
              <a:extLst>
                <a:ext uri="{FF2B5EF4-FFF2-40B4-BE49-F238E27FC236}">
                  <a16:creationId xmlns:a16="http://schemas.microsoft.com/office/drawing/2014/main" id="{A7C6F1DD-2AE0-47F6-8CC0-047EC4BAAB64}"/>
                </a:ext>
              </a:extLst>
            </p:cNvPr>
            <p:cNvSpPr txBox="1"/>
            <p:nvPr/>
          </p:nvSpPr>
          <p:spPr>
            <a:xfrm>
              <a:off x="8592243" y="189088"/>
              <a:ext cx="879443" cy="9129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he-IL" sz="4400" kern="1200">
                  <a:cs typeface="ArbelMF" panose="05000000000000000000" pitchFamily="2" charset="-79"/>
                </a:rPr>
                <a:t>בפעולה</a:t>
              </a:r>
            </a:p>
          </p:txBody>
        </p:sp>
      </p:grpSp>
    </p:spTree>
    <p:extLst>
      <p:ext uri="{BB962C8B-B14F-4D97-AF65-F5344CB8AC3E}">
        <p14:creationId xmlns:p14="http://schemas.microsoft.com/office/powerpoint/2010/main" val="509389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5731E13D-F53F-4D5E-8984-2BC2BC469D58}"/>
              </a:ext>
            </a:extLst>
          </p:cNvPr>
          <p:cNvSpPr>
            <a:spLocks noGrp="1"/>
          </p:cNvSpPr>
          <p:nvPr>
            <p:ph idx="1"/>
          </p:nvPr>
        </p:nvSpPr>
        <p:spPr>
          <a:xfrm>
            <a:off x="-52348" y="1313978"/>
            <a:ext cx="9723122" cy="5287629"/>
          </a:xfrm>
        </p:spPr>
        <p:txBody>
          <a:bodyPr>
            <a:normAutofit/>
          </a:bodyPr>
          <a:lstStyle/>
          <a:p>
            <a:r>
              <a:rPr lang="he-IL" sz="2800" dirty="0">
                <a:cs typeface="ArbelMF" panose="05000000000000000000" pitchFamily="2" charset="-79"/>
              </a:rPr>
              <a:t>מחוות קטנות- </a:t>
            </a:r>
            <a:r>
              <a:rPr lang="he-IL" sz="2800" b="1" dirty="0">
                <a:cs typeface="ArbelMF" panose="05000000000000000000" pitchFamily="2" charset="-79"/>
              </a:rPr>
              <a:t>להגדיר שכל </a:t>
            </a:r>
            <a:r>
              <a:rPr lang="he-IL" sz="2800" b="1" dirty="0" err="1">
                <a:cs typeface="ArbelMF" panose="05000000000000000000" pitchFamily="2" charset="-79"/>
              </a:rPr>
              <a:t>חניכ.ה</a:t>
            </a:r>
            <a:r>
              <a:rPr lang="he-IL" sz="2800" b="1" dirty="0">
                <a:cs typeface="ArbelMF" panose="05000000000000000000" pitchFamily="2" charset="-79"/>
              </a:rPr>
              <a:t> מקבלת חוויה שהיא </a:t>
            </a:r>
            <a:r>
              <a:rPr lang="he-IL" sz="2800" b="1" dirty="0" err="1">
                <a:cs typeface="ArbelMF" panose="05000000000000000000" pitchFamily="2" charset="-79"/>
              </a:rPr>
              <a:t>נראת</a:t>
            </a:r>
            <a:r>
              <a:rPr lang="he-IL" sz="2800" b="1" dirty="0">
                <a:cs typeface="ArbelMF" panose="05000000000000000000" pitchFamily="2" charset="-79"/>
              </a:rPr>
              <a:t> בה אחת לשבוע בין אם באופן אישי, בקבוצה קטנה, בהודעה מיני משחקים </a:t>
            </a:r>
            <a:r>
              <a:rPr lang="he-IL" sz="2800" b="1" dirty="0" err="1">
                <a:cs typeface="ArbelMF" panose="05000000000000000000" pitchFamily="2" charset="-79"/>
              </a:rPr>
              <a:t>בוואטספ</a:t>
            </a:r>
            <a:r>
              <a:rPr lang="he-IL" sz="2800" b="1" dirty="0">
                <a:cs typeface="ArbelMF" panose="05000000000000000000" pitchFamily="2" charset="-79"/>
              </a:rPr>
              <a:t> לקבוצה</a:t>
            </a:r>
          </a:p>
          <a:p>
            <a:endParaRPr lang="he-IL" dirty="0">
              <a:cs typeface="ArbelMF" panose="05000000000000000000" pitchFamily="2" charset="-79"/>
            </a:endParaRPr>
          </a:p>
          <a:p>
            <a:pPr lvl="0" rtl="1"/>
            <a:r>
              <a:rPr lang="he-IL" sz="2800" b="1" u="sng" dirty="0">
                <a:cs typeface="ArbelMF" panose="05000000000000000000" pitchFamily="2" charset="-79"/>
              </a:rPr>
              <a:t>איך עושים את זה? </a:t>
            </a:r>
          </a:p>
          <a:p>
            <a:pPr lvl="0" rtl="1"/>
            <a:r>
              <a:rPr lang="he-IL" sz="2800" dirty="0">
                <a:cs typeface="ArbelMF" panose="05000000000000000000" pitchFamily="2" charset="-79"/>
              </a:rPr>
              <a:t>לחגוג יום הולדת בזום, </a:t>
            </a:r>
            <a:r>
              <a:rPr lang="he-IL" sz="2800" dirty="0" err="1">
                <a:cs typeface="ArbelMF" panose="05000000000000000000" pitchFamily="2" charset="-79"/>
              </a:rPr>
              <a:t>בווטסאפ</a:t>
            </a:r>
            <a:r>
              <a:rPr lang="en-US" sz="2800" dirty="0">
                <a:cs typeface="ArbelMF" panose="05000000000000000000" pitchFamily="2" charset="-79"/>
              </a:rPr>
              <a:t> </a:t>
            </a:r>
          </a:p>
          <a:p>
            <a:pPr lvl="0" rtl="1"/>
            <a:r>
              <a:rPr lang="he-IL" sz="2800" dirty="0" err="1">
                <a:cs typeface="ArbelMF" panose="05000000000000000000" pitchFamily="2" charset="-79"/>
              </a:rPr>
              <a:t>חניך.ה</a:t>
            </a:r>
            <a:r>
              <a:rPr lang="he-IL" sz="2800" dirty="0">
                <a:cs typeface="ArbelMF" panose="05000000000000000000" pitchFamily="2" charset="-79"/>
              </a:rPr>
              <a:t> </a:t>
            </a:r>
            <a:r>
              <a:rPr lang="he-IL" sz="2800" dirty="0" err="1">
                <a:cs typeface="ArbelMF" panose="05000000000000000000" pitchFamily="2" charset="-79"/>
              </a:rPr>
              <a:t>שאוהב.ת</a:t>
            </a:r>
            <a:r>
              <a:rPr lang="he-IL" sz="2800" dirty="0">
                <a:cs typeface="ArbelMF" panose="05000000000000000000" pitchFamily="2" charset="-79"/>
              </a:rPr>
              <a:t> בישול/ אפייה- לשלוח </a:t>
            </a:r>
            <a:r>
              <a:rPr lang="he-IL" sz="2800" dirty="0" err="1">
                <a:cs typeface="ArbelMF" panose="05000000000000000000" pitchFamily="2" charset="-79"/>
              </a:rPr>
              <a:t>לו.ה</a:t>
            </a:r>
            <a:r>
              <a:rPr lang="he-IL" sz="2800" dirty="0">
                <a:cs typeface="ArbelMF" panose="05000000000000000000" pitchFamily="2" charset="-79"/>
              </a:rPr>
              <a:t> לינק למתכון ממש מגניב שראיתי, להזמין </a:t>
            </a:r>
            <a:r>
              <a:rPr lang="he-IL" sz="2800" dirty="0" err="1">
                <a:cs typeface="ArbelMF" panose="05000000000000000000" pitchFamily="2" charset="-79"/>
              </a:rPr>
              <a:t>אותו.ה</a:t>
            </a:r>
            <a:r>
              <a:rPr lang="he-IL" sz="2800" dirty="0">
                <a:cs typeface="ArbelMF" panose="05000000000000000000" pitchFamily="2" charset="-79"/>
              </a:rPr>
              <a:t> ללמד את הקבוצה </a:t>
            </a:r>
            <a:r>
              <a:rPr lang="en-US" sz="2800" dirty="0">
                <a:cs typeface="ArbelMF" panose="05000000000000000000" pitchFamily="2" charset="-79"/>
              </a:rPr>
              <a:t> </a:t>
            </a:r>
          </a:p>
          <a:p>
            <a:pPr lvl="0" rtl="1"/>
            <a:r>
              <a:rPr lang="he-IL" sz="2800" dirty="0">
                <a:cs typeface="ArbelMF" panose="05000000000000000000" pitchFamily="2" charset="-79"/>
              </a:rPr>
              <a:t>דף קשר קבוצתי</a:t>
            </a:r>
            <a:r>
              <a:rPr lang="en-US" sz="2800" dirty="0">
                <a:cs typeface="ArbelMF" panose="05000000000000000000" pitchFamily="2" charset="-79"/>
              </a:rPr>
              <a:t> </a:t>
            </a:r>
            <a:endParaRPr lang="he-IL" sz="2800" dirty="0">
              <a:cs typeface="ArbelMF" panose="05000000000000000000" pitchFamily="2" charset="-79"/>
            </a:endParaRPr>
          </a:p>
          <a:p>
            <a:pPr lvl="0" rtl="1"/>
            <a:r>
              <a:rPr lang="he-IL" sz="2800" dirty="0">
                <a:cs typeface="ArbelMF" panose="05000000000000000000" pitchFamily="2" charset="-79"/>
              </a:rPr>
              <a:t>טקסים קבוצתיים: פתיחת יום וסיכום יום </a:t>
            </a:r>
          </a:p>
          <a:p>
            <a:endParaRPr lang="he-IL" sz="2800" dirty="0">
              <a:cs typeface="ArbelMF" panose="05000000000000000000" pitchFamily="2" charset="-79"/>
            </a:endParaRPr>
          </a:p>
          <a:p>
            <a:endParaRPr lang="he-IL" dirty="0"/>
          </a:p>
        </p:txBody>
      </p:sp>
      <p:pic>
        <p:nvPicPr>
          <p:cNvPr id="5" name="תמונה 4" descr="תמונה שמכילה ציור&#10;&#10;התיאור נוצר באופן אוטומטי">
            <a:extLst>
              <a:ext uri="{FF2B5EF4-FFF2-40B4-BE49-F238E27FC236}">
                <a16:creationId xmlns:a16="http://schemas.microsoft.com/office/drawing/2014/main" id="{222E22F6-BF62-42D2-8FC5-ADDFCFCFEBF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54090"/>
            <a:ext cx="1936436" cy="1564640"/>
          </a:xfrm>
          <a:prstGeom prst="rect">
            <a:avLst/>
          </a:prstGeom>
        </p:spPr>
      </p:pic>
      <p:grpSp>
        <p:nvGrpSpPr>
          <p:cNvPr id="6" name="קבוצה 5">
            <a:extLst>
              <a:ext uri="{FF2B5EF4-FFF2-40B4-BE49-F238E27FC236}">
                <a16:creationId xmlns:a16="http://schemas.microsoft.com/office/drawing/2014/main" id="{2829575F-3288-438D-B64A-3AD98C8F3E40}"/>
              </a:ext>
            </a:extLst>
          </p:cNvPr>
          <p:cNvGrpSpPr/>
          <p:nvPr/>
        </p:nvGrpSpPr>
        <p:grpSpPr>
          <a:xfrm>
            <a:off x="9670774" y="153113"/>
            <a:ext cx="2289422" cy="2321730"/>
            <a:chOff x="2968166" y="1383"/>
            <a:chExt cx="1212791" cy="1130745"/>
          </a:xfrm>
        </p:grpSpPr>
        <p:sp>
          <p:nvSpPr>
            <p:cNvPr id="7" name="אליפסה 6">
              <a:extLst>
                <a:ext uri="{FF2B5EF4-FFF2-40B4-BE49-F238E27FC236}">
                  <a16:creationId xmlns:a16="http://schemas.microsoft.com/office/drawing/2014/main" id="{3BC2C907-5908-4DE2-83ED-6FCA344BD17D}"/>
                </a:ext>
              </a:extLst>
            </p:cNvPr>
            <p:cNvSpPr/>
            <p:nvPr/>
          </p:nvSpPr>
          <p:spPr>
            <a:xfrm>
              <a:off x="2968166" y="1383"/>
              <a:ext cx="1212791" cy="1130745"/>
            </a:xfrm>
            <a:prstGeom prst="ellipse">
              <a:avLst/>
            </a:prstGeom>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sp>
        <p:sp>
          <p:nvSpPr>
            <p:cNvPr id="8" name="אליפסה 4">
              <a:extLst>
                <a:ext uri="{FF2B5EF4-FFF2-40B4-BE49-F238E27FC236}">
                  <a16:creationId xmlns:a16="http://schemas.microsoft.com/office/drawing/2014/main" id="{9BEE2E8B-75F4-492E-AE8C-7C010864C79D}"/>
                </a:ext>
              </a:extLst>
            </p:cNvPr>
            <p:cNvSpPr txBox="1"/>
            <p:nvPr/>
          </p:nvSpPr>
          <p:spPr>
            <a:xfrm>
              <a:off x="3145775" y="166977"/>
              <a:ext cx="857573" cy="7995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244600" rtl="1">
                <a:lnSpc>
                  <a:spcPct val="90000"/>
                </a:lnSpc>
                <a:spcBef>
                  <a:spcPct val="0"/>
                </a:spcBef>
                <a:spcAft>
                  <a:spcPct val="35000"/>
                </a:spcAft>
                <a:buNone/>
              </a:pPr>
              <a:r>
                <a:rPr lang="he-IL" sz="2800" b="1" kern="1200">
                  <a:cs typeface="ArbelMF" panose="05000000000000000000" pitchFamily="2" charset="-79"/>
                </a:rPr>
                <a:t>בין לבין </a:t>
              </a:r>
            </a:p>
          </p:txBody>
        </p:sp>
      </p:grpSp>
    </p:spTree>
    <p:extLst>
      <p:ext uri="{BB962C8B-B14F-4D97-AF65-F5344CB8AC3E}">
        <p14:creationId xmlns:p14="http://schemas.microsoft.com/office/powerpoint/2010/main" val="253846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BE1B8FF-9B34-40C1-BB5F-34856EDF80C0}"/>
              </a:ext>
            </a:extLst>
          </p:cNvPr>
          <p:cNvSpPr>
            <a:spLocks noGrp="1"/>
          </p:cNvSpPr>
          <p:nvPr>
            <p:ph type="title"/>
          </p:nvPr>
        </p:nvSpPr>
        <p:spPr/>
        <p:txBody>
          <a:bodyPr/>
          <a:lstStyle/>
          <a:p>
            <a:pPr algn="ctr"/>
            <a:r>
              <a:rPr lang="he-IL" b="1" dirty="0">
                <a:cs typeface="ArbelMF" panose="05000000000000000000" pitchFamily="2" charset="-79"/>
              </a:rPr>
              <a:t>השיחה האישית </a:t>
            </a:r>
          </a:p>
        </p:txBody>
      </p:sp>
      <p:sp>
        <p:nvSpPr>
          <p:cNvPr id="3" name="מציין מיקום תוכן 2">
            <a:extLst>
              <a:ext uri="{FF2B5EF4-FFF2-40B4-BE49-F238E27FC236}">
                <a16:creationId xmlns:a16="http://schemas.microsoft.com/office/drawing/2014/main" id="{86FA7CB9-2E01-41BF-919A-9D23AE2C71BA}"/>
              </a:ext>
            </a:extLst>
          </p:cNvPr>
          <p:cNvSpPr>
            <a:spLocks noGrp="1"/>
          </p:cNvSpPr>
          <p:nvPr>
            <p:ph idx="1"/>
          </p:nvPr>
        </p:nvSpPr>
        <p:spPr/>
        <p:txBody>
          <a:bodyPr/>
          <a:lstStyle/>
          <a:p>
            <a:r>
              <a:rPr lang="he-IL" dirty="0">
                <a:cs typeface="ArbelMF" panose="05000000000000000000" pitchFamily="2" charset="-79"/>
              </a:rPr>
              <a:t>למה חשוב לנו להדגיש את הכלי הזה (לא ברור מאליו בכלל, </a:t>
            </a:r>
            <a:r>
              <a:rPr lang="he-IL" dirty="0" err="1">
                <a:cs typeface="ArbelMF" panose="05000000000000000000" pitchFamily="2" charset="-79"/>
              </a:rPr>
              <a:t>סימנוב</a:t>
            </a:r>
            <a:r>
              <a:rPr lang="he-IL" dirty="0">
                <a:cs typeface="ArbelMF" panose="05000000000000000000" pitchFamily="2" charset="-79"/>
              </a:rPr>
              <a:t>, חשיבות)</a:t>
            </a:r>
          </a:p>
          <a:p>
            <a:r>
              <a:rPr lang="he-IL" dirty="0" err="1">
                <a:cs typeface="ArbelMF" panose="05000000000000000000" pitchFamily="2" charset="-79"/>
              </a:rPr>
              <a:t>וואטספ</a:t>
            </a:r>
            <a:r>
              <a:rPr lang="he-IL" dirty="0">
                <a:cs typeface="ArbelMF" panose="05000000000000000000" pitchFamily="2" charset="-79"/>
              </a:rPr>
              <a:t> </a:t>
            </a:r>
          </a:p>
          <a:p>
            <a:r>
              <a:rPr lang="he-IL" dirty="0">
                <a:cs typeface="ArbelMF" panose="05000000000000000000" pitchFamily="2" charset="-79"/>
              </a:rPr>
              <a:t>הפחד ששיחה אישית מציפה </a:t>
            </a:r>
          </a:p>
        </p:txBody>
      </p:sp>
      <p:pic>
        <p:nvPicPr>
          <p:cNvPr id="5" name="תמונה 4" descr="תמונה שמכילה ציור&#10;&#10;התיאור נוצר באופן אוטומטי">
            <a:extLst>
              <a:ext uri="{FF2B5EF4-FFF2-40B4-BE49-F238E27FC236}">
                <a16:creationId xmlns:a16="http://schemas.microsoft.com/office/drawing/2014/main" id="{4538BD06-4B0A-4A2F-AF27-1E4AA96762B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54090"/>
            <a:ext cx="1936436" cy="1564640"/>
          </a:xfrm>
          <a:prstGeom prst="rect">
            <a:avLst/>
          </a:prstGeom>
        </p:spPr>
      </p:pic>
    </p:spTree>
    <p:extLst>
      <p:ext uri="{BB962C8B-B14F-4D97-AF65-F5344CB8AC3E}">
        <p14:creationId xmlns:p14="http://schemas.microsoft.com/office/powerpoint/2010/main" val="2897176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21EB26-3A0F-4BB4-BE6F-732B5742DF8E}"/>
              </a:ext>
            </a:extLst>
          </p:cNvPr>
          <p:cNvSpPr>
            <a:spLocks noGrp="1"/>
          </p:cNvSpPr>
          <p:nvPr>
            <p:ph type="title"/>
          </p:nvPr>
        </p:nvSpPr>
        <p:spPr>
          <a:xfrm>
            <a:off x="838200" y="298629"/>
            <a:ext cx="10515600" cy="728179"/>
          </a:xfrm>
        </p:spPr>
        <p:txBody>
          <a:bodyPr/>
          <a:lstStyle/>
          <a:p>
            <a:pPr algn="ctr"/>
            <a:r>
              <a:rPr lang="he-IL" b="1" dirty="0">
                <a:cs typeface="ArbelMF" panose="05000000000000000000" pitchFamily="2" charset="-79"/>
              </a:rPr>
              <a:t>המודל </a:t>
            </a:r>
          </a:p>
        </p:txBody>
      </p:sp>
      <p:pic>
        <p:nvPicPr>
          <p:cNvPr id="5" name="תמונה 4" descr="תמונה שמכילה ציור&#10;&#10;התיאור נוצר באופן אוטומטי">
            <a:extLst>
              <a:ext uri="{FF2B5EF4-FFF2-40B4-BE49-F238E27FC236}">
                <a16:creationId xmlns:a16="http://schemas.microsoft.com/office/drawing/2014/main" id="{1B642FC7-A0EF-4C16-A492-54C5E14AEC1C}"/>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30018" y="244488"/>
            <a:ext cx="1936436" cy="1564640"/>
          </a:xfrm>
          <a:prstGeom prst="rect">
            <a:avLst/>
          </a:prstGeom>
        </p:spPr>
      </p:pic>
      <p:graphicFrame>
        <p:nvGraphicFramePr>
          <p:cNvPr id="6" name="דיאגרמה 5">
            <a:extLst>
              <a:ext uri="{FF2B5EF4-FFF2-40B4-BE49-F238E27FC236}">
                <a16:creationId xmlns:a16="http://schemas.microsoft.com/office/drawing/2014/main" id="{D7413BDB-8EE7-45BB-9DFD-44B103F04410}"/>
              </a:ext>
            </a:extLst>
          </p:cNvPr>
          <p:cNvGraphicFramePr/>
          <p:nvPr>
            <p:extLst>
              <p:ext uri="{D42A27DB-BD31-4B8C-83A1-F6EECF244321}">
                <p14:modId xmlns:p14="http://schemas.microsoft.com/office/powerpoint/2010/main" val="1522302654"/>
              </p:ext>
            </p:extLst>
          </p:nvPr>
        </p:nvGraphicFramePr>
        <p:xfrm>
          <a:off x="526774" y="560263"/>
          <a:ext cx="11231217" cy="49758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תיבת טקסט 2">
            <a:extLst>
              <a:ext uri="{FF2B5EF4-FFF2-40B4-BE49-F238E27FC236}">
                <a16:creationId xmlns:a16="http://schemas.microsoft.com/office/drawing/2014/main" id="{984F550F-9595-4B87-BF5F-1EB35C5F1EA3}"/>
              </a:ext>
            </a:extLst>
          </p:cNvPr>
          <p:cNvSpPr txBox="1">
            <a:spLocks noChangeArrowheads="1"/>
          </p:cNvSpPr>
          <p:nvPr/>
        </p:nvSpPr>
        <p:spPr bwMode="auto">
          <a:xfrm flipH="1">
            <a:off x="218660" y="5400675"/>
            <a:ext cx="11760959" cy="1192203"/>
          </a:xfrm>
          <a:prstGeom prst="rightArrow">
            <a:avLst/>
          </a:prstGeom>
          <a:solidFill>
            <a:schemeClr val="accent5">
              <a:lumMod val="40000"/>
              <a:lumOff val="60000"/>
            </a:schemeClr>
          </a:solidFill>
          <a:ln w="9525">
            <a:solidFill>
              <a:schemeClr val="accent5">
                <a:lumMod val="50000"/>
              </a:schemeClr>
            </a:solidFill>
            <a:miter lim="800000"/>
            <a:headEnd/>
            <a:tailEnd/>
          </a:ln>
        </p:spPr>
        <p:txBody>
          <a:bodyPr rot="0" vert="horz" wrap="square" lIns="91440" tIns="45720" rIns="91440" bIns="45720" anchor="t" anchorCtr="0">
            <a:spAutoFit/>
          </a:bodyPr>
          <a:lstStyle/>
          <a:p>
            <a:pPr algn="ctr" rtl="1"/>
            <a:r>
              <a:rPr lang="he-IL" sz="1100" u="sng" dirty="0">
                <a:effectLst/>
                <a:latin typeface="Cambria" panose="02040503050406030204" pitchFamily="18" charset="0"/>
                <a:ea typeface="MS Mincho" panose="02020609040205080304" pitchFamily="49" charset="-128"/>
                <a:cs typeface="Gisha" panose="020B0502040204020203" pitchFamily="34" charset="-79"/>
              </a:rPr>
              <a:t>ציר מרכזי- הקשר האישי</a:t>
            </a:r>
            <a:endParaRPr lang="en-US" sz="1200" dirty="0">
              <a:effectLst/>
              <a:latin typeface="Cambria" panose="02040503050406030204" pitchFamily="18" charset="0"/>
              <a:ea typeface="MS Mincho" panose="02020609040205080304" pitchFamily="49" charset="-128"/>
              <a:cs typeface="Arial" panose="020B0604020202020204" pitchFamily="34" charset="0"/>
            </a:endParaRPr>
          </a:p>
          <a:p>
            <a:pPr algn="ctr" rtl="1"/>
            <a:r>
              <a:rPr lang="he-IL" sz="1100" dirty="0">
                <a:effectLst/>
                <a:latin typeface="Cambria" panose="02040503050406030204" pitchFamily="18" charset="0"/>
                <a:ea typeface="MS Mincho" panose="02020609040205080304" pitchFamily="49" charset="-128"/>
                <a:cs typeface="Gisha" panose="020B0502040204020203" pitchFamily="34" charset="-79"/>
              </a:rPr>
              <a:t>השאיפה היא להבין: איפה כל </a:t>
            </a:r>
            <a:r>
              <a:rPr lang="he-IL" sz="1100" dirty="0" err="1">
                <a:effectLst/>
                <a:latin typeface="Cambria" panose="02040503050406030204" pitchFamily="18" charset="0"/>
                <a:ea typeface="MS Mincho" panose="02020609040205080304" pitchFamily="49" charset="-128"/>
                <a:cs typeface="Gisha" panose="020B0502040204020203" pitchFamily="34" charset="-79"/>
              </a:rPr>
              <a:t>חניכ.ה</a:t>
            </a:r>
            <a:r>
              <a:rPr lang="he-IL" sz="1100" dirty="0">
                <a:effectLst/>
                <a:latin typeface="Cambria" panose="02040503050406030204" pitchFamily="18" charset="0"/>
                <a:ea typeface="MS Mincho" panose="02020609040205080304" pitchFamily="49" charset="-128"/>
                <a:cs typeface="Gisha" panose="020B0502040204020203" pitchFamily="34" charset="-79"/>
              </a:rPr>
              <a:t> </a:t>
            </a:r>
            <a:r>
              <a:rPr lang="he-IL" sz="1100" dirty="0" err="1">
                <a:effectLst/>
                <a:latin typeface="Cambria" panose="02040503050406030204" pitchFamily="18" charset="0"/>
                <a:ea typeface="MS Mincho" panose="02020609040205080304" pitchFamily="49" charset="-128"/>
                <a:cs typeface="Gisha" panose="020B0502040204020203" pitchFamily="34" charset="-79"/>
              </a:rPr>
              <a:t>נמצא.ת</a:t>
            </a:r>
            <a:r>
              <a:rPr lang="he-IL" sz="1100" dirty="0">
                <a:effectLst/>
                <a:latin typeface="Cambria" panose="02040503050406030204" pitchFamily="18" charset="0"/>
                <a:ea typeface="MS Mincho" panose="02020609040205080304" pitchFamily="49" charset="-128"/>
                <a:cs typeface="Gisha" panose="020B0502040204020203" pitchFamily="34" charset="-79"/>
              </a:rPr>
              <a:t>, מה איתם, מה המקום שלהם בקבוצה, איזה פרטים אישיים אני יודעות או רוצה לדעתם ושדרכם אני יכולה להראות לכל </a:t>
            </a:r>
            <a:r>
              <a:rPr lang="he-IL" sz="1100" dirty="0" err="1">
                <a:effectLst/>
                <a:latin typeface="Cambria" panose="02040503050406030204" pitchFamily="18" charset="0"/>
                <a:ea typeface="MS Mincho" panose="02020609040205080304" pitchFamily="49" charset="-128"/>
                <a:cs typeface="Gisha" panose="020B0502040204020203" pitchFamily="34" charset="-79"/>
              </a:rPr>
              <a:t>חניכ.ה</a:t>
            </a:r>
            <a:r>
              <a:rPr lang="he-IL" sz="1100" dirty="0">
                <a:effectLst/>
                <a:latin typeface="Cambria" panose="02040503050406030204" pitchFamily="18" charset="0"/>
                <a:ea typeface="MS Mincho" panose="02020609040205080304" pitchFamily="49" charset="-128"/>
                <a:cs typeface="Gisha" panose="020B0502040204020203" pitchFamily="34" charset="-79"/>
              </a:rPr>
              <a:t> שאכפת לי</a:t>
            </a:r>
            <a:endParaRPr lang="en-US" sz="1200" dirty="0">
              <a:effectLst/>
              <a:latin typeface="Cambria" panose="02040503050406030204" pitchFamily="18" charset="0"/>
              <a:ea typeface="MS Mincho" panose="02020609040205080304" pitchFamily="49" charset="-128"/>
              <a:cs typeface="Arial" panose="020B0604020202020204" pitchFamily="34" charset="0"/>
            </a:endParaRPr>
          </a:p>
          <a:p>
            <a:pPr algn="r" rtl="1"/>
            <a:r>
              <a:rPr lang="en-US" sz="1100" dirty="0">
                <a:effectLst/>
                <a:latin typeface="Cambria" panose="02040503050406030204" pitchFamily="18" charset="0"/>
                <a:ea typeface="MS Mincho" panose="02020609040205080304" pitchFamily="49" charset="-128"/>
                <a:cs typeface="Arial" panose="020B0604020202020204" pitchFamily="34" charset="0"/>
              </a:rPr>
              <a:t> </a:t>
            </a:r>
            <a:endParaRPr lang="en-US" sz="1200" dirty="0">
              <a:effectLst/>
              <a:latin typeface="Cambria" panose="02040503050406030204" pitchFamily="18"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31625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DFC89D6-EBAC-4F45-9ACA-5D1435521823}"/>
              </a:ext>
            </a:extLst>
          </p:cNvPr>
          <p:cNvSpPr>
            <a:spLocks noGrp="1"/>
          </p:cNvSpPr>
          <p:nvPr>
            <p:ph type="title"/>
          </p:nvPr>
        </p:nvSpPr>
        <p:spPr/>
        <p:txBody>
          <a:bodyPr/>
          <a:lstStyle/>
          <a:p>
            <a:r>
              <a:rPr lang="he-IL" dirty="0">
                <a:cs typeface="ArbelMF" panose="05000000000000000000" pitchFamily="2" charset="-79"/>
              </a:rPr>
              <a:t>סיכום </a:t>
            </a:r>
          </a:p>
        </p:txBody>
      </p:sp>
      <p:sp>
        <p:nvSpPr>
          <p:cNvPr id="3" name="מציין מיקום תוכן 2">
            <a:extLst>
              <a:ext uri="{FF2B5EF4-FFF2-40B4-BE49-F238E27FC236}">
                <a16:creationId xmlns:a16="http://schemas.microsoft.com/office/drawing/2014/main" id="{E51EFB20-54A2-4CCA-8E46-3F2713C257CA}"/>
              </a:ext>
            </a:extLst>
          </p:cNvPr>
          <p:cNvSpPr>
            <a:spLocks noGrp="1"/>
          </p:cNvSpPr>
          <p:nvPr>
            <p:ph idx="1"/>
          </p:nvPr>
        </p:nvSpPr>
        <p:spPr/>
        <p:txBody>
          <a:bodyPr/>
          <a:lstStyle/>
          <a:p>
            <a:r>
              <a:rPr lang="he-IL" dirty="0">
                <a:cs typeface="ArbelMF" panose="05000000000000000000" pitchFamily="2" charset="-79"/>
              </a:rPr>
              <a:t>צוותי הדרכה </a:t>
            </a:r>
          </a:p>
          <a:p>
            <a:r>
              <a:rPr lang="he-IL" dirty="0">
                <a:cs typeface="ArbelMF" panose="05000000000000000000" pitchFamily="2" charset="-79"/>
              </a:rPr>
              <a:t>לעשות מתוך כוונה אמיתית </a:t>
            </a:r>
          </a:p>
          <a:p>
            <a:r>
              <a:rPr lang="he-IL" dirty="0">
                <a:cs typeface="ArbelMF" panose="05000000000000000000" pitchFamily="2" charset="-79"/>
              </a:rPr>
              <a:t>לבחור בעצמי- זה עדיין יכול לשרת אותנו </a:t>
            </a:r>
          </a:p>
        </p:txBody>
      </p:sp>
      <p:pic>
        <p:nvPicPr>
          <p:cNvPr id="5" name="תמונה 4" descr="תמונה שמכילה ציור&#10;&#10;התיאור נוצר באופן אוטומטי">
            <a:extLst>
              <a:ext uri="{FF2B5EF4-FFF2-40B4-BE49-F238E27FC236}">
                <a16:creationId xmlns:a16="http://schemas.microsoft.com/office/drawing/2014/main" id="{346D63AE-F531-49DE-94EA-EA4943CC6AB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120015" y="5154090"/>
            <a:ext cx="1936436" cy="1564640"/>
          </a:xfrm>
          <a:prstGeom prst="rect">
            <a:avLst/>
          </a:prstGeom>
        </p:spPr>
      </p:pic>
    </p:spTree>
    <p:extLst>
      <p:ext uri="{BB962C8B-B14F-4D97-AF65-F5344CB8AC3E}">
        <p14:creationId xmlns:p14="http://schemas.microsoft.com/office/powerpoint/2010/main" val="3881629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D5B211-1BF0-49BB-806B-16846FB13797}"/>
              </a:ext>
            </a:extLst>
          </p:cNvPr>
          <p:cNvSpPr>
            <a:spLocks noGrp="1"/>
          </p:cNvSpPr>
          <p:nvPr>
            <p:ph type="title"/>
          </p:nvPr>
        </p:nvSpPr>
        <p:spPr/>
        <p:txBody>
          <a:bodyPr/>
          <a:lstStyle/>
          <a:p>
            <a:pPr algn="ctr"/>
            <a:r>
              <a:rPr lang="he-IL" b="1" dirty="0">
                <a:latin typeface="Gisha" panose="020B0502040204020203" pitchFamily="34" charset="-79"/>
                <a:cs typeface="Gisha" panose="020B0502040204020203" pitchFamily="34" charset="-79"/>
              </a:rPr>
              <a:t>הכלי המרכזי שלנו- לבחור בעצמי (בסוף)</a:t>
            </a:r>
            <a:br>
              <a:rPr lang="he-IL" b="1" dirty="0">
                <a:latin typeface="Gisha" panose="020B0502040204020203" pitchFamily="34" charset="-79"/>
                <a:cs typeface="Gisha" panose="020B0502040204020203" pitchFamily="34" charset="-79"/>
              </a:rPr>
            </a:br>
            <a:endParaRPr lang="he-IL" b="1" dirty="0">
              <a:latin typeface="Gisha" panose="020B0502040204020203" pitchFamily="34" charset="-79"/>
              <a:cs typeface="Gisha" panose="020B0502040204020203" pitchFamily="34" charset="-79"/>
            </a:endParaRPr>
          </a:p>
        </p:txBody>
      </p:sp>
      <p:sp>
        <p:nvSpPr>
          <p:cNvPr id="3" name="מציין מיקום תוכן 2">
            <a:extLst>
              <a:ext uri="{FF2B5EF4-FFF2-40B4-BE49-F238E27FC236}">
                <a16:creationId xmlns:a16="http://schemas.microsoft.com/office/drawing/2014/main" id="{BDF39D5D-0C91-4DF9-9B98-283E15255C88}"/>
              </a:ext>
            </a:extLst>
          </p:cNvPr>
          <p:cNvSpPr>
            <a:spLocks noGrp="1"/>
          </p:cNvSpPr>
          <p:nvPr>
            <p:ph idx="1"/>
          </p:nvPr>
        </p:nvSpPr>
        <p:spPr/>
        <p:txBody>
          <a:bodyPr/>
          <a:lstStyle/>
          <a:p>
            <a:endParaRPr lang="he-IL" dirty="0"/>
          </a:p>
        </p:txBody>
      </p:sp>
      <p:sp>
        <p:nvSpPr>
          <p:cNvPr id="5" name="תיבת טקסט 1">
            <a:extLst>
              <a:ext uri="{FF2B5EF4-FFF2-40B4-BE49-F238E27FC236}">
                <a16:creationId xmlns:a16="http://schemas.microsoft.com/office/drawing/2014/main" id="{FB7794D0-9DF5-4700-9FBC-BDD1963D608E}"/>
              </a:ext>
            </a:extLst>
          </p:cNvPr>
          <p:cNvSpPr txBox="1">
            <a:spLocks noChangeArrowheads="1"/>
          </p:cNvSpPr>
          <p:nvPr/>
        </p:nvSpPr>
        <p:spPr bwMode="auto">
          <a:xfrm flipH="1">
            <a:off x="842009" y="1533524"/>
            <a:ext cx="10597515" cy="1457194"/>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rot="0" vert="horz" wrap="square" lIns="91440" tIns="45720" rIns="91440" bIns="45720" anchor="t" anchorCtr="0" upright="1">
            <a:spAutoFit/>
          </a:bodyPr>
          <a:lstStyle/>
          <a:p>
            <a:pPr algn="just" rtl="1">
              <a:lnSpc>
                <a:spcPct val="150000"/>
              </a:lnSpc>
              <a:spcBef>
                <a:spcPts val="600"/>
              </a:spcBef>
              <a:spcAft>
                <a:spcPts val="800"/>
              </a:spcAft>
            </a:pPr>
            <a:r>
              <a:rPr lang="he-IL" b="1" dirty="0">
                <a:solidFill>
                  <a:schemeClr val="tx1"/>
                </a:solidFill>
                <a:effectLst/>
                <a:latin typeface="Calibri" panose="020F0502020204030204" pitchFamily="34" charset="0"/>
                <a:ea typeface="Calibri" panose="020F0502020204030204" pitchFamily="34" charset="0"/>
                <a:cs typeface="Gisha" panose="020B0502040204020203" pitchFamily="34" charset="-79"/>
              </a:rPr>
              <a:t>לבחור בי</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800"/>
              </a:spcAft>
            </a:pPr>
            <a:r>
              <a:rPr lang="he-IL" dirty="0">
                <a:solidFill>
                  <a:schemeClr val="tx1"/>
                </a:solidFill>
                <a:effectLst/>
                <a:latin typeface="Calibri" panose="020F0502020204030204" pitchFamily="34" charset="0"/>
                <a:ea typeface="Calibri" panose="020F0502020204030204" pitchFamily="34" charset="0"/>
                <a:cs typeface="Gisha" panose="020B0502040204020203" pitchFamily="34" charset="-79"/>
              </a:rPr>
              <a:t>היכולת לעשות את מה שנכון ומתאים לי באמת. להיות קשוב לעצמי. לצרכים שלי, לרצונות שלי, לגבולות שלי.</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p:txBody>
      </p:sp>
      <p:sp>
        <p:nvSpPr>
          <p:cNvPr id="7" name="תיבת טקסט 2">
            <a:extLst>
              <a:ext uri="{FF2B5EF4-FFF2-40B4-BE49-F238E27FC236}">
                <a16:creationId xmlns:a16="http://schemas.microsoft.com/office/drawing/2014/main" id="{214FF0DC-5431-4D32-95EB-D5B56B12ACCD}"/>
              </a:ext>
            </a:extLst>
          </p:cNvPr>
          <p:cNvSpPr txBox="1">
            <a:spLocks noChangeArrowheads="1"/>
          </p:cNvSpPr>
          <p:nvPr/>
        </p:nvSpPr>
        <p:spPr bwMode="auto">
          <a:xfrm flipH="1">
            <a:off x="842008" y="3108061"/>
            <a:ext cx="10597514" cy="1654299"/>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rot="0" vert="horz" wrap="square" lIns="91440" tIns="45720" rIns="91440" bIns="45720" anchor="t" anchorCtr="0" upright="1">
            <a:spAutoFit/>
          </a:bodyPr>
          <a:lstStyle/>
          <a:p>
            <a:pPr algn="just" rtl="1">
              <a:lnSpc>
                <a:spcPct val="150000"/>
              </a:lnSpc>
              <a:spcBef>
                <a:spcPts val="600"/>
              </a:spcBef>
              <a:spcAft>
                <a:spcPts val="800"/>
              </a:spcAft>
            </a:pPr>
            <a:r>
              <a:rPr lang="he-IL" b="1" dirty="0">
                <a:solidFill>
                  <a:schemeClr val="tx1"/>
                </a:solidFill>
                <a:effectLst/>
                <a:latin typeface="Calibri" panose="020F0502020204030204" pitchFamily="34" charset="0"/>
                <a:ea typeface="Calibri" panose="020F0502020204030204" pitchFamily="34" charset="0"/>
                <a:cs typeface="Gisha" panose="020B0502040204020203" pitchFamily="34" charset="-79"/>
              </a:rPr>
              <a:t>לבחור לבד</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800"/>
              </a:spcAft>
            </a:pPr>
            <a:r>
              <a:rPr lang="he-IL" dirty="0">
                <a:solidFill>
                  <a:schemeClr val="tx1"/>
                </a:solidFill>
                <a:effectLst/>
                <a:latin typeface="Calibri" panose="020F0502020204030204" pitchFamily="34" charset="0"/>
                <a:ea typeface="Calibri" panose="020F0502020204030204" pitchFamily="34" charset="0"/>
                <a:cs typeface="Gisha" panose="020B0502040204020203" pitchFamily="34" charset="-79"/>
              </a:rPr>
              <a:t>היכולת לפעול מתוך מודעות ועמידה בלחצים והשפעות חיצוניות.</a:t>
            </a:r>
          </a:p>
          <a:p>
            <a:pPr algn="just" rtl="1">
              <a:lnSpc>
                <a:spcPct val="150000"/>
              </a:lnSpc>
              <a:spcBef>
                <a:spcPts val="600"/>
              </a:spcBef>
              <a:spcAft>
                <a:spcPts val="800"/>
              </a:spcAft>
            </a:pPr>
            <a:r>
              <a:rPr lang="he-IL" dirty="0">
                <a:solidFill>
                  <a:schemeClr val="tx1"/>
                </a:solidFill>
                <a:effectLst/>
                <a:latin typeface="Calibri" panose="020F0502020204030204" pitchFamily="34" charset="0"/>
                <a:ea typeface="Calibri" panose="020F0502020204030204" pitchFamily="34" charset="0"/>
                <a:cs typeface="Gisha" panose="020B0502040204020203" pitchFamily="34" charset="-79"/>
              </a:rPr>
              <a:t> </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9" name="תיבת טקסט 3">
            <a:extLst>
              <a:ext uri="{FF2B5EF4-FFF2-40B4-BE49-F238E27FC236}">
                <a16:creationId xmlns:a16="http://schemas.microsoft.com/office/drawing/2014/main" id="{2A00E7E1-A6F6-4C31-B0B8-49B64CCFAA6D}"/>
              </a:ext>
            </a:extLst>
          </p:cNvPr>
          <p:cNvSpPr txBox="1">
            <a:spLocks noChangeArrowheads="1"/>
          </p:cNvSpPr>
          <p:nvPr/>
        </p:nvSpPr>
        <p:spPr bwMode="auto">
          <a:xfrm flipH="1">
            <a:off x="842008" y="4879703"/>
            <a:ext cx="10597514" cy="1654299"/>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rot="0" vert="horz" wrap="square" lIns="91440" tIns="45720" rIns="91440" bIns="45720" anchor="t" anchorCtr="0" upright="1">
            <a:spAutoFit/>
          </a:bodyPr>
          <a:lstStyle/>
          <a:p>
            <a:pPr algn="just" rtl="1">
              <a:lnSpc>
                <a:spcPct val="150000"/>
              </a:lnSpc>
              <a:spcBef>
                <a:spcPts val="600"/>
              </a:spcBef>
              <a:spcAft>
                <a:spcPts val="800"/>
              </a:spcAft>
            </a:pPr>
            <a:r>
              <a:rPr lang="he-IL" dirty="0">
                <a:solidFill>
                  <a:schemeClr val="tx1"/>
                </a:solidFill>
                <a:effectLst/>
                <a:latin typeface="Calibri" panose="020F0502020204030204" pitchFamily="34" charset="0"/>
                <a:ea typeface="Calibri" panose="020F0502020204030204" pitchFamily="34" charset="0"/>
                <a:cs typeface="Gisha" panose="020B0502040204020203" pitchFamily="34" charset="-79"/>
              </a:rPr>
              <a:t>לבחור בי ולבחור לבד- </a:t>
            </a:r>
            <a:r>
              <a:rPr lang="he-IL" b="1" dirty="0">
                <a:solidFill>
                  <a:schemeClr val="tx1"/>
                </a:solidFill>
                <a:effectLst/>
                <a:latin typeface="Calibri" panose="020F0502020204030204" pitchFamily="34" charset="0"/>
                <a:ea typeface="Calibri" panose="020F0502020204030204" pitchFamily="34" charset="0"/>
                <a:cs typeface="Gisha" panose="020B0502040204020203" pitchFamily="34" charset="-79"/>
              </a:rPr>
              <a:t>במסגרת של קבוצה</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800"/>
              </a:spcAft>
            </a:pPr>
            <a:r>
              <a:rPr lang="he-IL" dirty="0">
                <a:solidFill>
                  <a:schemeClr val="tx1"/>
                </a:solidFill>
                <a:effectLst/>
                <a:latin typeface="Calibri" panose="020F0502020204030204" pitchFamily="34" charset="0"/>
                <a:ea typeface="Calibri" panose="020F0502020204030204" pitchFamily="34" charset="0"/>
                <a:cs typeface="Gisha" panose="020B0502040204020203" pitchFamily="34" charset="-79"/>
              </a:rPr>
              <a:t>איך אנחנו מאפשרים לכל אחד להיות הוא עצמו בתוך קבוצה ויחד עם זאת להשפיע על מה שקורה בקבוצה. </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800"/>
              </a:spcAft>
            </a:pP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4453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C6C7595-A658-40E0-BE4F-A8807E69D33E}"/>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97ED224B-FB78-4CA5-A60C-8DD2231FD6A9}"/>
              </a:ext>
            </a:extLst>
          </p:cNvPr>
          <p:cNvSpPr>
            <a:spLocks noGrp="1"/>
          </p:cNvSpPr>
          <p:nvPr>
            <p:ph idx="1"/>
          </p:nvPr>
        </p:nvSpPr>
        <p:spPr/>
        <p:txBody>
          <a:bodyPr/>
          <a:lstStyle/>
          <a:p>
            <a:endParaRPr lang="he-IL"/>
          </a:p>
        </p:txBody>
      </p:sp>
      <p:pic>
        <p:nvPicPr>
          <p:cNvPr id="5" name="תמונה 4" descr="תמונה שמכילה טקסט&#10;&#10;התיאור נוצר באופן אוטומטי">
            <a:extLst>
              <a:ext uri="{FF2B5EF4-FFF2-40B4-BE49-F238E27FC236}">
                <a16:creationId xmlns:a16="http://schemas.microsoft.com/office/drawing/2014/main" id="{F43C41E9-6F99-4037-88CB-5F80575E3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8681" y="125848"/>
            <a:ext cx="6443079" cy="6606303"/>
          </a:xfrm>
          <a:prstGeom prst="rect">
            <a:avLst/>
          </a:prstGeom>
        </p:spPr>
      </p:pic>
    </p:spTree>
    <p:extLst>
      <p:ext uri="{BB962C8B-B14F-4D97-AF65-F5344CB8AC3E}">
        <p14:creationId xmlns:p14="http://schemas.microsoft.com/office/powerpoint/2010/main" val="2878806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7CDB943-933E-4E2C-A0AF-B3FDDAC20E52}"/>
              </a:ext>
            </a:extLst>
          </p:cNvPr>
          <p:cNvSpPr>
            <a:spLocks noGrp="1"/>
          </p:cNvSpPr>
          <p:nvPr>
            <p:ph type="title"/>
          </p:nvPr>
        </p:nvSpPr>
        <p:spPr>
          <a:xfrm>
            <a:off x="838200" y="346075"/>
            <a:ext cx="10515600" cy="1325563"/>
          </a:xfrm>
        </p:spPr>
        <p:txBody>
          <a:bodyPr>
            <a:normAutofit/>
          </a:bodyPr>
          <a:lstStyle/>
          <a:p>
            <a:pPr algn="ctr"/>
            <a:r>
              <a:rPr lang="he-IL" sz="4000" b="1" dirty="0">
                <a:latin typeface="Gisha" panose="020B0502040204020203" pitchFamily="34" charset="-79"/>
                <a:cs typeface="ArbelMF" panose="05000000000000000000" pitchFamily="2" charset="-79"/>
              </a:rPr>
              <a:t>מה אנחנו מגדירים כהתנהגויות </a:t>
            </a:r>
            <a:r>
              <a:rPr lang="he-IL" sz="4000" b="1" dirty="0" err="1">
                <a:latin typeface="Gisha" panose="020B0502040204020203" pitchFamily="34" charset="-79"/>
                <a:cs typeface="ArbelMF" panose="05000000000000000000" pitchFamily="2" charset="-79"/>
              </a:rPr>
              <a:t>סיכוניות</a:t>
            </a:r>
            <a:endParaRPr lang="he-IL" sz="4000" b="1" dirty="0">
              <a:latin typeface="Gisha" panose="020B0502040204020203" pitchFamily="34" charset="-79"/>
              <a:cs typeface="ArbelMF" panose="05000000000000000000" pitchFamily="2" charset="-79"/>
            </a:endParaRPr>
          </a:p>
        </p:txBody>
      </p:sp>
      <p:sp>
        <p:nvSpPr>
          <p:cNvPr id="3" name="מציין מיקום תוכן 2">
            <a:extLst>
              <a:ext uri="{FF2B5EF4-FFF2-40B4-BE49-F238E27FC236}">
                <a16:creationId xmlns:a16="http://schemas.microsoft.com/office/drawing/2014/main" id="{D5D7579B-ABF1-44CB-A876-E56301AB46CF}"/>
              </a:ext>
            </a:extLst>
          </p:cNvPr>
          <p:cNvSpPr>
            <a:spLocks noGrp="1"/>
          </p:cNvSpPr>
          <p:nvPr>
            <p:ph idx="1"/>
          </p:nvPr>
        </p:nvSpPr>
        <p:spPr>
          <a:xfrm>
            <a:off x="933450" y="1671638"/>
            <a:ext cx="10515600" cy="4351338"/>
          </a:xfrm>
        </p:spPr>
        <p:txBody>
          <a:bodyPr>
            <a:normAutofit/>
          </a:bodyPr>
          <a:lstStyle/>
          <a:p>
            <a:r>
              <a:rPr lang="he-IL" dirty="0">
                <a:latin typeface="Gisha" panose="020B0502040204020203" pitchFamily="34" charset="-79"/>
                <a:cs typeface="ArbelMF" panose="05000000000000000000" pitchFamily="2" charset="-79"/>
              </a:rPr>
              <a:t>שימוש בחומרים משני תודעה (</a:t>
            </a:r>
            <a:r>
              <a:rPr lang="he-IL" dirty="0" err="1">
                <a:latin typeface="Gisha" panose="020B0502040204020203" pitchFamily="34" charset="-79"/>
                <a:cs typeface="ArbelMF" panose="05000000000000000000" pitchFamily="2" charset="-79"/>
              </a:rPr>
              <a:t>אלכהול</a:t>
            </a:r>
            <a:r>
              <a:rPr lang="he-IL" dirty="0">
                <a:latin typeface="Gisha" panose="020B0502040204020203" pitchFamily="34" charset="-79"/>
                <a:cs typeface="ArbelMF" panose="05000000000000000000" pitchFamily="2" charset="-79"/>
              </a:rPr>
              <a:t> וסמים) </a:t>
            </a:r>
          </a:p>
          <a:p>
            <a:r>
              <a:rPr lang="he-IL" dirty="0">
                <a:latin typeface="Gisha" panose="020B0502040204020203" pitchFamily="34" charset="-79"/>
                <a:cs typeface="ArbelMF" panose="05000000000000000000" pitchFamily="2" charset="-79"/>
              </a:rPr>
              <a:t>התנהגויות מסכנות הנובעות מלחץ חברתי (אלכוהול, התנהגות מינית, "משימות") </a:t>
            </a:r>
          </a:p>
          <a:p>
            <a:r>
              <a:rPr lang="he-IL" dirty="0">
                <a:latin typeface="Gisha" panose="020B0502040204020203" pitchFamily="34" charset="-79"/>
                <a:cs typeface="ArbelMF" panose="05000000000000000000" pitchFamily="2" charset="-79"/>
              </a:rPr>
              <a:t>דימוי גוף והפרעות אכילה </a:t>
            </a:r>
          </a:p>
          <a:p>
            <a:r>
              <a:rPr lang="he-IL" dirty="0">
                <a:latin typeface="Gisha" panose="020B0502040204020203" pitchFamily="34" charset="-79"/>
                <a:cs typeface="ArbelMF" panose="05000000000000000000" pitchFamily="2" charset="-79"/>
              </a:rPr>
              <a:t>התנהגות מינית לא מותאמת </a:t>
            </a:r>
          </a:p>
          <a:p>
            <a:r>
              <a:rPr lang="he-IL" dirty="0">
                <a:latin typeface="Gisha" panose="020B0502040204020203" pitchFamily="34" charset="-79"/>
                <a:cs typeface="ArbelMF" panose="05000000000000000000" pitchFamily="2" charset="-79"/>
              </a:rPr>
              <a:t>אלימות ובריונות ברשת </a:t>
            </a:r>
          </a:p>
          <a:p>
            <a:r>
              <a:rPr lang="he-IL" dirty="0">
                <a:latin typeface="Gisha" panose="020B0502040204020203" pitchFamily="34" charset="-79"/>
                <a:cs typeface="ArbelMF" panose="05000000000000000000" pitchFamily="2" charset="-79"/>
              </a:rPr>
              <a:t>אובדנות </a:t>
            </a:r>
          </a:p>
        </p:txBody>
      </p:sp>
      <p:sp>
        <p:nvSpPr>
          <p:cNvPr id="4" name="כותרת 1">
            <a:extLst>
              <a:ext uri="{FF2B5EF4-FFF2-40B4-BE49-F238E27FC236}">
                <a16:creationId xmlns:a16="http://schemas.microsoft.com/office/drawing/2014/main" id="{7144C96D-A7A9-4F55-B6E7-C095703DA2B0}"/>
              </a:ext>
            </a:extLst>
          </p:cNvPr>
          <p:cNvSpPr txBox="1">
            <a:spLocks/>
          </p:cNvSpPr>
          <p:nvPr/>
        </p:nvSpPr>
        <p:spPr>
          <a:xfrm>
            <a:off x="-76200" y="6042026"/>
            <a:ext cx="8991600" cy="787401"/>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1800" dirty="0">
                <a:latin typeface="Gisha" panose="020B0502040204020203" pitchFamily="34" charset="-79"/>
                <a:cs typeface="Gisha" panose="020B0502040204020203" pitchFamily="34" charset="-79"/>
              </a:rPr>
              <a:t>מתוך חוברת מניעה והתמודדות- עם התנהגויות מסכנות (תנועת הצופים)</a:t>
            </a:r>
          </a:p>
        </p:txBody>
      </p:sp>
      <p:pic>
        <p:nvPicPr>
          <p:cNvPr id="8" name="תמונה 7" descr="תמונה שמכילה ציור&#10;&#10;התיאור נוצר באופן אוטומטי">
            <a:extLst>
              <a:ext uri="{FF2B5EF4-FFF2-40B4-BE49-F238E27FC236}">
                <a16:creationId xmlns:a16="http://schemas.microsoft.com/office/drawing/2014/main" id="{9B1CF671-324F-4DBF-A481-35AEB9798F3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485" b="98020" l="10000" r="90000">
                        <a14:foregroundMark x1="48762" y1="9666" x2="53200" y2="6436"/>
                        <a14:foregroundMark x1="46400" y1="11386" x2="46854" y2="11056"/>
                        <a14:foregroundMark x1="51583" y1="2339" x2="47944" y2="2135"/>
                        <a14:foregroundMark x1="49600" y1="82673" x2="48800" y2="98020"/>
                        <a14:backgroundMark x1="52800" y1="990" x2="54800" y2="2970"/>
                        <a14:backgroundMark x1="44800" y1="1485" x2="46800" y2="1485"/>
                        <a14:backgroundMark x1="44800" y1="4950" x2="48000" y2="1980"/>
                      </a14:backgroundRemoval>
                    </a14:imgEffect>
                  </a14:imgLayer>
                </a14:imgProps>
              </a:ext>
              <a:ext uri="{28A0092B-C50C-407E-A947-70E740481C1C}">
                <a14:useLocalDpi xmlns:a14="http://schemas.microsoft.com/office/drawing/2010/main" val="0"/>
              </a:ext>
            </a:extLst>
          </a:blip>
          <a:stretch>
            <a:fillRect/>
          </a:stretch>
        </p:blipFill>
        <p:spPr>
          <a:xfrm>
            <a:off x="-225268" y="5065237"/>
            <a:ext cx="1936436" cy="1564640"/>
          </a:xfrm>
          <a:prstGeom prst="rect">
            <a:avLst/>
          </a:prstGeom>
        </p:spPr>
      </p:pic>
    </p:spTree>
    <p:extLst>
      <p:ext uri="{BB962C8B-B14F-4D97-AF65-F5344CB8AC3E}">
        <p14:creationId xmlns:p14="http://schemas.microsoft.com/office/powerpoint/2010/main" val="167805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5430C0-C8A5-4D73-83C7-14EF2B742BEC}"/>
              </a:ext>
            </a:extLst>
          </p:cNvPr>
          <p:cNvSpPr>
            <a:spLocks noGrp="1"/>
          </p:cNvSpPr>
          <p:nvPr>
            <p:ph type="title"/>
          </p:nvPr>
        </p:nvSpPr>
        <p:spPr/>
        <p:txBody>
          <a:bodyPr/>
          <a:lstStyle/>
          <a:p>
            <a:endParaRPr lang="he-IL" dirty="0"/>
          </a:p>
        </p:txBody>
      </p:sp>
      <p:graphicFrame>
        <p:nvGraphicFramePr>
          <p:cNvPr id="4" name="מציין מיקום תוכן 3">
            <a:extLst>
              <a:ext uri="{FF2B5EF4-FFF2-40B4-BE49-F238E27FC236}">
                <a16:creationId xmlns:a16="http://schemas.microsoft.com/office/drawing/2014/main" id="{FA8A7B8D-E075-4AE6-91B2-FBEF304B73C1}"/>
              </a:ext>
            </a:extLst>
          </p:cNvPr>
          <p:cNvGraphicFramePr>
            <a:graphicFrameLocks noGrp="1"/>
          </p:cNvGraphicFramePr>
          <p:nvPr>
            <p:ph idx="1"/>
            <p:extLst>
              <p:ext uri="{D42A27DB-BD31-4B8C-83A1-F6EECF244321}">
                <p14:modId xmlns:p14="http://schemas.microsoft.com/office/powerpoint/2010/main" val="79753117"/>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תמונה 5" descr="תמונה שמכילה ציור&#10;&#10;התיאור נוצר באופן אוטומטי">
            <a:extLst>
              <a:ext uri="{FF2B5EF4-FFF2-40B4-BE49-F238E27FC236}">
                <a16:creationId xmlns:a16="http://schemas.microsoft.com/office/drawing/2014/main" id="{574A2CF1-6C34-4529-BBA8-8E9474DDC89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spTree>
    <p:extLst>
      <p:ext uri="{BB962C8B-B14F-4D97-AF65-F5344CB8AC3E}">
        <p14:creationId xmlns:p14="http://schemas.microsoft.com/office/powerpoint/2010/main" val="135800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ECC622F-158B-4D18-AE50-94E5E9B105B1}"/>
              </a:ext>
            </a:extLst>
          </p:cNvPr>
          <p:cNvSpPr>
            <a:spLocks noGrp="1"/>
          </p:cNvSpPr>
          <p:nvPr>
            <p:ph type="title"/>
          </p:nvPr>
        </p:nvSpPr>
        <p:spPr/>
        <p:txBody>
          <a:bodyPr/>
          <a:lstStyle/>
          <a:p>
            <a:pPr algn="ctr"/>
            <a:r>
              <a:rPr lang="he-IL" b="1" dirty="0">
                <a:latin typeface="Gisha" panose="020B0502040204020203" pitchFamily="34" charset="-79"/>
                <a:cs typeface="ArbelMF" panose="05000000000000000000" pitchFamily="2" charset="-79"/>
              </a:rPr>
              <a:t>מאפייני התקופה </a:t>
            </a:r>
            <a:br>
              <a:rPr lang="he-IL" b="1" dirty="0">
                <a:latin typeface="Gisha" panose="020B0502040204020203" pitchFamily="34" charset="-79"/>
                <a:cs typeface="ArbelMF" panose="05000000000000000000" pitchFamily="2" charset="-79"/>
              </a:rPr>
            </a:br>
            <a:endParaRPr lang="he-IL" b="1" dirty="0">
              <a:latin typeface="Gisha" panose="020B0502040204020203" pitchFamily="34" charset="-79"/>
              <a:cs typeface="ArbelMF" panose="05000000000000000000" pitchFamily="2" charset="-79"/>
            </a:endParaRPr>
          </a:p>
        </p:txBody>
      </p:sp>
      <p:sp>
        <p:nvSpPr>
          <p:cNvPr id="3" name="מציין מיקום תוכן 2">
            <a:extLst>
              <a:ext uri="{FF2B5EF4-FFF2-40B4-BE49-F238E27FC236}">
                <a16:creationId xmlns:a16="http://schemas.microsoft.com/office/drawing/2014/main" id="{BF428FBD-3AA0-4879-B2F5-B08D866BA97E}"/>
              </a:ext>
            </a:extLst>
          </p:cNvPr>
          <p:cNvSpPr>
            <a:spLocks noGrp="1"/>
          </p:cNvSpPr>
          <p:nvPr>
            <p:ph idx="1"/>
          </p:nvPr>
        </p:nvSpPr>
        <p:spPr/>
        <p:txBody>
          <a:bodyPr/>
          <a:lstStyle/>
          <a:p>
            <a:r>
              <a:rPr lang="he-IL" b="1" dirty="0">
                <a:latin typeface="Gisha" panose="020B0502040204020203" pitchFamily="34" charset="-79"/>
                <a:cs typeface="ArbelMF" panose="05000000000000000000" pitchFamily="2" charset="-79"/>
              </a:rPr>
              <a:t>מעברים מהירים- </a:t>
            </a:r>
            <a:r>
              <a:rPr lang="he-IL" dirty="0">
                <a:latin typeface="Gisha" panose="020B0502040204020203" pitchFamily="34" charset="-79"/>
                <a:cs typeface="ArbelMF" panose="05000000000000000000" pitchFamily="2" charset="-79"/>
              </a:rPr>
              <a:t>התהליכים שאני רגיל אליהם או יודע שקורים לא קורים, </a:t>
            </a:r>
            <a:r>
              <a:rPr lang="he-IL" dirty="0" err="1">
                <a:latin typeface="Gisha" panose="020B0502040204020203" pitchFamily="34" charset="-79"/>
                <a:cs typeface="ArbelMF" panose="05000000000000000000" pitchFamily="2" charset="-79"/>
              </a:rPr>
              <a:t>הכל</a:t>
            </a:r>
            <a:r>
              <a:rPr lang="he-IL" dirty="0">
                <a:latin typeface="Gisha" panose="020B0502040204020203" pitchFamily="34" charset="-79"/>
                <a:cs typeface="ArbelMF" panose="05000000000000000000" pitchFamily="2" charset="-79"/>
              </a:rPr>
              <a:t> דומה(</a:t>
            </a:r>
            <a:r>
              <a:rPr lang="he-IL" dirty="0" err="1">
                <a:latin typeface="Gisha" panose="020B0502040204020203" pitchFamily="34" charset="-79"/>
                <a:cs typeface="ArbelMF" panose="05000000000000000000" pitchFamily="2" charset="-79"/>
              </a:rPr>
              <a:t>הכל</a:t>
            </a:r>
            <a:r>
              <a:rPr lang="he-IL" dirty="0">
                <a:latin typeface="Gisha" panose="020B0502040204020203" pitchFamily="34" charset="-79"/>
                <a:cs typeface="ArbelMF" panose="05000000000000000000" pitchFamily="2" charset="-79"/>
              </a:rPr>
              <a:t> בזום-אין תהליכי עיבוד, חוויה מתישה, אני לא באה לידי ביטוי)</a:t>
            </a:r>
            <a:endParaRPr lang="he-IL" b="1" dirty="0">
              <a:latin typeface="Gisha" panose="020B0502040204020203" pitchFamily="34" charset="-79"/>
              <a:cs typeface="ArbelMF" panose="05000000000000000000" pitchFamily="2" charset="-79"/>
            </a:endParaRPr>
          </a:p>
          <a:p>
            <a:r>
              <a:rPr lang="he-IL" b="1" dirty="0">
                <a:latin typeface="Gisha" panose="020B0502040204020203" pitchFamily="34" charset="-79"/>
                <a:cs typeface="ArbelMF" panose="05000000000000000000" pitchFamily="2" charset="-79"/>
              </a:rPr>
              <a:t>מציאות משתנה-</a:t>
            </a:r>
            <a:r>
              <a:rPr lang="he-IL" dirty="0">
                <a:latin typeface="Gisha" panose="020B0502040204020203" pitchFamily="34" charset="-79"/>
                <a:cs typeface="ArbelMF" panose="05000000000000000000" pitchFamily="2" charset="-79"/>
              </a:rPr>
              <a:t>סביבה תומכת לא יציבה(הורים, מדריכים), חוסר וודאות, שינויים תכופים.</a:t>
            </a:r>
          </a:p>
          <a:p>
            <a:r>
              <a:rPr lang="he-IL" b="1" dirty="0">
                <a:latin typeface="Gisha" panose="020B0502040204020203" pitchFamily="34" charset="-79"/>
                <a:cs typeface="ArbelMF" panose="05000000000000000000" pitchFamily="2" charset="-79"/>
              </a:rPr>
              <a:t>בדידות-</a:t>
            </a:r>
            <a:r>
              <a:rPr lang="he-IL" dirty="0">
                <a:latin typeface="Gisha" panose="020B0502040204020203" pitchFamily="34" charset="-79"/>
                <a:cs typeface="ArbelMF" panose="05000000000000000000" pitchFamily="2" charset="-79"/>
              </a:rPr>
              <a:t> יוזמה ביצירת המסגרת, זמן מסך.</a:t>
            </a:r>
          </a:p>
          <a:p>
            <a:r>
              <a:rPr lang="he-IL" b="1" dirty="0" err="1">
                <a:latin typeface="Gisha" panose="020B0502040204020203" pitchFamily="34" charset="-79"/>
                <a:cs typeface="ArbelMF" panose="05000000000000000000" pitchFamily="2" charset="-79"/>
              </a:rPr>
              <a:t>שיעמום</a:t>
            </a:r>
            <a:r>
              <a:rPr lang="he-IL" b="1" dirty="0">
                <a:latin typeface="Gisha" panose="020B0502040204020203" pitchFamily="34" charset="-79"/>
                <a:cs typeface="ArbelMF" panose="05000000000000000000" pitchFamily="2" charset="-79"/>
              </a:rPr>
              <a:t>-</a:t>
            </a:r>
            <a:r>
              <a:rPr lang="he-IL" dirty="0">
                <a:latin typeface="Gisha" panose="020B0502040204020203" pitchFamily="34" charset="-79"/>
                <a:cs typeface="ArbelMF" panose="05000000000000000000" pitchFamily="2" charset="-79"/>
              </a:rPr>
              <a:t> לבד ובקבוצה. </a:t>
            </a:r>
          </a:p>
          <a:p>
            <a:r>
              <a:rPr lang="he-IL" b="1" dirty="0">
                <a:latin typeface="Gisha" panose="020B0502040204020203" pitchFamily="34" charset="-79"/>
                <a:cs typeface="ArbelMF" panose="05000000000000000000" pitchFamily="2" charset="-79"/>
              </a:rPr>
              <a:t>סף ריגוש גדל – </a:t>
            </a:r>
            <a:r>
              <a:rPr lang="he-IL" dirty="0">
                <a:latin typeface="Gisha" panose="020B0502040204020203" pitchFamily="34" charset="-79"/>
                <a:cs typeface="ArbelMF" panose="05000000000000000000" pitchFamily="2" charset="-79"/>
              </a:rPr>
              <a:t>מה הגבול הבא שאני יכולה לפרוץ?</a:t>
            </a:r>
          </a:p>
          <a:p>
            <a:r>
              <a:rPr lang="he-IL" b="1" dirty="0">
                <a:latin typeface="Gisha" panose="020B0502040204020203" pitchFamily="34" charset="-79"/>
                <a:cs typeface="ArbelMF" panose="05000000000000000000" pitchFamily="2" charset="-79"/>
              </a:rPr>
              <a:t>שליטה-</a:t>
            </a:r>
            <a:r>
              <a:rPr lang="he-IL" dirty="0">
                <a:latin typeface="Gisha" panose="020B0502040204020203" pitchFamily="34" charset="-79"/>
                <a:cs typeface="ArbelMF" panose="05000000000000000000" pitchFamily="2" charset="-79"/>
              </a:rPr>
              <a:t> של החניכים, שלנו, הכלים הרגילים שלנו לא עובדים. </a:t>
            </a:r>
          </a:p>
        </p:txBody>
      </p:sp>
      <p:pic>
        <p:nvPicPr>
          <p:cNvPr id="5" name="תמונה 4" descr="תמונה שמכילה ציור&#10;&#10;התיאור נוצר באופן אוטומטי">
            <a:extLst>
              <a:ext uri="{FF2B5EF4-FFF2-40B4-BE49-F238E27FC236}">
                <a16:creationId xmlns:a16="http://schemas.microsoft.com/office/drawing/2014/main" id="{77676918-03E0-4168-A4E4-15AAF17AAD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spTree>
    <p:extLst>
      <p:ext uri="{BB962C8B-B14F-4D97-AF65-F5344CB8AC3E}">
        <p14:creationId xmlns:p14="http://schemas.microsoft.com/office/powerpoint/2010/main" val="3911589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CEFDE2A-146C-4EC1-AF2C-ECD2C7049D92}"/>
              </a:ext>
            </a:extLst>
          </p:cNvPr>
          <p:cNvSpPr>
            <a:spLocks noGrp="1"/>
          </p:cNvSpPr>
          <p:nvPr>
            <p:ph type="title"/>
          </p:nvPr>
        </p:nvSpPr>
        <p:spPr>
          <a:xfrm>
            <a:off x="1809750" y="365125"/>
            <a:ext cx="10515600" cy="1325563"/>
          </a:xfrm>
        </p:spPr>
        <p:txBody>
          <a:bodyPr vert="horz" lIns="91440" tIns="45720" rIns="91440" bIns="45720" rtlCol="1" anchor="ctr">
            <a:normAutofit/>
          </a:bodyPr>
          <a:lstStyle/>
          <a:p>
            <a:pPr algn="ctr"/>
            <a:r>
              <a:rPr lang="he-IL" b="1" dirty="0">
                <a:latin typeface="Gisha" panose="020B0502040204020203" pitchFamily="34" charset="-79"/>
                <a:cs typeface="ArbelMF" panose="05000000000000000000" pitchFamily="2" charset="-79"/>
              </a:rPr>
              <a:t>קווים מנחים לתגובה חינוכית-משמעתית  בתקופת הקורונה </a:t>
            </a:r>
          </a:p>
        </p:txBody>
      </p:sp>
      <p:sp>
        <p:nvSpPr>
          <p:cNvPr id="3" name="מציין מיקום תוכן 2">
            <a:extLst>
              <a:ext uri="{FF2B5EF4-FFF2-40B4-BE49-F238E27FC236}">
                <a16:creationId xmlns:a16="http://schemas.microsoft.com/office/drawing/2014/main" id="{F53D7ABF-91C6-47FB-93DE-B33517201F40}"/>
              </a:ext>
            </a:extLst>
          </p:cNvPr>
          <p:cNvSpPr>
            <a:spLocks noGrp="1"/>
          </p:cNvSpPr>
          <p:nvPr>
            <p:ph idx="1"/>
          </p:nvPr>
        </p:nvSpPr>
        <p:spPr>
          <a:xfrm>
            <a:off x="1171575" y="1798955"/>
            <a:ext cx="10801350" cy="4839018"/>
          </a:xfrm>
        </p:spPr>
        <p:txBody>
          <a:bodyPr>
            <a:normAutofit fontScale="92500" lnSpcReduction="10000"/>
          </a:bodyPr>
          <a:lstStyle/>
          <a:p>
            <a:pPr>
              <a:buFont typeface="Wingdings" panose="05000000000000000000" pitchFamily="2" charset="2"/>
              <a:buChar char="ü"/>
            </a:pPr>
            <a:r>
              <a:rPr lang="he-IL" b="1" dirty="0">
                <a:latin typeface="Gisha" panose="020B0502040204020203" pitchFamily="34" charset="-79"/>
                <a:cs typeface="ArbelMF" panose="05000000000000000000" pitchFamily="2" charset="-79"/>
              </a:rPr>
              <a:t>לא לשכפל (מחייבת חשיבה </a:t>
            </a:r>
            <a:r>
              <a:rPr lang="he-IL" b="1" dirty="0" err="1">
                <a:latin typeface="Gisha" panose="020B0502040204020203" pitchFamily="34" charset="-79"/>
                <a:cs typeface="ArbelMF" panose="05000000000000000000" pitchFamily="2" charset="-79"/>
              </a:rPr>
              <a:t>יצרתית</a:t>
            </a:r>
            <a:r>
              <a:rPr lang="he-IL" b="1" dirty="0">
                <a:latin typeface="Gisha" panose="020B0502040204020203" pitchFamily="34" charset="-79"/>
                <a:cs typeface="ArbelMF" panose="05000000000000000000" pitchFamily="2" charset="-79"/>
              </a:rPr>
              <a:t> ואקטיביות)- </a:t>
            </a:r>
            <a:r>
              <a:rPr lang="he-IL" dirty="0">
                <a:latin typeface="Gisha" panose="020B0502040204020203" pitchFamily="34" charset="-79"/>
                <a:cs typeface="ArbelMF" panose="05000000000000000000" pitchFamily="2" charset="-79"/>
              </a:rPr>
              <a:t>הזום לא שווה לשבט. איזה תחושה אני רוצה לייצר אצל </a:t>
            </a:r>
            <a:r>
              <a:rPr lang="he-IL" dirty="0" err="1">
                <a:latin typeface="Gisha" panose="020B0502040204020203" pitchFamily="34" charset="-79"/>
                <a:cs typeface="ArbelMF" panose="05000000000000000000" pitchFamily="2" charset="-79"/>
              </a:rPr>
              <a:t>החניכ.ה</a:t>
            </a:r>
            <a:r>
              <a:rPr lang="he-IL" dirty="0">
                <a:latin typeface="Gisha" panose="020B0502040204020203" pitchFamily="34" charset="-79"/>
                <a:cs typeface="ArbelMF" panose="05000000000000000000" pitchFamily="2" charset="-79"/>
              </a:rPr>
              <a:t>?</a:t>
            </a:r>
          </a:p>
          <a:p>
            <a:pPr>
              <a:buFont typeface="Wingdings" panose="05000000000000000000" pitchFamily="2" charset="2"/>
              <a:buChar char="ü"/>
            </a:pPr>
            <a:r>
              <a:rPr lang="he-IL" dirty="0">
                <a:latin typeface="Gisha" panose="020B0502040204020203" pitchFamily="34" charset="-79"/>
                <a:cs typeface="ArbelMF" panose="05000000000000000000" pitchFamily="2" charset="-79"/>
              </a:rPr>
              <a:t>איזו תגובה תיצור הבנה ולמידה אצל </a:t>
            </a:r>
            <a:r>
              <a:rPr lang="he-IL" dirty="0" err="1">
                <a:latin typeface="Gisha" panose="020B0502040204020203" pitchFamily="34" charset="-79"/>
                <a:cs typeface="ArbelMF" panose="05000000000000000000" pitchFamily="2" charset="-79"/>
              </a:rPr>
              <a:t>החניכ.ה</a:t>
            </a:r>
            <a:r>
              <a:rPr lang="he-IL" dirty="0">
                <a:latin typeface="Gisha" panose="020B0502040204020203" pitchFamily="34" charset="-79"/>
                <a:cs typeface="ArbelMF" panose="05000000000000000000" pitchFamily="2" charset="-79"/>
              </a:rPr>
              <a:t> שחצו את הגבול? </a:t>
            </a:r>
          </a:p>
          <a:p>
            <a:pPr>
              <a:buFont typeface="Wingdings" panose="05000000000000000000" pitchFamily="2" charset="2"/>
              <a:buChar char="ü"/>
            </a:pPr>
            <a:r>
              <a:rPr lang="he-IL" dirty="0">
                <a:latin typeface="Gisha" panose="020B0502040204020203" pitchFamily="34" charset="-79"/>
                <a:cs typeface="ArbelMF" panose="05000000000000000000" pitchFamily="2" charset="-79"/>
              </a:rPr>
              <a:t>הגדרת הגבולות בתקופה הזאת.</a:t>
            </a:r>
          </a:p>
          <a:p>
            <a:pPr>
              <a:buFont typeface="Wingdings" panose="05000000000000000000" pitchFamily="2" charset="2"/>
              <a:buChar char="ü"/>
            </a:pPr>
            <a:r>
              <a:rPr lang="he-IL" dirty="0">
                <a:cs typeface="ArbelMF" panose="05000000000000000000" pitchFamily="2" charset="-79"/>
              </a:rPr>
              <a:t>לגעת בעצם החשופה- לציין את ההתנהגות הלא מתאימה ולהביע את עמדתנו בנוגע אליה. </a:t>
            </a:r>
          </a:p>
          <a:p>
            <a:pPr>
              <a:buFont typeface="Wingdings" panose="05000000000000000000" pitchFamily="2" charset="2"/>
              <a:buChar char="ü"/>
            </a:pPr>
            <a:r>
              <a:rPr lang="he-IL" dirty="0">
                <a:cs typeface="ArbelMF" panose="05000000000000000000" pitchFamily="2" charset="-79"/>
              </a:rPr>
              <a:t>גורמים חיצוניים מותאמים ומקצועיים- חשוב </a:t>
            </a:r>
            <a:r>
              <a:rPr lang="he-IL" dirty="0" err="1">
                <a:cs typeface="ArbelMF" panose="05000000000000000000" pitchFamily="2" charset="-79"/>
              </a:rPr>
              <a:t>להמנע</a:t>
            </a:r>
            <a:r>
              <a:rPr lang="he-IL" dirty="0">
                <a:cs typeface="ArbelMF" panose="05000000000000000000" pitchFamily="2" charset="-79"/>
              </a:rPr>
              <a:t> </a:t>
            </a:r>
            <a:r>
              <a:rPr lang="he-IL" dirty="0" err="1">
                <a:cs typeface="ArbelMF" panose="05000000000000000000" pitchFamily="2" charset="-79"/>
              </a:rPr>
              <a:t>מ"טריגריות</a:t>
            </a:r>
            <a:r>
              <a:rPr lang="he-IL" dirty="0">
                <a:cs typeface="ArbelMF" panose="05000000000000000000" pitchFamily="2" charset="-79"/>
              </a:rPr>
              <a:t>" וחדירה לפרטיות. לעבוד עפ"י נהלי הזמנת הרצאה חיצונית. </a:t>
            </a:r>
          </a:p>
          <a:p>
            <a:pPr>
              <a:buFont typeface="Wingdings" panose="05000000000000000000" pitchFamily="2" charset="2"/>
              <a:buChar char="ü"/>
            </a:pPr>
            <a:r>
              <a:rPr lang="he-IL" dirty="0">
                <a:cs typeface="ArbelMF" panose="05000000000000000000" pitchFamily="2" charset="-79"/>
              </a:rPr>
              <a:t>ערוב שותפים- רשות מקומית, רווחה, בית הספר, הורים וכו'</a:t>
            </a:r>
          </a:p>
          <a:p>
            <a:pPr>
              <a:buFont typeface="Wingdings" panose="05000000000000000000" pitchFamily="2" charset="2"/>
              <a:buChar char="ü"/>
            </a:pPr>
            <a:r>
              <a:rPr lang="he-IL" dirty="0">
                <a:cs typeface="ArbelMF" panose="05000000000000000000" pitchFamily="2" charset="-79"/>
              </a:rPr>
              <a:t>שימוש </a:t>
            </a:r>
            <a:r>
              <a:rPr lang="he-IL" dirty="0" err="1">
                <a:cs typeface="ArbelMF" panose="05000000000000000000" pitchFamily="2" charset="-79"/>
              </a:rPr>
              <a:t>ברציונאל</a:t>
            </a:r>
            <a:r>
              <a:rPr lang="he-IL" dirty="0">
                <a:cs typeface="ArbelMF" panose="05000000000000000000" pitchFamily="2" charset="-79"/>
              </a:rPr>
              <a:t> חינוכי ולא מתוך נהלים ומגבלות. אנחנו מחנכים ולא </a:t>
            </a:r>
          </a:p>
          <a:p>
            <a:pPr marL="0" indent="0">
              <a:buNone/>
            </a:pPr>
            <a:r>
              <a:rPr lang="he-IL" dirty="0">
                <a:cs typeface="ArbelMF" panose="05000000000000000000" pitchFamily="2" charset="-79"/>
              </a:rPr>
              <a:t>שוטרים. </a:t>
            </a:r>
          </a:p>
          <a:p>
            <a:endParaRPr lang="he-IL" dirty="0">
              <a:cs typeface="ArbelMF" panose="05000000000000000000" pitchFamily="2" charset="-79"/>
            </a:endParaRPr>
          </a:p>
        </p:txBody>
      </p:sp>
      <p:pic>
        <p:nvPicPr>
          <p:cNvPr id="5" name="תמונה 4" descr="תמונה שמכילה ציור&#10;&#10;התיאור נוצר באופן אוטומטי">
            <a:extLst>
              <a:ext uri="{FF2B5EF4-FFF2-40B4-BE49-F238E27FC236}">
                <a16:creationId xmlns:a16="http://schemas.microsoft.com/office/drawing/2014/main" id="{8963C1AE-90BE-4C14-9BF2-F5BC9308DC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pic>
        <p:nvPicPr>
          <p:cNvPr id="7" name="גרפיקה 6" descr="רשימה">
            <a:extLst>
              <a:ext uri="{FF2B5EF4-FFF2-40B4-BE49-F238E27FC236}">
                <a16:creationId xmlns:a16="http://schemas.microsoft.com/office/drawing/2014/main" id="{D1361C8F-5DA3-47E0-86B3-5B34DD5F82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1705" y="220027"/>
            <a:ext cx="1564640" cy="1564640"/>
          </a:xfrm>
          <a:prstGeom prst="rect">
            <a:avLst/>
          </a:prstGeom>
        </p:spPr>
      </p:pic>
    </p:spTree>
    <p:extLst>
      <p:ext uri="{BB962C8B-B14F-4D97-AF65-F5344CB8AC3E}">
        <p14:creationId xmlns:p14="http://schemas.microsoft.com/office/powerpoint/2010/main" val="295901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24961CC-20AB-48CD-B514-9F1214FB628E}"/>
              </a:ext>
            </a:extLst>
          </p:cNvPr>
          <p:cNvSpPr>
            <a:spLocks noGrp="1"/>
          </p:cNvSpPr>
          <p:nvPr>
            <p:ph type="title"/>
          </p:nvPr>
        </p:nvSpPr>
        <p:spPr/>
        <p:txBody>
          <a:bodyPr/>
          <a:lstStyle/>
          <a:p>
            <a:pPr algn="ctr"/>
            <a:r>
              <a:rPr lang="he-IL" b="1" dirty="0">
                <a:cs typeface="ArbelMF" panose="05000000000000000000" pitchFamily="2" charset="-79"/>
              </a:rPr>
              <a:t>חלוקה לקבוצות </a:t>
            </a:r>
          </a:p>
        </p:txBody>
      </p:sp>
      <p:sp>
        <p:nvSpPr>
          <p:cNvPr id="3" name="מציין מיקום תוכן 2">
            <a:extLst>
              <a:ext uri="{FF2B5EF4-FFF2-40B4-BE49-F238E27FC236}">
                <a16:creationId xmlns:a16="http://schemas.microsoft.com/office/drawing/2014/main" id="{044495C8-2264-427D-BCC0-AF090FA07A51}"/>
              </a:ext>
            </a:extLst>
          </p:cNvPr>
          <p:cNvSpPr>
            <a:spLocks noGrp="1"/>
          </p:cNvSpPr>
          <p:nvPr>
            <p:ph idx="1"/>
          </p:nvPr>
        </p:nvSpPr>
        <p:spPr>
          <a:xfrm>
            <a:off x="7296149" y="1504950"/>
            <a:ext cx="4524375" cy="4987925"/>
          </a:xfrm>
        </p:spPr>
        <p:txBody>
          <a:bodyPr/>
          <a:lstStyle/>
          <a:p>
            <a:r>
              <a:rPr lang="he-IL" dirty="0">
                <a:cs typeface="ArbelMF" panose="05000000000000000000" pitchFamily="2" charset="-79"/>
              </a:rPr>
              <a:t>באיזה אופן התחום הזה בא לידי ביטוי בתקופה הזאת- איך, מתי, איפה</a:t>
            </a:r>
          </a:p>
          <a:p>
            <a:r>
              <a:rPr lang="he-IL" dirty="0">
                <a:cs typeface="ArbelMF" panose="05000000000000000000" pitchFamily="2" charset="-79"/>
              </a:rPr>
              <a:t>לדעתכם, למה הם עושים את זה?</a:t>
            </a:r>
          </a:p>
          <a:p>
            <a:r>
              <a:rPr lang="he-IL" dirty="0">
                <a:cs typeface="ArbelMF" panose="05000000000000000000" pitchFamily="2" charset="-79"/>
              </a:rPr>
              <a:t>אילו דרכים אנחנו יכולים להציע להתמודדות? – בדגש על הקווים המנחים </a:t>
            </a:r>
          </a:p>
        </p:txBody>
      </p:sp>
      <p:pic>
        <p:nvPicPr>
          <p:cNvPr id="5" name="תמונה 4" descr="תמונה שמכילה ציור&#10;&#10;התיאור נוצר באופן אוטומטי">
            <a:extLst>
              <a:ext uri="{FF2B5EF4-FFF2-40B4-BE49-F238E27FC236}">
                <a16:creationId xmlns:a16="http://schemas.microsoft.com/office/drawing/2014/main" id="{B925CA53-FDBA-475C-9202-1BD45C220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35" y="5073333"/>
            <a:ext cx="1936436" cy="1564640"/>
          </a:xfrm>
          <a:prstGeom prst="rect">
            <a:avLst/>
          </a:prstGeom>
        </p:spPr>
      </p:pic>
      <p:graphicFrame>
        <p:nvGraphicFramePr>
          <p:cNvPr id="6" name="דיאגרמה 5">
            <a:extLst>
              <a:ext uri="{FF2B5EF4-FFF2-40B4-BE49-F238E27FC236}">
                <a16:creationId xmlns:a16="http://schemas.microsoft.com/office/drawing/2014/main" id="{99AF90A1-C88E-4537-B097-64A42307BF1C}"/>
              </a:ext>
            </a:extLst>
          </p:cNvPr>
          <p:cNvGraphicFramePr/>
          <p:nvPr>
            <p:extLst>
              <p:ext uri="{D42A27DB-BD31-4B8C-83A1-F6EECF244321}">
                <p14:modId xmlns:p14="http://schemas.microsoft.com/office/powerpoint/2010/main" val="2308168644"/>
              </p:ext>
            </p:extLst>
          </p:nvPr>
        </p:nvGraphicFramePr>
        <p:xfrm>
          <a:off x="89535" y="128957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2658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B8B0E63-0879-4BAD-A475-8FA7025C29F7}"/>
              </a:ext>
            </a:extLst>
          </p:cNvPr>
          <p:cNvSpPr>
            <a:spLocks noGrp="1"/>
          </p:cNvSpPr>
          <p:nvPr>
            <p:ph type="title"/>
          </p:nvPr>
        </p:nvSpPr>
        <p:spPr/>
        <p:txBody>
          <a:bodyPr>
            <a:normAutofit/>
          </a:bodyPr>
          <a:lstStyle/>
          <a:p>
            <a:pPr lvl="0" rtl="1"/>
            <a:r>
              <a:rPr lang="he-IL" sz="4400" b="1">
                <a:solidFill>
                  <a:schemeClr val="tx1"/>
                </a:solidFill>
                <a:cs typeface="ArbelMF" panose="05000000000000000000" pitchFamily="2" charset="-79"/>
              </a:rPr>
              <a:t>קבוצה </a:t>
            </a:r>
            <a:r>
              <a:rPr lang="he-IL" b="1">
                <a:cs typeface="ArbelMF" panose="05000000000000000000" pitchFamily="2" charset="-79"/>
              </a:rPr>
              <a:t>1</a:t>
            </a:r>
            <a:r>
              <a:rPr lang="he-IL" sz="4400">
                <a:solidFill>
                  <a:schemeClr val="tx1"/>
                </a:solidFill>
                <a:cs typeface="ArbelMF" panose="05000000000000000000" pitchFamily="2" charset="-79"/>
              </a:rPr>
              <a:t> </a:t>
            </a:r>
            <a:br>
              <a:rPr lang="he-IL" sz="4400">
                <a:solidFill>
                  <a:schemeClr val="tx1"/>
                </a:solidFill>
                <a:cs typeface="ArbelMF" panose="05000000000000000000" pitchFamily="2" charset="-79"/>
              </a:rPr>
            </a:br>
            <a:endParaRPr lang="he-IL"/>
          </a:p>
        </p:txBody>
      </p:sp>
      <p:sp>
        <p:nvSpPr>
          <p:cNvPr id="3" name="מציין מיקום תוכן 2">
            <a:extLst>
              <a:ext uri="{FF2B5EF4-FFF2-40B4-BE49-F238E27FC236}">
                <a16:creationId xmlns:a16="http://schemas.microsoft.com/office/drawing/2014/main" id="{ADFAA08C-35AB-49CA-91B0-25A92B2F7110}"/>
              </a:ext>
            </a:extLst>
          </p:cNvPr>
          <p:cNvSpPr>
            <a:spLocks noGrp="1"/>
          </p:cNvSpPr>
          <p:nvPr>
            <p:ph idx="1"/>
          </p:nvPr>
        </p:nvSpPr>
        <p:spPr>
          <a:xfrm>
            <a:off x="1485486" y="2830513"/>
            <a:ext cx="10515600" cy="3890962"/>
          </a:xfrm>
        </p:spPr>
        <p:txBody>
          <a:bodyPr vert="horz" lIns="91440" tIns="45720" rIns="91440" bIns="45720" rtlCol="1" anchor="t">
            <a:normAutofit/>
          </a:bodyPr>
          <a:lstStyle/>
          <a:p>
            <a:r>
              <a:rPr lang="he-IL">
                <a:cs typeface="Arial"/>
              </a:rPr>
              <a:t>1. </a:t>
            </a:r>
            <a:r>
              <a:rPr lang="he-IL" sz="2400">
                <a:cs typeface="Arial"/>
              </a:rPr>
              <a:t>יותר משעמם, אין תעסוקה וזה מגביר צריכה. קורה גם בבתים וגם באזורים ציבוריים. </a:t>
            </a:r>
            <a:endParaRPr lang="he-IL"/>
          </a:p>
          <a:p>
            <a:r>
              <a:rPr lang="he-IL" sz="2400">
                <a:cs typeface="Arial"/>
              </a:rPr>
              <a:t>2. אווירת דיכוי וריחוק, חוסר מעש </a:t>
            </a:r>
            <a:r>
              <a:rPr lang="he-IL" sz="2400" err="1">
                <a:cs typeface="Arial"/>
              </a:rPr>
              <a:t>ושיעמום</a:t>
            </a:r>
            <a:r>
              <a:rPr lang="he-IL" sz="2400">
                <a:cs typeface="Arial"/>
              </a:rPr>
              <a:t>, הרצון ליטול סיכונים ולבחון גבולות. ייתכן שהשימוש הופך גם לשימוש עצמי ולא רק חברתי. </a:t>
            </a:r>
          </a:p>
          <a:p>
            <a:r>
              <a:rPr lang="he-IL" sz="2400">
                <a:cs typeface="Arial"/>
              </a:rPr>
              <a:t>3. חשיפה של ההורים, קיום פעילות משמעותית , קיום שיח בנושא עם החניכות. </a:t>
            </a:r>
          </a:p>
          <a:p>
            <a:endParaRPr lang="he-IL" sz="2400">
              <a:cs typeface="Arial"/>
            </a:endParaRPr>
          </a:p>
        </p:txBody>
      </p:sp>
      <p:sp>
        <p:nvSpPr>
          <p:cNvPr id="5" name="משושה 4">
            <a:extLst>
              <a:ext uri="{FF2B5EF4-FFF2-40B4-BE49-F238E27FC236}">
                <a16:creationId xmlns:a16="http://schemas.microsoft.com/office/drawing/2014/main" id="{A51BBB15-68C9-4C26-85D9-B4341D80A22A}"/>
              </a:ext>
            </a:extLst>
          </p:cNvPr>
          <p:cNvSpPr/>
          <p:nvPr/>
        </p:nvSpPr>
        <p:spPr>
          <a:xfrm rot="5400000">
            <a:off x="61291" y="71230"/>
            <a:ext cx="2902226" cy="2759766"/>
          </a:xfrm>
          <a:prstGeom prst="hexagon">
            <a:avLst>
              <a:gd name="adj" fmla="val 25000"/>
              <a:gd name="vf" fmla="val 11547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7" name="מציין מיקום תוכן 2">
            <a:extLst>
              <a:ext uri="{FF2B5EF4-FFF2-40B4-BE49-F238E27FC236}">
                <a16:creationId xmlns:a16="http://schemas.microsoft.com/office/drawing/2014/main" id="{9A3EAB2D-2B1D-439C-BAA9-C0FD5B41463D}"/>
              </a:ext>
            </a:extLst>
          </p:cNvPr>
          <p:cNvSpPr txBox="1">
            <a:spLocks/>
          </p:cNvSpPr>
          <p:nvPr/>
        </p:nvSpPr>
        <p:spPr>
          <a:xfrm>
            <a:off x="3043687" y="1504950"/>
            <a:ext cx="8848724" cy="1325563"/>
          </a:xfrm>
          <a:prstGeom prst="rect">
            <a:avLst/>
          </a:prstGeom>
        </p:spPr>
        <p:txBody>
          <a:bodyPr vert="horz" lIns="91440" tIns="45720" rIns="91440" bIns="45720" rtlCol="1" anchor="t">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AutoNum type="arabicPeriod"/>
            </a:pPr>
            <a:r>
              <a:rPr lang="he-IL" sz="2000">
                <a:cs typeface="ArbelMF"/>
              </a:rPr>
              <a:t>באיזה אופן התחום הזה בא לידי ביטוי בתקופה הזאת- איך, מתי, איפה</a:t>
            </a:r>
            <a:endParaRPr lang="he-IL">
              <a:cs typeface="ArbelMF"/>
            </a:endParaRPr>
          </a:p>
          <a:p>
            <a:pPr marL="457200" indent="-457200">
              <a:buAutoNum type="arabicPeriod"/>
            </a:pPr>
            <a:r>
              <a:rPr lang="he-IL" sz="2000">
                <a:cs typeface="ArbelMF"/>
              </a:rPr>
              <a:t>לדעתכם, למה הם עושים את זה?</a:t>
            </a:r>
          </a:p>
          <a:p>
            <a:pPr marL="457200" indent="-457200">
              <a:buAutoNum type="arabicPeriod"/>
            </a:pPr>
            <a:r>
              <a:rPr lang="he-IL" sz="2000">
                <a:cs typeface="ArbelMF"/>
              </a:rPr>
              <a:t>אילו דרכים אנחנו יכולים להציע להתמודדות? – בדגש על הקווים המנחים </a:t>
            </a:r>
            <a:endParaRPr lang="he-IL" sz="2000">
              <a:cs typeface="ArbelMF" panose="05000000000000000000" pitchFamily="2" charset="-79"/>
            </a:endParaRPr>
          </a:p>
        </p:txBody>
      </p:sp>
      <p:sp>
        <p:nvSpPr>
          <p:cNvPr id="9" name="משושה 4">
            <a:extLst>
              <a:ext uri="{FF2B5EF4-FFF2-40B4-BE49-F238E27FC236}">
                <a16:creationId xmlns:a16="http://schemas.microsoft.com/office/drawing/2014/main" id="{50AE0AC4-945A-4FDC-A75D-C542F696E025}"/>
              </a:ext>
            </a:extLst>
          </p:cNvPr>
          <p:cNvSpPr txBox="1"/>
          <p:nvPr/>
        </p:nvSpPr>
        <p:spPr>
          <a:xfrm>
            <a:off x="562585" y="452263"/>
            <a:ext cx="1899638" cy="19976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marL="0" lvl="0" indent="0" algn="ctr" defTabSz="577850" rtl="1">
              <a:lnSpc>
                <a:spcPct val="90000"/>
              </a:lnSpc>
              <a:spcBef>
                <a:spcPct val="0"/>
              </a:spcBef>
              <a:spcAft>
                <a:spcPct val="35000"/>
              </a:spcAft>
              <a:buNone/>
            </a:pPr>
            <a:r>
              <a:rPr lang="he-IL" sz="2400" kern="1200" dirty="0">
                <a:solidFill>
                  <a:schemeClr val="tx1"/>
                </a:solidFill>
                <a:cs typeface="ArbelMF" panose="05000000000000000000" pitchFamily="2" charset="-79"/>
              </a:rPr>
              <a:t>שימוש בחומרים משני תודעה </a:t>
            </a:r>
          </a:p>
        </p:txBody>
      </p:sp>
    </p:spTree>
    <p:extLst>
      <p:ext uri="{BB962C8B-B14F-4D97-AF65-F5344CB8AC3E}">
        <p14:creationId xmlns:p14="http://schemas.microsoft.com/office/powerpoint/2010/main" val="309359449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7931</TotalTime>
  <Words>1946</Words>
  <Application>Microsoft Office PowerPoint</Application>
  <PresentationFormat>מסך רחב</PresentationFormat>
  <Paragraphs>199</Paragraphs>
  <Slides>25</Slides>
  <Notes>2</Notes>
  <HiddenSlides>0</HiddenSlides>
  <MMClips>2</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25</vt:i4>
      </vt:variant>
    </vt:vector>
  </HeadingPairs>
  <TitlesOfParts>
    <vt:vector size="35" baseType="lpstr">
      <vt:lpstr>ArbelMF</vt:lpstr>
      <vt:lpstr>Arial</vt:lpstr>
      <vt:lpstr>Calibri</vt:lpstr>
      <vt:lpstr>Calibri Light</vt:lpstr>
      <vt:lpstr>Cambria</vt:lpstr>
      <vt:lpstr>David</vt:lpstr>
      <vt:lpstr>Gisha</vt:lpstr>
      <vt:lpstr>Symbol</vt:lpstr>
      <vt:lpstr>Wingdings</vt:lpstr>
      <vt:lpstr>ערכת נושא Office</vt:lpstr>
      <vt:lpstr>מניעה והתמודדות עם התנהגויות סיכון  סדנה לצוותי הנהגות ומרכזים.ות </vt:lpstr>
      <vt:lpstr>אתגרי טיקטוק</vt:lpstr>
      <vt:lpstr>מצגת של PowerPoint‏</vt:lpstr>
      <vt:lpstr>מה אנחנו מגדירים כהתנהגויות סיכוניות</vt:lpstr>
      <vt:lpstr>מצגת של PowerPoint‏</vt:lpstr>
      <vt:lpstr>מאפייני התקופה  </vt:lpstr>
      <vt:lpstr>קווים מנחים לתגובה חינוכית-משמעתית  בתקופת הקורונה </vt:lpstr>
      <vt:lpstr>חלוקה לקבוצות </vt:lpstr>
      <vt:lpstr>קבוצה 1  </vt:lpstr>
      <vt:lpstr> קבוצה 2 </vt:lpstr>
      <vt:lpstr> קבוצה 3</vt:lpstr>
      <vt:lpstr>קבוצה 4</vt:lpstr>
      <vt:lpstr>קבוצה 5</vt:lpstr>
      <vt:lpstr> קבוצה 6</vt:lpstr>
      <vt:lpstr>מצגת של PowerPoint‏</vt:lpstr>
      <vt:lpstr>אז איך אפשר בכלל למנוע התנהגויות סיכון היום? </vt:lpstr>
      <vt:lpstr>מתוך הכתבה נוכחות הורית </vt:lpstr>
      <vt:lpstr>קווים מנחים למניעה</vt:lpstr>
      <vt:lpstr>מצגת של PowerPoint‏</vt:lpstr>
      <vt:lpstr>מצגת של PowerPoint‏</vt:lpstr>
      <vt:lpstr>מצגת של PowerPoint‏</vt:lpstr>
      <vt:lpstr>השיחה האישית </vt:lpstr>
      <vt:lpstr>המודל </vt:lpstr>
      <vt:lpstr>סיכום </vt:lpstr>
      <vt:lpstr>הכלי המרכזי שלנו- לבחור בעצמי (בסוף)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הדר סקג'יו פולין</dc:creator>
  <cp:lastModifiedBy>אלעד מהלל</cp:lastModifiedBy>
  <cp:revision>34</cp:revision>
  <cp:lastPrinted>2020-11-08T13:34:03Z</cp:lastPrinted>
  <dcterms:created xsi:type="dcterms:W3CDTF">2020-11-03T14:01:09Z</dcterms:created>
  <dcterms:modified xsi:type="dcterms:W3CDTF">2020-11-18T21:59:38Z</dcterms:modified>
</cp:coreProperties>
</file>