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sldIdLst>
    <p:sldId id="256" r:id="rId5"/>
    <p:sldId id="259" r:id="rId6"/>
    <p:sldId id="258" r:id="rId7"/>
    <p:sldId id="260" r:id="rId8"/>
    <p:sldId id="257" r:id="rId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BD16E6-3AFF-F741-A4C1-9C11C3DDDBA1}" v="11" dt="2020-09-02T09:15:52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D609A0F-20C8-4058-B612-C96FD49B38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F0000EE3-81A6-4E37-98C0-7ECC32C19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D97020C-0A84-416C-9EB0-37B239B3B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85AB-7BCA-4805-93F1-A077D75B7041}" type="datetimeFigureOut">
              <a:rPr lang="he-IL" smtClean="0"/>
              <a:t>י"ג/אלול/תש"ף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122F52E-D47B-41AD-B3D7-4ADC9EF5F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DB77093-6CD3-4CED-BD9C-50C66B31C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1258-65DC-4197-8306-251ACF6520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371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D08C9E8-FA0C-428D-A54F-C8D5BA128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22833109-CCEC-46C3-A8B8-4DC0639FF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903F898-5475-4AAF-A244-AB1F2347F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85AB-7BCA-4805-93F1-A077D75B7041}" type="datetimeFigureOut">
              <a:rPr lang="he-IL" smtClean="0"/>
              <a:t>י"ג/אלול/תש"ף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36DD223-7622-4D01-90B4-90B998298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D1D7F8D-1545-490F-B4FC-03A11FEA1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1258-65DC-4197-8306-251ACF6520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741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E4024940-4F55-44A2-B669-381BAF033A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D2C64C0-31C4-41E3-BB98-16E3F2782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8B267E2-5E7A-44F9-BCAD-E228C673F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85AB-7BCA-4805-93F1-A077D75B7041}" type="datetimeFigureOut">
              <a:rPr lang="he-IL" smtClean="0"/>
              <a:t>י"ג/אלול/תש"ף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54F650F-4201-4172-AFE4-B9662F6D9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D38DA2F-009E-4174-84F9-D0FEB07E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1258-65DC-4197-8306-251ACF6520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540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6022029-E632-476E-801F-775097709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2052AC4-1DD2-40BC-84ED-720CFC356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7A581E5-44BD-4779-9D05-B94FA1762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85AB-7BCA-4805-93F1-A077D75B7041}" type="datetimeFigureOut">
              <a:rPr lang="he-IL" smtClean="0"/>
              <a:t>י"ג/אלול/תש"ף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4FE5FFC-911E-413D-8E25-B5B404C0C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FFFDFF4-9BBA-40C0-9DCC-CCE4B6B86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1258-65DC-4197-8306-251ACF6520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670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40A3AF0-A807-4B62-AACB-7A739CCC5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D50E999-F1CB-49CB-8318-D22C0EC5D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224FBFC-1982-46BB-AA63-ADC22377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85AB-7BCA-4805-93F1-A077D75B7041}" type="datetimeFigureOut">
              <a:rPr lang="he-IL" smtClean="0"/>
              <a:t>י"ג/אלול/תש"ף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D97082F-52ED-4272-9196-4245844C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C4741E9-0A7A-4B87-8F1F-80205060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1258-65DC-4197-8306-251ACF6520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0279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A5B81C4-87ED-4FD9-99DD-C5086FBB7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725E63E-DCDB-4317-BC17-D71A6253B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0CA98249-7733-4193-BDD9-DF4D25192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7C5209C9-A379-4782-B345-A6D5909A8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85AB-7BCA-4805-93F1-A077D75B7041}" type="datetimeFigureOut">
              <a:rPr lang="he-IL" smtClean="0"/>
              <a:t>י"ג/אלול/תש"ף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1334D9B-6EE2-416F-997B-18971D26E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0A17F61-068D-4996-9001-33E5C5E3B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1258-65DC-4197-8306-251ACF6520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94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9E22E86-2965-4C28-99D6-0FDE7C15F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32D8714-895A-40E0-BFF0-D0549FD1F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790D1FC-EBE5-45D4-B276-57347EAFED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0530120A-FABB-4C8F-ACF2-8B065984CC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B5106887-EC05-4A55-ACA0-548E9DB8C0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BB551C92-FFCD-4BCA-A16F-CF426B34C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85AB-7BCA-4805-93F1-A077D75B7041}" type="datetimeFigureOut">
              <a:rPr lang="he-IL" smtClean="0"/>
              <a:t>י"ג/אלול/תש"ף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FBB4CD5D-5DF5-4EA8-859C-B3B5F249F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E13860EB-A14F-44A2-99B6-5FA3B8A26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1258-65DC-4197-8306-251ACF6520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0087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1D5A5A8-5CC4-471E-8911-15314B0A5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B0044CCF-3F54-4339-88C4-DA92E65DC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85AB-7BCA-4805-93F1-A077D75B7041}" type="datetimeFigureOut">
              <a:rPr lang="he-IL" smtClean="0"/>
              <a:t>י"ג/אלול/תש"ף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81BBDAA1-43D7-4109-BEA0-6310AECEB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655B9056-BE1D-4266-BE31-F791FC166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1258-65DC-4197-8306-251ACF6520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4043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ACE3B661-11FB-40B1-B4CD-33FF3BA23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85AB-7BCA-4805-93F1-A077D75B7041}" type="datetimeFigureOut">
              <a:rPr lang="he-IL" smtClean="0"/>
              <a:t>י"ג/אלול/תש"ף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FBC5F3E2-C2D9-4B5B-8F5B-379B97483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3657C2-276E-4380-9F04-B647F15D5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1258-65DC-4197-8306-251ACF6520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6014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343F986-C386-4919-A27E-82695FC92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BDEA29B-3B9F-4EC8-81CF-9944E1A5D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9116521F-5175-47D4-87BF-28DEAE0A7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EAAA36B-C76C-4238-80E6-A5326C099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85AB-7BCA-4805-93F1-A077D75B7041}" type="datetimeFigureOut">
              <a:rPr lang="he-IL" smtClean="0"/>
              <a:t>י"ג/אלול/תש"ף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E103AD3-D7FC-4A48-B6D9-596C8BE48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48E3EB14-20F4-40AA-9A7F-586FB15B8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1258-65DC-4197-8306-251ACF6520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8409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0DFF735-BC5D-41D0-B2C3-2CF163D24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216C6996-2D74-4699-B1AA-48410E638E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6E3A5AFE-717C-4BB1-BF3A-C9E9DC2BD9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CAA6A8CE-4BCF-4206-B0B3-63272CCEA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85AB-7BCA-4805-93F1-A077D75B7041}" type="datetimeFigureOut">
              <a:rPr lang="he-IL" smtClean="0"/>
              <a:t>י"ג/אלול/תש"ף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5FEAB66-F932-47A0-9FC8-CE761C73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FE1EA62-F974-4A24-AE30-6615CA8BE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1258-65DC-4197-8306-251ACF6520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3147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A432CD52-A235-4686-A868-711FEA557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423FDA1-BE84-4CBF-B797-EA4D90982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B069985-DD2F-421C-AB8F-1B02E2B1C3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385AB-7BCA-4805-93F1-A077D75B7041}" type="datetimeFigureOut">
              <a:rPr lang="he-IL" smtClean="0"/>
              <a:t>י"ג/אלול/תש"ף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E204DC3-2957-4BE2-B1C4-2EE93A9AA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1B04FCA-3852-4903-9327-8D64EA158F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61258-65DC-4197-8306-251ACF6520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579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mix No2 CLM" panose="02000803000000000000" pitchFamily="2" charset="-79"/>
              <a:cs typeface="Comix No2 CLM" panose="02000803000000000000" pitchFamily="2" charset="-79"/>
            </a:endParaRP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36008588-40CE-4C59-A71E-8AC5B94567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06" b="3372"/>
          <a:stretch/>
        </p:blipFill>
        <p:spPr>
          <a:xfrm>
            <a:off x="20" y="1"/>
            <a:ext cx="12191980" cy="6857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E25E6892-4803-4C5D-838D-05B555C68B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0529" y="0"/>
            <a:ext cx="7813040" cy="1387158"/>
          </a:xfrm>
        </p:spPr>
        <p:txBody>
          <a:bodyPr>
            <a:normAutofit/>
          </a:bodyPr>
          <a:lstStyle/>
          <a:p>
            <a:r>
              <a:rPr lang="he-IL" dirty="0">
                <a:solidFill>
                  <a:srgbClr val="FFFFFF"/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עומק השינוי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ACFF6170-693E-473B-BE59-40B7E3F5CB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91440" y="1387158"/>
            <a:ext cx="9144000" cy="1098395"/>
          </a:xfrm>
        </p:spPr>
        <p:txBody>
          <a:bodyPr>
            <a:noAutofit/>
          </a:bodyPr>
          <a:lstStyle/>
          <a:p>
            <a:r>
              <a:rPr lang="he-IL" sz="4000" dirty="0">
                <a:solidFill>
                  <a:srgbClr val="FFFFFF"/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יום ד' מרחב מרכז - פתיחת שנה</a:t>
            </a:r>
          </a:p>
          <a:p>
            <a:r>
              <a:rPr lang="he-IL" sz="4000" dirty="0">
                <a:solidFill>
                  <a:srgbClr val="FFFFFF"/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2/9/20</a:t>
            </a:r>
          </a:p>
        </p:txBody>
      </p:sp>
    </p:spTree>
    <p:extLst>
      <p:ext uri="{BB962C8B-B14F-4D97-AF65-F5344CB8AC3E}">
        <p14:creationId xmlns:p14="http://schemas.microsoft.com/office/powerpoint/2010/main" val="27987513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CDB02C8-40E9-4601-9B0A-7A2952BD2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4800" dirty="0">
                <a:latin typeface="Comix No2 CLM" panose="02000803000000000000" pitchFamily="2" charset="-79"/>
                <a:cs typeface="Comix No2 CLM" panose="02000803000000000000" pitchFamily="2" charset="-79"/>
              </a:rPr>
              <a:t>התאמה למציאות המשתנה</a:t>
            </a:r>
            <a:br>
              <a:rPr lang="he-IL" dirty="0">
                <a:latin typeface="Comix No2 CLM" panose="02000803000000000000" pitchFamily="2" charset="-79"/>
                <a:cs typeface="Comix No2 CLM" panose="02000803000000000000" pitchFamily="2" charset="-79"/>
              </a:rPr>
            </a:br>
            <a:r>
              <a:rPr lang="he-IL" sz="3600" dirty="0">
                <a:latin typeface="Comix No2 CLM" panose="02000803000000000000" pitchFamily="2" charset="-79"/>
                <a:cs typeface="Comix No2 CLM" panose="02000803000000000000" pitchFamily="2" charset="-79"/>
              </a:rPr>
              <a:t>מתוך אתגרי האגף לחינוך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A68451-5CCA-4D0C-A3C8-DB3B47A64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0" y="2018665"/>
            <a:ext cx="10877550" cy="4351338"/>
          </a:xfrm>
        </p:spPr>
        <p:txBody>
          <a:bodyPr/>
          <a:lstStyle/>
          <a:p>
            <a:pPr marL="0" indent="0">
              <a:buNone/>
            </a:pPr>
            <a:r>
              <a:rPr lang="he-IL" dirty="0">
                <a:latin typeface="Comix No2 CLM" panose="02000803000000000000" pitchFamily="2" charset="-79"/>
                <a:cs typeface="Comix No2 CLM" panose="02000803000000000000" pitchFamily="2" charset="-79"/>
              </a:rPr>
              <a:t>הפעולה תהיה דינאמית ומותאמת נוכח המציאות המשתנה ומגבלות הקורונה ותהווה מרחב מצמיח מוגן, "אי של שפיות" במציאות בה אנו חיים לצד חיזוק הקשר האישי של </a:t>
            </a:r>
            <a:r>
              <a:rPr lang="he-IL" dirty="0" err="1">
                <a:latin typeface="Comix No2 CLM" panose="02000803000000000000" pitchFamily="2" charset="-79"/>
                <a:cs typeface="Comix No2 CLM" panose="02000803000000000000" pitchFamily="2" charset="-79"/>
              </a:rPr>
              <a:t>המדריכ.ה</a:t>
            </a:r>
            <a:r>
              <a:rPr lang="he-IL" dirty="0">
                <a:latin typeface="Comix No2 CLM" panose="02000803000000000000" pitchFamily="2" charset="-79"/>
                <a:cs typeface="Comix No2 CLM" panose="02000803000000000000" pitchFamily="2" charset="-79"/>
              </a:rPr>
              <a:t> עם </a:t>
            </a:r>
            <a:r>
              <a:rPr lang="he-IL" dirty="0" err="1">
                <a:latin typeface="Comix No2 CLM" panose="02000803000000000000" pitchFamily="2" charset="-79"/>
                <a:cs typeface="Comix No2 CLM" panose="02000803000000000000" pitchFamily="2" charset="-79"/>
              </a:rPr>
              <a:t>החניכ.ה</a:t>
            </a:r>
            <a:r>
              <a:rPr lang="he-IL" dirty="0">
                <a:latin typeface="Comix No2 CLM" panose="02000803000000000000" pitchFamily="2" charset="-79"/>
                <a:cs typeface="Comix No2 CLM" panose="02000803000000000000" pitchFamily="2" charset="-79"/>
              </a:rPr>
              <a:t> באמצעות הכרה והכלה של הסביבה העוטפת את </a:t>
            </a:r>
            <a:r>
              <a:rPr lang="he-IL" dirty="0" err="1">
                <a:latin typeface="Comix No2 CLM" panose="02000803000000000000" pitchFamily="2" charset="-79"/>
                <a:cs typeface="Comix No2 CLM" panose="02000803000000000000" pitchFamily="2" charset="-79"/>
              </a:rPr>
              <a:t>החניכ.ה</a:t>
            </a:r>
            <a:r>
              <a:rPr lang="he-IL" dirty="0">
                <a:latin typeface="Comix No2 CLM" panose="02000803000000000000" pitchFamily="2" charset="-79"/>
                <a:cs typeface="Comix No2 CLM" panose="02000803000000000000" pitchFamily="2" charset="-79"/>
              </a:rPr>
              <a:t>, מרחב </a:t>
            </a:r>
            <a:r>
              <a:rPr lang="he-IL" dirty="0" err="1">
                <a:latin typeface="Comix No2 CLM" panose="02000803000000000000" pitchFamily="2" charset="-79"/>
                <a:cs typeface="Comix No2 CLM" panose="02000803000000000000" pitchFamily="2" charset="-79"/>
              </a:rPr>
              <a:t>חייו.ה</a:t>
            </a:r>
            <a:r>
              <a:rPr lang="he-IL" dirty="0">
                <a:latin typeface="Comix No2 CLM" panose="02000803000000000000" pitchFamily="2" charset="-79"/>
                <a:cs typeface="Comix No2 CLM" panose="02000803000000000000" pitchFamily="2" charset="-79"/>
              </a:rPr>
              <a:t> ( משפחה, לימודים ועוד) והחוויות אותן </a:t>
            </a:r>
            <a:r>
              <a:rPr lang="he-IL" dirty="0" err="1">
                <a:latin typeface="Comix No2 CLM" panose="02000803000000000000" pitchFamily="2" charset="-79"/>
                <a:cs typeface="Comix No2 CLM" panose="02000803000000000000" pitchFamily="2" charset="-79"/>
              </a:rPr>
              <a:t>עובר.ת</a:t>
            </a:r>
            <a:r>
              <a:rPr lang="he-IL" dirty="0">
                <a:latin typeface="Comix No2 CLM" panose="02000803000000000000" pitchFamily="2" charset="-79"/>
                <a:cs typeface="Comix No2 CLM" panose="02000803000000000000" pitchFamily="2" charset="-79"/>
              </a:rPr>
              <a:t>. </a:t>
            </a:r>
          </a:p>
          <a:p>
            <a:pPr marL="0" indent="0">
              <a:buNone/>
            </a:pPr>
            <a:endParaRPr lang="he-IL" dirty="0">
              <a:latin typeface="Comix No2 CLM" panose="02000803000000000000" pitchFamily="2" charset="-79"/>
              <a:cs typeface="Comix No2 CLM" panose="02000803000000000000" pitchFamily="2" charset="-79"/>
            </a:endParaRPr>
          </a:p>
          <a:p>
            <a:pPr marL="0" indent="0">
              <a:buNone/>
            </a:pPr>
            <a:r>
              <a:rPr lang="he-IL" dirty="0">
                <a:latin typeface="Comix No2 CLM" panose="02000803000000000000" pitchFamily="2" charset="-79"/>
                <a:cs typeface="Comix No2 CLM" panose="02000803000000000000" pitchFamily="2" charset="-79"/>
              </a:rPr>
              <a:t>שותפות מעגלים נוספים, קידום החוסן הקהילתי ומעורבות ההורים בפעילות התנועתית המקומית יהיו נדבך משלים בפעילות השבטים.</a:t>
            </a:r>
          </a:p>
          <a:p>
            <a:pPr marL="0" indent="0">
              <a:buNone/>
            </a:pPr>
            <a:endParaRPr lang="he-IL" dirty="0">
              <a:latin typeface="Comix No2 CLM" panose="02000803000000000000" pitchFamily="2" charset="-79"/>
              <a:cs typeface="Comix No2 CLM" panose="02000803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41747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DE2C37A-735D-4DE6-A1F9-6C4796A82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4000" dirty="0">
                <a:latin typeface="Comic Sans MS" panose="030F0902030302020204" pitchFamily="66" charset="0"/>
                <a:cs typeface="Petel" panose="00000400000000000000" pitchFamily="2" charset="-79"/>
              </a:rPr>
              <a:t>שינויים "ממעלה ראשונה"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3972BD9-BBD3-49E1-830F-C7FFB3D02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" y="1558924"/>
            <a:ext cx="10515600" cy="4822825"/>
          </a:xfrm>
        </p:spPr>
        <p:txBody>
          <a:bodyPr vert="horz" lIns="91440" tIns="45720" rIns="91440" bIns="45720" rtlCol="1">
            <a:normAutofit/>
          </a:bodyPr>
          <a:lstStyle/>
          <a:p>
            <a:pPr marL="0" indent="0">
              <a:buNone/>
            </a:pPr>
            <a:endParaRPr lang="he-IL" sz="2000" dirty="0">
              <a:latin typeface="Comix No2 CLM" panose="02000803000000000000" pitchFamily="2" charset="-79"/>
              <a:cs typeface="Comix No2 CLM" panose="02000803000000000000" pitchFamily="2" charset="-79"/>
            </a:endParaRPr>
          </a:p>
          <a:p>
            <a:pPr marL="0" indent="0">
              <a:buNone/>
            </a:pPr>
            <a:r>
              <a:rPr lang="he-IL" sz="2400" dirty="0">
                <a:latin typeface="Comix No2 CLM" panose="02000803000000000000" pitchFamily="2" charset="-79"/>
                <a:cs typeface="Comix No2 CLM" panose="02000803000000000000" pitchFamily="2" charset="-79"/>
              </a:rPr>
              <a:t>שינויים ממעלה ראשונה הם שינויים הנעשים במסגרת הערכים, האינטרסים, ההנחות והנורמות המקובלות. אין בהם פריצת דרך משמעותית. </a:t>
            </a:r>
            <a:r>
              <a:rPr lang="he-IL" sz="2400" dirty="0">
                <a:solidFill>
                  <a:schemeClr val="accent2"/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הם מתרחשים בתוך מערכת נתונה, שהיא עצמה אינה משתנה</a:t>
            </a:r>
            <a:r>
              <a:rPr lang="he-IL" sz="2400" dirty="0">
                <a:latin typeface="Comix No2 CLM" panose="02000803000000000000" pitchFamily="2" charset="-79"/>
                <a:cs typeface="Comix No2 CLM" panose="02000803000000000000" pitchFamily="2" charset="-79"/>
              </a:rPr>
              <a:t>. </a:t>
            </a:r>
          </a:p>
          <a:p>
            <a:pPr marL="0" indent="0">
              <a:buNone/>
            </a:pPr>
            <a:r>
              <a:rPr lang="he-IL" sz="2400" dirty="0">
                <a:latin typeface="Comix No2 CLM" panose="02000803000000000000" pitchFamily="2" charset="-79"/>
                <a:cs typeface="Comix No2 CLM" panose="02000803000000000000" pitchFamily="2" charset="-79"/>
              </a:rPr>
              <a:t>שינויים אילו הם בבחינת תיקונים פנימיים שוטפים, ולכן הם מכונים בידי רבים: "עוד מאותו הדבר". </a:t>
            </a:r>
          </a:p>
          <a:p>
            <a:pPr marL="0" indent="0">
              <a:buNone/>
            </a:pPr>
            <a:r>
              <a:rPr lang="he-IL" sz="2400" dirty="0">
                <a:latin typeface="Comix No2 CLM" panose="02000803000000000000" pitchFamily="2" charset="-79"/>
                <a:cs typeface="Comix No2 CLM" panose="02000803000000000000" pitchFamily="2" charset="-79"/>
              </a:rPr>
              <a:t>כאשר מבוצעים שינויים ממעלה ראשונה, </a:t>
            </a:r>
            <a:r>
              <a:rPr lang="he-IL" sz="2400" dirty="0">
                <a:solidFill>
                  <a:schemeClr val="accent2"/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אין המערכת הבסיסית משתנה, יש המשכיות ברורה בין מה שהיה ובין מה שהתרחש לאחר השינוי. </a:t>
            </a:r>
          </a:p>
          <a:p>
            <a:pPr marL="0" indent="0">
              <a:buNone/>
            </a:pPr>
            <a:r>
              <a:rPr lang="he-IL" sz="2400" dirty="0">
                <a:latin typeface="Comix No2 CLM" panose="02000803000000000000" pitchFamily="2" charset="-79"/>
                <a:cs typeface="Comix No2 CLM" panose="02000803000000000000" pitchFamily="2" charset="-79"/>
              </a:rPr>
              <a:t>יחד עם זאת, שינויים ממעלה ראשונה יכולים להיות נרחבים, קיצוניים ויכולה להיות להם השפעה על מספר גדול של אנשים. אוסף של שינויים קלים יכול להתגלגל לכדי שינוי רחב,</a:t>
            </a:r>
            <a:r>
              <a:rPr lang="en-US" sz="2400" dirty="0">
                <a:latin typeface="Comix No2 CLM" panose="02000803000000000000" pitchFamily="2" charset="-79"/>
                <a:cs typeface="Comix No2 CLM" panose="02000803000000000000" pitchFamily="2" charset="-79"/>
              </a:rPr>
              <a:t> </a:t>
            </a:r>
            <a:r>
              <a:rPr lang="he-IL" sz="2400" dirty="0">
                <a:latin typeface="Comix No2 CLM" panose="02000803000000000000" pitchFamily="2" charset="-79"/>
                <a:cs typeface="Comix No2 CLM" panose="02000803000000000000" pitchFamily="2" charset="-79"/>
              </a:rPr>
              <a:t>מסעיר ומעורר עניין ותשומת לב, אף כי הוא יהיה עדיין בגדר של שינוי ממעלה ראשונה</a:t>
            </a:r>
            <a:r>
              <a:rPr lang="en-US" sz="2400" dirty="0">
                <a:latin typeface="Comix No2 CLM" panose="02000803000000000000" pitchFamily="2" charset="-79"/>
                <a:cs typeface="Comix No2 CLM" panose="02000803000000000000" pitchFamily="2" charset="-79"/>
              </a:rPr>
              <a:t>. </a:t>
            </a:r>
          </a:p>
          <a:p>
            <a:pPr marL="0" indent="0">
              <a:buNone/>
            </a:pPr>
            <a:endParaRPr lang="he-IL" dirty="0">
              <a:latin typeface="Comic Sans MS" panose="030F0902030302020204" pitchFamily="66" charset="0"/>
              <a:cs typeface="OS Luizi Round_FFC" panose="02000500050000020000" pitchFamily="50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50801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9CD2D09-B1BB-4DF5-9E1C-3D21B21ED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mix No2 CLM" panose="02000803000000000000" pitchFamily="2" charset="-79"/>
              <a:cs typeface="Comix No2 CLM" panose="02000803000000000000" pitchFamily="2" charset="-79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3355637-BA71-4F63-94C9-E77BF81BD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0FA7DE26-5185-444B-9F08-ABF1347EB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he-IL" dirty="0">
                <a:solidFill>
                  <a:srgbClr val="000000"/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שינויים "ממעלה שנייה"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6DFB895-EDE6-476E-A51F-F69CCA841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480" y="1666240"/>
            <a:ext cx="5455919" cy="4394733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he-IL" dirty="0">
                <a:solidFill>
                  <a:srgbClr val="000000"/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שינויים ממעלה שנייה מתייחסים </a:t>
            </a:r>
            <a:r>
              <a:rPr lang="he-IL" dirty="0">
                <a:solidFill>
                  <a:schemeClr val="accent2"/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לתמורות בגרעין, ביסודות, בפרדיגמות</a:t>
            </a:r>
            <a:r>
              <a:rPr lang="he-IL" dirty="0">
                <a:solidFill>
                  <a:srgbClr val="000000"/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. שינויים אילו משקפים ערעור של התפיסה, המבנה, ההנחות, הערכים, היעדים או הכיוון של הפרט. </a:t>
            </a:r>
          </a:p>
          <a:p>
            <a:pPr marL="0" indent="0">
              <a:buNone/>
            </a:pPr>
            <a:r>
              <a:rPr lang="he-IL" dirty="0">
                <a:solidFill>
                  <a:srgbClr val="000000"/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אף על פי </a:t>
            </a:r>
            <a:r>
              <a:rPr lang="he-IL" dirty="0">
                <a:solidFill>
                  <a:schemeClr val="accent2"/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שהפרט או הארגון שומרים על הזהות העצמית</a:t>
            </a:r>
            <a:r>
              <a:rPr lang="he-IL" dirty="0">
                <a:solidFill>
                  <a:srgbClr val="000000"/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, הם פורצים </a:t>
            </a:r>
            <a:r>
              <a:rPr lang="he-IL" dirty="0">
                <a:solidFill>
                  <a:schemeClr val="accent2"/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דרך חדשה </a:t>
            </a:r>
            <a:r>
              <a:rPr lang="he-IL" dirty="0">
                <a:solidFill>
                  <a:srgbClr val="000000"/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ומשנים מן היסוד את המערכת עצמה. אין המשכיות ברורה בין העבר להווה שלאחר השינוי.</a:t>
            </a:r>
          </a:p>
        </p:txBody>
      </p:sp>
      <p:sp>
        <p:nvSpPr>
          <p:cNvPr id="14" name="Freeform 49">
            <a:extLst>
              <a:ext uri="{FF2B5EF4-FFF2-40B4-BE49-F238E27FC236}">
                <a16:creationId xmlns:a16="http://schemas.microsoft.com/office/drawing/2014/main" id="{967C29FE-FD32-4AFB-AD20-DBDF5864B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Comix No2 CLM" panose="02000803000000000000" pitchFamily="2" charset="-79"/>
              <a:cs typeface="Comix No2 CLM" panose="02000803000000000000" pitchFamily="2" charset="-79"/>
            </a:endParaRPr>
          </a:p>
        </p:txBody>
      </p:sp>
      <p:pic>
        <p:nvPicPr>
          <p:cNvPr id="5" name="תמונה 4" descr="תמונה שמכילה שלט, איש, מכשיר&#10;&#10;התיאור נוצר באופן אוטומטי">
            <a:extLst>
              <a:ext uri="{FF2B5EF4-FFF2-40B4-BE49-F238E27FC236}">
                <a16:creationId xmlns:a16="http://schemas.microsoft.com/office/drawing/2014/main" id="{0C264167-3A57-44EB-BCF0-251BEDE5A08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56" b="3"/>
          <a:stretch/>
        </p:blipFill>
        <p:spPr>
          <a:xfrm>
            <a:off x="6893318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72044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75F30C8F-97C6-48D5-B28D-E0AC3C5E8F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" y="0"/>
            <a:ext cx="3952875" cy="3952875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9ED50A95-9D7D-4C17-A9DA-049CFFCCC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475" y="919162"/>
            <a:ext cx="10515600" cy="1325563"/>
          </a:xfrm>
        </p:spPr>
        <p:txBody>
          <a:bodyPr vert="horz" lIns="91440" tIns="45720" rIns="91440" bIns="45720" rtlCol="1" anchor="ctr">
            <a:normAutofit fontScale="90000"/>
          </a:bodyPr>
          <a:lstStyle/>
          <a:p>
            <a:pPr algn="ctr"/>
            <a:r>
              <a:rPr lang="he-IL" dirty="0">
                <a:latin typeface="Comix No2 CLM" panose="02000803000000000000" pitchFamily="2" charset="-79"/>
                <a:cs typeface="Comix No2 CLM" panose="02000803000000000000" pitchFamily="2" charset="-79"/>
              </a:rPr>
              <a:t>תרבות של שינוי</a:t>
            </a:r>
            <a:br>
              <a:rPr lang="he-IL" dirty="0">
                <a:latin typeface="Comix No2 CLM" panose="02000803000000000000" pitchFamily="2" charset="-79"/>
                <a:cs typeface="Comix No2 CLM" panose="02000803000000000000" pitchFamily="2" charset="-79"/>
              </a:rPr>
            </a:br>
            <a:br>
              <a:rPr lang="en-US" dirty="0">
                <a:latin typeface="Comix No2 CLM" panose="02000803000000000000" pitchFamily="2" charset="-79"/>
                <a:cs typeface="Comix No2 CLM" panose="02000803000000000000" pitchFamily="2" charset="-79"/>
              </a:rPr>
            </a:br>
            <a:endParaRPr lang="he-IL" dirty="0">
              <a:latin typeface="Comix No2 CLM" panose="02000803000000000000" pitchFamily="2" charset="-79"/>
              <a:cs typeface="Comix No2 CLM" panose="02000803000000000000" pitchFamily="2" charset="-79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50F4E65-21FA-4A66-BD03-5CACA9C45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475" y="1611313"/>
            <a:ext cx="10515600" cy="4351338"/>
          </a:xfrm>
        </p:spPr>
        <p:txBody>
          <a:bodyPr vert="horz" lIns="91440" tIns="45720" rIns="91440" bIns="45720" rtlCol="1">
            <a:normAutofit fontScale="92500" lnSpcReduction="10000"/>
          </a:bodyPr>
          <a:lstStyle/>
          <a:p>
            <a:pPr marL="0" indent="0">
              <a:buNone/>
            </a:pPr>
            <a:r>
              <a:rPr lang="he-IL" dirty="0">
                <a:latin typeface="Comix No2 CLM" panose="02000803000000000000" pitchFamily="2" charset="-79"/>
                <a:cs typeface="Comix No2 CLM" panose="02000803000000000000" pitchFamily="2" charset="-79"/>
              </a:rPr>
              <a:t>                         </a:t>
            </a:r>
          </a:p>
          <a:p>
            <a:pPr marL="0" indent="0" algn="ctr">
              <a:buNone/>
            </a:pPr>
            <a:r>
              <a:rPr lang="he-IL" sz="4400" dirty="0">
                <a:solidFill>
                  <a:schemeClr val="accent2"/>
                </a:solidFill>
                <a:highlight>
                  <a:srgbClr val="FFFF00"/>
                </a:highlight>
                <a:latin typeface="Comix No2 CLM" panose="02000803000000000000" pitchFamily="2" charset="-79"/>
                <a:cs typeface="Comix No2 CLM" panose="02000803000000000000" pitchFamily="2" charset="-79"/>
              </a:rPr>
              <a:t>זריזות וגמישות- מקצועיות</a:t>
            </a:r>
            <a:endParaRPr lang="he-IL" sz="6000" b="1" dirty="0">
              <a:solidFill>
                <a:schemeClr val="tx2"/>
              </a:solidFill>
              <a:highlight>
                <a:srgbClr val="FFFF00"/>
              </a:highlight>
              <a:latin typeface="Comix No2 CLM" panose="02000803000000000000" pitchFamily="2" charset="-79"/>
              <a:cs typeface="Comix No2 CLM" panose="02000803000000000000" pitchFamily="2" charset="-79"/>
            </a:endParaRPr>
          </a:p>
          <a:p>
            <a:pPr marL="0" indent="0" algn="ctr">
              <a:buNone/>
            </a:pPr>
            <a:r>
              <a:rPr lang="en-US" sz="4200" b="1" dirty="0" err="1">
                <a:solidFill>
                  <a:schemeClr val="tx2"/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Agail</a:t>
            </a:r>
            <a:endParaRPr lang="en-US" sz="4200" b="1" dirty="0">
              <a:solidFill>
                <a:schemeClr val="tx2"/>
              </a:solidFill>
              <a:latin typeface="Comix No2 CLM" panose="02000803000000000000" pitchFamily="2" charset="-79"/>
              <a:cs typeface="Comix No2 CLM" panose="02000803000000000000" pitchFamily="2" charset="-79"/>
            </a:endParaRPr>
          </a:p>
          <a:p>
            <a:pPr marL="0" indent="0" algn="ctr">
              <a:buNone/>
            </a:pPr>
            <a:r>
              <a:rPr lang="he-IL" sz="4200" b="1" dirty="0">
                <a:solidFill>
                  <a:schemeClr val="tx2"/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צופה פנתר צופה מאלתר</a:t>
            </a:r>
          </a:p>
          <a:p>
            <a:pPr marL="0" indent="0" algn="ctr">
              <a:buNone/>
            </a:pPr>
            <a:r>
              <a:rPr lang="he-IL" sz="4200" b="1" dirty="0">
                <a:solidFill>
                  <a:schemeClr val="tx2"/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תושייה צופית</a:t>
            </a:r>
          </a:p>
          <a:p>
            <a:pPr marL="0" indent="0" algn="ctr">
              <a:buNone/>
            </a:pPr>
            <a:r>
              <a:rPr lang="he-IL" sz="4200" b="1" dirty="0">
                <a:solidFill>
                  <a:schemeClr val="tx2"/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תוכנית עבודה תלת שנתית</a:t>
            </a:r>
          </a:p>
          <a:p>
            <a:pPr marL="0" indent="0" algn="ctr">
              <a:buNone/>
            </a:pPr>
            <a:r>
              <a:rPr lang="he-IL" sz="4200" b="1" dirty="0">
                <a:solidFill>
                  <a:schemeClr val="tx2"/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תוכנית 12 שבועות</a:t>
            </a:r>
          </a:p>
          <a:p>
            <a:pPr marL="0" indent="0">
              <a:buNone/>
            </a:pPr>
            <a:endParaRPr lang="he-IL" dirty="0">
              <a:latin typeface="Comix No2 CLM" panose="02000803000000000000" pitchFamily="2" charset="-79"/>
              <a:cs typeface="Comix No2 CLM" panose="02000803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2749352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081552FFDB6049B1CA8D26F52A76B1" ma:contentTypeVersion="18" ma:contentTypeDescription="Create a new document." ma:contentTypeScope="" ma:versionID="7425360aaa4facb74df9c67bcf4a5754">
  <xsd:schema xmlns:xsd="http://www.w3.org/2001/XMLSchema" xmlns:xs="http://www.w3.org/2001/XMLSchema" xmlns:p="http://schemas.microsoft.com/office/2006/metadata/properties" xmlns:ns3="7c63fc50-b846-4fe1-9df7-e9ed0edcebe6" xmlns:ns4="8e618559-f081-4f47-8bc2-9e55a55213eb" targetNamespace="http://schemas.microsoft.com/office/2006/metadata/properties" ma:root="true" ma:fieldsID="bbbb393c18d84c756e07b2aee3f2faaf" ns3:_="" ns4:_="">
    <xsd:import namespace="7c63fc50-b846-4fe1-9df7-e9ed0edcebe6"/>
    <xsd:import namespace="8e618559-f081-4f47-8bc2-9e55a55213eb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63fc50-b846-4fe1-9df7-e9ed0edcebe6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618559-f081-4f47-8bc2-9e55a55213eb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Permissions xmlns="7c63fc50-b846-4fe1-9df7-e9ed0edcebe6" xsi:nil="true"/>
    <MigrationWizIdDocumentLibraryPermissions xmlns="7c63fc50-b846-4fe1-9df7-e9ed0edcebe6" xsi:nil="true"/>
    <MigrationWizIdSecurityGroups xmlns="7c63fc50-b846-4fe1-9df7-e9ed0edcebe6" xsi:nil="true"/>
    <MigrationWizIdPermissionLevels xmlns="7c63fc50-b846-4fe1-9df7-e9ed0edcebe6" xsi:nil="true"/>
    <MigrationWizId xmlns="7c63fc50-b846-4fe1-9df7-e9ed0edcebe6" xsi:nil="true"/>
  </documentManagement>
</p:properties>
</file>

<file path=customXml/itemProps1.xml><?xml version="1.0" encoding="utf-8"?>
<ds:datastoreItem xmlns:ds="http://schemas.openxmlformats.org/officeDocument/2006/customXml" ds:itemID="{D6A86951-40F4-4D7D-8D6D-AF9033BBAE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63fc50-b846-4fe1-9df7-e9ed0edcebe6"/>
    <ds:schemaRef ds:uri="8e618559-f081-4f47-8bc2-9e55a55213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2B4D72-8BFB-4500-A45F-A673146682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7018F2-AF20-4647-911B-B68CCC5922E0}">
  <ds:schemaRefs>
    <ds:schemaRef ds:uri="http://purl.org/dc/dcmitype/"/>
    <ds:schemaRef ds:uri="http://purl.org/dc/elements/1.1/"/>
    <ds:schemaRef ds:uri="http://purl.org/dc/terms/"/>
    <ds:schemaRef ds:uri="8e618559-f081-4f47-8bc2-9e55a55213eb"/>
    <ds:schemaRef ds:uri="7c63fc50-b846-4fe1-9df7-e9ed0edceb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316</Words>
  <Application>Microsoft Office PowerPoint</Application>
  <PresentationFormat>מסך רחב</PresentationFormat>
  <Paragraphs>24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Comix No2 CLM</vt:lpstr>
      <vt:lpstr>ערכת נושא Office</vt:lpstr>
      <vt:lpstr>עומק השינוי</vt:lpstr>
      <vt:lpstr>התאמה למציאות המשתנה מתוך אתגרי האגף לחינוך</vt:lpstr>
      <vt:lpstr>שינויים "ממעלה ראשונה"</vt:lpstr>
      <vt:lpstr>שינויים "ממעלה שנייה"</vt:lpstr>
      <vt:lpstr>תרבות של שינוי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עומק השינוי</dc:title>
  <dc:creator>שירה קנת</dc:creator>
  <cp:lastModifiedBy>לי ירום</cp:lastModifiedBy>
  <cp:revision>6</cp:revision>
  <dcterms:created xsi:type="dcterms:W3CDTF">2020-08-31T06:30:14Z</dcterms:created>
  <dcterms:modified xsi:type="dcterms:W3CDTF">2020-09-02T12:43:34Z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0x010100F0081552FFDB6049B1CA8D26F52A76B1</vt:lpwstr>
  </property>
</Properties>
</file>