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9" r:id="rId4"/>
    <p:sldId id="278" r:id="rId5"/>
    <p:sldId id="277" r:id="rId6"/>
    <p:sldId id="272" r:id="rId7"/>
    <p:sldId id="274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מאיה כרמון" initials="מכ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643" autoAdjust="0"/>
  </p:normalViewPr>
  <p:slideViewPr>
    <p:cSldViewPr>
      <p:cViewPr>
        <p:scale>
          <a:sx n="63" d="100"/>
          <a:sy n="63" d="100"/>
        </p:scale>
        <p:origin x="130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654273-BD69-441E-AFDA-9649251E4EA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5B5EBF1-9CDA-4758-9786-50700CC041D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9549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D531454-3EA8-433E-8B87-6F32195EF153}" type="datetimeFigureOut">
              <a:rPr lang="he-IL" smtClean="0"/>
              <a:t>כ'/אלול/תש"פ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0EABD7-330B-4CD8-B1F3-0F19DB7CCF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6037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יחידה למרכזים, יחידה למדריכי שמיניות, צוות הנהגה, ראשי שבטים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כלי לליווי- מיפוי שמיניסטים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15/9- פתיחת רישום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אירוע חשיפה הנהגתי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27/10- סוף רישום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קהלי יעד מיוחדים בתהליך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המשך תהליך חינוכי בשבטים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מקומות של רכז/ת ההגשמה- מופעים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EABD7-330B-4CD8-B1F3-0F19DB7CCF49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905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93D808-A51A-4005-962A-A4FD8AF69FD7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704" y="-536"/>
            <a:ext cx="909691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4234" y="2924943"/>
            <a:ext cx="8229600" cy="1250033"/>
          </a:xfrm>
        </p:spPr>
        <p:txBody>
          <a:bodyPr>
            <a:noAutofit/>
          </a:bodyPr>
          <a:lstStyle/>
          <a:p>
            <a:pPr algn="ctr"/>
            <a:r>
              <a:rPr lang="he-IL" sz="8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תהליך יציאה לשנת שירות ונח"ל</a:t>
            </a:r>
            <a:endParaRPr lang="he-IL" sz="80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95536" y="4403576"/>
            <a:ext cx="8298298" cy="1689720"/>
          </a:xfrm>
        </p:spPr>
        <p:txBody>
          <a:bodyPr>
            <a:normAutofit lnSpcReduction="10000"/>
          </a:bodyPr>
          <a:lstStyle/>
          <a:p>
            <a:pPr algn="ctr"/>
            <a:r>
              <a:rPr lang="he-IL" sz="5400" b="1" dirty="0" smtClean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בתנועת הצופים</a:t>
            </a:r>
            <a:endParaRPr lang="he-IL" sz="5400" b="1" dirty="0">
              <a:solidFill>
                <a:schemeClr val="tx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he-IL" sz="5400" b="1" dirty="0" smtClean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תשפ"א</a:t>
            </a:r>
            <a:endParaRPr lang="he-IL" sz="5400" b="1" dirty="0">
              <a:solidFill>
                <a:schemeClr val="tx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457200" y="1639024"/>
            <a:ext cx="8229600" cy="5030336"/>
          </a:xfrm>
        </p:spPr>
        <p:txBody>
          <a:bodyPr>
            <a:normAutofit/>
          </a:bodyPr>
          <a:lstStyle/>
          <a:p>
            <a:pPr marL="54864" indent="0">
              <a:spcBef>
                <a:spcPct val="0"/>
              </a:spcBef>
              <a:buNone/>
            </a:pPr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האתגרים שזיהינו בעבר: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AmadeusB" pitchFamily="2" charset="-79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17550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מוטיבציה נמוכה להגשמה בתנועה.</a:t>
            </a:r>
          </a:p>
          <a:p>
            <a:pPr marL="717550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פרישות רבות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חוסר יכולת למיין, קושי למלא תקנים ולמלא משימות תנועתיות.</a:t>
            </a:r>
          </a:p>
          <a:p>
            <a:pPr marL="717550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חוסר 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וודאות ממושך בתהליך.</a:t>
            </a:r>
          </a:p>
          <a:p>
            <a:pPr marL="717550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הרבה בירוקרטיה ומיון, ומעט חינוך, תהליך חינוך להגשמה לא מוטמע, לא מתחיל בשביעית באופן משמעותי וגורף.</a:t>
            </a:r>
            <a:endParaRPr lang="he-IL" sz="40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he-IL" sz="4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8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457200" y="1639024"/>
            <a:ext cx="8229600" cy="5030336"/>
          </a:xfrm>
        </p:spPr>
        <p:txBody>
          <a:bodyPr>
            <a:normAutofit/>
          </a:bodyPr>
          <a:lstStyle/>
          <a:p>
            <a:pPr marL="54864" indent="0">
              <a:spcBef>
                <a:spcPct val="0"/>
              </a:spcBef>
              <a:buNone/>
            </a:pPr>
            <a:r>
              <a:rPr lang="he-IL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השינויים המשמעותיים שקרו בתהליך:</a:t>
            </a:r>
            <a:endParaRPr lang="he-IL" sz="40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AmadeusB" pitchFamily="2" charset="-79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מרחב חינוכי לפתיחת 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התהליך.</a:t>
            </a:r>
            <a:endParaRPr lang="he-IL" sz="24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אירוע חשיפה במקום מיון הנהגתי.</a:t>
            </a: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למידה, חקר ואקטיביות של המועמדים/</a:t>
            </a:r>
            <a:r>
              <a:rPr lang="he-IL" sz="2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מיון הדדי.</a:t>
            </a: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שיווק 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ומקורות מידע דיגיטליים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הגדרת </a:t>
            </a: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תפקיד רכז/ת ההגשמה.</a:t>
            </a:r>
          </a:p>
          <a:p>
            <a:pPr marL="1076325" indent="-45085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הגברת הוודאות בתהליך השיבוץ בגרעין רעים.</a:t>
            </a:r>
          </a:p>
          <a:p>
            <a:pPr>
              <a:spcBef>
                <a:spcPct val="20000"/>
              </a:spcBef>
              <a:buClrTx/>
              <a:buSzTx/>
            </a:pPr>
            <a:endParaRPr lang="he-IL" sz="40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he-IL" sz="4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457200" y="1639024"/>
            <a:ext cx="8229600" cy="5030336"/>
          </a:xfrm>
        </p:spPr>
        <p:txBody>
          <a:bodyPr>
            <a:normAutofit/>
          </a:bodyPr>
          <a:lstStyle/>
          <a:p>
            <a:pPr marL="54864" indent="0">
              <a:spcBef>
                <a:spcPct val="0"/>
              </a:spcBef>
              <a:buNone/>
            </a:pPr>
            <a:r>
              <a:rPr lang="he-IL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למיין לשנת שירות בתקופת קורונה:</a:t>
            </a:r>
            <a:endParaRPr lang="he-IL" sz="40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AmadeusB" pitchFamily="2" charset="-79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שתי בעיות מרכזיות: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איסור על קיום אירועי חשיפה במתכונת המוכרת.</a:t>
            </a:r>
            <a:endParaRPr lang="he-IL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חוסר ודאות לגבי היכולת להוציא לפועל סמינר מיון בינואר.</a:t>
            </a:r>
          </a:p>
          <a:p>
            <a:pPr>
              <a:spcBef>
                <a:spcPct val="20000"/>
              </a:spcBef>
              <a:buClrTx/>
              <a:buSzTx/>
            </a:pPr>
            <a:endParaRPr lang="he-IL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שני כיווני פתרון:</a:t>
            </a:r>
            <a:endParaRPr lang="he-IL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אירועי </a:t>
            </a: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החשיפה </a:t>
            </a: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יהפכו לאירועים </a:t>
            </a: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שבטיים ומופעים מקוונים</a:t>
            </a: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מרכזי הערכה מקוונים כתחליף חלקי לסמינר מיון (נובמבר) +</a:t>
            </a:r>
          </a:p>
          <a:p>
            <a:pPr marL="0" indent="0">
              <a:spcBef>
                <a:spcPct val="20000"/>
              </a:spcBef>
              <a:buClrTx/>
              <a:buSzTx/>
              <a:buNone/>
            </a:pPr>
            <a:r>
              <a:rPr lang="he-I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    סדנת מיון חד יומיות לפי גרעינים (ינואר)</a:t>
            </a:r>
          </a:p>
        </p:txBody>
      </p:sp>
    </p:spTree>
    <p:extLst>
      <p:ext uri="{BB962C8B-B14F-4D97-AF65-F5344CB8AC3E}">
        <p14:creationId xmlns:p14="http://schemas.microsoft.com/office/powerpoint/2010/main" val="95474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583083" y="1988840"/>
            <a:ext cx="8229600" cy="5030336"/>
          </a:xfrm>
        </p:spPr>
        <p:txBody>
          <a:bodyPr numCol="2" rtlCol="1">
            <a:normAutofit lnSpcReduction="10000"/>
          </a:bodyPr>
          <a:lstStyle/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ספטמבר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תהליך חינוכי- הדרכות שכבה לפי המסע בצופים.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מיפוי שכבת השמיניות והכוונה להגשמה בתנועה.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החל מאמצע ספטמבר- עידוד רישום ומעקב אחריו.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שיווק של אירוע החשיפה (נוכחות חובה למתעניינים/</a:t>
            </a:r>
            <a:r>
              <a:rPr lang="he-IL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בתהליך).</a:t>
            </a:r>
          </a:p>
          <a:p>
            <a:pPr marL="0" lvl="1" indent="0">
              <a:spcBef>
                <a:spcPct val="20000"/>
              </a:spcBef>
              <a:buClrTx/>
              <a:buSzTx/>
              <a:buNone/>
            </a:pPr>
            <a:endParaRPr lang="he-IL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אוקטובר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ליווי והכוונה של השמיניסטים/</a:t>
            </a:r>
            <a:r>
              <a:rPr lang="he-IL" sz="18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בתהליך.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העברת פעולת שכבה באירוע החשיפה.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עידוד רישום ומעקב עד לדד-ליין </a:t>
            </a:r>
            <a:r>
              <a:rPr lang="he-IL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ההנהגתי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1" indent="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מילוי </a:t>
            </a:r>
            <a:r>
              <a:rPr lang="he-IL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חוו"ד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מרכז/ת, ראש שבט, </a:t>
            </a:r>
            <a:r>
              <a:rPr lang="he-IL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מדריכ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/ת שכבה- עד ה- 19/11.</a:t>
            </a:r>
          </a:p>
          <a:p>
            <a:pPr marL="355600" indent="-35560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נובמבר</a:t>
            </a:r>
            <a:endParaRPr lang="he-IL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1" indent="-355600">
              <a:spcBef>
                <a:spcPct val="20000"/>
              </a:spcBef>
              <a:buClrTx/>
              <a:buSzTx/>
            </a:pP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וידוא רישום </a:t>
            </a:r>
            <a:r>
              <a:rPr lang="he-IL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לריאיונות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מרכזי הערכה.</a:t>
            </a:r>
          </a:p>
          <a:p>
            <a:pPr marL="355600" lvl="1" indent="-35560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מעקב אחרי פרישות.</a:t>
            </a:r>
            <a:endParaRPr lang="he-I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1" indent="-355600">
              <a:spcBef>
                <a:spcPct val="20000"/>
              </a:spcBef>
              <a:buClrTx/>
              <a:buSzTx/>
              <a:buNone/>
            </a:pPr>
            <a:endParaRPr lang="he-I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דצמבר</a:t>
            </a:r>
            <a:endParaRPr lang="he-IL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1" indent="-355600">
              <a:spcBef>
                <a:spcPct val="20000"/>
              </a:spcBef>
              <a:buClrTx/>
              <a:buSzTx/>
            </a:pP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ליווי השמיניסטים/</a:t>
            </a:r>
            <a:r>
              <a:rPr lang="he-IL" sz="18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בעת קבלת תשובות על המשך/ אי המשך בתהליך, שיבוץ לגרעין וכדומה</a:t>
            </a: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lvl="1" indent="-35560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סגירת הרשמה לסמינר מיון.</a:t>
            </a:r>
          </a:p>
          <a:p>
            <a:pPr marL="355600" lvl="1" indent="-355600">
              <a:spcBef>
                <a:spcPct val="20000"/>
              </a:spcBef>
              <a:buClrTx/>
              <a:buSzTx/>
            </a:pPr>
            <a:r>
              <a:rPr lang="he-I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מעקב אחרי פרישות.</a:t>
            </a:r>
            <a:endParaRPr lang="he-IL" sz="4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  <a:buClrTx/>
              <a:buSzTx/>
              <a:buNone/>
            </a:pPr>
            <a:endParaRPr lang="he-IL" sz="40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he-IL" sz="4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-180528" y="1268760"/>
            <a:ext cx="7672913" cy="825128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r" rtl="1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rtl="1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864" indent="0">
              <a:spcBef>
                <a:spcPct val="0"/>
              </a:spcBef>
              <a:buNone/>
            </a:pP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השלב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ההנהגתי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- התהליך בשבטים:</a:t>
            </a:r>
            <a:endParaRPr lang="he-IL" sz="36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cs typeface="AmadeusB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008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5400600"/>
          </a:xfrm>
        </p:spPr>
        <p:txBody>
          <a:bodyPr>
            <a:normAutofit lnSpcReduction="10000"/>
          </a:bodyPr>
          <a:lstStyle/>
          <a:p>
            <a:pPr marL="54864" indent="0" algn="ctr">
              <a:spcBef>
                <a:spcPct val="0"/>
              </a:spcBef>
              <a:buNone/>
            </a:pPr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משמעויות עבור בעלי/</a:t>
            </a:r>
            <a:r>
              <a:rPr lang="he-IL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ות</a:t>
            </a:r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 תפקידים:</a:t>
            </a:r>
            <a:endParaRPr lang="he-IL" sz="36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AmadeusB" pitchFamily="2" charset="-79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רכזי/</a:t>
            </a:r>
            <a:r>
              <a:rPr lang="he-IL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הגשמה: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תיאום מופעים 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בלו"ז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ההנהגתי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דחוף.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הובלת התהליך החינוכי יחד עם מרכזי/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השבטים ומדריכי/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שמיניות.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הנחיית מרכזי/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השבטים ומדריכי/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השמיניות לגבי הוצאה לפועל של אירוע החשיפה ברמה השבטית.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מעקב אחרי רישום למרכזי הערכה.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ניהול סדנאות מיון 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בהנהגה.</a:t>
            </a:r>
            <a:endParaRPr lang="he-IL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קבלת החלטות בהנהגות.</a:t>
            </a:r>
          </a:p>
          <a:p>
            <a:pPr lvl="1">
              <a:spcBef>
                <a:spcPct val="20000"/>
              </a:spcBef>
              <a:buClrTx/>
              <a:buSzTx/>
            </a:pPr>
            <a:endParaRPr lang="he-IL" sz="16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  <a:buClrTx/>
              <a:buSzTx/>
              <a:buNone/>
            </a:pPr>
            <a:r>
              <a:rPr lang="he-I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רכזי/</a:t>
            </a:r>
            <a:r>
              <a:rPr lang="he-IL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גרעין: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סיוע </a:t>
            </a:r>
            <a:r>
              <a:rPr lang="he-IL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בהנגשת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מידע על הגרעינים  ושיווקם.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הקמת פלטפורמות חשיפה מקוונות.</a:t>
            </a:r>
            <a:endParaRPr lang="he-IL" sz="4000" dirty="0">
              <a:solidFill>
                <a:schemeClr val="tx2">
                  <a:lumMod val="10000"/>
                </a:schemeClr>
              </a:solidFill>
            </a:endParaRP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קריאת </a:t>
            </a:r>
            <a:r>
              <a:rPr lang="he-IL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תיקים </a:t>
            </a: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ו"קבלה" למיון לגרעין.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ניהול סדנאות מיון לגרעין.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שלב ממיין נוסף פנים- גרעיני, קבלת החלטות.</a:t>
            </a:r>
          </a:p>
          <a:p>
            <a:pPr lvl="1">
              <a:spcBef>
                <a:spcPct val="20000"/>
              </a:spcBef>
              <a:buClrTx/>
              <a:buSzTx/>
            </a:pPr>
            <a:r>
              <a:rPr lang="he-IL" sz="1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סגירת רשימות גרעיניות.</a:t>
            </a:r>
          </a:p>
          <a:p>
            <a:pPr lvl="1">
              <a:spcBef>
                <a:spcPct val="20000"/>
              </a:spcBef>
              <a:buClrTx/>
              <a:buSzTx/>
            </a:pPr>
            <a:endParaRPr lang="he-IL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0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45" y="0"/>
            <a:ext cx="9096910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idx="1"/>
          </p:nvPr>
        </p:nvSpPr>
        <p:spPr>
          <a:xfrm>
            <a:off x="457200" y="1639024"/>
            <a:ext cx="8229600" cy="5030336"/>
          </a:xfrm>
        </p:spPr>
        <p:txBody>
          <a:bodyPr>
            <a:normAutofit/>
          </a:bodyPr>
          <a:lstStyle/>
          <a:p>
            <a:pPr marL="54864" indent="0">
              <a:spcBef>
                <a:spcPct val="0"/>
              </a:spcBef>
              <a:buNone/>
            </a:pPr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זרקור- תהליך חינוכי מקדים</a:t>
            </a:r>
            <a:endParaRPr lang="he-IL" sz="3600" dirty="0">
              <a:solidFill>
                <a:schemeClr val="accent1">
                  <a:lumMod val="75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AmadeusB" pitchFamily="2" charset="-79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עבודה לפי המסע בצופים.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הכנה של פורום מדריכי השמיניות.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מיפוי של שכבת השמיניות- הן ברמה הפרסונלית בתוך כל שבט בישיבות הליווי, והן ברמת השבטים- כיצד מתנהל התהליך החינוכי ואיפה נדרש לתת מענה וסיוע מצד צוות ההנהגה.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דגש מיוחד על החשיפה לגרעינים.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איך יראה אירוע החשיפה בשבט?</a:t>
            </a:r>
          </a:p>
          <a:p>
            <a:pPr>
              <a:spcBef>
                <a:spcPct val="20000"/>
              </a:spcBef>
              <a:buClrTx/>
              <a:buSzTx/>
            </a:pPr>
            <a:endParaRPr lang="he-IL" sz="40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he-IL" sz="4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כמה זה עולה לנו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20875</TotalTime>
  <Words>454</Words>
  <Application>Microsoft Office PowerPoint</Application>
  <PresentationFormat>‫הצגה על המסך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AmadeusB</vt:lpstr>
      <vt:lpstr>Arial</vt:lpstr>
      <vt:lpstr>Calibri</vt:lpstr>
      <vt:lpstr>David</vt:lpstr>
      <vt:lpstr>Rockwell</vt:lpstr>
      <vt:lpstr>Wingdings 2</vt:lpstr>
      <vt:lpstr>כמה זה עולה לנו</vt:lpstr>
      <vt:lpstr>תהליך יציאה לשנת שירות ונח"ל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קורס פתיחת ש"ש תשע"ד</dc:title>
  <dc:creator>טל לוין</dc:creator>
  <cp:lastModifiedBy>Noa Hojberg</cp:lastModifiedBy>
  <cp:revision>126</cp:revision>
  <cp:lastPrinted>2015-08-25T16:37:44Z</cp:lastPrinted>
  <dcterms:created xsi:type="dcterms:W3CDTF">2013-06-03T08:21:48Z</dcterms:created>
  <dcterms:modified xsi:type="dcterms:W3CDTF">2020-09-09T19:07:12Z</dcterms:modified>
</cp:coreProperties>
</file>