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801600" cy="9601200" type="A3"/>
  <p:notesSz cx="6858000" cy="9144000"/>
  <p:defaultTextStyle>
    <a:defPPr>
      <a:defRPr lang="he-IL"/>
    </a:defPPr>
    <a:lvl1pPr marL="0" algn="r" defTabSz="1075334" rtl="1" eaLnBrk="1" latinLnBrk="0" hangingPunct="1">
      <a:defRPr sz="2117" kern="1200">
        <a:solidFill>
          <a:schemeClr val="tx1"/>
        </a:solidFill>
        <a:latin typeface="+mn-lt"/>
        <a:ea typeface="+mn-ea"/>
        <a:cs typeface="+mn-cs"/>
      </a:defRPr>
    </a:lvl1pPr>
    <a:lvl2pPr marL="537667" algn="r" defTabSz="1075334" rtl="1" eaLnBrk="1" latinLnBrk="0" hangingPunct="1">
      <a:defRPr sz="2117" kern="1200">
        <a:solidFill>
          <a:schemeClr val="tx1"/>
        </a:solidFill>
        <a:latin typeface="+mn-lt"/>
        <a:ea typeface="+mn-ea"/>
        <a:cs typeface="+mn-cs"/>
      </a:defRPr>
    </a:lvl2pPr>
    <a:lvl3pPr marL="1075334" algn="r" defTabSz="1075334" rtl="1" eaLnBrk="1" latinLnBrk="0" hangingPunct="1">
      <a:defRPr sz="2117" kern="1200">
        <a:solidFill>
          <a:schemeClr val="tx1"/>
        </a:solidFill>
        <a:latin typeface="+mn-lt"/>
        <a:ea typeface="+mn-ea"/>
        <a:cs typeface="+mn-cs"/>
      </a:defRPr>
    </a:lvl3pPr>
    <a:lvl4pPr marL="1613002" algn="r" defTabSz="1075334" rtl="1" eaLnBrk="1" latinLnBrk="0" hangingPunct="1">
      <a:defRPr sz="2117" kern="1200">
        <a:solidFill>
          <a:schemeClr val="tx1"/>
        </a:solidFill>
        <a:latin typeface="+mn-lt"/>
        <a:ea typeface="+mn-ea"/>
        <a:cs typeface="+mn-cs"/>
      </a:defRPr>
    </a:lvl4pPr>
    <a:lvl5pPr marL="2150669" algn="r" defTabSz="1075334" rtl="1" eaLnBrk="1" latinLnBrk="0" hangingPunct="1">
      <a:defRPr sz="2117" kern="1200">
        <a:solidFill>
          <a:schemeClr val="tx1"/>
        </a:solidFill>
        <a:latin typeface="+mn-lt"/>
        <a:ea typeface="+mn-ea"/>
        <a:cs typeface="+mn-cs"/>
      </a:defRPr>
    </a:lvl5pPr>
    <a:lvl6pPr marL="2688336" algn="r" defTabSz="1075334" rtl="1" eaLnBrk="1" latinLnBrk="0" hangingPunct="1">
      <a:defRPr sz="2117" kern="1200">
        <a:solidFill>
          <a:schemeClr val="tx1"/>
        </a:solidFill>
        <a:latin typeface="+mn-lt"/>
        <a:ea typeface="+mn-ea"/>
        <a:cs typeface="+mn-cs"/>
      </a:defRPr>
    </a:lvl6pPr>
    <a:lvl7pPr marL="3226003" algn="r" defTabSz="1075334" rtl="1" eaLnBrk="1" latinLnBrk="0" hangingPunct="1">
      <a:defRPr sz="2117" kern="1200">
        <a:solidFill>
          <a:schemeClr val="tx1"/>
        </a:solidFill>
        <a:latin typeface="+mn-lt"/>
        <a:ea typeface="+mn-ea"/>
        <a:cs typeface="+mn-cs"/>
      </a:defRPr>
    </a:lvl7pPr>
    <a:lvl8pPr marL="3763670" algn="r" defTabSz="1075334" rtl="1" eaLnBrk="1" latinLnBrk="0" hangingPunct="1">
      <a:defRPr sz="2117" kern="1200">
        <a:solidFill>
          <a:schemeClr val="tx1"/>
        </a:solidFill>
        <a:latin typeface="+mn-lt"/>
        <a:ea typeface="+mn-ea"/>
        <a:cs typeface="+mn-cs"/>
      </a:defRPr>
    </a:lvl8pPr>
    <a:lvl9pPr marL="4301338" algn="r" defTabSz="1075334" rtl="1"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86" autoAdjust="0"/>
    <p:restoredTop sz="94660"/>
  </p:normalViewPr>
  <p:slideViewPr>
    <p:cSldViewPr snapToGrid="0">
      <p:cViewPr>
        <p:scale>
          <a:sx n="58" d="100"/>
          <a:sy n="58" d="100"/>
        </p:scale>
        <p:origin x="-1056" y="-2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125084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3283663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42720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273697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3221206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2087236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881779" y="3507105"/>
            <a:ext cx="5415676" cy="515842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6480811" y="3507105"/>
            <a:ext cx="5442347" cy="515842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518801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1667188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1836438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309816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0EFFDB37-33A9-4D2D-91CB-E6CF65EAB5CA}" type="datetimeFigureOut">
              <a:rPr lang="he-IL" smtClean="0"/>
              <a:t>ג'/תשרי/תשע"ח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8D717-28CE-4F10-BA59-A4F04EF593FF}" type="slidenum">
              <a:rPr lang="he-IL" smtClean="0"/>
              <a:t>‹#›</a:t>
            </a:fld>
            <a:endParaRPr lang="he-IL"/>
          </a:p>
        </p:txBody>
      </p:sp>
    </p:spTree>
    <p:extLst>
      <p:ext uri="{BB962C8B-B14F-4D97-AF65-F5344CB8AC3E}">
        <p14:creationId xmlns:p14="http://schemas.microsoft.com/office/powerpoint/2010/main" val="168197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EFFDB37-33A9-4D2D-91CB-E6CF65EAB5CA}" type="datetimeFigureOut">
              <a:rPr lang="he-IL" smtClean="0"/>
              <a:t>ג'/תשרי/תשע"ח</a:t>
            </a:fld>
            <a:endParaRPr lang="he-IL"/>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978D717-28CE-4F10-BA59-A4F04EF593FF}" type="slidenum">
              <a:rPr lang="he-IL" smtClean="0"/>
              <a:t>‹#›</a:t>
            </a:fld>
            <a:endParaRPr lang="he-IL"/>
          </a:p>
        </p:txBody>
      </p:sp>
    </p:spTree>
    <p:extLst>
      <p:ext uri="{BB962C8B-B14F-4D97-AF65-F5344CB8AC3E}">
        <p14:creationId xmlns:p14="http://schemas.microsoft.com/office/powerpoint/2010/main" val="1723562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1"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r" defTabSz="1280160" rtl="1"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r" defTabSz="1280160" rtl="1"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r" defTabSz="1280160" rtl="1"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r" defTabSz="1280160" rtl="1"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r" defTabSz="1280160" rtl="1" eaLnBrk="1" latinLnBrk="0" hangingPunct="1">
        <a:defRPr sz="2520" kern="1200">
          <a:solidFill>
            <a:schemeClr val="tx1"/>
          </a:solidFill>
          <a:latin typeface="+mn-lt"/>
          <a:ea typeface="+mn-ea"/>
          <a:cs typeface="+mn-cs"/>
        </a:defRPr>
      </a:lvl1pPr>
      <a:lvl2pPr marL="640080" algn="r" defTabSz="1280160" rtl="1" eaLnBrk="1" latinLnBrk="0" hangingPunct="1">
        <a:defRPr sz="2520" kern="1200">
          <a:solidFill>
            <a:schemeClr val="tx1"/>
          </a:solidFill>
          <a:latin typeface="+mn-lt"/>
          <a:ea typeface="+mn-ea"/>
          <a:cs typeface="+mn-cs"/>
        </a:defRPr>
      </a:lvl2pPr>
      <a:lvl3pPr marL="1280160" algn="r" defTabSz="1280160" rtl="1" eaLnBrk="1" latinLnBrk="0" hangingPunct="1">
        <a:defRPr sz="2520" kern="1200">
          <a:solidFill>
            <a:schemeClr val="tx1"/>
          </a:solidFill>
          <a:latin typeface="+mn-lt"/>
          <a:ea typeface="+mn-ea"/>
          <a:cs typeface="+mn-cs"/>
        </a:defRPr>
      </a:lvl3pPr>
      <a:lvl4pPr marL="1920240" algn="r" defTabSz="1280160" rtl="1" eaLnBrk="1" latinLnBrk="0" hangingPunct="1">
        <a:defRPr sz="2520" kern="1200">
          <a:solidFill>
            <a:schemeClr val="tx1"/>
          </a:solidFill>
          <a:latin typeface="+mn-lt"/>
          <a:ea typeface="+mn-ea"/>
          <a:cs typeface="+mn-cs"/>
        </a:defRPr>
      </a:lvl4pPr>
      <a:lvl5pPr marL="2560320" algn="r" defTabSz="1280160" rtl="1" eaLnBrk="1" latinLnBrk="0" hangingPunct="1">
        <a:defRPr sz="2520" kern="1200">
          <a:solidFill>
            <a:schemeClr val="tx1"/>
          </a:solidFill>
          <a:latin typeface="+mn-lt"/>
          <a:ea typeface="+mn-ea"/>
          <a:cs typeface="+mn-cs"/>
        </a:defRPr>
      </a:lvl5pPr>
      <a:lvl6pPr marL="3200400" algn="r" defTabSz="1280160" rtl="1" eaLnBrk="1" latinLnBrk="0" hangingPunct="1">
        <a:defRPr sz="2520" kern="1200">
          <a:solidFill>
            <a:schemeClr val="tx1"/>
          </a:solidFill>
          <a:latin typeface="+mn-lt"/>
          <a:ea typeface="+mn-ea"/>
          <a:cs typeface="+mn-cs"/>
        </a:defRPr>
      </a:lvl6pPr>
      <a:lvl7pPr marL="3840480" algn="r" defTabSz="1280160" rtl="1" eaLnBrk="1" latinLnBrk="0" hangingPunct="1">
        <a:defRPr sz="2520" kern="1200">
          <a:solidFill>
            <a:schemeClr val="tx1"/>
          </a:solidFill>
          <a:latin typeface="+mn-lt"/>
          <a:ea typeface="+mn-ea"/>
          <a:cs typeface="+mn-cs"/>
        </a:defRPr>
      </a:lvl7pPr>
      <a:lvl8pPr marL="4480560" algn="r" defTabSz="1280160" rtl="1" eaLnBrk="1" latinLnBrk="0" hangingPunct="1">
        <a:defRPr sz="2520" kern="1200">
          <a:solidFill>
            <a:schemeClr val="tx1"/>
          </a:solidFill>
          <a:latin typeface="+mn-lt"/>
          <a:ea typeface="+mn-ea"/>
          <a:cs typeface="+mn-cs"/>
        </a:defRPr>
      </a:lvl8pPr>
      <a:lvl9pPr marL="5120640" algn="r" defTabSz="1280160" rtl="1"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0" y="1498600"/>
            <a:ext cx="12801600" cy="2082800"/>
          </a:xfrm>
        </p:spPr>
        <p:txBody>
          <a:bodyPr>
            <a:noAutofit/>
          </a:bodyPr>
          <a:lstStyle/>
          <a:p>
            <a:pPr algn="r"/>
            <a:r>
              <a:rPr lang="he-IL" sz="1800" b="1" dirty="0">
                <a:latin typeface="Guttman Hatzvi" panose="02010401010101010101" pitchFamily="2" charset="-79"/>
                <a:cs typeface="Guttman Hatzvi" panose="02010401010101010101" pitchFamily="2" charset="-79"/>
              </a:rPr>
              <a:t>ברית-גורל – מהי? </a:t>
            </a:r>
            <a:r>
              <a:rPr lang="he-IL" sz="1600" dirty="0">
                <a:latin typeface="Guttman Hatzvi" panose="02010401010101010101" pitchFamily="2" charset="-79"/>
                <a:cs typeface="Guttman Hatzvi" panose="02010401010101010101" pitchFamily="2" charset="-79"/>
              </a:rPr>
              <a:t>הגורל מציין בחיי-האומה, כמו בחיי-היחיד, קיום מאונס. כורח מוזר מלכד את הפרטים לכלל אחד. היחיד כפוף ומשועבד בעל כורחו למציאות הלאומית-הגורלית, ואי-אפשר לו להשתמט ממנה ולהיבלע במציאות אחרת חוּצה לה</a:t>
            </a:r>
            <a:r>
              <a:rPr lang="he-IL" sz="1600" dirty="0" smtClean="0">
                <a:latin typeface="Guttman Hatzvi" panose="02010401010101010101" pitchFamily="2" charset="-79"/>
                <a:cs typeface="Guttman Hatzvi" panose="02010401010101010101" pitchFamily="2" charset="-79"/>
              </a:rPr>
              <a:t>.</a:t>
            </a:r>
            <a:r>
              <a:rPr lang="en-US" sz="1600" dirty="0" smtClean="0">
                <a:cs typeface="Guttman Hatzvi" panose="02010401010101010101" pitchFamily="2" charset="-79"/>
              </a:rPr>
              <a:t/>
            </a:r>
            <a:br>
              <a:rPr lang="en-US" sz="1600" dirty="0" smtClean="0">
                <a:cs typeface="Guttman Hatzvi" panose="02010401010101010101" pitchFamily="2" charset="-79"/>
              </a:rPr>
            </a:br>
            <a:r>
              <a:rPr lang="en-US" sz="1600" dirty="0">
                <a:cs typeface="Guttman Hatzvi" panose="02010401010101010101" pitchFamily="2" charset="-79"/>
              </a:rPr>
              <a:t/>
            </a:r>
            <a:br>
              <a:rPr lang="en-US" sz="1600" dirty="0">
                <a:cs typeface="Guttman Hatzvi" panose="02010401010101010101" pitchFamily="2" charset="-79"/>
              </a:rPr>
            </a:br>
            <a:r>
              <a:rPr lang="he-IL" sz="1800" b="1" dirty="0">
                <a:latin typeface="Guttman Hatzvi" panose="02010401010101010101" pitchFamily="2" charset="-79"/>
                <a:cs typeface="Guttman Hatzvi" panose="02010401010101010101" pitchFamily="2" charset="-79"/>
              </a:rPr>
              <a:t>ברית-יעוד – מהי? </a:t>
            </a:r>
            <a:r>
              <a:rPr lang="he-IL" sz="1600" dirty="0">
                <a:latin typeface="Guttman Hatzvi" panose="02010401010101010101" pitchFamily="2" charset="-79"/>
                <a:cs typeface="Guttman Hatzvi" panose="02010401010101010101" pitchFamily="2" charset="-79"/>
              </a:rPr>
              <a:t>היעוד מציין בחיי האומה – כמו בחיי היחיד – קיום מִדעת שהאומה בחרה בו ברצונה החופשי ושבו היא מוצאת את ההגשמה המלאה של הווייתה ההיסטורית. בִּמקום קיום כחוויית-עובדה בלתי-נתונה לשינוי שהאומה נדחקה לתוכו, מופיע הקיום כחוויית-פעולה בעלת ממדים תכליתיים, עלייה, שאיפה ומימוש. </a:t>
            </a:r>
            <a:r>
              <a:rPr lang="en-US" sz="1600" dirty="0">
                <a:cs typeface="Guttman Hatzvi" panose="02010401010101010101" pitchFamily="2" charset="-79"/>
              </a:rPr>
              <a:t/>
            </a:r>
            <a:br>
              <a:rPr lang="en-US" sz="1600" dirty="0">
                <a:cs typeface="Guttman Hatzvi" panose="02010401010101010101" pitchFamily="2" charset="-79"/>
              </a:rPr>
            </a:br>
            <a:r>
              <a:rPr lang="he-IL" sz="1600" dirty="0">
                <a:latin typeface="Guttman Hatzvi" panose="02010401010101010101" pitchFamily="2" charset="-79"/>
                <a:cs typeface="Guttman Hatzvi" panose="02010401010101010101" pitchFamily="2" charset="-79"/>
              </a:rPr>
              <a:t>(בברית ייעוד) האומה מעוּרה בתוך היעוד בְּשֶׁל כיסופיה לקיום משוכלל מלא-ענין וכיוון. [...] חיי-יעוד הם חיים מכוונים, פרי מודעות ובחירה חופשית.</a:t>
            </a:r>
            <a:r>
              <a:rPr lang="en-US" sz="1600" dirty="0">
                <a:cs typeface="Guttman Hatzvi" panose="02010401010101010101" pitchFamily="2" charset="-79"/>
              </a:rPr>
              <a:t/>
            </a:r>
            <a:br>
              <a:rPr lang="en-US" sz="1600" dirty="0">
                <a:cs typeface="Guttman Hatzvi" panose="02010401010101010101" pitchFamily="2" charset="-79"/>
              </a:rPr>
            </a:br>
            <a:r>
              <a:rPr lang="he-IL" sz="1600" dirty="0">
                <a:latin typeface="Guttman Hatzvi" panose="02010401010101010101" pitchFamily="2" charset="-79"/>
                <a:cs typeface="Guttman Hatzvi" panose="02010401010101010101" pitchFamily="2" charset="-79"/>
              </a:rPr>
              <a:t>הרב יוסף דב </a:t>
            </a:r>
            <a:r>
              <a:rPr lang="he-IL" sz="1600" dirty="0" err="1">
                <a:latin typeface="Guttman Hatzvi" panose="02010401010101010101" pitchFamily="2" charset="-79"/>
                <a:cs typeface="Guttman Hatzvi" panose="02010401010101010101" pitchFamily="2" charset="-79"/>
              </a:rPr>
              <a:t>סולובייצ'יק</a:t>
            </a:r>
            <a:r>
              <a:rPr lang="he-IL" sz="1600" dirty="0">
                <a:latin typeface="Guttman Hatzvi" panose="02010401010101010101" pitchFamily="2" charset="-79"/>
                <a:cs typeface="Guttman Hatzvi" panose="02010401010101010101" pitchFamily="2" charset="-79"/>
              </a:rPr>
              <a:t>, מתוך "קול דודי דופק" בתוך: איש האמונה, </a:t>
            </a:r>
          </a:p>
        </p:txBody>
      </p:sp>
      <p:sp>
        <p:nvSpPr>
          <p:cNvPr id="3" name="כותרת משנה 2"/>
          <p:cNvSpPr>
            <a:spLocks noGrp="1"/>
          </p:cNvSpPr>
          <p:nvPr>
            <p:ph type="subTitle" idx="1"/>
          </p:nvPr>
        </p:nvSpPr>
        <p:spPr>
          <a:xfrm>
            <a:off x="8572500" y="3671253"/>
            <a:ext cx="4140200" cy="5688647"/>
          </a:xfrm>
          <a:noFill/>
          <a:ln>
            <a:solidFill>
              <a:schemeClr val="tx1">
                <a:lumMod val="75000"/>
                <a:lumOff val="25000"/>
              </a:schemeClr>
            </a:solidFill>
          </a:ln>
        </p:spPr>
        <p:txBody>
          <a:bodyPr>
            <a:normAutofit fontScale="47500" lnSpcReduction="20000"/>
          </a:bodyPr>
          <a:lstStyle/>
          <a:p>
            <a:r>
              <a:rPr lang="he-IL" dirty="0">
                <a:latin typeface="Guttman Hatzvi" panose="02010401010101010101" pitchFamily="2" charset="-79"/>
                <a:cs typeface="Guttman Hatzvi" panose="02010401010101010101" pitchFamily="2" charset="-79"/>
              </a:rPr>
              <a:t>משל האבן/ ברוך שפינוזה</a:t>
            </a:r>
            <a:endParaRPr lang="en-US" dirty="0">
              <a:cs typeface="Guttman Hatzvi" panose="02010401010101010101" pitchFamily="2" charset="-79"/>
            </a:endParaRPr>
          </a:p>
          <a:p>
            <a:r>
              <a:rPr lang="he-IL" dirty="0">
                <a:latin typeface="Guttman Hatzvi" panose="02010401010101010101" pitchFamily="2" charset="-79"/>
                <a:cs typeface="Guttman Hatzvi" panose="02010401010101010101" pitchFamily="2" charset="-79"/>
              </a:rPr>
              <a:t>אבן מקבלת תנועה מסיבה חיצונית, הדוחפת אותה, --- תנועה שמכוחה היא תוסיף לנוע בהכרח גם אחר כך. --- האבן בתנועה היא מוכרחה. האמור כאן באבן, אמור גם בכל מה שנמצא ואין הבדל כמה מורכב הוא! ועכשיו, שער נא בנפשך שהאבן חושבת בשעה שהיא ממשיכה לנוע. מאמינה שהיא בת חורין גמורה ושהיא מתמידה בתנועתה רק משום שהיא רוצה בכך, ולא משום סיבה אחרת.</a:t>
            </a:r>
            <a:endParaRPr lang="en-US" dirty="0">
              <a:cs typeface="Guttman Hatzvi" panose="02010401010101010101" pitchFamily="2" charset="-79"/>
            </a:endParaRPr>
          </a:p>
          <a:p>
            <a:r>
              <a:rPr lang="he-IL" dirty="0">
                <a:latin typeface="Guttman Hatzvi" panose="02010401010101010101" pitchFamily="2" charset="-79"/>
                <a:cs typeface="Guttman Hatzvi" panose="02010401010101010101" pitchFamily="2" charset="-79"/>
              </a:rPr>
              <a:t>והוא הדין באותה חירות של בני האדם, </a:t>
            </a:r>
            <a:r>
              <a:rPr lang="he-IL" dirty="0" err="1">
                <a:latin typeface="Guttman Hatzvi" panose="02010401010101010101" pitchFamily="2" charset="-79"/>
                <a:cs typeface="Guttman Hatzvi" panose="02010401010101010101" pitchFamily="2" charset="-79"/>
              </a:rPr>
              <a:t>שהכל</a:t>
            </a:r>
            <a:r>
              <a:rPr lang="he-IL" dirty="0">
                <a:latin typeface="Guttman Hatzvi" panose="02010401010101010101" pitchFamily="2" charset="-79"/>
                <a:cs typeface="Guttman Hatzvi" panose="02010401010101010101" pitchFamily="2" charset="-79"/>
              </a:rPr>
              <a:t> מתפארים בקניינה, ובאמת כל כולה אינה אלא בכך שבני אדם יודעים את שאיפתם אבל אינם מכירים את הסיבות שמכוחן הם </a:t>
            </a:r>
            <a:r>
              <a:rPr lang="he-IL" dirty="0" err="1">
                <a:latin typeface="Guttman Hatzvi" panose="02010401010101010101" pitchFamily="2" charset="-79"/>
                <a:cs typeface="Guttman Hatzvi" panose="02010401010101010101" pitchFamily="2" charset="-79"/>
              </a:rPr>
              <a:t>נכרעים</a:t>
            </a:r>
            <a:r>
              <a:rPr lang="he-IL" dirty="0">
                <a:latin typeface="Guttman Hatzvi" panose="02010401010101010101" pitchFamily="2" charset="-79"/>
                <a:cs typeface="Guttman Hatzvi" panose="02010401010101010101" pitchFamily="2" charset="-79"/>
              </a:rPr>
              <a:t> [=מופעלים]. כך מאמין התינוק שהוא מתאווה בחירות לחלב, הנער מאמין שהוא בן חורין כשהוא שואף נקם בשעת כעסו, והפחדן- שהוא רוצה לברוח.</a:t>
            </a:r>
            <a:endParaRPr lang="en-US" dirty="0">
              <a:cs typeface="Guttman Hatzvi" panose="02010401010101010101" pitchFamily="2" charset="-79"/>
            </a:endParaRPr>
          </a:p>
          <a:p>
            <a:pPr marL="457200" lvl="0" indent="-457200" algn="r" fontAlgn="base">
              <a:buFont typeface="Arial" panose="020B0604020202020204" pitchFamily="34" charset="0"/>
              <a:buChar char="•"/>
            </a:pPr>
            <a:r>
              <a:rPr lang="he-IL" sz="2900" dirty="0" smtClean="0">
                <a:latin typeface="Guttman Hatzvi" panose="02010401010101010101" pitchFamily="2" charset="-79"/>
                <a:cs typeface="Guttman Hatzvi" panose="02010401010101010101" pitchFamily="2" charset="-79"/>
              </a:rPr>
              <a:t>שפינוזה </a:t>
            </a:r>
            <a:r>
              <a:rPr lang="he-IL" sz="2900" dirty="0">
                <a:latin typeface="Guttman Hatzvi" panose="02010401010101010101" pitchFamily="2" charset="-79"/>
                <a:cs typeface="Guttman Hatzvi" panose="02010401010101010101" pitchFamily="2" charset="-79"/>
              </a:rPr>
              <a:t>משווה את האדם לאבן. במה הם דומים? במה הם שונים?</a:t>
            </a:r>
            <a:endParaRPr lang="en-US" sz="2900" dirty="0">
              <a:cs typeface="Guttman Hatzvi" panose="02010401010101010101" pitchFamily="2" charset="-79"/>
            </a:endParaRPr>
          </a:p>
          <a:p>
            <a:pPr marL="457200" indent="-457200" algn="r">
              <a:buFont typeface="Arial" panose="020B0604020202020204" pitchFamily="34" charset="0"/>
              <a:buChar char="•"/>
            </a:pPr>
            <a:r>
              <a:rPr lang="he-IL" sz="2900" dirty="0">
                <a:latin typeface="Guttman Hatzvi" panose="02010401010101010101" pitchFamily="2" charset="-79"/>
                <a:cs typeface="Guttman Hatzvi" panose="02010401010101010101" pitchFamily="2" charset="-79"/>
              </a:rPr>
              <a:t>האם אתם מקבלים את דבריו של שפינוזה בדבר האשליה שבבחירה החופשית? כיצד הייתם עונים לו</a:t>
            </a:r>
            <a:r>
              <a:rPr lang="he-IL" sz="2900" dirty="0" smtClean="0">
                <a:latin typeface="Guttman Hatzvi" panose="02010401010101010101" pitchFamily="2" charset="-79"/>
                <a:cs typeface="Guttman Hatzvi" panose="02010401010101010101" pitchFamily="2" charset="-79"/>
              </a:rPr>
              <a:t>?</a:t>
            </a:r>
          </a:p>
          <a:p>
            <a:pPr marL="457200" indent="-457200" algn="r">
              <a:buFont typeface="Arial" panose="020B0604020202020204" pitchFamily="34" charset="0"/>
              <a:buChar char="•"/>
            </a:pPr>
            <a:r>
              <a:rPr lang="he-IL" sz="2900" dirty="0" smtClean="0">
                <a:latin typeface="Guttman Hatzvi" panose="02010401010101010101" pitchFamily="2" charset="-79"/>
                <a:cs typeface="Guttman Hatzvi" panose="02010401010101010101" pitchFamily="2" charset="-79"/>
              </a:rPr>
              <a:t>האם אתם מזדהים? מתנגדים כפרטים?</a:t>
            </a:r>
            <a:endParaRPr lang="he-IL" dirty="0">
              <a:latin typeface="Guttman Hatzvi" panose="02010401010101010101" pitchFamily="2" charset="-79"/>
              <a:cs typeface="Guttman Hatzvi" panose="02010401010101010101" pitchFamily="2" charset="-79"/>
            </a:endParaRPr>
          </a:p>
        </p:txBody>
      </p:sp>
      <p:pic>
        <p:nvPicPr>
          <p:cNvPr id="4" name="תמונה 3"/>
          <p:cNvPicPr/>
          <p:nvPr/>
        </p:nvPicPr>
        <p:blipFill>
          <a:blip r:embed="rId2">
            <a:extLst>
              <a:ext uri="{28A0092B-C50C-407E-A947-70E740481C1C}">
                <a14:useLocalDpi xmlns:a14="http://schemas.microsoft.com/office/drawing/2010/main" val="0"/>
              </a:ext>
            </a:extLst>
          </a:blip>
          <a:srcRect/>
          <a:stretch>
            <a:fillRect/>
          </a:stretch>
        </p:blipFill>
        <p:spPr bwMode="auto">
          <a:xfrm>
            <a:off x="0" y="-355600"/>
            <a:ext cx="12801600" cy="1854200"/>
          </a:xfrm>
          <a:prstGeom prst="rect">
            <a:avLst/>
          </a:prstGeom>
          <a:noFill/>
        </p:spPr>
      </p:pic>
      <p:sp>
        <p:nvSpPr>
          <p:cNvPr id="5" name="כותרת משנה 2"/>
          <p:cNvSpPr txBox="1">
            <a:spLocks/>
          </p:cNvSpPr>
          <p:nvPr/>
        </p:nvSpPr>
        <p:spPr>
          <a:xfrm>
            <a:off x="4324350" y="3581401"/>
            <a:ext cx="4114800" cy="5778500"/>
          </a:xfrm>
          <a:prstGeom prst="rect">
            <a:avLst/>
          </a:prstGeom>
          <a:noFill/>
          <a:ln>
            <a:solidFill>
              <a:schemeClr val="tx1">
                <a:lumMod val="75000"/>
                <a:lumOff val="25000"/>
              </a:schemeClr>
            </a:solidFill>
          </a:ln>
        </p:spPr>
        <p:txBody>
          <a:bodyPr vert="horz" lIns="91440" tIns="45720" rIns="91440" bIns="45720" rtlCol="0">
            <a:noAutofit/>
          </a:bodyPr>
          <a:lstStyle>
            <a:lvl1pPr marL="0" indent="0" algn="ctr" defTabSz="1280160" rtl="1" eaLnBrk="1" latinLnBrk="0" hangingPunct="1">
              <a:lnSpc>
                <a:spcPct val="90000"/>
              </a:lnSpc>
              <a:spcBef>
                <a:spcPts val="1400"/>
              </a:spcBef>
              <a:buFont typeface="Arial" panose="020B0604020202020204" pitchFamily="34" charset="0"/>
              <a:buNone/>
              <a:defRPr sz="3360" kern="1200">
                <a:solidFill>
                  <a:schemeClr val="tx1"/>
                </a:solidFill>
                <a:latin typeface="+mn-lt"/>
                <a:ea typeface="+mn-ea"/>
                <a:cs typeface="+mn-cs"/>
              </a:defRPr>
            </a:lvl1pPr>
            <a:lvl2pPr marL="640080" indent="0" algn="ctr" defTabSz="1280160" rtl="1" eaLnBrk="1" latinLnBrk="0" hangingPunct="1">
              <a:lnSpc>
                <a:spcPct val="90000"/>
              </a:lnSpc>
              <a:spcBef>
                <a:spcPts val="700"/>
              </a:spcBef>
              <a:buFont typeface="Arial" panose="020B0604020202020204" pitchFamily="34" charset="0"/>
              <a:buNone/>
              <a:defRPr sz="2800" kern="1200">
                <a:solidFill>
                  <a:schemeClr val="tx1"/>
                </a:solidFill>
                <a:latin typeface="+mn-lt"/>
                <a:ea typeface="+mn-ea"/>
                <a:cs typeface="+mn-cs"/>
              </a:defRPr>
            </a:lvl2pPr>
            <a:lvl3pPr marL="1280160" indent="0" algn="ctr" defTabSz="1280160" rtl="1" eaLnBrk="1" latinLnBrk="0" hangingPunct="1">
              <a:lnSpc>
                <a:spcPct val="90000"/>
              </a:lnSpc>
              <a:spcBef>
                <a:spcPts val="700"/>
              </a:spcBef>
              <a:buFont typeface="Arial" panose="020B0604020202020204" pitchFamily="34" charset="0"/>
              <a:buNone/>
              <a:defRPr sz="2520" kern="1200">
                <a:solidFill>
                  <a:schemeClr val="tx1"/>
                </a:solidFill>
                <a:latin typeface="+mn-lt"/>
                <a:ea typeface="+mn-ea"/>
                <a:cs typeface="+mn-cs"/>
              </a:defRPr>
            </a:lvl3pPr>
            <a:lvl4pPr marL="192024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4pPr>
            <a:lvl5pPr marL="256032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5pPr>
            <a:lvl6pPr marL="320040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6pPr>
            <a:lvl7pPr marL="384048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7pPr>
            <a:lvl8pPr marL="448056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8pPr>
            <a:lvl9pPr marL="512064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9pPr>
          </a:lstStyle>
          <a:p>
            <a:r>
              <a:rPr lang="he-IL" sz="1050" dirty="0" err="1">
                <a:latin typeface="Guttman Hatzvi" panose="02010401010101010101" pitchFamily="2" charset="-79"/>
                <a:cs typeface="Guttman Hatzvi" panose="02010401010101010101" pitchFamily="2" charset="-79"/>
              </a:rPr>
              <a:t>אונניזם</a:t>
            </a:r>
            <a:r>
              <a:rPr lang="he-IL" sz="1050" dirty="0">
                <a:latin typeface="Guttman Hatzvi" panose="02010401010101010101" pitchFamily="2" charset="-79"/>
                <a:cs typeface="Guttman Hatzvi" panose="02010401010101010101" pitchFamily="2" charset="-79"/>
              </a:rPr>
              <a:t> רוחני</a:t>
            </a:r>
            <a:r>
              <a:rPr lang="he-IL" sz="1050">
                <a:latin typeface="Guttman Hatzvi" panose="02010401010101010101" pitchFamily="2" charset="-79"/>
                <a:cs typeface="Guttman Hatzvi" panose="02010401010101010101" pitchFamily="2" charset="-79"/>
              </a:rPr>
              <a:t>/ </a:t>
            </a:r>
            <a:r>
              <a:rPr lang="he-IL" sz="1050" smtClean="0">
                <a:latin typeface="Guttman Hatzvi" panose="02010401010101010101" pitchFamily="2" charset="-79"/>
                <a:cs typeface="Guttman Hatzvi" panose="02010401010101010101" pitchFamily="2" charset="-79"/>
              </a:rPr>
              <a:t>יורם קניוק</a:t>
            </a:r>
            <a:endParaRPr lang="en-US" sz="1050" dirty="0">
              <a:cs typeface="Guttman Hatzvi" panose="02010401010101010101" pitchFamily="2" charset="-79"/>
            </a:endParaRPr>
          </a:p>
          <a:p>
            <a:r>
              <a:rPr lang="he-IL" sz="1050" dirty="0">
                <a:latin typeface="Guttman Hatzvi" panose="02010401010101010101" pitchFamily="2" charset="-79"/>
                <a:cs typeface="Guttman Hatzvi" panose="02010401010101010101" pitchFamily="2" charset="-79"/>
              </a:rPr>
              <a:t>קראו לעצמכם "מכבי הצעיר" או "הצופים", </a:t>
            </a:r>
            <a:r>
              <a:rPr lang="he-IL" sz="1050" dirty="0" err="1">
                <a:latin typeface="Guttman Hatzvi" panose="02010401010101010101" pitchFamily="2" charset="-79"/>
                <a:cs typeface="Guttman Hatzvi" panose="02010401010101010101" pitchFamily="2" charset="-79"/>
              </a:rPr>
              <a:t>ליבשו</a:t>
            </a:r>
            <a:r>
              <a:rPr lang="he-IL" sz="1050" dirty="0">
                <a:latin typeface="Guttman Hatzvi" panose="02010401010101010101" pitchFamily="2" charset="-79"/>
                <a:cs typeface="Guttman Hatzvi" panose="02010401010101010101" pitchFamily="2" charset="-79"/>
              </a:rPr>
              <a:t> חאקי, עשו התעמלות, ולכו ברחובות לקרוא "יחי הממשלה!". זה בעצם מה שאתם עושים. אתם חיקוי מגוחך וגם עגום של החברה המבוגרת - שום דבר חדשני, קצת פופ יש גם אצלם. שום דבר לא משל עצמכם. פעם התנועות היו הגרעין של הדברים שהחיו את הארץ הזאת. מימין – בית"ר, שנתנה את כל לוחמי </a:t>
            </a:r>
            <a:r>
              <a:rPr lang="he-IL" sz="1050" dirty="0" err="1">
                <a:latin typeface="Guttman Hatzvi" panose="02010401010101010101" pitchFamily="2" charset="-79"/>
                <a:cs typeface="Guttman Hatzvi" panose="02010401010101010101" pitchFamily="2" charset="-79"/>
              </a:rPr>
              <a:t>הלח"י</a:t>
            </a:r>
            <a:r>
              <a:rPr lang="he-IL" sz="1050" dirty="0">
                <a:latin typeface="Guttman Hatzvi" panose="02010401010101010101" pitchFamily="2" charset="-79"/>
                <a:cs typeface="Guttman Hatzvi" panose="02010401010101010101" pitchFamily="2" charset="-79"/>
              </a:rPr>
              <a:t> והאצ"ל, ומהצד השני תנועות הנוער שנתנו את הפלמ"ח והקיבוצים וההעפלה, וכל מה שהיה נחוץ באותם זמנים, ויותר מזה: הם היו אלה שהחזיקו את הספרות והשירה העברית, שלחמו בהתרפסות בפני הבריטים, בשוק השחור – דברים דומים לאלה שקורים היום. בתנועה נלחמו למען ערכים מסוימים, ומי שלא היה בעדם – לא היה בתנועה. אתם תנועה ממונה וממומנת ע"י מבוגרים, שתפקידה הוא, בעצם, להביא אנשים לקיבוצים של תנועה מסוימת... ואז כדאי שתעשו דברים אחרים – שאתם מסוגלים לעשות</a:t>
            </a:r>
            <a:r>
              <a:rPr lang="en-US" sz="1050" dirty="0">
                <a:cs typeface="Guttman Hatzvi" panose="02010401010101010101" pitchFamily="2" charset="-79"/>
              </a:rPr>
              <a:t> . </a:t>
            </a:r>
            <a:r>
              <a:rPr lang="he-IL" sz="1050" dirty="0">
                <a:latin typeface="Guttman Hatzvi" panose="02010401010101010101" pitchFamily="2" charset="-79"/>
                <a:cs typeface="Guttman Hatzvi" panose="02010401010101010101" pitchFamily="2" charset="-79"/>
              </a:rPr>
              <a:t>יש לי הרגשה של תקופה שלפני משבר דרסטי. התנועה היום איננה לוחמת – היא בסך </a:t>
            </a:r>
            <a:r>
              <a:rPr lang="he-IL" sz="1050" dirty="0" err="1">
                <a:latin typeface="Guttman Hatzvi" panose="02010401010101010101" pitchFamily="2" charset="-79"/>
                <a:cs typeface="Guttman Hatzvi" panose="02010401010101010101" pitchFamily="2" charset="-79"/>
              </a:rPr>
              <a:t>הכל</a:t>
            </a:r>
            <a:r>
              <a:rPr lang="he-IL" sz="1050" dirty="0">
                <a:latin typeface="Guttman Hatzvi" panose="02010401010101010101" pitchFamily="2" charset="-79"/>
                <a:cs typeface="Guttman Hatzvi" panose="02010401010101010101" pitchFamily="2" charset="-79"/>
              </a:rPr>
              <a:t> קיימת. יש צורך בהצבת אתגרים קשים! הייתה בעולם מהפכת נוער שפסחה על ישראל, אך הותירה את חותמה במקומות אחרים – היא הוציאה את כל האמריקאים </a:t>
            </a:r>
            <a:r>
              <a:rPr lang="he-IL" sz="1050" dirty="0" err="1">
                <a:latin typeface="Guttman Hatzvi" panose="02010401010101010101" pitchFamily="2" charset="-79"/>
                <a:cs typeface="Guttman Hatzvi" panose="02010401010101010101" pitchFamily="2" charset="-79"/>
              </a:rPr>
              <a:t>מוויאטנם</a:t>
            </a:r>
            <a:r>
              <a:rPr lang="he-IL" sz="1050" dirty="0">
                <a:latin typeface="Guttman Hatzvi" panose="02010401010101010101" pitchFamily="2" charset="-79"/>
                <a:cs typeface="Guttman Hatzvi" panose="02010401010101010101" pitchFamily="2" charset="-79"/>
              </a:rPr>
              <a:t>, היא שינתה מערכות לימודים</a:t>
            </a:r>
            <a:r>
              <a:rPr lang="en-US" sz="1050" dirty="0">
                <a:cs typeface="Guttman Hatzvi" panose="02010401010101010101" pitchFamily="2" charset="-79"/>
              </a:rPr>
              <a:t>.</a:t>
            </a:r>
          </a:p>
          <a:p>
            <a:r>
              <a:rPr lang="he-IL" sz="1050" dirty="0">
                <a:latin typeface="Guttman Hatzvi" panose="02010401010101010101" pitchFamily="2" charset="-79"/>
                <a:cs typeface="Guttman Hatzvi" panose="02010401010101010101" pitchFamily="2" charset="-79"/>
              </a:rPr>
              <a:t>התנועה חייבת לקסום לכל המתלבטים והמחפשים והתוהים, ולא להולכים בתלם. לא ייתכן שהמטרה תהייה הגשמה כזו שמונחתת מלמעלה .. אם הנוגדנים לא יפעלו באמצעות התנועות – תיהפך המדינה הזו לעיירה, שבה הגויים עובדים והיהודים מתפלפלים.....בתנועות הנוער עוסקים כבר 20 שנה </a:t>
            </a:r>
            <a:r>
              <a:rPr lang="he-IL" sz="1050" dirty="0" err="1">
                <a:latin typeface="Guttman Hatzvi" panose="02010401010101010101" pitchFamily="2" charset="-79"/>
                <a:cs typeface="Guttman Hatzvi" panose="02010401010101010101" pitchFamily="2" charset="-79"/>
              </a:rPr>
              <a:t>באונניזם</a:t>
            </a:r>
            <a:r>
              <a:rPr lang="he-IL" sz="1050" dirty="0">
                <a:latin typeface="Guttman Hatzvi" panose="02010401010101010101" pitchFamily="2" charset="-79"/>
                <a:cs typeface="Guttman Hatzvi" panose="02010401010101010101" pitchFamily="2" charset="-79"/>
              </a:rPr>
              <a:t> רוחני. חוזרים על דברים לא חשובים, ואף לא אחד לוקח את זה ברצינות</a:t>
            </a:r>
            <a:r>
              <a:rPr lang="en-US" sz="1050" dirty="0">
                <a:cs typeface="Guttman Hatzvi" panose="02010401010101010101" pitchFamily="2" charset="-79"/>
              </a:rPr>
              <a:t>.</a:t>
            </a:r>
            <a:r>
              <a:rPr lang="he-IL" sz="1050" dirty="0">
                <a:latin typeface="Guttman Hatzvi" panose="02010401010101010101" pitchFamily="2" charset="-79"/>
                <a:cs typeface="Guttman Hatzvi" panose="02010401010101010101" pitchFamily="2" charset="-79"/>
              </a:rPr>
              <a:t>"</a:t>
            </a:r>
            <a:endParaRPr lang="en-US" sz="1050" dirty="0">
              <a:cs typeface="Guttman Hatzvi" panose="02010401010101010101" pitchFamily="2" charset="-79"/>
            </a:endParaRPr>
          </a:p>
          <a:p>
            <a:pPr marL="171450" lvl="0" indent="-171450" algn="r">
              <a:buFont typeface="Arial" panose="020B0604020202020204" pitchFamily="34" charset="0"/>
              <a:buChar char="•"/>
            </a:pPr>
            <a:r>
              <a:rPr lang="he-IL" sz="1050" dirty="0">
                <a:latin typeface="Guttman Hatzvi" panose="02010401010101010101" pitchFamily="2" charset="-79"/>
                <a:cs typeface="Guttman Hatzvi" panose="02010401010101010101" pitchFamily="2" charset="-79"/>
              </a:rPr>
              <a:t>מה </a:t>
            </a:r>
            <a:r>
              <a:rPr lang="he-IL" sz="1050" dirty="0" err="1">
                <a:latin typeface="Guttman Hatzvi" panose="02010401010101010101" pitchFamily="2" charset="-79"/>
                <a:cs typeface="Guttman Hatzvi" panose="02010401010101010101" pitchFamily="2" charset="-79"/>
              </a:rPr>
              <a:t>קניוק</a:t>
            </a:r>
            <a:r>
              <a:rPr lang="he-IL" sz="1050" dirty="0">
                <a:latin typeface="Guttman Hatzvi" panose="02010401010101010101" pitchFamily="2" charset="-79"/>
                <a:cs typeface="Guttman Hatzvi" panose="02010401010101010101" pitchFamily="2" charset="-79"/>
              </a:rPr>
              <a:t> טוען בדבר מקומן של תנועות הנוער?</a:t>
            </a:r>
            <a:endParaRPr lang="en-US" sz="1050" dirty="0">
              <a:cs typeface="Guttman Hatzvi" panose="02010401010101010101" pitchFamily="2" charset="-79"/>
            </a:endParaRPr>
          </a:p>
          <a:p>
            <a:pPr marL="171450" lvl="0" indent="-171450" algn="r">
              <a:buFont typeface="Arial" panose="020B0604020202020204" pitchFamily="34" charset="0"/>
              <a:buChar char="•"/>
            </a:pPr>
            <a:r>
              <a:rPr lang="he-IL" sz="1050" dirty="0">
                <a:latin typeface="Guttman Hatzvi" panose="02010401010101010101" pitchFamily="2" charset="-79"/>
                <a:cs typeface="Guttman Hatzvi" panose="02010401010101010101" pitchFamily="2" charset="-79"/>
              </a:rPr>
              <a:t>האם לא רלוונטי לפנות לכולם? האם זה לא הכלי שלנו? </a:t>
            </a:r>
            <a:endParaRPr lang="en-US" sz="1050" dirty="0">
              <a:cs typeface="Guttman Hatzvi" panose="02010401010101010101" pitchFamily="2" charset="-79"/>
            </a:endParaRPr>
          </a:p>
          <a:p>
            <a:pPr marL="171450" lvl="0" indent="-171450" algn="r">
              <a:buFont typeface="Arial" panose="020B0604020202020204" pitchFamily="34" charset="0"/>
              <a:buChar char="•"/>
            </a:pPr>
            <a:r>
              <a:rPr lang="he-IL" sz="1050" dirty="0">
                <a:latin typeface="Guttman Hatzvi" panose="02010401010101010101" pitchFamily="2" charset="-79"/>
                <a:cs typeface="Guttman Hatzvi" panose="02010401010101010101" pitchFamily="2" charset="-79"/>
              </a:rPr>
              <a:t>האם זה המקום של תנועות הנוער היום? האם כיום זה רלוונטי? </a:t>
            </a:r>
            <a:endParaRPr lang="en-US" sz="1050" dirty="0">
              <a:cs typeface="Guttman Hatzvi" panose="02010401010101010101" pitchFamily="2" charset="-79"/>
            </a:endParaRPr>
          </a:p>
          <a:p>
            <a:pPr marL="171450" indent="-171450" algn="r">
              <a:buFont typeface="Arial" panose="020B0604020202020204" pitchFamily="34" charset="0"/>
              <a:buChar char="•"/>
            </a:pPr>
            <a:r>
              <a:rPr lang="he-IL" sz="1050" dirty="0">
                <a:latin typeface="Guttman Hatzvi" panose="02010401010101010101" pitchFamily="2" charset="-79"/>
                <a:cs typeface="Guttman Hatzvi" panose="02010401010101010101" pitchFamily="2" charset="-79"/>
              </a:rPr>
              <a:t>מה המשמעות של </a:t>
            </a:r>
            <a:r>
              <a:rPr lang="he-IL" sz="1050" dirty="0" err="1">
                <a:latin typeface="Guttman Hatzvi" panose="02010401010101010101" pitchFamily="2" charset="-79"/>
                <a:cs typeface="Guttman Hatzvi" panose="02010401010101010101" pitchFamily="2" charset="-79"/>
              </a:rPr>
              <a:t>אונינזם</a:t>
            </a:r>
            <a:r>
              <a:rPr lang="he-IL" sz="1050" dirty="0">
                <a:latin typeface="Guttman Hatzvi" panose="02010401010101010101" pitchFamily="2" charset="-79"/>
                <a:cs typeface="Guttman Hatzvi" panose="02010401010101010101" pitchFamily="2" charset="-79"/>
              </a:rPr>
              <a:t> רוחני בהקשר של תנועות הנוער?</a:t>
            </a:r>
          </a:p>
        </p:txBody>
      </p:sp>
      <p:sp>
        <p:nvSpPr>
          <p:cNvPr id="6" name="כותרת משנה 2"/>
          <p:cNvSpPr txBox="1">
            <a:spLocks/>
          </p:cNvSpPr>
          <p:nvPr/>
        </p:nvSpPr>
        <p:spPr>
          <a:xfrm>
            <a:off x="127000" y="3353751"/>
            <a:ext cx="4057650" cy="5917249"/>
          </a:xfrm>
          <a:prstGeom prst="rect">
            <a:avLst/>
          </a:prstGeom>
          <a:noFill/>
          <a:ln>
            <a:solidFill>
              <a:schemeClr val="tx1">
                <a:lumMod val="75000"/>
                <a:lumOff val="25000"/>
              </a:schemeClr>
            </a:solidFill>
          </a:ln>
        </p:spPr>
        <p:txBody>
          <a:bodyPr vert="horz" lIns="91440" tIns="45720" rIns="91440" bIns="45720" rtlCol="0">
            <a:noAutofit/>
          </a:bodyPr>
          <a:lstStyle>
            <a:lvl1pPr marL="0" indent="0" algn="ctr" defTabSz="1280160" rtl="1" eaLnBrk="1" latinLnBrk="0" hangingPunct="1">
              <a:lnSpc>
                <a:spcPct val="90000"/>
              </a:lnSpc>
              <a:spcBef>
                <a:spcPts val="1400"/>
              </a:spcBef>
              <a:buFont typeface="Arial" panose="020B0604020202020204" pitchFamily="34" charset="0"/>
              <a:buNone/>
              <a:defRPr sz="3360" kern="1200">
                <a:solidFill>
                  <a:schemeClr val="tx1"/>
                </a:solidFill>
                <a:latin typeface="+mn-lt"/>
                <a:ea typeface="+mn-ea"/>
                <a:cs typeface="+mn-cs"/>
              </a:defRPr>
            </a:lvl1pPr>
            <a:lvl2pPr marL="640080" indent="0" algn="ctr" defTabSz="1280160" rtl="1" eaLnBrk="1" latinLnBrk="0" hangingPunct="1">
              <a:lnSpc>
                <a:spcPct val="90000"/>
              </a:lnSpc>
              <a:spcBef>
                <a:spcPts val="700"/>
              </a:spcBef>
              <a:buFont typeface="Arial" panose="020B0604020202020204" pitchFamily="34" charset="0"/>
              <a:buNone/>
              <a:defRPr sz="2800" kern="1200">
                <a:solidFill>
                  <a:schemeClr val="tx1"/>
                </a:solidFill>
                <a:latin typeface="+mn-lt"/>
                <a:ea typeface="+mn-ea"/>
                <a:cs typeface="+mn-cs"/>
              </a:defRPr>
            </a:lvl2pPr>
            <a:lvl3pPr marL="1280160" indent="0" algn="ctr" defTabSz="1280160" rtl="1" eaLnBrk="1" latinLnBrk="0" hangingPunct="1">
              <a:lnSpc>
                <a:spcPct val="90000"/>
              </a:lnSpc>
              <a:spcBef>
                <a:spcPts val="700"/>
              </a:spcBef>
              <a:buFont typeface="Arial" panose="020B0604020202020204" pitchFamily="34" charset="0"/>
              <a:buNone/>
              <a:defRPr sz="2520" kern="1200">
                <a:solidFill>
                  <a:schemeClr val="tx1"/>
                </a:solidFill>
                <a:latin typeface="+mn-lt"/>
                <a:ea typeface="+mn-ea"/>
                <a:cs typeface="+mn-cs"/>
              </a:defRPr>
            </a:lvl3pPr>
            <a:lvl4pPr marL="192024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4pPr>
            <a:lvl5pPr marL="256032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5pPr>
            <a:lvl6pPr marL="320040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6pPr>
            <a:lvl7pPr marL="384048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7pPr>
            <a:lvl8pPr marL="448056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8pPr>
            <a:lvl9pPr marL="5120640" indent="0" algn="ctr" defTabSz="1280160" rtl="1" eaLnBrk="1" latinLnBrk="0" hangingPunct="1">
              <a:lnSpc>
                <a:spcPct val="90000"/>
              </a:lnSpc>
              <a:spcBef>
                <a:spcPts val="700"/>
              </a:spcBef>
              <a:buFont typeface="Arial" panose="020B0604020202020204" pitchFamily="34" charset="0"/>
              <a:buNone/>
              <a:defRPr sz="2240" kern="1200">
                <a:solidFill>
                  <a:schemeClr val="tx1"/>
                </a:solidFill>
                <a:latin typeface="+mn-lt"/>
                <a:ea typeface="+mn-ea"/>
                <a:cs typeface="+mn-cs"/>
              </a:defRPr>
            </a:lvl9pPr>
          </a:lstStyle>
          <a:p>
            <a:r>
              <a:rPr lang="he-IL" sz="1100" dirty="0">
                <a:latin typeface="Guttman Hatzvi" panose="02010401010101010101" pitchFamily="2" charset="-79"/>
                <a:cs typeface="Guttman Hatzvi" panose="02010401010101010101" pitchFamily="2" charset="-79"/>
              </a:rPr>
              <a:t>דמוקרטיה/ יצחק בן אהרון</a:t>
            </a:r>
            <a:endParaRPr lang="en-US" sz="1100" dirty="0">
              <a:cs typeface="Guttman Hatzvi" panose="02010401010101010101" pitchFamily="2" charset="-79"/>
            </a:endParaRPr>
          </a:p>
          <a:p>
            <a:r>
              <a:rPr lang="he-IL" sz="1100" dirty="0">
                <a:latin typeface="Guttman Hatzvi" panose="02010401010101010101" pitchFamily="2" charset="-79"/>
                <a:cs typeface="Guttman Hatzvi" panose="02010401010101010101" pitchFamily="2" charset="-79"/>
              </a:rPr>
              <a:t>"בכלל, יכול להיות שיש הגזמה גדולה מאוד לגבי ערכו של השלטון הפוליטי בעיצוב פני החברה, עיצוב פני המין האנושי. אבל אין ספק שהיום, אם רוצים לעצב חברה, קשה מאוד לעשות זאת בלי אמצעיים מדיניים שלטוניים.. בטרם מדינה בנינו דפוסים של חברה חדשה. חברת עבודה בארץ.. כל מערכות העזרה ההדדית, הפעולה הקהילתית, תנועות הנוער, המערכות החינוכיות, האיגוד המקצועי, הספרות- כל זה נבנה ללא אמצעים שלטוניים. ועל כן אין זה שעיצוב פני החברה- אם מדברים על ערכים על אורחות חיים, על נורמות, קשור בהכרח בשלטון פוליטי. אנחנו דואגים לרכוש קולות, חושבים שאמצעותם נצליח לעצב את פני החברה, ושוכחים את מגבלותיה של הדמוקרטיה הפוליטית. למה אני מתכוון? קיימת בעיה של דמוקרטיה חברתית, דמוקרטיה תעשייתית, דמוקרטיה קהילתית. הדמוקרטיה הפוליטית מחליטה על חיים או מוות, אבל ידה קצרה מלהקיף את כל מכלול חיי החברה האנושית. על השלטון הפוליטי ליצור את המסגרת של ואת הביזור השלטוני, לפרק את הבירוקרטיה שניתן יהיה לשאת על ידי כוחות דמוקרטיים, לא מנגנוניים, כך שאנשים יוכלו, לאחר יום עבודה לנהל את ענייניהם.. אם אנחנו מדברים במסגרת שלטון דמוקרטי- </a:t>
            </a:r>
            <a:r>
              <a:rPr lang="he-IL" sz="1100" dirty="0" err="1">
                <a:latin typeface="Guttman Hatzvi" panose="02010401010101010101" pitchFamily="2" charset="-79"/>
                <a:cs typeface="Guttman Hatzvi" panose="02010401010101010101" pitchFamily="2" charset="-79"/>
              </a:rPr>
              <a:t>הכל</a:t>
            </a:r>
            <a:r>
              <a:rPr lang="he-IL" sz="1100" dirty="0">
                <a:latin typeface="Guttman Hatzvi" panose="02010401010101010101" pitchFamily="2" charset="-79"/>
                <a:cs typeface="Guttman Hatzvi" panose="02010401010101010101" pitchFamily="2" charset="-79"/>
              </a:rPr>
              <a:t> אפשרי."</a:t>
            </a:r>
            <a:endParaRPr lang="en-US" sz="1100" dirty="0">
              <a:cs typeface="Guttman Hatzvi" panose="02010401010101010101" pitchFamily="2" charset="-79"/>
            </a:endParaRPr>
          </a:p>
          <a:p>
            <a:pPr marL="171450" lvl="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מה מציע יצחק בן אהרון?</a:t>
            </a:r>
            <a:endParaRPr lang="en-US" sz="1100" dirty="0">
              <a:cs typeface="Guttman Hatzvi" panose="02010401010101010101" pitchFamily="2" charset="-79"/>
            </a:endParaRPr>
          </a:p>
          <a:p>
            <a:pPr marL="171450" lvl="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מה החלוקה שהוא מדבר עליה בין סוגי הדמוקרטיות?</a:t>
            </a:r>
            <a:endParaRPr lang="en-US" sz="1100" dirty="0">
              <a:cs typeface="Guttman Hatzvi" panose="02010401010101010101" pitchFamily="2" charset="-79"/>
            </a:endParaRPr>
          </a:p>
          <a:p>
            <a:pPr marL="171450" lvl="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על מי הוא מטיל את האחריות? האם אתם מסכימים?</a:t>
            </a:r>
            <a:endParaRPr lang="en-US" sz="1100" dirty="0">
              <a:cs typeface="Guttman Hatzvi" panose="02010401010101010101" pitchFamily="2" charset="-79"/>
            </a:endParaRPr>
          </a:p>
          <a:p>
            <a:pPr marL="171450" lvl="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איפה הייתם ממקמים את גישתו על הציר שבין ברית גורל וברית יעוד?</a:t>
            </a:r>
            <a:endParaRPr lang="en-US" sz="1100" dirty="0">
              <a:cs typeface="Guttman Hatzvi" panose="02010401010101010101" pitchFamily="2" charset="-79"/>
            </a:endParaRPr>
          </a:p>
          <a:p>
            <a:pPr marL="171450" lvl="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האם תנועות הנוער יכולות להתכנס להצעה זו?</a:t>
            </a:r>
            <a:endParaRPr lang="en-US" sz="1100" dirty="0">
              <a:cs typeface="Guttman Hatzvi" panose="02010401010101010101" pitchFamily="2" charset="-79"/>
            </a:endParaRPr>
          </a:p>
          <a:p>
            <a:pPr marL="171450" indent="-171450" algn="r">
              <a:buFont typeface="Arial" panose="020B0604020202020204" pitchFamily="34" charset="0"/>
              <a:buChar char="•"/>
            </a:pPr>
            <a:r>
              <a:rPr lang="he-IL" sz="1100" dirty="0">
                <a:latin typeface="Guttman Hatzvi" panose="02010401010101010101" pitchFamily="2" charset="-79"/>
                <a:cs typeface="Guttman Hatzvi" panose="02010401010101010101" pitchFamily="2" charset="-79"/>
              </a:rPr>
              <a:t>האם תנועות הצופים והגופים הפועלים בה יכולים/צריכים להתכנס להצעה זו.?</a:t>
            </a:r>
          </a:p>
        </p:txBody>
      </p:sp>
    </p:spTree>
    <p:extLst>
      <p:ext uri="{BB962C8B-B14F-4D97-AF65-F5344CB8AC3E}">
        <p14:creationId xmlns:p14="http://schemas.microsoft.com/office/powerpoint/2010/main" val="3495177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805</Words>
  <Application>Microsoft Office PowerPoint</Application>
  <PresentationFormat>A3 Paper (297x420 mm)</PresentationFormat>
  <Paragraphs>22</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ערכת נושא Office</vt:lpstr>
      <vt:lpstr>ברית-גורל – מהי? הגורל מציין בחיי-האומה, כמו בחיי-היחיד, קיום מאונס. כורח מוזר מלכד את הפרטים לכלל אחד. היחיד כפוף ומשועבד בעל כורחו למציאות הלאומית-הגורלית, ואי-אפשר לו להשתמט ממנה ולהיבלע במציאות אחרת חוּצה לה.  ברית-יעוד – מהי? היעוד מציין בחיי האומה – כמו בחיי היחיד – קיום מִדעת שהאומה בחרה בו ברצונה החופשי ושבו היא מוצאת את ההגשמה המלאה של הווייתה ההיסטורית. בִּמקום קיום כחוויית-עובדה בלתי-נתונה לשינוי שהאומה נדחקה לתוכו, מופיע הקיום כחוויית-פעולה בעלת ממדים תכליתיים, עלייה, שאיפה ומימוש.  (בברית ייעוד) האומה מעוּרה בתוך היעוד בְּשֶׁל כיסופיה לקיום משוכלל מלא-ענין וכיוון. [...] חיי-יעוד הם חיים מכוונים, פרי מודעות ובחירה חופשית. הרב יוסף דב סולובייצ'יק, מתוך "קול דודי דופק" בתוך: איש האמונה,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ברית-גורל – מהי? הגורל מציין בחיי-האומה, כמו בחיי-היחיד, קיום מאונס. כורח מוזר מלכד את הפרטים לכלל אחד. היחיד כפוף ומשועבד בעל כורחו למציאות הלאומית-הגורלית, ואי-אפשר לו להשתמט ממנה ולהיבלע במציאות אחרת חוּצה לה.  ברית-יעוד – מהי? היעוד מציין בחיי האומה – כמו בחיי היחיד – קיום מִדעת שהאומה בחרה בו ברצונה החופשי ושבו היא מוצאת את ההגשמה המלאה של הווייתה ההיסטורית. בִּמקום קיום כחוויית-עובדה בלתי-נתונה לשינוי שהאומה נדחקה לתוכו, מופיע הקיום כחוויית-פעולה בעלת ממדים תכליתיים, עלייה, שאיפה ומימוש.  (בברית ייעוד) האומה מעוּרה בתוך היעוד בְּשֶׁל כיסופיה לקיום משוכלל מלא-ענין וכיוון. [...] חיי-יעוד הם חיים מכוונים, פרי מודעות ובחירה חופשית. הרב יוסף דב סולובייצ'יק, מתוך "קול דודי דופק" בתוך: איש האמונה,</dc:title>
  <dc:creator>hadar sakajio</dc:creator>
  <cp:lastModifiedBy>User</cp:lastModifiedBy>
  <cp:revision>3</cp:revision>
  <dcterms:created xsi:type="dcterms:W3CDTF">2017-09-23T08:23:35Z</dcterms:created>
  <dcterms:modified xsi:type="dcterms:W3CDTF">2017-09-23T09:35:00Z</dcterms:modified>
</cp:coreProperties>
</file>