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61" r:id="rId2"/>
    <p:sldId id="267" r:id="rId3"/>
    <p:sldId id="262" r:id="rId4"/>
    <p:sldId id="268" r:id="rId5"/>
    <p:sldId id="264" r:id="rId6"/>
    <p:sldId id="265" r:id="rId7"/>
    <p:sldId id="269" r:id="rId8"/>
    <p:sldId id="270" r:id="rId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מקטע ברירת מחדל" id="{5C920EC2-CDAA-4C85-8A74-49A7B87D43B3}">
          <p14:sldIdLst>
            <p14:sldId id="261"/>
            <p14:sldId id="267"/>
            <p14:sldId id="262"/>
            <p14:sldId id="268"/>
            <p14:sldId id="264"/>
            <p14:sldId id="265"/>
            <p14:sldId id="269"/>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500"/>
    <a:srgbClr val="4F81BD"/>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62407" autoAdjust="0"/>
  </p:normalViewPr>
  <p:slideViewPr>
    <p:cSldViewPr>
      <p:cViewPr varScale="1">
        <p:scale>
          <a:sx n="71" d="100"/>
          <a:sy n="71" d="100"/>
        </p:scale>
        <p:origin x="275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E32EEB7-2700-4EAF-8744-84C960452F8E}" type="datetimeFigureOut">
              <a:rPr lang="he-IL" smtClean="0"/>
              <a:t>ה'/חשון/תש"פ</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D6E067A-19D2-4DF0-B19B-CD386F936F2F}" type="slidenum">
              <a:rPr lang="he-IL" smtClean="0"/>
              <a:t>‹#›</a:t>
            </a:fld>
            <a:endParaRPr lang="he-IL"/>
          </a:p>
        </p:txBody>
      </p:sp>
    </p:spTree>
    <p:extLst>
      <p:ext uri="{BB962C8B-B14F-4D97-AF65-F5344CB8AC3E}">
        <p14:creationId xmlns:p14="http://schemas.microsoft.com/office/powerpoint/2010/main" val="138087537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כותרת + מטרת הליווי בצופים </a:t>
            </a:r>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1</a:t>
            </a:fld>
            <a:endParaRPr lang="he-IL"/>
          </a:p>
        </p:txBody>
      </p:sp>
    </p:spTree>
    <p:extLst>
      <p:ext uri="{BB962C8B-B14F-4D97-AF65-F5344CB8AC3E}">
        <p14:creationId xmlns:p14="http://schemas.microsoft.com/office/powerpoint/2010/main" val="1910516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u="sng" kern="1200" dirty="0">
                <a:solidFill>
                  <a:schemeClr val="tx1"/>
                </a:solidFill>
                <a:effectLst/>
                <a:latin typeface="+mn-lt"/>
                <a:ea typeface="+mn-ea"/>
                <a:cs typeface="+mn-cs"/>
              </a:rPr>
              <a:t>לליווי השבטים שלושה מרכיבים: </a:t>
            </a:r>
            <a:r>
              <a:rPr lang="he-IL" sz="1200" kern="1200" dirty="0">
                <a:solidFill>
                  <a:schemeClr val="tx1"/>
                </a:solidFill>
                <a:effectLst/>
                <a:latin typeface="+mn-lt"/>
                <a:ea typeface="+mn-ea"/>
                <a:cs typeface="+mn-cs"/>
              </a:rPr>
              <a:t>הכשרה, הצמחה (חניכה), ניהול משימות.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מרכיב </a:t>
            </a:r>
            <a:r>
              <a:rPr lang="he-IL" sz="1200" b="1" kern="1200" dirty="0">
                <a:solidFill>
                  <a:schemeClr val="tx1"/>
                </a:solidFill>
                <a:effectLst/>
                <a:latin typeface="+mn-lt"/>
                <a:ea typeface="+mn-ea"/>
                <a:cs typeface="+mn-cs"/>
              </a:rPr>
              <a:t>ההכשרה</a:t>
            </a:r>
            <a:r>
              <a:rPr lang="he-IL" sz="1200" kern="1200" dirty="0">
                <a:solidFill>
                  <a:schemeClr val="tx1"/>
                </a:solidFill>
                <a:effectLst/>
                <a:latin typeface="+mn-lt"/>
                <a:ea typeface="+mn-ea"/>
                <a:cs typeface="+mn-cs"/>
              </a:rPr>
              <a:t> מתייחס למיומנויות וידע שעלינו לעביר </a:t>
            </a:r>
            <a:r>
              <a:rPr lang="he-IL" sz="1200" kern="1200" dirty="0" err="1">
                <a:solidFill>
                  <a:schemeClr val="tx1"/>
                </a:solidFill>
                <a:effectLst/>
                <a:latin typeface="+mn-lt"/>
                <a:ea typeface="+mn-ea"/>
                <a:cs typeface="+mn-cs"/>
              </a:rPr>
              <a:t>למרכזי.ות</a:t>
            </a:r>
            <a:r>
              <a:rPr lang="he-IL" sz="1200" kern="1200" dirty="0">
                <a:solidFill>
                  <a:schemeClr val="tx1"/>
                </a:solidFill>
                <a:effectLst/>
                <a:latin typeface="+mn-lt"/>
                <a:ea typeface="+mn-ea"/>
                <a:cs typeface="+mn-cs"/>
              </a:rPr>
              <a:t> השבטים בכדי שיבצעו את </a:t>
            </a:r>
            <a:r>
              <a:rPr lang="he-IL" sz="1200" kern="1200" dirty="0" err="1">
                <a:solidFill>
                  <a:schemeClr val="tx1"/>
                </a:solidFill>
                <a:effectLst/>
                <a:latin typeface="+mn-lt"/>
                <a:ea typeface="+mn-ea"/>
                <a:cs typeface="+mn-cs"/>
              </a:rPr>
              <a:t>תפקידם.ן</a:t>
            </a:r>
            <a:r>
              <a:rPr lang="he-IL" sz="1200" kern="1200" dirty="0">
                <a:solidFill>
                  <a:schemeClr val="tx1"/>
                </a:solidFill>
                <a:effectLst/>
                <a:latin typeface="+mn-lt"/>
                <a:ea typeface="+mn-ea"/>
                <a:cs typeface="+mn-cs"/>
              </a:rPr>
              <a:t> החינוכי ותפעולי בצורה הטובה יותר. מרכיב זה מתייחס גם למיומנויות נרכשות וגם לחידוד עמדות חינוכיות, למידה של מודלים ערכיים וכו'. </a:t>
            </a:r>
            <a:r>
              <a:rPr lang="he-IL" sz="1200" b="1" kern="1200" dirty="0">
                <a:solidFill>
                  <a:schemeClr val="tx1"/>
                </a:solidFill>
                <a:effectLst/>
                <a:latin typeface="+mn-lt"/>
                <a:ea typeface="+mn-ea"/>
                <a:cs typeface="+mn-cs"/>
              </a:rPr>
              <a:t>הצמחה</a:t>
            </a:r>
            <a:r>
              <a:rPr lang="he-IL" sz="1200" kern="1200" dirty="0">
                <a:solidFill>
                  <a:schemeClr val="tx1"/>
                </a:solidFill>
                <a:effectLst/>
                <a:latin typeface="+mn-lt"/>
                <a:ea typeface="+mn-ea"/>
                <a:cs typeface="+mn-cs"/>
              </a:rPr>
              <a:t> מתייחסת לאותם מוקדים בהם נעצור רגע ונקדיש חשיבה ושיח עם </a:t>
            </a:r>
            <a:r>
              <a:rPr lang="he-IL" sz="1200" kern="1200" dirty="0" err="1">
                <a:solidFill>
                  <a:schemeClr val="tx1"/>
                </a:solidFill>
                <a:effectLst/>
                <a:latin typeface="+mn-lt"/>
                <a:ea typeface="+mn-ea"/>
                <a:cs typeface="+mn-cs"/>
              </a:rPr>
              <a:t>המרכז.ת</a:t>
            </a:r>
            <a:r>
              <a:rPr lang="he-IL" sz="1200" kern="1200" dirty="0">
                <a:solidFill>
                  <a:schemeClr val="tx1"/>
                </a:solidFill>
                <a:effectLst/>
                <a:latin typeface="+mn-lt"/>
                <a:ea typeface="+mn-ea"/>
                <a:cs typeface="+mn-cs"/>
              </a:rPr>
              <a:t> כאדם, על דרכי פתרון הדילמות, ההתמודדות עם אתגרים וההתפתחות בתפקיד. </a:t>
            </a:r>
            <a:r>
              <a:rPr lang="he-IL" sz="1200" b="1" kern="1200" dirty="0">
                <a:solidFill>
                  <a:schemeClr val="tx1"/>
                </a:solidFill>
                <a:effectLst/>
                <a:latin typeface="+mn-lt"/>
                <a:ea typeface="+mn-ea"/>
                <a:cs typeface="+mn-cs"/>
              </a:rPr>
              <a:t>ניהול המשימות</a:t>
            </a:r>
            <a:r>
              <a:rPr lang="he-IL" sz="1200" kern="1200" dirty="0">
                <a:solidFill>
                  <a:schemeClr val="tx1"/>
                </a:solidFill>
                <a:effectLst/>
                <a:latin typeface="+mn-lt"/>
                <a:ea typeface="+mn-ea"/>
                <a:cs typeface="+mn-cs"/>
              </a:rPr>
              <a:t> הוא למעשה מעקב אחר משימות או יעדים שעל </a:t>
            </a:r>
            <a:r>
              <a:rPr lang="he-IL" sz="1200" kern="1200" dirty="0" err="1">
                <a:solidFill>
                  <a:schemeClr val="tx1"/>
                </a:solidFill>
                <a:effectLst/>
                <a:latin typeface="+mn-lt"/>
                <a:ea typeface="+mn-ea"/>
                <a:cs typeface="+mn-cs"/>
              </a:rPr>
              <a:t>המרכז.ת</a:t>
            </a:r>
            <a:r>
              <a:rPr lang="he-IL" sz="1200" kern="1200" dirty="0">
                <a:solidFill>
                  <a:schemeClr val="tx1"/>
                </a:solidFill>
                <a:effectLst/>
                <a:latin typeface="+mn-lt"/>
                <a:ea typeface="+mn-ea"/>
                <a:cs typeface="+mn-cs"/>
              </a:rPr>
              <a:t> או השבט לעמוד בהם: כתיבת תוכנית שנתית, הרשמה, הכנות לקראת מפעל או בקרה על החלטות שהתקבלו בפגישות קודמות.  </a:t>
            </a:r>
          </a:p>
          <a:p>
            <a:pPr rtl="1"/>
            <a:endParaRPr lang="he-IL"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המרכיבים כמובן יכולים להיות חופפים האחד לשני</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2</a:t>
            </a:fld>
            <a:endParaRPr lang="he-IL"/>
          </a:p>
        </p:txBody>
      </p:sp>
    </p:spTree>
    <p:extLst>
      <p:ext uri="{BB962C8B-B14F-4D97-AF65-F5344CB8AC3E}">
        <p14:creationId xmlns:p14="http://schemas.microsoft.com/office/powerpoint/2010/main" val="54073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i="0" u="none" strike="noStrike" kern="1200" dirty="0">
                <a:solidFill>
                  <a:schemeClr val="tx1"/>
                </a:solidFill>
                <a:effectLst/>
                <a:latin typeface="+mn-lt"/>
                <a:ea typeface="+mn-ea"/>
                <a:cs typeface="+mn-cs"/>
              </a:rPr>
              <a:t>מאפייני הקשר </a:t>
            </a:r>
            <a:endParaRPr lang="he-IL" b="0" dirty="0">
              <a:effectLst/>
            </a:endParaRPr>
          </a:p>
          <a:p>
            <a:pPr rtl="1"/>
            <a:r>
              <a:rPr lang="he-IL" sz="1200" b="0" i="0" u="sng" kern="1200" dirty="0">
                <a:solidFill>
                  <a:schemeClr val="tx1"/>
                </a:solidFill>
                <a:effectLst/>
                <a:latin typeface="+mn-lt"/>
                <a:ea typeface="+mn-ea"/>
                <a:cs typeface="+mn-cs"/>
              </a:rPr>
              <a:t>קשר ניהולי שאיננו הדדי - </a:t>
            </a:r>
            <a:r>
              <a:rPr lang="he-IL" sz="1200" b="0" i="0" u="none" strike="noStrike" kern="1200" dirty="0">
                <a:solidFill>
                  <a:schemeClr val="tx1"/>
                </a:solidFill>
                <a:effectLst/>
                <a:latin typeface="+mn-lt"/>
                <a:ea typeface="+mn-ea"/>
                <a:cs typeface="+mn-cs"/>
              </a:rPr>
              <a:t> קשר הליווי אינו קשר סימטרי בעיקרו ושני הצדדים בו נמצאים במקום שונה מבחינת ההיררכיה במערכת הארגונית של התנועה. חוסר סימטריה זה בא לידי ביטוי במספר מאפיינים:</a:t>
            </a:r>
            <a:endParaRPr lang="he-IL" b="0" dirty="0">
              <a:effectLst/>
            </a:endParaRPr>
          </a:p>
          <a:p>
            <a:pPr rtl="1" fontAlgn="base"/>
            <a:r>
              <a:rPr lang="he-IL" sz="1200" b="0" i="0" u="none" strike="noStrike" kern="1200" dirty="0">
                <a:solidFill>
                  <a:schemeClr val="tx1"/>
                </a:solidFill>
                <a:effectLst/>
                <a:latin typeface="+mn-lt"/>
                <a:ea typeface="+mn-ea"/>
                <a:cs typeface="+mn-cs"/>
              </a:rPr>
              <a:t>אחריות על ביצועים- מלווה השבט אחראי על התנהלותו והתקדמותו של השבט ושל המרכזים וכן על עמידה ביעדים ומשימות. </a:t>
            </a:r>
          </a:p>
          <a:p>
            <a:pPr rtl="1" fontAlgn="base"/>
            <a:r>
              <a:rPr lang="he-IL" sz="1200" b="0" i="0" u="none" strike="noStrike" kern="1200" dirty="0">
                <a:solidFill>
                  <a:schemeClr val="tx1"/>
                </a:solidFill>
                <a:effectLst/>
                <a:latin typeface="+mn-lt"/>
                <a:ea typeface="+mn-ea"/>
                <a:cs typeface="+mn-cs"/>
              </a:rPr>
              <a:t>ניסיון מקצועי- ישנו פער בין מלווה השבט למרכז בניסיון </a:t>
            </a:r>
            <a:r>
              <a:rPr lang="he-IL" sz="1200" b="0" i="0" u="none" strike="noStrike" kern="1200" dirty="0" err="1">
                <a:solidFill>
                  <a:schemeClr val="tx1"/>
                </a:solidFill>
                <a:effectLst/>
                <a:latin typeface="+mn-lt"/>
                <a:ea typeface="+mn-ea"/>
                <a:cs typeface="+mn-cs"/>
              </a:rPr>
              <a:t>התפקידי</a:t>
            </a:r>
            <a:r>
              <a:rPr lang="he-IL" sz="1200" b="0" i="0" u="none" strike="noStrike" kern="1200" dirty="0">
                <a:solidFill>
                  <a:schemeClr val="tx1"/>
                </a:solidFill>
                <a:effectLst/>
                <a:latin typeface="+mn-lt"/>
                <a:ea typeface="+mn-ea"/>
                <a:cs typeface="+mn-cs"/>
              </a:rPr>
              <a:t> שלו. מלווה השבט בדרך כלל מילא תפקיד של ריכוז שבט בעבר והינו בעל ניסיון מקצועי הרלוונטי לעבודת </a:t>
            </a:r>
            <a:r>
              <a:rPr lang="he-IL" sz="1200" b="0" i="0" u="none" strike="noStrike" kern="1200" dirty="0" err="1">
                <a:solidFill>
                  <a:schemeClr val="tx1"/>
                </a:solidFill>
                <a:effectLst/>
                <a:latin typeface="+mn-lt"/>
                <a:ea typeface="+mn-ea"/>
                <a:cs typeface="+mn-cs"/>
              </a:rPr>
              <a:t>מרכז.ת</a:t>
            </a:r>
            <a:r>
              <a:rPr lang="he-IL" sz="1200" b="0" i="0" u="none" strike="noStrike" kern="1200" dirty="0">
                <a:solidFill>
                  <a:schemeClr val="tx1"/>
                </a:solidFill>
                <a:effectLst/>
                <a:latin typeface="+mn-lt"/>
                <a:ea typeface="+mn-ea"/>
                <a:cs typeface="+mn-cs"/>
              </a:rPr>
              <a:t> השבט.</a:t>
            </a:r>
          </a:p>
          <a:p>
            <a:pPr rtl="1" fontAlgn="base"/>
            <a:r>
              <a:rPr lang="he-IL" sz="1200" b="0" i="0" u="none" strike="noStrike" kern="1200" dirty="0">
                <a:solidFill>
                  <a:schemeClr val="tx1"/>
                </a:solidFill>
                <a:effectLst/>
                <a:latin typeface="+mn-lt"/>
                <a:ea typeface="+mn-ea"/>
                <a:cs typeface="+mn-cs"/>
              </a:rPr>
              <a:t>המלווה נמצא בקרבה למוקד קבלת ההחלטות ברמה </a:t>
            </a:r>
            <a:r>
              <a:rPr lang="he-IL" sz="1200" b="0" i="0" u="none" strike="noStrike" kern="1200" dirty="0" err="1">
                <a:solidFill>
                  <a:schemeClr val="tx1"/>
                </a:solidFill>
                <a:effectLst/>
                <a:latin typeface="+mn-lt"/>
                <a:ea typeface="+mn-ea"/>
                <a:cs typeface="+mn-cs"/>
              </a:rPr>
              <a:t>ההנהגתית</a:t>
            </a:r>
            <a:r>
              <a:rPr lang="he-IL" sz="1200" b="0" i="0" u="none" strike="noStrike" kern="1200" dirty="0">
                <a:solidFill>
                  <a:schemeClr val="tx1"/>
                </a:solidFill>
                <a:effectLst/>
                <a:latin typeface="+mn-lt"/>
                <a:ea typeface="+mn-ea"/>
                <a:cs typeface="+mn-cs"/>
              </a:rPr>
              <a:t> ובמרבית הפעמים נמצא במעגל ההתייעצות ולכן הוא בעל השפעה גדולה יותר על החלטות אלה. מצופה שהוא גם ייצג את טובת השבטים אותם מלווה ואת המרכזים שלהם.  </a:t>
            </a:r>
          </a:p>
          <a:p>
            <a:pPr rtl="1" fontAlgn="base"/>
            <a:r>
              <a:rPr lang="he-IL" sz="1200" b="0" i="0" u="none" strike="noStrike" kern="1200" dirty="0">
                <a:solidFill>
                  <a:schemeClr val="tx1"/>
                </a:solidFill>
                <a:effectLst/>
                <a:latin typeface="+mn-lt"/>
                <a:ea typeface="+mn-ea"/>
                <a:cs typeface="+mn-cs"/>
              </a:rPr>
              <a:t>למלווה הקרבה לעמדה מערכתית, לתפיסות עדכניות בתנועה ולמטרות התנועה או ההנהגה וכחלק מתפקידו הוא גם מייצג עמדות אלה ודואג כי ניהול השבט וקבלת ההחלטות בו יתקבלו בהתאם לרוח זו. </a:t>
            </a:r>
          </a:p>
          <a:p>
            <a:pPr rtl="1"/>
            <a:r>
              <a:rPr lang="he-IL" sz="1200" b="0" i="0" u="none" strike="noStrike" kern="1200" dirty="0">
                <a:solidFill>
                  <a:schemeClr val="tx1"/>
                </a:solidFill>
                <a:effectLst/>
                <a:latin typeface="+mn-lt"/>
                <a:ea typeface="+mn-ea"/>
                <a:cs typeface="+mn-cs"/>
              </a:rPr>
              <a:t>נדגיש כי בקשר זה יש "מבוגר" אחראי אחד שמחזיק את הרצף ואת המטרות של הקשר. אחריות מלווה היא על קיום שיחות הליווי, ביקור בשבט, הצפת נושאים וחיבורים בין מספר נקודות, הוא המחזיק את העבר של השבט (פעמים רבות יותר ממרכז השבט). אין משמעות הדבר שאנחנו מצפים לפסיביות מצד מרכזי השבטים, להפך. העובדה כי מלווה השבט הוא זה שלוקח אחריות על הקשר מאפשרת למרכז השבט מקום בו הוא מגיע להתייעצות, ונטילציה ולמידה. אחריות המרכז/ת היא על הצפת הצרכים, פניות ללמידה, שאילת שאלות, כנות ואמונה כי המלווה רוצה בטובתה.   </a:t>
            </a:r>
            <a:endParaRPr lang="he-IL" b="0" dirty="0">
              <a:effectLst/>
            </a:endParaRPr>
          </a:p>
          <a:p>
            <a:pPr rtl="1"/>
            <a:r>
              <a:rPr lang="he-IL" sz="1200" b="0" i="0" u="sng" kern="1200" dirty="0">
                <a:solidFill>
                  <a:schemeClr val="tx1"/>
                </a:solidFill>
                <a:effectLst/>
                <a:latin typeface="+mn-lt"/>
                <a:ea typeface="+mn-ea"/>
                <a:cs typeface="+mn-cs"/>
              </a:rPr>
              <a:t>קשר מקצועי אישי -</a:t>
            </a:r>
            <a:r>
              <a:rPr lang="he-IL" sz="1200" b="0" i="0" u="none" strike="noStrike" kern="1200" dirty="0">
                <a:solidFill>
                  <a:schemeClr val="tx1"/>
                </a:solidFill>
                <a:effectLst/>
                <a:latin typeface="+mn-lt"/>
                <a:ea typeface="+mn-ea"/>
                <a:cs typeface="+mn-cs"/>
              </a:rPr>
              <a:t> קשר הליווי הוא קשר מקצועי, המשימה בו מקצועית, להבדיל מקשר חברי-אישי.  עלינו להכיר את המרכזים אותם אנו מלווים בכדי להתאים את הליווי לצרכיהם. הכרות המבוססת על </a:t>
            </a:r>
            <a:r>
              <a:rPr lang="he-IL" sz="1200" b="0" i="0" u="none" strike="noStrike" kern="1200" dirty="0" err="1">
                <a:solidFill>
                  <a:schemeClr val="tx1"/>
                </a:solidFill>
                <a:effectLst/>
                <a:latin typeface="+mn-lt"/>
                <a:ea typeface="+mn-ea"/>
                <a:cs typeface="+mn-cs"/>
              </a:rPr>
              <a:t>חוזקות</a:t>
            </a:r>
            <a:r>
              <a:rPr lang="he-IL" sz="1200" b="0" i="0" u="none" strike="noStrike" kern="1200" dirty="0">
                <a:solidFill>
                  <a:schemeClr val="tx1"/>
                </a:solidFill>
                <a:effectLst/>
                <a:latin typeface="+mn-lt"/>
                <a:ea typeface="+mn-ea"/>
                <a:cs typeface="+mn-cs"/>
              </a:rPr>
              <a:t> וחולשות, העדפות מקצועיות, מוקדי עניין וכו'. אין משמעות הדבר שאנחנו מדברים רק על נושאים שקשורים "לעבודה" אבל עלינו לשים לב שאנו לא משתמשים בקשר חברי כמקור הנעה פופוליסטי לביסוס הקשר ומה הוא משרת לנו? לדוגמא: בתחילת שיחת ליווי נשאל איך היה המבחן שהיה אתמול כדי להביע התעניינות ולהבין מה המצב הרגשי בו נמצא המרכז, אבל לא בטוח שאכנס לפרטים בנוגע לריב עם בן או בת הזוג. </a:t>
            </a:r>
            <a:endParaRPr lang="he-IL" b="0" dirty="0">
              <a:effectLst/>
            </a:endParaRPr>
          </a:p>
          <a:p>
            <a:pPr rtl="1"/>
            <a:r>
              <a:rPr lang="he-IL" sz="1200" b="0" i="0" u="sng" kern="1200" dirty="0">
                <a:solidFill>
                  <a:schemeClr val="tx1"/>
                </a:solidFill>
                <a:effectLst/>
                <a:latin typeface="+mn-lt"/>
                <a:ea typeface="+mn-ea"/>
                <a:cs typeface="+mn-cs"/>
              </a:rPr>
              <a:t>קשר של תמיכה  -</a:t>
            </a:r>
            <a:r>
              <a:rPr lang="he-IL" sz="1200" b="1" i="0" u="none" strike="noStrike" kern="1200" dirty="0">
                <a:solidFill>
                  <a:schemeClr val="tx1"/>
                </a:solidFill>
                <a:effectLst/>
                <a:latin typeface="+mn-lt"/>
                <a:ea typeface="+mn-ea"/>
                <a:cs typeface="+mn-cs"/>
              </a:rPr>
              <a:t> </a:t>
            </a:r>
            <a:r>
              <a:rPr lang="he-IL" sz="1200" b="0" i="0" u="none" strike="noStrike" kern="1200" dirty="0">
                <a:solidFill>
                  <a:schemeClr val="tx1"/>
                </a:solidFill>
                <a:effectLst/>
                <a:latin typeface="+mn-lt"/>
                <a:ea typeface="+mn-ea"/>
                <a:cs typeface="+mn-cs"/>
              </a:rPr>
              <a:t>הקשר הוא בעל מאפיינים של תמיכה: תמיכה מקצועית, תמיכה אישית, השתתפות בנטל האחריות, מקור להתלבטויות </a:t>
            </a:r>
            <a:r>
              <a:rPr lang="he-IL" sz="1200" b="0" i="0" u="none" strike="noStrike" kern="1200" dirty="0" err="1">
                <a:solidFill>
                  <a:schemeClr val="tx1"/>
                </a:solidFill>
                <a:effectLst/>
                <a:latin typeface="+mn-lt"/>
                <a:ea typeface="+mn-ea"/>
                <a:cs typeface="+mn-cs"/>
              </a:rPr>
              <a:t>ולאיוורור</a:t>
            </a:r>
            <a:r>
              <a:rPr lang="he-IL" sz="1200" b="0" i="0" u="none" strike="noStrike" kern="1200" dirty="0">
                <a:solidFill>
                  <a:schemeClr val="tx1"/>
                </a:solidFill>
                <a:effectLst/>
                <a:latin typeface="+mn-lt"/>
                <a:ea typeface="+mn-ea"/>
                <a:cs typeface="+mn-cs"/>
              </a:rPr>
              <a:t> לחץ ותחושת בדידות. פעמים רבות מתמודדים מרכזי ומרכזות השבטים עם דילמות ולחצים לבד, עם המרכזת העמיתה או עם בעלי תפקידים אחרים. מאפיין מרכזי בקשר הליווי הוא מתן כתף וחשיבה משותפת. </a:t>
            </a:r>
            <a:endParaRPr lang="he-IL" b="0" dirty="0">
              <a:effectLst/>
            </a:endParaRPr>
          </a:p>
          <a:p>
            <a:pPr rtl="1"/>
            <a:r>
              <a:rPr lang="he-IL" sz="1200" b="0" i="0" u="sng" kern="1200" dirty="0">
                <a:solidFill>
                  <a:schemeClr val="tx1"/>
                </a:solidFill>
                <a:effectLst/>
                <a:latin typeface="+mn-lt"/>
                <a:ea typeface="+mn-ea"/>
                <a:cs typeface="+mn-cs"/>
              </a:rPr>
              <a:t>קשר השואף לפיתוח מסוגלות -</a:t>
            </a:r>
            <a:r>
              <a:rPr lang="he-IL" sz="1200" b="1" i="0" u="none" strike="noStrike" kern="1200" dirty="0">
                <a:solidFill>
                  <a:schemeClr val="tx1"/>
                </a:solidFill>
                <a:effectLst/>
                <a:latin typeface="+mn-lt"/>
                <a:ea typeface="+mn-ea"/>
                <a:cs typeface="+mn-cs"/>
              </a:rPr>
              <a:t> </a:t>
            </a:r>
            <a:r>
              <a:rPr lang="he-IL" sz="1200" b="0" i="0" u="none" strike="noStrike" kern="1200" dirty="0">
                <a:solidFill>
                  <a:schemeClr val="tx1"/>
                </a:solidFill>
                <a:effectLst/>
                <a:latin typeface="+mn-lt"/>
                <a:ea typeface="+mn-ea"/>
                <a:cs typeface="+mn-cs"/>
              </a:rPr>
              <a:t> לצד התמיכה שאנו שואפים לספק למרכזי ומרכזות השבטים, נשאף בהדרגה לפתח את היכולת להתמודד עם דילמות בשגרה, לבצע חשיבה ביקורתית ולעמוד במשימות מאתגרות. אם בתחילה נלך יחד המרכז/ת יד ביד במשימות ונקיים משוב על מפעל בצורה משותפת, נצפה כי בהמשך השנה המשוב למפעל יהיה ברמת השבט ולשיחת הליווי תגיע תובנה אחת, מתוך המשוב, בה נוכל להעמיק וללמוד ממנה. במהלך הליווי נשאף לצמצם את התלות של המרכז בקשר וכך נוכל להתפנות להעמיק בהעמקה. </a:t>
            </a:r>
            <a:endParaRPr lang="he-IL" b="0" dirty="0">
              <a:effectLst/>
            </a:endParaRPr>
          </a:p>
          <a:p>
            <a:br>
              <a:rPr lang="he-IL" dirty="0"/>
            </a:br>
            <a:endParaRPr lang="he-IL" dirty="0"/>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3</a:t>
            </a:fld>
            <a:endParaRPr lang="he-IL"/>
          </a:p>
        </p:txBody>
      </p:sp>
    </p:spTree>
    <p:extLst>
      <p:ext uri="{BB962C8B-B14F-4D97-AF65-F5344CB8AC3E}">
        <p14:creationId xmlns:p14="http://schemas.microsoft.com/office/powerpoint/2010/main" val="2975926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kern="1200" dirty="0">
                <a:solidFill>
                  <a:schemeClr val="tx1"/>
                </a:solidFill>
                <a:effectLst/>
                <a:latin typeface="+mn-lt"/>
                <a:ea typeface="+mn-ea"/>
                <a:cs typeface="+mn-cs"/>
              </a:rPr>
              <a:t>הנמלה והציפור</a:t>
            </a:r>
          </a:p>
          <a:p>
            <a:pPr rtl="1"/>
            <a:endParaRPr lang="he-IL" sz="1200" b="1" kern="1200" dirty="0">
              <a:solidFill>
                <a:schemeClr val="tx1"/>
              </a:solidFill>
              <a:effectLst/>
              <a:latin typeface="+mn-lt"/>
              <a:ea typeface="+mn-ea"/>
              <a:cs typeface="+mn-cs"/>
            </a:endParaRPr>
          </a:p>
          <a:p>
            <a:pPr rtl="1"/>
            <a:r>
              <a:rPr lang="he-IL" sz="1200" b="1" kern="1200" dirty="0">
                <a:solidFill>
                  <a:schemeClr val="tx1"/>
                </a:solidFill>
                <a:effectLst/>
                <a:latin typeface="+mn-lt"/>
                <a:ea typeface="+mn-ea"/>
                <a:cs typeface="+mn-cs"/>
              </a:rPr>
              <a:t>נשאל: מה המטאפורה שעולה על נמלה? מה עולה על ציפור? </a:t>
            </a:r>
          </a:p>
          <a:p>
            <a:pPr rtl="1"/>
            <a:endParaRPr lang="he-IL" sz="1200" b="1" kern="1200" dirty="0">
              <a:solidFill>
                <a:schemeClr val="tx1"/>
              </a:solidFill>
              <a:effectLst/>
              <a:latin typeface="+mn-lt"/>
              <a:ea typeface="+mn-ea"/>
              <a:cs typeface="+mn-cs"/>
            </a:endParaRPr>
          </a:p>
          <a:p>
            <a:pPr rtl="1"/>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כאמור, מטרת הליווי היא </a:t>
            </a:r>
            <a:r>
              <a:rPr lang="he-IL" sz="1200" b="1" kern="1200" dirty="0">
                <a:solidFill>
                  <a:schemeClr val="tx1"/>
                </a:solidFill>
                <a:effectLst/>
                <a:latin typeface="+mn-lt"/>
                <a:ea typeface="+mn-ea"/>
                <a:cs typeface="+mn-cs"/>
              </a:rPr>
              <a:t>פיתוח </a:t>
            </a:r>
            <a:r>
              <a:rPr lang="he-IL" sz="1200" b="1" kern="1200" dirty="0" err="1">
                <a:solidFill>
                  <a:schemeClr val="tx1"/>
                </a:solidFill>
                <a:effectLst/>
                <a:latin typeface="+mn-lt"/>
                <a:ea typeface="+mn-ea"/>
                <a:cs typeface="+mn-cs"/>
              </a:rPr>
              <a:t>המרכז.ת</a:t>
            </a:r>
            <a:r>
              <a:rPr lang="he-IL" sz="1200" b="1" kern="1200" dirty="0">
                <a:solidFill>
                  <a:schemeClr val="tx1"/>
                </a:solidFill>
                <a:effectLst/>
                <a:latin typeface="+mn-lt"/>
                <a:ea typeface="+mn-ea"/>
                <a:cs typeface="+mn-cs"/>
              </a:rPr>
              <a:t> </a:t>
            </a:r>
            <a:r>
              <a:rPr lang="he-IL" sz="1200" b="1" kern="1200" dirty="0" err="1">
                <a:solidFill>
                  <a:schemeClr val="tx1"/>
                </a:solidFill>
                <a:effectLst/>
                <a:latin typeface="+mn-lt"/>
                <a:ea typeface="+mn-ea"/>
                <a:cs typeface="+mn-cs"/>
              </a:rPr>
              <a:t>כאיש.ת</a:t>
            </a:r>
            <a:r>
              <a:rPr lang="he-IL" sz="1200" b="1" kern="1200" dirty="0">
                <a:solidFill>
                  <a:schemeClr val="tx1"/>
                </a:solidFill>
                <a:effectLst/>
                <a:latin typeface="+mn-lt"/>
                <a:ea typeface="+mn-ea"/>
                <a:cs typeface="+mn-cs"/>
              </a:rPr>
              <a:t> מקצוע לקידום העשייה החינוכית. </a:t>
            </a:r>
            <a:r>
              <a:rPr lang="he-IL" sz="1200" kern="1200" dirty="0">
                <a:solidFill>
                  <a:schemeClr val="tx1"/>
                </a:solidFill>
                <a:effectLst/>
                <a:latin typeface="+mn-lt"/>
                <a:ea typeface="+mn-ea"/>
                <a:cs typeface="+mn-cs"/>
              </a:rPr>
              <a:t>פיתוח המתקיים בתוך קשר ניהולי-מקצועי שיש בו תמיכה ולצד זה גם שאיפה לפיתוח מסוגלות </a:t>
            </a:r>
            <a:r>
              <a:rPr lang="he-IL" sz="1200" kern="1200" dirty="0" err="1">
                <a:solidFill>
                  <a:schemeClr val="tx1"/>
                </a:solidFill>
                <a:effectLst/>
                <a:latin typeface="+mn-lt"/>
                <a:ea typeface="+mn-ea"/>
                <a:cs typeface="+mn-cs"/>
              </a:rPr>
              <a:t>המרכז.ת</a:t>
            </a:r>
            <a:r>
              <a:rPr lang="he-IL" sz="1200" kern="1200" dirty="0">
                <a:solidFill>
                  <a:schemeClr val="tx1"/>
                </a:solidFill>
                <a:effectLst/>
                <a:latin typeface="+mn-lt"/>
                <a:ea typeface="+mn-ea"/>
                <a:cs typeface="+mn-cs"/>
              </a:rPr>
              <a:t>. למעשה, פיתוח </a:t>
            </a:r>
            <a:r>
              <a:rPr lang="he-IL" sz="1200" kern="1200" dirty="0" err="1">
                <a:solidFill>
                  <a:schemeClr val="tx1"/>
                </a:solidFill>
                <a:effectLst/>
                <a:latin typeface="+mn-lt"/>
                <a:ea typeface="+mn-ea"/>
                <a:cs typeface="+mn-cs"/>
              </a:rPr>
              <a:t>המרכז.ת</a:t>
            </a:r>
            <a:r>
              <a:rPr lang="he-IL" sz="1200" kern="1200" dirty="0">
                <a:solidFill>
                  <a:schemeClr val="tx1"/>
                </a:solidFill>
                <a:effectLst/>
                <a:latin typeface="+mn-lt"/>
                <a:ea typeface="+mn-ea"/>
                <a:cs typeface="+mn-cs"/>
              </a:rPr>
              <a:t> </a:t>
            </a:r>
            <a:r>
              <a:rPr lang="he-IL" sz="1200" kern="1200" dirty="0" err="1">
                <a:solidFill>
                  <a:schemeClr val="tx1"/>
                </a:solidFill>
                <a:effectLst/>
                <a:latin typeface="+mn-lt"/>
                <a:ea typeface="+mn-ea"/>
                <a:cs typeface="+mn-cs"/>
              </a:rPr>
              <a:t>כאיש.ת</a:t>
            </a:r>
            <a:r>
              <a:rPr lang="he-IL" sz="1200" kern="1200" dirty="0">
                <a:solidFill>
                  <a:schemeClr val="tx1"/>
                </a:solidFill>
                <a:effectLst/>
                <a:latin typeface="+mn-lt"/>
                <a:ea typeface="+mn-ea"/>
                <a:cs typeface="+mn-cs"/>
              </a:rPr>
              <a:t> מקצוע מתקיים כאשר אנחנו עוזרים </a:t>
            </a:r>
            <a:r>
              <a:rPr lang="he-IL" sz="1200" kern="1200" dirty="0" err="1">
                <a:solidFill>
                  <a:schemeClr val="tx1"/>
                </a:solidFill>
                <a:effectLst/>
                <a:latin typeface="+mn-lt"/>
                <a:ea typeface="+mn-ea"/>
                <a:cs typeface="+mn-cs"/>
              </a:rPr>
              <a:t>לו.ה</a:t>
            </a:r>
            <a:r>
              <a:rPr lang="he-IL" sz="1200" kern="1200" dirty="0">
                <a:solidFill>
                  <a:schemeClr val="tx1"/>
                </a:solidFill>
                <a:effectLst/>
                <a:latin typeface="+mn-lt"/>
                <a:ea typeface="+mn-ea"/>
                <a:cs typeface="+mn-cs"/>
              </a:rPr>
              <a:t> לראות ולתפקד "בגבוה ובנמוך", כנמלה וכציפור.</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'המלווה כנמלה' </a:t>
            </a:r>
            <a:r>
              <a:rPr lang="he-IL" sz="1200" kern="1200" dirty="0" err="1">
                <a:solidFill>
                  <a:schemeClr val="tx1"/>
                </a:solidFill>
                <a:effectLst/>
                <a:latin typeface="+mn-lt"/>
                <a:ea typeface="+mn-ea"/>
                <a:cs typeface="+mn-cs"/>
              </a:rPr>
              <a:t>נמצא.ת</a:t>
            </a:r>
            <a:r>
              <a:rPr lang="he-IL" sz="1200" kern="1200" dirty="0">
                <a:solidFill>
                  <a:schemeClr val="tx1"/>
                </a:solidFill>
                <a:effectLst/>
                <a:latin typeface="+mn-lt"/>
                <a:ea typeface="+mn-ea"/>
                <a:cs typeface="+mn-cs"/>
              </a:rPr>
              <a:t> בשטח, </a:t>
            </a:r>
            <a:r>
              <a:rPr lang="he-IL" sz="1200" kern="1200" dirty="0" err="1">
                <a:solidFill>
                  <a:schemeClr val="tx1"/>
                </a:solidFill>
                <a:effectLst/>
                <a:latin typeface="+mn-lt"/>
                <a:ea typeface="+mn-ea"/>
                <a:cs typeface="+mn-cs"/>
              </a:rPr>
              <a:t>פועל.ת</a:t>
            </a:r>
            <a:r>
              <a:rPr lang="he-IL" sz="1200" kern="1200" dirty="0">
                <a:solidFill>
                  <a:schemeClr val="tx1"/>
                </a:solidFill>
                <a:effectLst/>
                <a:latin typeface="+mn-lt"/>
                <a:ea typeface="+mn-ea"/>
                <a:cs typeface="+mn-cs"/>
              </a:rPr>
              <a:t>, </a:t>
            </a:r>
            <a:r>
              <a:rPr lang="he-IL" sz="1200" kern="1200" dirty="0" err="1">
                <a:solidFill>
                  <a:schemeClr val="tx1"/>
                </a:solidFill>
                <a:effectLst/>
                <a:latin typeface="+mn-lt"/>
                <a:ea typeface="+mn-ea"/>
                <a:cs typeface="+mn-cs"/>
              </a:rPr>
              <a:t>משתתפ.ת</a:t>
            </a:r>
            <a:r>
              <a:rPr lang="he-IL" sz="1200" kern="1200" dirty="0">
                <a:solidFill>
                  <a:schemeClr val="tx1"/>
                </a:solidFill>
                <a:effectLst/>
                <a:latin typeface="+mn-lt"/>
                <a:ea typeface="+mn-ea"/>
                <a:cs typeface="+mn-cs"/>
              </a:rPr>
              <a:t> בנטל, </a:t>
            </a:r>
            <a:r>
              <a:rPr lang="he-IL" sz="1200" kern="1200" dirty="0" err="1">
                <a:solidFill>
                  <a:schemeClr val="tx1"/>
                </a:solidFill>
                <a:effectLst/>
                <a:latin typeface="+mn-lt"/>
                <a:ea typeface="+mn-ea"/>
                <a:cs typeface="+mn-cs"/>
              </a:rPr>
              <a:t>מבינ.נ</a:t>
            </a:r>
            <a:r>
              <a:rPr lang="he-IL" sz="1200" kern="1200" dirty="0">
                <a:solidFill>
                  <a:schemeClr val="tx1"/>
                </a:solidFill>
                <a:effectLst/>
                <a:latin typeface="+mn-lt"/>
                <a:ea typeface="+mn-ea"/>
                <a:cs typeface="+mn-cs"/>
              </a:rPr>
              <a:t> את המערכת </a:t>
            </a:r>
            <a:r>
              <a:rPr lang="he-IL" sz="1200" kern="1200" dirty="0" err="1">
                <a:solidFill>
                  <a:schemeClr val="tx1"/>
                </a:solidFill>
                <a:effectLst/>
                <a:latin typeface="+mn-lt"/>
                <a:ea typeface="+mn-ea"/>
                <a:cs typeface="+mn-cs"/>
              </a:rPr>
              <a:t>ופועל.ת</a:t>
            </a:r>
            <a:r>
              <a:rPr lang="he-IL" sz="1200" kern="1200" dirty="0">
                <a:solidFill>
                  <a:schemeClr val="tx1"/>
                </a:solidFill>
                <a:effectLst/>
                <a:latin typeface="+mn-lt"/>
                <a:ea typeface="+mn-ea"/>
                <a:cs typeface="+mn-cs"/>
              </a:rPr>
              <a:t> בה. בהסתכלות כנמלה נהיה יחד עם </a:t>
            </a:r>
            <a:r>
              <a:rPr lang="he-IL" sz="1200" kern="1200" dirty="0" err="1">
                <a:solidFill>
                  <a:schemeClr val="tx1"/>
                </a:solidFill>
                <a:effectLst/>
                <a:latin typeface="+mn-lt"/>
                <a:ea typeface="+mn-ea"/>
                <a:cs typeface="+mn-cs"/>
              </a:rPr>
              <a:t>המרכז.ת</a:t>
            </a:r>
            <a:r>
              <a:rPr lang="he-IL" sz="1200" kern="1200" dirty="0">
                <a:solidFill>
                  <a:schemeClr val="tx1"/>
                </a:solidFill>
                <a:effectLst/>
                <a:latin typeface="+mn-lt"/>
                <a:ea typeface="+mn-ea"/>
                <a:cs typeface="+mn-cs"/>
              </a:rPr>
              <a:t> ביומיום השבטי, נסייע במקומות שיש צורך ונחלוק </a:t>
            </a:r>
            <a:r>
              <a:rPr lang="he-IL" sz="1200" kern="1200" dirty="0" err="1">
                <a:solidFill>
                  <a:schemeClr val="tx1"/>
                </a:solidFill>
                <a:effectLst/>
                <a:latin typeface="+mn-lt"/>
                <a:ea typeface="+mn-ea"/>
                <a:cs typeface="+mn-cs"/>
              </a:rPr>
              <a:t>איתו.ה</a:t>
            </a:r>
            <a:r>
              <a:rPr lang="he-IL" sz="1200" kern="1200" dirty="0">
                <a:solidFill>
                  <a:schemeClr val="tx1"/>
                </a:solidFill>
                <a:effectLst/>
                <a:latin typeface="+mn-lt"/>
                <a:ea typeface="+mn-ea"/>
                <a:cs typeface="+mn-cs"/>
              </a:rPr>
              <a:t> את כובד האחריות הכבדה שעל </a:t>
            </a:r>
            <a:r>
              <a:rPr lang="he-IL" sz="1200" kern="1200" dirty="0" err="1">
                <a:solidFill>
                  <a:schemeClr val="tx1"/>
                </a:solidFill>
                <a:effectLst/>
                <a:latin typeface="+mn-lt"/>
                <a:ea typeface="+mn-ea"/>
                <a:cs typeface="+mn-cs"/>
              </a:rPr>
              <a:t>כתפיו.ה</a:t>
            </a:r>
            <a:r>
              <a:rPr lang="he-IL" sz="1200" kern="1200" dirty="0">
                <a:solidFill>
                  <a:schemeClr val="tx1"/>
                </a:solidFill>
                <a:effectLst/>
                <a:latin typeface="+mn-lt"/>
                <a:ea typeface="+mn-ea"/>
                <a:cs typeface="+mn-cs"/>
              </a:rPr>
              <a:t> באמצעות שיחות וחשיבה משותפת.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'המלווה כציפור' </a:t>
            </a:r>
            <a:r>
              <a:rPr lang="he-IL" sz="1200" kern="1200" dirty="0" err="1">
                <a:solidFill>
                  <a:schemeClr val="tx1"/>
                </a:solidFill>
                <a:effectLst/>
                <a:latin typeface="+mn-lt"/>
                <a:ea typeface="+mn-ea"/>
                <a:cs typeface="+mn-cs"/>
              </a:rPr>
              <a:t>מסתכל.ת</a:t>
            </a:r>
            <a:r>
              <a:rPr lang="he-IL" sz="1200" kern="1200" dirty="0">
                <a:solidFill>
                  <a:schemeClr val="tx1"/>
                </a:solidFill>
                <a:effectLst/>
                <a:latin typeface="+mn-lt"/>
                <a:ea typeface="+mn-ea"/>
                <a:cs typeface="+mn-cs"/>
              </a:rPr>
              <a:t> על התהליכים הגדולים ורחבים יותר, ממעוף הציפור, החל מתהליכים ברמת הפרט ועד לתהליכים ברמת ההנהגה והתנועה. הראיה 'ממעוף הציפור' מאפשרת להבין משמעותיות וקשרים שלנמלה יהיה קשה לראות. אל לנו לחשוש שהציפור תיתפס כמנותקת מהשטח- זו למעשה המהות המרכזית שלה והכוח שלה! רק בעזרת הראיה המקיפה הזו </a:t>
            </a:r>
            <a:r>
              <a:rPr lang="he-IL" sz="1200" kern="1200" dirty="0" err="1">
                <a:solidFill>
                  <a:schemeClr val="tx1"/>
                </a:solidFill>
                <a:effectLst/>
                <a:latin typeface="+mn-lt"/>
                <a:ea typeface="+mn-ea"/>
                <a:cs typeface="+mn-cs"/>
              </a:rPr>
              <a:t>יכול.ה</a:t>
            </a:r>
            <a:r>
              <a:rPr lang="he-IL" sz="1200" kern="1200" dirty="0">
                <a:solidFill>
                  <a:schemeClr val="tx1"/>
                </a:solidFill>
                <a:effectLst/>
                <a:latin typeface="+mn-lt"/>
                <a:ea typeface="+mn-ea"/>
                <a:cs typeface="+mn-cs"/>
              </a:rPr>
              <a:t> המלווה ל'הרים' את </a:t>
            </a:r>
            <a:r>
              <a:rPr lang="he-IL" sz="1200" kern="1200" dirty="0" err="1">
                <a:solidFill>
                  <a:schemeClr val="tx1"/>
                </a:solidFill>
                <a:effectLst/>
                <a:latin typeface="+mn-lt"/>
                <a:ea typeface="+mn-ea"/>
                <a:cs typeface="+mn-cs"/>
              </a:rPr>
              <a:t>הממרכזים.ות</a:t>
            </a:r>
            <a:r>
              <a:rPr lang="he-IL" sz="1200" kern="1200" dirty="0">
                <a:solidFill>
                  <a:schemeClr val="tx1"/>
                </a:solidFill>
                <a:effectLst/>
                <a:latin typeface="+mn-lt"/>
                <a:ea typeface="+mn-ea"/>
                <a:cs typeface="+mn-cs"/>
              </a:rPr>
              <a:t> והשבטים מעל היומיום לחשיבה מעמיקה יותר.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אנחנו מציעים </a:t>
            </a:r>
            <a:r>
              <a:rPr lang="he-IL" sz="1200" b="1" kern="1200" dirty="0">
                <a:solidFill>
                  <a:schemeClr val="tx1"/>
                </a:solidFill>
                <a:effectLst/>
                <a:latin typeface="+mn-lt"/>
                <a:ea typeface="+mn-ea"/>
                <a:cs typeface="+mn-cs"/>
              </a:rPr>
              <a:t>לקחת את הנמלה ו"לשים" לה כנפיים</a:t>
            </a:r>
            <a:r>
              <a:rPr lang="he-IL" sz="1200" kern="1200" dirty="0">
                <a:solidFill>
                  <a:schemeClr val="tx1"/>
                </a:solidFill>
                <a:effectLst/>
                <a:latin typeface="+mn-lt"/>
                <a:ea typeface="+mn-ea"/>
                <a:cs typeface="+mn-cs"/>
              </a:rPr>
              <a:t>- זה למעשה התפקיד המרכזי של מלווה השבט, של הקשר. הקשר שואב את הכוח שלו מזה שהמלווה </a:t>
            </a:r>
            <a:r>
              <a:rPr lang="he-IL" sz="1200" kern="1200" dirty="0" err="1">
                <a:solidFill>
                  <a:schemeClr val="tx1"/>
                </a:solidFill>
                <a:effectLst/>
                <a:latin typeface="+mn-lt"/>
                <a:ea typeface="+mn-ea"/>
                <a:cs typeface="+mn-cs"/>
              </a:rPr>
              <a:t>מצליח.ה</a:t>
            </a:r>
            <a:r>
              <a:rPr lang="he-IL" sz="1200" kern="1200" dirty="0">
                <a:solidFill>
                  <a:schemeClr val="tx1"/>
                </a:solidFill>
                <a:effectLst/>
                <a:latin typeface="+mn-lt"/>
                <a:ea typeface="+mn-ea"/>
                <a:cs typeface="+mn-cs"/>
              </a:rPr>
              <a:t> לראות את היומיום ולקחת את הנושאים לרמה העקרונית יותר- מהכלל אל הפרט. </a:t>
            </a:r>
            <a:r>
              <a:rPr lang="he-IL" sz="1200" b="1" kern="1200" dirty="0">
                <a:solidFill>
                  <a:schemeClr val="tx1"/>
                </a:solidFill>
                <a:effectLst/>
                <a:latin typeface="+mn-lt"/>
                <a:ea typeface="+mn-ea"/>
                <a:cs typeface="+mn-cs"/>
              </a:rPr>
              <a:t>חשוב לשים לב שאנחנו ב"גם וגם" - לא להיות רק נמלה או רק ברוח, בציפור. הכוונה היא לשלב בין השניים גם במהלך שיחה אחת.</a:t>
            </a:r>
            <a:r>
              <a:rPr lang="he-IL" sz="1200" kern="1200" dirty="0">
                <a:solidFill>
                  <a:schemeClr val="tx1"/>
                </a:solidFill>
                <a:effectLst/>
                <a:latin typeface="+mn-lt"/>
                <a:ea typeface="+mn-ea"/>
                <a:cs typeface="+mn-cs"/>
              </a:rPr>
              <a:t> לדוגמא: הרשמת חניכים למפעל?- מה המשמעות של המפעל? האם אני </a:t>
            </a:r>
            <a:r>
              <a:rPr lang="he-IL" sz="1200" kern="1200" dirty="0" err="1">
                <a:solidFill>
                  <a:schemeClr val="tx1"/>
                </a:solidFill>
                <a:effectLst/>
                <a:latin typeface="+mn-lt"/>
                <a:ea typeface="+mn-ea"/>
                <a:cs typeface="+mn-cs"/>
              </a:rPr>
              <a:t>מחובר.ת</a:t>
            </a:r>
            <a:r>
              <a:rPr lang="he-IL" sz="1200" kern="1200" dirty="0">
                <a:solidFill>
                  <a:schemeClr val="tx1"/>
                </a:solidFill>
                <a:effectLst/>
                <a:latin typeface="+mn-lt"/>
                <a:ea typeface="+mn-ea"/>
                <a:cs typeface="+mn-cs"/>
              </a:rPr>
              <a:t> אליו? מה אני עושה עם דברים שאני לא </a:t>
            </a:r>
            <a:r>
              <a:rPr lang="he-IL" sz="1200" kern="1200" dirty="0" err="1">
                <a:solidFill>
                  <a:schemeClr val="tx1"/>
                </a:solidFill>
                <a:effectLst/>
                <a:latin typeface="+mn-lt"/>
                <a:ea typeface="+mn-ea"/>
                <a:cs typeface="+mn-cs"/>
              </a:rPr>
              <a:t>מחובר.ת</a:t>
            </a:r>
            <a:r>
              <a:rPr lang="he-IL" sz="1200" kern="1200" dirty="0">
                <a:solidFill>
                  <a:schemeClr val="tx1"/>
                </a:solidFill>
                <a:effectLst/>
                <a:latin typeface="+mn-lt"/>
                <a:ea typeface="+mn-ea"/>
                <a:cs typeface="+mn-cs"/>
              </a:rPr>
              <a:t> אליהם במקום העבודה? מה קרה שהמשמעות לא פגשה את הפרקטיקה? מה אני אעשה בפעם הבאה?. אחרי השיח הזה אני גם אחזור לפרקטיקה ונצא עם מה אפשר לעשות כדי לעודד הרשמה?- בציר הניהולי. </a:t>
            </a:r>
            <a:endParaRPr lang="en-US" sz="1200" kern="1200" dirty="0">
              <a:solidFill>
                <a:schemeClr val="tx1"/>
              </a:solidFill>
              <a:effectLst/>
              <a:latin typeface="+mn-lt"/>
              <a:ea typeface="+mn-ea"/>
              <a:cs typeface="+mn-cs"/>
            </a:endParaRPr>
          </a:p>
          <a:p>
            <a:br>
              <a:rPr lang="he-IL" dirty="0"/>
            </a:br>
            <a:endParaRPr lang="he-IL" dirty="0"/>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4</a:t>
            </a:fld>
            <a:endParaRPr lang="he-IL"/>
          </a:p>
        </p:txBody>
      </p:sp>
    </p:spTree>
    <p:extLst>
      <p:ext uri="{BB962C8B-B14F-4D97-AF65-F5344CB8AC3E}">
        <p14:creationId xmlns:p14="http://schemas.microsoft.com/office/powerpoint/2010/main" val="3347273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err="1"/>
              <a:t>ליוווי</a:t>
            </a:r>
            <a:r>
              <a:rPr lang="he-IL" dirty="0"/>
              <a:t> מרכז----- מיקוד בשיחת הליווי </a:t>
            </a:r>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5</a:t>
            </a:fld>
            <a:endParaRPr lang="he-IL"/>
          </a:p>
        </p:txBody>
      </p:sp>
    </p:spTree>
    <p:extLst>
      <p:ext uri="{BB962C8B-B14F-4D97-AF65-F5344CB8AC3E}">
        <p14:creationId xmlns:p14="http://schemas.microsoft.com/office/powerpoint/2010/main" val="3259648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i="0" u="none" strike="noStrike" kern="1200" dirty="0">
                <a:solidFill>
                  <a:schemeClr val="tx1"/>
                </a:solidFill>
                <a:effectLst/>
                <a:latin typeface="+mn-lt"/>
                <a:ea typeface="+mn-ea"/>
                <a:cs typeface="+mn-cs"/>
              </a:rPr>
              <a:t>פגישת הליווי</a:t>
            </a:r>
            <a:endParaRPr lang="he-IL" b="0" dirty="0">
              <a:effectLst/>
            </a:endParaRPr>
          </a:p>
          <a:p>
            <a:pPr rtl="1"/>
            <a:r>
              <a:rPr lang="he-IL" sz="1200" b="0" i="0" u="none" strike="noStrike" kern="1200" dirty="0">
                <a:solidFill>
                  <a:schemeClr val="tx1"/>
                </a:solidFill>
                <a:effectLst/>
                <a:latin typeface="+mn-lt"/>
                <a:ea typeface="+mn-ea"/>
                <a:cs typeface="+mn-cs"/>
              </a:rPr>
              <a:t>ליווי השבטים מתקיים במספר מופעים מרכזיים בהם פוגש המלווה את מרכזי/ות השבט: ישיבות מרכזים, ביקור בשבטים וכו'. נתמקד כעת בפגישת הליווי כחלק הארי של ליווי השבט וכפלטפורמה גמישה בה ניתן להביא לידי ביטוי את כלל מרכיבי הליווי. </a:t>
            </a:r>
            <a:endParaRPr lang="he-IL" b="0" dirty="0">
              <a:effectLst/>
            </a:endParaRPr>
          </a:p>
          <a:p>
            <a:pPr rtl="1"/>
            <a:r>
              <a:rPr lang="he-IL" sz="1200" b="0" i="0" u="none" strike="noStrike" kern="1200" dirty="0">
                <a:solidFill>
                  <a:schemeClr val="tx1"/>
                </a:solidFill>
                <a:effectLst/>
                <a:latin typeface="+mn-lt"/>
                <a:ea typeface="+mn-ea"/>
                <a:cs typeface="+mn-cs"/>
              </a:rPr>
              <a:t>בדומה למסע בצופים נוכל לציין כמה מרכיבים לשיחות הליווי. מרכיבים אלו לא חייבים להופיע בכל שיחה ובהתאם, כל שיחה לא חייבת לכלול את כל המרכיבים.</a:t>
            </a:r>
            <a:endParaRPr lang="he-IL" b="0" dirty="0">
              <a:effectLst/>
            </a:endParaRPr>
          </a:p>
          <a:p>
            <a:pPr rtl="1"/>
            <a:r>
              <a:rPr lang="he-IL" sz="1200" b="0" i="0" u="sng" kern="1200" dirty="0">
                <a:solidFill>
                  <a:schemeClr val="tx1"/>
                </a:solidFill>
                <a:effectLst/>
                <a:latin typeface="+mn-lt"/>
                <a:ea typeface="+mn-ea"/>
                <a:cs typeface="+mn-cs"/>
              </a:rPr>
              <a:t>זמן התייעצות וחשיבה-</a:t>
            </a:r>
            <a:r>
              <a:rPr lang="he-IL" sz="1200" b="0" i="0" u="none" strike="noStrike" kern="1200" dirty="0">
                <a:solidFill>
                  <a:schemeClr val="tx1"/>
                </a:solidFill>
                <a:effectLst/>
                <a:latin typeface="+mn-lt"/>
                <a:ea typeface="+mn-ea"/>
                <a:cs typeface="+mn-cs"/>
              </a:rPr>
              <a:t> בוחרים דילמה או אירוע שקרה וחושבים ביחד מה לעשות בו- בדרך כלל מי שתביא את האירוע או  הדילמה לשיחה היא מרכזת השבט. להתייעצות כמה מטרות: פיתוח יכולת מרכז השבט. בזמן זה נחשוב ביחד גם על אתגרים עתידיים, נתכנן וכו'  </a:t>
            </a:r>
            <a:endParaRPr lang="he-IL" b="0" dirty="0">
              <a:effectLst/>
            </a:endParaRPr>
          </a:p>
          <a:p>
            <a:pPr rtl="1"/>
            <a:r>
              <a:rPr lang="he-IL" sz="1200" b="0" i="0" u="sng" kern="1200" dirty="0">
                <a:solidFill>
                  <a:schemeClr val="tx1"/>
                </a:solidFill>
                <a:effectLst/>
                <a:latin typeface="+mn-lt"/>
                <a:ea typeface="+mn-ea"/>
                <a:cs typeface="+mn-cs"/>
              </a:rPr>
              <a:t>זמן הכשרה-</a:t>
            </a:r>
            <a:r>
              <a:rPr lang="he-IL" sz="1200" b="0" i="0" u="none" strike="noStrike" kern="1200" dirty="0">
                <a:solidFill>
                  <a:schemeClr val="tx1"/>
                </a:solidFill>
                <a:effectLst/>
                <a:latin typeface="+mn-lt"/>
                <a:ea typeface="+mn-ea"/>
                <a:cs typeface="+mn-cs"/>
              </a:rPr>
              <a:t> בזמן זה נשקיע בהכשרה של המרכז. זמן זה יכול לכלול השלמה של הכשרה שעברה בישיבת מרכזים ומרכזות וחיבור ההכשרה לנעשה בשבט ולמרכזת המלווה. אפשרות נוספת היא העברת הכשרה העונה על צרכים ובקשות של מרכזת השבט. ככלל- ננסה כי שיחת הליווי תהיה מותאמת ככל האפשר למרכז ולשבט ונימנע מהכשרות כלליות אותן נעדיף להעביר בפורום קבוצתי (ישיבות מרכזים או קבוצת מרכזים </a:t>
            </a:r>
            <a:r>
              <a:rPr lang="he-IL" sz="1200" b="0" i="0" u="none" strike="noStrike" kern="1200" dirty="0" err="1">
                <a:solidFill>
                  <a:schemeClr val="tx1"/>
                </a:solidFill>
                <a:effectLst/>
                <a:latin typeface="+mn-lt"/>
                <a:ea typeface="+mn-ea"/>
                <a:cs typeface="+mn-cs"/>
              </a:rPr>
              <a:t>יעודית</a:t>
            </a:r>
            <a:r>
              <a:rPr lang="he-IL" sz="1200" b="0" i="0" u="none" strike="noStrike" kern="1200" dirty="0">
                <a:solidFill>
                  <a:schemeClr val="tx1"/>
                </a:solidFill>
                <a:effectLst/>
                <a:latin typeface="+mn-lt"/>
                <a:ea typeface="+mn-ea"/>
                <a:cs typeface="+mn-cs"/>
              </a:rPr>
              <a:t>)</a:t>
            </a:r>
            <a:endParaRPr lang="he-IL" b="0" dirty="0">
              <a:effectLst/>
            </a:endParaRPr>
          </a:p>
          <a:p>
            <a:pPr rtl="1"/>
            <a:r>
              <a:rPr lang="he-IL" sz="1200" b="0" i="0" u="sng" kern="1200" dirty="0">
                <a:solidFill>
                  <a:schemeClr val="tx1"/>
                </a:solidFill>
                <a:effectLst/>
                <a:latin typeface="+mn-lt"/>
                <a:ea typeface="+mn-ea"/>
                <a:cs typeface="+mn-cs"/>
              </a:rPr>
              <a:t>זמן ניהול ובקרת משימות </a:t>
            </a:r>
            <a:r>
              <a:rPr lang="he-IL" sz="1200" b="0" i="0" u="none" strike="noStrike" kern="1200" dirty="0">
                <a:solidFill>
                  <a:schemeClr val="tx1"/>
                </a:solidFill>
                <a:effectLst/>
                <a:latin typeface="+mn-lt"/>
                <a:ea typeface="+mn-ea"/>
                <a:cs typeface="+mn-cs"/>
              </a:rPr>
              <a:t>- זמן זה יכלול תחקירים, מעבר על רשימת משימות</a:t>
            </a:r>
            <a:endParaRPr lang="he-IL" b="0" dirty="0">
              <a:effectLst/>
            </a:endParaRPr>
          </a:p>
          <a:p>
            <a:pPr rtl="1"/>
            <a:r>
              <a:rPr lang="he-IL" sz="1200" b="0" i="0" u="sng" kern="1200" dirty="0">
                <a:solidFill>
                  <a:schemeClr val="tx1"/>
                </a:solidFill>
                <a:effectLst/>
                <a:latin typeface="+mn-lt"/>
                <a:ea typeface="+mn-ea"/>
                <a:cs typeface="+mn-cs"/>
              </a:rPr>
              <a:t>כמה הערות:</a:t>
            </a:r>
            <a:endParaRPr lang="he-IL" b="0" dirty="0">
              <a:effectLst/>
            </a:endParaRPr>
          </a:p>
          <a:p>
            <a:pPr rtl="1" fontAlgn="base"/>
            <a:r>
              <a:rPr lang="he-IL" sz="1200" b="0" i="0" u="none" strike="noStrike" kern="1200" dirty="0">
                <a:solidFill>
                  <a:schemeClr val="tx1"/>
                </a:solidFill>
                <a:effectLst/>
                <a:latin typeface="+mn-lt"/>
                <a:ea typeface="+mn-ea"/>
                <a:cs typeface="+mn-cs"/>
              </a:rPr>
              <a:t>החונך יכול לתכנן מראש רק חלק מהשיחה- בעיקר נושאים הקשורים לניהול משימות והכשרות.  התייעצויות וצרכים מיידים בקבלת הכשרה ותמיכה מקצועית ואישית יהיו בדרך כלל בלתי מתוכננים ויתאימו לנושאים וצרכים שיעלו תוך כדי השיחה.</a:t>
            </a:r>
          </a:p>
          <a:p>
            <a:pPr rtl="1" fontAlgn="base"/>
            <a:r>
              <a:rPr lang="he-IL" sz="1200" b="0" i="0" u="none" strike="noStrike" kern="1200" dirty="0">
                <a:solidFill>
                  <a:schemeClr val="tx1"/>
                </a:solidFill>
                <a:effectLst/>
                <a:latin typeface="+mn-lt"/>
                <a:ea typeface="+mn-ea"/>
                <a:cs typeface="+mn-cs"/>
              </a:rPr>
              <a:t>הזמנים </a:t>
            </a:r>
            <a:r>
              <a:rPr lang="he-IL" sz="1200" b="0" i="0" u="none" strike="noStrike" kern="1200" dirty="0" err="1">
                <a:solidFill>
                  <a:schemeClr val="tx1"/>
                </a:solidFill>
                <a:effectLst/>
                <a:latin typeface="+mn-lt"/>
                <a:ea typeface="+mn-ea"/>
                <a:cs typeface="+mn-cs"/>
              </a:rPr>
              <a:t>המצויינים</a:t>
            </a:r>
            <a:r>
              <a:rPr lang="he-IL" sz="1200" b="0" i="0" u="none" strike="noStrike" kern="1200" dirty="0">
                <a:solidFill>
                  <a:schemeClr val="tx1"/>
                </a:solidFill>
                <a:effectLst/>
                <a:latin typeface="+mn-lt"/>
                <a:ea typeface="+mn-ea"/>
                <a:cs typeface="+mn-cs"/>
              </a:rPr>
              <a:t> הם כלי עזר לחשיבה ולהבנה- חלק מהנושאים בשיחת הליווי לא יתאימו דווקא לזמן ספציפי או לחילופין יתאימו לכמה זמנים.</a:t>
            </a:r>
          </a:p>
          <a:p>
            <a:endParaRPr lang="he-IL" dirty="0"/>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6</a:t>
            </a:fld>
            <a:endParaRPr lang="he-IL"/>
          </a:p>
        </p:txBody>
      </p:sp>
    </p:spTree>
    <p:extLst>
      <p:ext uri="{BB962C8B-B14F-4D97-AF65-F5344CB8AC3E}">
        <p14:creationId xmlns:p14="http://schemas.microsoft.com/office/powerpoint/2010/main" val="2154404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kern="1200" dirty="0">
                <a:solidFill>
                  <a:schemeClr val="tx1"/>
                </a:solidFill>
                <a:effectLst/>
                <a:latin typeface="+mn-lt"/>
                <a:ea typeface="+mn-ea"/>
                <a:cs typeface="+mn-cs"/>
              </a:rPr>
              <a:t>רצוי להתחיל ולשאול אותם מה הם חושבים שיחשב כליווי טוב?- בעיניי המנהלים שלהם? בעיניי הצוות? בעיניי </a:t>
            </a:r>
            <a:r>
              <a:rPr lang="he-IL" sz="1200" b="1" kern="1200" dirty="0" err="1">
                <a:solidFill>
                  <a:schemeClr val="tx1"/>
                </a:solidFill>
                <a:effectLst/>
                <a:latin typeface="+mn-lt"/>
                <a:ea typeface="+mn-ea"/>
                <a:cs typeface="+mn-cs"/>
              </a:rPr>
              <a:t>המרכזים.ות</a:t>
            </a:r>
            <a:r>
              <a:rPr lang="he-IL" sz="1200" b="1" kern="1200" dirty="0">
                <a:solidFill>
                  <a:schemeClr val="tx1"/>
                </a:solidFill>
                <a:effectLst/>
                <a:latin typeface="+mn-lt"/>
                <a:ea typeface="+mn-ea"/>
                <a:cs typeface="+mn-cs"/>
              </a:rPr>
              <a:t>?</a:t>
            </a:r>
          </a:p>
          <a:p>
            <a:pPr rtl="1"/>
            <a:endParaRPr lang="he-IL" sz="1200" b="1" kern="1200" dirty="0">
              <a:solidFill>
                <a:schemeClr val="tx1"/>
              </a:solidFill>
              <a:effectLst/>
              <a:latin typeface="+mn-lt"/>
              <a:ea typeface="+mn-ea"/>
              <a:cs typeface="+mn-cs"/>
            </a:endParaRPr>
          </a:p>
          <a:p>
            <a:pPr rtl="1"/>
            <a:endParaRPr lang="he-IL" sz="1200" b="1" kern="1200" dirty="0">
              <a:solidFill>
                <a:schemeClr val="tx1"/>
              </a:solidFill>
              <a:effectLst/>
              <a:latin typeface="+mn-lt"/>
              <a:ea typeface="+mn-ea"/>
              <a:cs typeface="+mn-cs"/>
            </a:endParaRPr>
          </a:p>
          <a:p>
            <a:pPr rtl="1"/>
            <a:endParaRPr lang="he-IL" sz="1200" b="1" kern="1200" dirty="0">
              <a:solidFill>
                <a:schemeClr val="tx1"/>
              </a:solidFill>
              <a:effectLst/>
              <a:latin typeface="+mn-lt"/>
              <a:ea typeface="+mn-ea"/>
              <a:cs typeface="+mn-cs"/>
            </a:endParaRPr>
          </a:p>
          <a:p>
            <a:pPr rtl="1"/>
            <a:r>
              <a:rPr lang="he-IL" sz="1200" b="1" kern="1200" dirty="0">
                <a:solidFill>
                  <a:schemeClr val="tx1"/>
                </a:solidFill>
                <a:effectLst/>
                <a:latin typeface="+mn-lt"/>
                <a:ea typeface="+mn-ea"/>
                <a:cs typeface="+mn-cs"/>
              </a:rPr>
              <a:t>מהו קשר ליווי טוב?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על מנת להעריך את קשר הליווי מוצעים להלן כמה פרמטרים אשר לפיהן נוכל לבחון את הצלחת הליווי:</a:t>
            </a:r>
            <a:endParaRPr lang="en-US" sz="1200" kern="1200" dirty="0">
              <a:solidFill>
                <a:schemeClr val="tx1"/>
              </a:solidFill>
              <a:effectLst/>
              <a:latin typeface="+mn-lt"/>
              <a:ea typeface="+mn-ea"/>
              <a:cs typeface="+mn-cs"/>
            </a:endParaRPr>
          </a:p>
          <a:p>
            <a:pPr rtl="1"/>
            <a:r>
              <a:rPr lang="he-IL" sz="1200" u="sng" kern="1200" dirty="0">
                <a:solidFill>
                  <a:schemeClr val="tx1"/>
                </a:solidFill>
                <a:effectLst/>
                <a:latin typeface="+mn-lt"/>
                <a:ea typeface="+mn-ea"/>
                <a:cs typeface="+mn-cs"/>
              </a:rPr>
              <a:t>התקדמות השבט-</a:t>
            </a:r>
            <a:r>
              <a:rPr lang="he-IL" sz="1200" kern="1200" dirty="0">
                <a:solidFill>
                  <a:schemeClr val="tx1"/>
                </a:solidFill>
                <a:effectLst/>
                <a:latin typeface="+mn-lt"/>
                <a:ea typeface="+mn-ea"/>
                <a:cs typeface="+mn-cs"/>
              </a:rPr>
              <a:t> </a:t>
            </a:r>
            <a:r>
              <a:rPr lang="he-IL" sz="1200" kern="1200" dirty="0" err="1">
                <a:solidFill>
                  <a:schemeClr val="tx1"/>
                </a:solidFill>
                <a:effectLst/>
                <a:latin typeface="+mn-lt"/>
                <a:ea typeface="+mn-ea"/>
                <a:cs typeface="+mn-cs"/>
              </a:rPr>
              <a:t>מלווה.ת</a:t>
            </a:r>
            <a:r>
              <a:rPr lang="he-IL" sz="1200" kern="1200" dirty="0">
                <a:solidFill>
                  <a:schemeClr val="tx1"/>
                </a:solidFill>
                <a:effectLst/>
                <a:latin typeface="+mn-lt"/>
                <a:ea typeface="+mn-ea"/>
                <a:cs typeface="+mn-cs"/>
              </a:rPr>
              <a:t> השבט </a:t>
            </a:r>
            <a:r>
              <a:rPr lang="he-IL" sz="1200" kern="1200" dirty="0" err="1">
                <a:solidFill>
                  <a:schemeClr val="tx1"/>
                </a:solidFill>
                <a:effectLst/>
                <a:latin typeface="+mn-lt"/>
                <a:ea typeface="+mn-ea"/>
                <a:cs typeface="+mn-cs"/>
              </a:rPr>
              <a:t>אחראי.ת</a:t>
            </a:r>
            <a:r>
              <a:rPr lang="he-IL" sz="1200" kern="1200" dirty="0">
                <a:solidFill>
                  <a:schemeClr val="tx1"/>
                </a:solidFill>
                <a:effectLst/>
                <a:latin typeface="+mn-lt"/>
                <a:ea typeface="+mn-ea"/>
                <a:cs typeface="+mn-cs"/>
              </a:rPr>
              <a:t> לקדם את השבט. את ההתקדמות נבחן בהתאם למטרות ויעדים אשר נציב לשבט כהנהגה ובשיתוף עם בעלי התפקידים בשבט.</a:t>
            </a:r>
            <a:endParaRPr lang="en-US" sz="1200" kern="1200" dirty="0">
              <a:solidFill>
                <a:schemeClr val="tx1"/>
              </a:solidFill>
              <a:effectLst/>
              <a:latin typeface="+mn-lt"/>
              <a:ea typeface="+mn-ea"/>
              <a:cs typeface="+mn-cs"/>
            </a:endParaRPr>
          </a:p>
          <a:p>
            <a:pPr rtl="1"/>
            <a:r>
              <a:rPr lang="he-IL" sz="1200" u="sng" kern="1200" dirty="0">
                <a:solidFill>
                  <a:schemeClr val="tx1"/>
                </a:solidFill>
                <a:effectLst/>
                <a:latin typeface="+mn-lt"/>
                <a:ea typeface="+mn-ea"/>
                <a:cs typeface="+mn-cs"/>
              </a:rPr>
              <a:t>התפתחות המרכז כאיש חינוך וארגון- </a:t>
            </a:r>
            <a:r>
              <a:rPr lang="he-IL" sz="1200" kern="1200" dirty="0">
                <a:solidFill>
                  <a:schemeClr val="tx1"/>
                </a:solidFill>
                <a:effectLst/>
                <a:latin typeface="+mn-lt"/>
                <a:ea typeface="+mn-ea"/>
                <a:cs typeface="+mn-cs"/>
              </a:rPr>
              <a:t>כאן נבחן את התקדמותו של </a:t>
            </a:r>
            <a:r>
              <a:rPr lang="he-IL" sz="1200" kern="1200" dirty="0" err="1">
                <a:solidFill>
                  <a:schemeClr val="tx1"/>
                </a:solidFill>
                <a:effectLst/>
                <a:latin typeface="+mn-lt"/>
                <a:ea typeface="+mn-ea"/>
                <a:cs typeface="+mn-cs"/>
              </a:rPr>
              <a:t>מרכז.ת</a:t>
            </a:r>
            <a:r>
              <a:rPr lang="he-IL" sz="1200" kern="1200" dirty="0">
                <a:solidFill>
                  <a:schemeClr val="tx1"/>
                </a:solidFill>
                <a:effectLst/>
                <a:latin typeface="+mn-lt"/>
                <a:ea typeface="+mn-ea"/>
                <a:cs typeface="+mn-cs"/>
              </a:rPr>
              <a:t> השבט. באיזו מידה </a:t>
            </a:r>
            <a:r>
              <a:rPr lang="he-IL" sz="1200" kern="1200" dirty="0" err="1">
                <a:solidFill>
                  <a:schemeClr val="tx1"/>
                </a:solidFill>
                <a:effectLst/>
                <a:latin typeface="+mn-lt"/>
                <a:ea typeface="+mn-ea"/>
                <a:cs typeface="+mn-cs"/>
              </a:rPr>
              <a:t>התפתח.ה</a:t>
            </a:r>
            <a:r>
              <a:rPr lang="he-IL" sz="1200" kern="1200" dirty="0">
                <a:solidFill>
                  <a:schemeClr val="tx1"/>
                </a:solidFill>
                <a:effectLst/>
                <a:latin typeface="+mn-lt"/>
                <a:ea typeface="+mn-ea"/>
                <a:cs typeface="+mn-cs"/>
              </a:rPr>
              <a:t>? באיזו מידה יש </a:t>
            </a:r>
            <a:r>
              <a:rPr lang="he-IL" sz="1200" kern="1200" dirty="0" err="1">
                <a:solidFill>
                  <a:schemeClr val="tx1"/>
                </a:solidFill>
                <a:effectLst/>
                <a:latin typeface="+mn-lt"/>
                <a:ea typeface="+mn-ea"/>
                <a:cs typeface="+mn-cs"/>
              </a:rPr>
              <a:t>לו.ה</a:t>
            </a:r>
            <a:r>
              <a:rPr lang="he-IL" sz="1200" kern="1200" dirty="0">
                <a:solidFill>
                  <a:schemeClr val="tx1"/>
                </a:solidFill>
                <a:effectLst/>
                <a:latin typeface="+mn-lt"/>
                <a:ea typeface="+mn-ea"/>
                <a:cs typeface="+mn-cs"/>
              </a:rPr>
              <a:t> יכולות ותפיסות מקצועיות שלא היו </a:t>
            </a:r>
            <a:r>
              <a:rPr lang="he-IL" sz="1200" kern="1200" dirty="0" err="1">
                <a:solidFill>
                  <a:schemeClr val="tx1"/>
                </a:solidFill>
                <a:effectLst/>
                <a:latin typeface="+mn-lt"/>
                <a:ea typeface="+mn-ea"/>
                <a:cs typeface="+mn-cs"/>
              </a:rPr>
              <a:t>לו.ה</a:t>
            </a:r>
            <a:r>
              <a:rPr lang="he-IL" sz="1200" kern="1200" dirty="0">
                <a:solidFill>
                  <a:schemeClr val="tx1"/>
                </a:solidFill>
                <a:effectLst/>
                <a:latin typeface="+mn-lt"/>
                <a:ea typeface="+mn-ea"/>
                <a:cs typeface="+mn-cs"/>
              </a:rPr>
              <a:t> בתחילת התפקיד?  באיזו מידה הצלחנו לקדם את </a:t>
            </a:r>
            <a:r>
              <a:rPr lang="he-IL" sz="1200" kern="1200" dirty="0" err="1">
                <a:solidFill>
                  <a:schemeClr val="tx1"/>
                </a:solidFill>
                <a:effectLst/>
                <a:latin typeface="+mn-lt"/>
                <a:ea typeface="+mn-ea"/>
                <a:cs typeface="+mn-cs"/>
              </a:rPr>
              <a:t>מרכז.ת</a:t>
            </a:r>
            <a:r>
              <a:rPr lang="he-IL" sz="1200" kern="1200" dirty="0">
                <a:solidFill>
                  <a:schemeClr val="tx1"/>
                </a:solidFill>
                <a:effectLst/>
                <a:latin typeface="+mn-lt"/>
                <a:ea typeface="+mn-ea"/>
                <a:cs typeface="+mn-cs"/>
              </a:rPr>
              <a:t> השבט בתחומים שהיו חלשים יותר </a:t>
            </a:r>
            <a:r>
              <a:rPr lang="he-IL" sz="1200" kern="1200" dirty="0" err="1">
                <a:solidFill>
                  <a:schemeClr val="tx1"/>
                </a:solidFill>
                <a:effectLst/>
                <a:latin typeface="+mn-lt"/>
                <a:ea typeface="+mn-ea"/>
                <a:cs typeface="+mn-cs"/>
              </a:rPr>
              <a:t>אצלו.ה</a:t>
            </a:r>
            <a:r>
              <a:rPr lang="he-IL" sz="1200" kern="1200" dirty="0">
                <a:solidFill>
                  <a:schemeClr val="tx1"/>
                </a:solidFill>
                <a:effectLst/>
                <a:latin typeface="+mn-lt"/>
                <a:ea typeface="+mn-ea"/>
                <a:cs typeface="+mn-cs"/>
              </a:rPr>
              <a:t>? באיזו מידה תחושת המסוגלות והאוטונומיה של </a:t>
            </a:r>
            <a:r>
              <a:rPr lang="he-IL" sz="1200" kern="1200" dirty="0" err="1">
                <a:solidFill>
                  <a:schemeClr val="tx1"/>
                </a:solidFill>
                <a:effectLst/>
                <a:latin typeface="+mn-lt"/>
                <a:ea typeface="+mn-ea"/>
                <a:cs typeface="+mn-cs"/>
              </a:rPr>
              <a:t>מרכז.ת</a:t>
            </a:r>
            <a:r>
              <a:rPr lang="he-IL" sz="1200" kern="1200" dirty="0">
                <a:solidFill>
                  <a:schemeClr val="tx1"/>
                </a:solidFill>
                <a:effectLst/>
                <a:latin typeface="+mn-lt"/>
                <a:ea typeface="+mn-ea"/>
                <a:cs typeface="+mn-cs"/>
              </a:rPr>
              <a:t> השבט גדלו? באיזו מידה ההתערבויות שלנו והתמיכה חיזקו </a:t>
            </a:r>
            <a:r>
              <a:rPr lang="he-IL" sz="1200" kern="1200" dirty="0" err="1">
                <a:solidFill>
                  <a:schemeClr val="tx1"/>
                </a:solidFill>
                <a:effectLst/>
                <a:latin typeface="+mn-lt"/>
                <a:ea typeface="+mn-ea"/>
                <a:cs typeface="+mn-cs"/>
              </a:rPr>
              <a:t>אותו.ה</a:t>
            </a:r>
            <a:r>
              <a:rPr lang="he-IL" sz="1200" kern="1200" dirty="0">
                <a:solidFill>
                  <a:schemeClr val="tx1"/>
                </a:solidFill>
                <a:effectLst/>
                <a:latin typeface="+mn-lt"/>
                <a:ea typeface="+mn-ea"/>
                <a:cs typeface="+mn-cs"/>
              </a:rPr>
              <a:t> (קשה לעיתים להבחין מתי ההתקדמות </a:t>
            </a:r>
            <a:r>
              <a:rPr lang="he-IL" sz="1200" kern="1200" dirty="0" err="1">
                <a:solidFill>
                  <a:schemeClr val="tx1"/>
                </a:solidFill>
                <a:effectLst/>
                <a:latin typeface="+mn-lt"/>
                <a:ea typeface="+mn-ea"/>
                <a:cs typeface="+mn-cs"/>
              </a:rPr>
              <a:t>היתה</a:t>
            </a:r>
            <a:r>
              <a:rPr lang="he-IL" sz="1200" kern="1200" dirty="0">
                <a:solidFill>
                  <a:schemeClr val="tx1"/>
                </a:solidFill>
                <a:effectLst/>
                <a:latin typeface="+mn-lt"/>
                <a:ea typeface="+mn-ea"/>
                <a:cs typeface="+mn-cs"/>
              </a:rPr>
              <a:t> קשורה לליווי עצמו).</a:t>
            </a:r>
            <a:endParaRPr lang="en-US" sz="1200" kern="1200" dirty="0">
              <a:solidFill>
                <a:schemeClr val="tx1"/>
              </a:solidFill>
              <a:effectLst/>
              <a:latin typeface="+mn-lt"/>
              <a:ea typeface="+mn-ea"/>
              <a:cs typeface="+mn-cs"/>
            </a:endParaRPr>
          </a:p>
          <a:p>
            <a:pPr rtl="1"/>
            <a:r>
              <a:rPr lang="he-IL" sz="1200" u="sng" kern="1200" dirty="0">
                <a:solidFill>
                  <a:schemeClr val="tx1"/>
                </a:solidFill>
                <a:effectLst/>
                <a:latin typeface="+mn-lt"/>
                <a:ea typeface="+mn-ea"/>
                <a:cs typeface="+mn-cs"/>
              </a:rPr>
              <a:t>שביעות רצון מהתפקיד-</a:t>
            </a:r>
            <a:r>
              <a:rPr lang="he-IL" sz="1200" kern="1200" dirty="0">
                <a:solidFill>
                  <a:schemeClr val="tx1"/>
                </a:solidFill>
                <a:effectLst/>
                <a:latin typeface="+mn-lt"/>
                <a:ea typeface="+mn-ea"/>
                <a:cs typeface="+mn-cs"/>
              </a:rPr>
              <a:t> שביעות רצון </a:t>
            </a:r>
            <a:r>
              <a:rPr lang="he-IL" sz="1200" kern="1200" dirty="0" err="1">
                <a:solidFill>
                  <a:schemeClr val="tx1"/>
                </a:solidFill>
                <a:effectLst/>
                <a:latin typeface="+mn-lt"/>
                <a:ea typeface="+mn-ea"/>
                <a:cs typeface="+mn-cs"/>
              </a:rPr>
              <a:t>המרכזים.ות</a:t>
            </a:r>
            <a:r>
              <a:rPr lang="he-IL" sz="1200" kern="1200" dirty="0">
                <a:solidFill>
                  <a:schemeClr val="tx1"/>
                </a:solidFill>
                <a:effectLst/>
                <a:latin typeface="+mn-lt"/>
                <a:ea typeface="+mn-ea"/>
                <a:cs typeface="+mn-cs"/>
              </a:rPr>
              <a:t> מהתפקיד והרצון להמשיך בתפקידם יכולה להעיד על הצלחת הקשר. כמובן, גם במדד זה, ניתן לטעון שיש עוד משתנים מתערבים, אך ננסה לבחון מהי מידת ההשפעה של הליווי על שביעות הרצון מהתפקיד.</a:t>
            </a:r>
            <a:endParaRPr lang="en-US" sz="1200" kern="1200" dirty="0">
              <a:solidFill>
                <a:schemeClr val="tx1"/>
              </a:solidFill>
              <a:effectLst/>
              <a:latin typeface="+mn-lt"/>
              <a:ea typeface="+mn-ea"/>
              <a:cs typeface="+mn-cs"/>
            </a:endParaRPr>
          </a:p>
          <a:p>
            <a:pPr rtl="1"/>
            <a:r>
              <a:rPr lang="he-IL" sz="1200" u="sng" kern="1200" dirty="0">
                <a:solidFill>
                  <a:schemeClr val="tx1"/>
                </a:solidFill>
                <a:effectLst/>
                <a:latin typeface="+mn-lt"/>
                <a:ea typeface="+mn-ea"/>
                <a:cs typeface="+mn-cs"/>
              </a:rPr>
              <a:t>חיבור והכרות עם התרבות השבטית-</a:t>
            </a:r>
            <a:r>
              <a:rPr lang="he-IL" sz="1200" kern="1200" dirty="0">
                <a:solidFill>
                  <a:schemeClr val="tx1"/>
                </a:solidFill>
                <a:effectLst/>
                <a:latin typeface="+mn-lt"/>
                <a:ea typeface="+mn-ea"/>
                <a:cs typeface="+mn-cs"/>
              </a:rPr>
              <a:t> המלווה </a:t>
            </a:r>
            <a:r>
              <a:rPr lang="he-IL" sz="1200" kern="1200" dirty="0" err="1">
                <a:solidFill>
                  <a:schemeClr val="tx1"/>
                </a:solidFill>
                <a:effectLst/>
                <a:latin typeface="+mn-lt"/>
                <a:ea typeface="+mn-ea"/>
                <a:cs typeface="+mn-cs"/>
              </a:rPr>
              <a:t>צריכ.ה</a:t>
            </a:r>
            <a:r>
              <a:rPr lang="he-IL" sz="1200" kern="1200" dirty="0">
                <a:solidFill>
                  <a:schemeClr val="tx1"/>
                </a:solidFill>
                <a:effectLst/>
                <a:latin typeface="+mn-lt"/>
                <a:ea typeface="+mn-ea"/>
                <a:cs typeface="+mn-cs"/>
              </a:rPr>
              <a:t> להכיר את השבט, את ההיסטוריה, את </a:t>
            </a:r>
            <a:r>
              <a:rPr lang="he-IL" sz="1200" kern="1200" dirty="0" err="1">
                <a:solidFill>
                  <a:schemeClr val="tx1"/>
                </a:solidFill>
                <a:effectLst/>
                <a:latin typeface="+mn-lt"/>
                <a:ea typeface="+mn-ea"/>
                <a:cs typeface="+mn-cs"/>
              </a:rPr>
              <a:t>ראש.ת</a:t>
            </a:r>
            <a:r>
              <a:rPr lang="he-IL" sz="1200" kern="1200" dirty="0">
                <a:solidFill>
                  <a:schemeClr val="tx1"/>
                </a:solidFill>
                <a:effectLst/>
                <a:latin typeface="+mn-lt"/>
                <a:ea typeface="+mn-ea"/>
                <a:cs typeface="+mn-cs"/>
              </a:rPr>
              <a:t> השבט וההורים המרכזיים, </a:t>
            </a:r>
            <a:r>
              <a:rPr lang="he-IL" sz="1200" kern="1200" dirty="0" err="1">
                <a:solidFill>
                  <a:schemeClr val="tx1"/>
                </a:solidFill>
                <a:effectLst/>
                <a:latin typeface="+mn-lt"/>
                <a:ea typeface="+mn-ea"/>
                <a:cs typeface="+mn-cs"/>
              </a:rPr>
              <a:t>שכב"גיסטים.יות</a:t>
            </a:r>
            <a:r>
              <a:rPr lang="he-IL" sz="1200" kern="1200" dirty="0">
                <a:solidFill>
                  <a:schemeClr val="tx1"/>
                </a:solidFill>
                <a:effectLst/>
                <a:latin typeface="+mn-lt"/>
                <a:ea typeface="+mn-ea"/>
                <a:cs typeface="+mn-cs"/>
              </a:rPr>
              <a:t> ובעלי תפקידים. ההכרות מבוססת על סיפורים משיחות הליווי, על פגישות והכרות במהלך הביקורים בשבט ובמפעלים. ההכרות מסייעת לתהליך הליווי לגיבוש נקודת מבט חיצונית, לאפשרות של המלווה לחבר בין מקרים ובאופן כללי להיות </a:t>
            </a:r>
            <a:r>
              <a:rPr lang="he-IL" sz="1200" kern="1200" dirty="0" err="1">
                <a:solidFill>
                  <a:schemeClr val="tx1"/>
                </a:solidFill>
                <a:effectLst/>
                <a:latin typeface="+mn-lt"/>
                <a:ea typeface="+mn-ea"/>
                <a:cs typeface="+mn-cs"/>
              </a:rPr>
              <a:t>רלוונטי.ת</a:t>
            </a:r>
            <a:r>
              <a:rPr lang="he-IL" sz="1200" kern="1200" dirty="0">
                <a:solidFill>
                  <a:schemeClr val="tx1"/>
                </a:solidFill>
                <a:effectLst/>
                <a:latin typeface="+mn-lt"/>
                <a:ea typeface="+mn-ea"/>
                <a:cs typeface="+mn-cs"/>
              </a:rPr>
              <a:t> לדילמות וסוגיות בהן עסוקה </a:t>
            </a:r>
            <a:r>
              <a:rPr lang="he-IL" sz="1200" kern="1200" dirty="0" err="1">
                <a:solidFill>
                  <a:schemeClr val="tx1"/>
                </a:solidFill>
                <a:effectLst/>
                <a:latin typeface="+mn-lt"/>
                <a:ea typeface="+mn-ea"/>
                <a:cs typeface="+mn-cs"/>
              </a:rPr>
              <a:t>מרכז.ת</a:t>
            </a:r>
            <a:r>
              <a:rPr lang="he-IL" sz="1200" kern="1200" dirty="0">
                <a:solidFill>
                  <a:schemeClr val="tx1"/>
                </a:solidFill>
                <a:effectLst/>
                <a:latin typeface="+mn-lt"/>
                <a:ea typeface="+mn-ea"/>
                <a:cs typeface="+mn-cs"/>
              </a:rPr>
              <a:t> השבט. </a:t>
            </a:r>
            <a:endParaRPr lang="en-US" sz="1200" kern="1200" dirty="0">
              <a:solidFill>
                <a:schemeClr val="tx1"/>
              </a:solidFill>
              <a:effectLst/>
              <a:latin typeface="+mn-lt"/>
              <a:ea typeface="+mn-ea"/>
              <a:cs typeface="+mn-cs"/>
            </a:endParaRPr>
          </a:p>
          <a:p>
            <a:pPr rtl="1"/>
            <a:r>
              <a:rPr lang="he-IL" sz="1200" u="sng" kern="1200" dirty="0">
                <a:solidFill>
                  <a:schemeClr val="tx1"/>
                </a:solidFill>
                <a:effectLst/>
                <a:latin typeface="+mn-lt"/>
                <a:ea typeface="+mn-ea"/>
                <a:cs typeface="+mn-cs"/>
              </a:rPr>
              <a:t>שימוש נכון במרחב הליווי-</a:t>
            </a:r>
            <a:r>
              <a:rPr lang="he-IL" sz="1200" kern="1200" dirty="0">
                <a:solidFill>
                  <a:schemeClr val="tx1"/>
                </a:solidFill>
                <a:effectLst/>
                <a:latin typeface="+mn-lt"/>
                <a:ea typeface="+mn-ea"/>
                <a:cs typeface="+mn-cs"/>
              </a:rPr>
              <a:t> הליווי מתקיים במספר אופנים: שיחות ליווי, שיחות טלפון והתכתבויות, ישיבות </a:t>
            </a:r>
            <a:r>
              <a:rPr lang="he-IL" sz="1200" kern="1200" dirty="0" err="1">
                <a:solidFill>
                  <a:schemeClr val="tx1"/>
                </a:solidFill>
                <a:effectLst/>
                <a:latin typeface="+mn-lt"/>
                <a:ea typeface="+mn-ea"/>
                <a:cs typeface="+mn-cs"/>
              </a:rPr>
              <a:t>מרכזימ.ות</a:t>
            </a:r>
            <a:r>
              <a:rPr lang="he-IL" sz="1200" kern="1200" dirty="0">
                <a:solidFill>
                  <a:schemeClr val="tx1"/>
                </a:solidFill>
                <a:effectLst/>
                <a:latin typeface="+mn-lt"/>
                <a:ea typeface="+mn-ea"/>
                <a:cs typeface="+mn-cs"/>
              </a:rPr>
              <a:t>, ביקורים בשבט ובמפעלים וכו'. יש לחשוב אילו נושאים יעלו בכל אחת מהדרכים, לדוגמא: האם נכון יותר להכשיר במהלך ישיבת מרכזים? או שישנה הכשרה אישית שדורשת שיחת ליווי? האם ניהול ובקרת משימה יכולה להתבצע במייל? או שיש צורך בקיום שיחה טלפונית?</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בנוסף, עלינו להחזיר את רצף הליווי ולסייע </a:t>
            </a:r>
            <a:r>
              <a:rPr lang="he-IL" sz="1200" kern="1200" dirty="0" err="1">
                <a:solidFill>
                  <a:schemeClr val="tx1"/>
                </a:solidFill>
                <a:effectLst/>
                <a:latin typeface="+mn-lt"/>
                <a:ea typeface="+mn-ea"/>
                <a:cs typeface="+mn-cs"/>
              </a:rPr>
              <a:t>ולמלווים.ות</a:t>
            </a:r>
            <a:r>
              <a:rPr lang="he-IL" sz="1200" kern="1200" dirty="0">
                <a:solidFill>
                  <a:schemeClr val="tx1"/>
                </a:solidFill>
                <a:effectLst/>
                <a:latin typeface="+mn-lt"/>
                <a:ea typeface="+mn-ea"/>
                <a:cs typeface="+mn-cs"/>
              </a:rPr>
              <a:t> שלנו לחבר את הנקודות עליהם דיברנו במופעי הליווי השונים. לדוגמא: התייעצות שהתקיימה טלפונית או ניהול ובקר משימות במייל, יכולות לקבל התייחסות בשיחת הליווי במידה וישנה תחושה כי הנואש לא נסגר. </a:t>
            </a:r>
            <a:endParaRPr lang="en-US" sz="1200" kern="1200" dirty="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7</a:t>
            </a:fld>
            <a:endParaRPr lang="he-IL"/>
          </a:p>
        </p:txBody>
      </p:sp>
    </p:spTree>
    <p:extLst>
      <p:ext uri="{BB962C8B-B14F-4D97-AF65-F5344CB8AC3E}">
        <p14:creationId xmlns:p14="http://schemas.microsoft.com/office/powerpoint/2010/main" val="446614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אפשר לפתוח בשאלות אם יש ואז לחלק לקבוצות מעורבות. </a:t>
            </a:r>
          </a:p>
        </p:txBody>
      </p:sp>
      <p:sp>
        <p:nvSpPr>
          <p:cNvPr id="4" name="מציין מיקום של מספר שקופית 3"/>
          <p:cNvSpPr>
            <a:spLocks noGrp="1"/>
          </p:cNvSpPr>
          <p:nvPr>
            <p:ph type="sldNum" sz="quarter" idx="5"/>
          </p:nvPr>
        </p:nvSpPr>
        <p:spPr/>
        <p:txBody>
          <a:bodyPr/>
          <a:lstStyle/>
          <a:p>
            <a:fld id="{0D6E067A-19D2-4DF0-B19B-CD386F936F2F}" type="slidenum">
              <a:rPr lang="he-IL" smtClean="0"/>
              <a:t>8</a:t>
            </a:fld>
            <a:endParaRPr lang="he-IL"/>
          </a:p>
        </p:txBody>
      </p:sp>
    </p:spTree>
    <p:extLst>
      <p:ext uri="{BB962C8B-B14F-4D97-AF65-F5344CB8AC3E}">
        <p14:creationId xmlns:p14="http://schemas.microsoft.com/office/powerpoint/2010/main" val="2241713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3454526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12142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217631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872880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201736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406606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130505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255664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368571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1783670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261BB46-40AB-46DD-95AA-39E33B7E8302}" type="datetimeFigureOut">
              <a:rPr lang="he-IL" smtClean="0"/>
              <a:t>ה'/חשון/תש"פ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3966D24-A825-4812-AB2E-CB622C34FBD7}" type="slidenum">
              <a:rPr lang="he-IL" smtClean="0"/>
              <a:t>‹#›</a:t>
            </a:fld>
            <a:endParaRPr lang="he-IL"/>
          </a:p>
        </p:txBody>
      </p:sp>
    </p:spTree>
    <p:extLst>
      <p:ext uri="{BB962C8B-B14F-4D97-AF65-F5344CB8AC3E}">
        <p14:creationId xmlns:p14="http://schemas.microsoft.com/office/powerpoint/2010/main" val="313782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61BB46-40AB-46DD-95AA-39E33B7E8302}" type="datetimeFigureOut">
              <a:rPr lang="he-IL" smtClean="0"/>
              <a:t>ה'/חשון/תש"פ</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3966D24-A825-4812-AB2E-CB622C34FBD7}" type="slidenum">
              <a:rPr lang="he-IL" smtClean="0"/>
              <a:t>‹#›</a:t>
            </a:fld>
            <a:endParaRPr lang="he-IL"/>
          </a:p>
        </p:txBody>
      </p:sp>
    </p:spTree>
    <p:extLst>
      <p:ext uri="{BB962C8B-B14F-4D97-AF65-F5344CB8AC3E}">
        <p14:creationId xmlns:p14="http://schemas.microsoft.com/office/powerpoint/2010/main" val="2096736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A95B9E2E-803F-4A96-9E86-1140538E2877}"/>
              </a:ext>
            </a:extLst>
          </p:cNvPr>
          <p:cNvSpPr txBox="1"/>
          <p:nvPr/>
        </p:nvSpPr>
        <p:spPr>
          <a:xfrm>
            <a:off x="467544" y="3665567"/>
            <a:ext cx="8352928" cy="1200329"/>
          </a:xfrm>
          <a:prstGeom prst="rect">
            <a:avLst/>
          </a:prstGeom>
          <a:noFill/>
        </p:spPr>
        <p:txBody>
          <a:bodyPr wrap="square" rtlCol="1">
            <a:spAutoFit/>
          </a:bodyPr>
          <a:lstStyle/>
          <a:p>
            <a:pPr algn="ctr"/>
            <a:r>
              <a:rPr lang="he-IL" sz="3600" dirty="0">
                <a:solidFill>
                  <a:srgbClr val="002060"/>
                </a:solidFill>
                <a:latin typeface="Gisha" panose="020B0502040204020203" pitchFamily="34" charset="-79"/>
                <a:cs typeface="Gisha" panose="020B0502040204020203" pitchFamily="34" charset="-79"/>
              </a:rPr>
              <a:t>פיתוח </a:t>
            </a:r>
            <a:r>
              <a:rPr lang="he-IL" sz="3600" dirty="0" err="1">
                <a:solidFill>
                  <a:srgbClr val="002060"/>
                </a:solidFill>
                <a:latin typeface="Gisha" panose="020B0502040204020203" pitchFamily="34" charset="-79"/>
                <a:cs typeface="Gisha" panose="020B0502040204020203" pitchFamily="34" charset="-79"/>
              </a:rPr>
              <a:t>המרכז.ת</a:t>
            </a:r>
            <a:r>
              <a:rPr lang="he-IL" sz="3600" dirty="0">
                <a:solidFill>
                  <a:srgbClr val="002060"/>
                </a:solidFill>
                <a:latin typeface="Gisha" panose="020B0502040204020203" pitchFamily="34" charset="-79"/>
                <a:cs typeface="Gisha" panose="020B0502040204020203" pitchFamily="34" charset="-79"/>
              </a:rPr>
              <a:t> </a:t>
            </a:r>
            <a:r>
              <a:rPr lang="he-IL" sz="3600" dirty="0" err="1">
                <a:solidFill>
                  <a:srgbClr val="002060"/>
                </a:solidFill>
                <a:latin typeface="Gisha" panose="020B0502040204020203" pitchFamily="34" charset="-79"/>
                <a:cs typeface="Gisha" panose="020B0502040204020203" pitchFamily="34" charset="-79"/>
              </a:rPr>
              <a:t>כאיש.ת</a:t>
            </a:r>
            <a:r>
              <a:rPr lang="he-IL" sz="3600" dirty="0">
                <a:solidFill>
                  <a:srgbClr val="002060"/>
                </a:solidFill>
                <a:latin typeface="Gisha" panose="020B0502040204020203" pitchFamily="34" charset="-79"/>
                <a:cs typeface="Gisha" panose="020B0502040204020203" pitchFamily="34" charset="-79"/>
              </a:rPr>
              <a:t> מקצוע לקידום </a:t>
            </a:r>
            <a:br>
              <a:rPr lang="en-US" sz="3600" dirty="0">
                <a:solidFill>
                  <a:srgbClr val="002060"/>
                </a:solidFill>
                <a:latin typeface="Gisha" panose="020B0502040204020203" pitchFamily="34" charset="-79"/>
                <a:cs typeface="Gisha" panose="020B0502040204020203" pitchFamily="34" charset="-79"/>
              </a:rPr>
            </a:br>
            <a:r>
              <a:rPr lang="he-IL" sz="3600" dirty="0">
                <a:solidFill>
                  <a:srgbClr val="002060"/>
                </a:solidFill>
                <a:latin typeface="Gisha" panose="020B0502040204020203" pitchFamily="34" charset="-79"/>
                <a:cs typeface="Gisha" panose="020B0502040204020203" pitchFamily="34" charset="-79"/>
              </a:rPr>
              <a:t>העשייה החינוכית</a:t>
            </a:r>
          </a:p>
        </p:txBody>
      </p:sp>
      <p:sp>
        <p:nvSpPr>
          <p:cNvPr id="10" name="TextBox 9">
            <a:extLst>
              <a:ext uri="{FF2B5EF4-FFF2-40B4-BE49-F238E27FC236}">
                <a16:creationId xmlns:a16="http://schemas.microsoft.com/office/drawing/2014/main" id="{111D0598-C844-420E-B136-000380DEBDBD}"/>
              </a:ext>
            </a:extLst>
          </p:cNvPr>
          <p:cNvSpPr txBox="1"/>
          <p:nvPr/>
        </p:nvSpPr>
        <p:spPr>
          <a:xfrm>
            <a:off x="1115616" y="2151876"/>
            <a:ext cx="7056784" cy="1015663"/>
          </a:xfrm>
          <a:prstGeom prst="rect">
            <a:avLst/>
          </a:prstGeom>
          <a:noFill/>
        </p:spPr>
        <p:txBody>
          <a:bodyPr wrap="square" rtlCol="1">
            <a:spAutoFit/>
          </a:bodyPr>
          <a:lstStyle/>
          <a:p>
            <a:pPr algn="ctr"/>
            <a:r>
              <a:rPr lang="he-IL" sz="6000" b="1" dirty="0">
                <a:solidFill>
                  <a:srgbClr val="C00000"/>
                </a:solidFill>
                <a:latin typeface="Gisha" panose="020B0502040204020203" pitchFamily="34" charset="-79"/>
                <a:cs typeface="Gisha" panose="020B0502040204020203" pitchFamily="34" charset="-79"/>
              </a:rPr>
              <a:t>ליווי בצופים</a:t>
            </a:r>
          </a:p>
        </p:txBody>
      </p:sp>
      <p:sp>
        <p:nvSpPr>
          <p:cNvPr id="12" name="TextBox 11">
            <a:extLst>
              <a:ext uri="{FF2B5EF4-FFF2-40B4-BE49-F238E27FC236}">
                <a16:creationId xmlns:a16="http://schemas.microsoft.com/office/drawing/2014/main" id="{5C11162A-824B-463F-8531-69837B621352}"/>
              </a:ext>
            </a:extLst>
          </p:cNvPr>
          <p:cNvSpPr txBox="1"/>
          <p:nvPr/>
        </p:nvSpPr>
        <p:spPr>
          <a:xfrm>
            <a:off x="179512" y="5661248"/>
            <a:ext cx="2778543" cy="646331"/>
          </a:xfrm>
          <a:prstGeom prst="rect">
            <a:avLst/>
          </a:prstGeom>
          <a:noFill/>
        </p:spPr>
        <p:txBody>
          <a:bodyPr wrap="square" rtlCol="1">
            <a:spAutoFit/>
          </a:bodyPr>
          <a:lstStyle/>
          <a:p>
            <a:pPr algn="ctr"/>
            <a:r>
              <a:rPr lang="he-IL" sz="3600" dirty="0">
                <a:solidFill>
                  <a:srgbClr val="002060"/>
                </a:solidFill>
                <a:latin typeface="Gisha" panose="020B0502040204020203" pitchFamily="34" charset="-79"/>
                <a:cs typeface="Gisha" panose="020B0502040204020203" pitchFamily="34" charset="-79"/>
              </a:rPr>
              <a:t>איך?...</a:t>
            </a:r>
          </a:p>
        </p:txBody>
      </p:sp>
    </p:spTree>
    <p:extLst>
      <p:ext uri="{BB962C8B-B14F-4D97-AF65-F5344CB8AC3E}">
        <p14:creationId xmlns:p14="http://schemas.microsoft.com/office/powerpoint/2010/main" val="290515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A95B9E2E-803F-4A96-9E86-1140538E2877}"/>
              </a:ext>
            </a:extLst>
          </p:cNvPr>
          <p:cNvSpPr txBox="1"/>
          <p:nvPr/>
        </p:nvSpPr>
        <p:spPr>
          <a:xfrm>
            <a:off x="467544" y="3665567"/>
            <a:ext cx="8352928" cy="646331"/>
          </a:xfrm>
          <a:prstGeom prst="rect">
            <a:avLst/>
          </a:prstGeom>
          <a:noFill/>
        </p:spPr>
        <p:txBody>
          <a:bodyPr wrap="square" rtlCol="1">
            <a:spAutoFit/>
          </a:bodyPr>
          <a:lstStyle/>
          <a:p>
            <a:pPr algn="ctr"/>
            <a:endParaRPr lang="he-IL" sz="3600" dirty="0">
              <a:solidFill>
                <a:srgbClr val="002060"/>
              </a:solidFill>
              <a:latin typeface="Gisha" panose="020B0502040204020203" pitchFamily="34" charset="-79"/>
              <a:cs typeface="Gisha" panose="020B0502040204020203" pitchFamily="34" charset="-79"/>
            </a:endParaRPr>
          </a:p>
        </p:txBody>
      </p:sp>
      <p:sp>
        <p:nvSpPr>
          <p:cNvPr id="10" name="TextBox 9">
            <a:extLst>
              <a:ext uri="{FF2B5EF4-FFF2-40B4-BE49-F238E27FC236}">
                <a16:creationId xmlns:a16="http://schemas.microsoft.com/office/drawing/2014/main" id="{111D0598-C844-420E-B136-000380DEBDBD}"/>
              </a:ext>
            </a:extLst>
          </p:cNvPr>
          <p:cNvSpPr txBox="1"/>
          <p:nvPr/>
        </p:nvSpPr>
        <p:spPr>
          <a:xfrm>
            <a:off x="1115616" y="2151876"/>
            <a:ext cx="7056784" cy="1015663"/>
          </a:xfrm>
          <a:prstGeom prst="rect">
            <a:avLst/>
          </a:prstGeom>
          <a:noFill/>
        </p:spPr>
        <p:txBody>
          <a:bodyPr wrap="square" rtlCol="1">
            <a:spAutoFit/>
          </a:bodyPr>
          <a:lstStyle/>
          <a:p>
            <a:pPr algn="ctr"/>
            <a:r>
              <a:rPr lang="he-IL" sz="6000" b="1" dirty="0">
                <a:solidFill>
                  <a:srgbClr val="C00000"/>
                </a:solidFill>
                <a:latin typeface="Gisha" panose="020B0502040204020203" pitchFamily="34" charset="-79"/>
                <a:cs typeface="Gisha" panose="020B0502040204020203" pitchFamily="34" charset="-79"/>
              </a:rPr>
              <a:t>ליווי בצופים</a:t>
            </a:r>
          </a:p>
        </p:txBody>
      </p:sp>
      <p:sp>
        <p:nvSpPr>
          <p:cNvPr id="7" name="TextBox 3">
            <a:extLst>
              <a:ext uri="{FF2B5EF4-FFF2-40B4-BE49-F238E27FC236}">
                <a16:creationId xmlns:a16="http://schemas.microsoft.com/office/drawing/2014/main" id="{871E333E-6DAA-4410-AAFA-606F33829688}"/>
              </a:ext>
            </a:extLst>
          </p:cNvPr>
          <p:cNvSpPr txBox="1"/>
          <p:nvPr/>
        </p:nvSpPr>
        <p:spPr>
          <a:xfrm>
            <a:off x="4067944" y="1483222"/>
            <a:ext cx="3035350" cy="2207240"/>
          </a:xfrm>
          <a:prstGeom prst="ellipse">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defRPr/>
            </a:pPr>
            <a:r>
              <a:rPr lang="he-IL" sz="4800" dirty="0">
                <a:latin typeface="Gisha" panose="020B0502040204020203" pitchFamily="34" charset="-79"/>
                <a:cs typeface="Gisha" panose="020B0502040204020203" pitchFamily="34" charset="-79"/>
              </a:rPr>
              <a:t>הכשרה</a:t>
            </a:r>
          </a:p>
          <a:p>
            <a:pPr algn="ctr">
              <a:defRPr/>
            </a:pPr>
            <a:endParaRPr lang="he-IL" sz="4800" dirty="0">
              <a:latin typeface="Gisha" panose="020B0502040204020203" pitchFamily="34" charset="-79"/>
              <a:cs typeface="Gisha" panose="020B0502040204020203" pitchFamily="34" charset="-79"/>
            </a:endParaRPr>
          </a:p>
        </p:txBody>
      </p:sp>
      <p:sp>
        <p:nvSpPr>
          <p:cNvPr id="8" name="TextBox 3">
            <a:extLst>
              <a:ext uri="{FF2B5EF4-FFF2-40B4-BE49-F238E27FC236}">
                <a16:creationId xmlns:a16="http://schemas.microsoft.com/office/drawing/2014/main" id="{D7C3FE1F-23D9-409B-8AAB-E7DF93166073}"/>
              </a:ext>
            </a:extLst>
          </p:cNvPr>
          <p:cNvSpPr txBox="1"/>
          <p:nvPr/>
        </p:nvSpPr>
        <p:spPr>
          <a:xfrm>
            <a:off x="1403648" y="1458327"/>
            <a:ext cx="3240360" cy="2207240"/>
          </a:xfrm>
          <a:prstGeom prst="ellipse">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defRPr/>
            </a:pPr>
            <a:r>
              <a:rPr lang="he-IL" sz="4800" dirty="0">
                <a:latin typeface="Gisha" panose="020B0502040204020203" pitchFamily="34" charset="-79"/>
                <a:cs typeface="Gisha" panose="020B0502040204020203" pitchFamily="34" charset="-79"/>
              </a:rPr>
              <a:t>הצמחה</a:t>
            </a:r>
          </a:p>
          <a:p>
            <a:pPr algn="ctr">
              <a:defRPr/>
            </a:pPr>
            <a:endParaRPr lang="he-IL" sz="4800" dirty="0">
              <a:latin typeface="Gisha" panose="020B0502040204020203" pitchFamily="34" charset="-79"/>
              <a:cs typeface="Gisha" panose="020B0502040204020203" pitchFamily="34" charset="-79"/>
            </a:endParaRPr>
          </a:p>
        </p:txBody>
      </p:sp>
      <p:sp>
        <p:nvSpPr>
          <p:cNvPr id="9" name="TextBox 3">
            <a:extLst>
              <a:ext uri="{FF2B5EF4-FFF2-40B4-BE49-F238E27FC236}">
                <a16:creationId xmlns:a16="http://schemas.microsoft.com/office/drawing/2014/main" id="{366A0600-8CE9-4E5B-89CE-C20EC0E0E510}"/>
              </a:ext>
            </a:extLst>
          </p:cNvPr>
          <p:cNvSpPr txBox="1"/>
          <p:nvPr/>
        </p:nvSpPr>
        <p:spPr>
          <a:xfrm>
            <a:off x="2633292" y="3074388"/>
            <a:ext cx="3240359" cy="2207240"/>
          </a:xfrm>
          <a:prstGeom prst="ellipse">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defRPr/>
            </a:pPr>
            <a:r>
              <a:rPr lang="he-IL" sz="4800" dirty="0">
                <a:latin typeface="Gisha" panose="020B0502040204020203" pitchFamily="34" charset="-79"/>
                <a:cs typeface="Gisha" panose="020B0502040204020203" pitchFamily="34" charset="-79"/>
              </a:rPr>
              <a:t>ניהול משימות</a:t>
            </a:r>
          </a:p>
        </p:txBody>
      </p:sp>
    </p:spTree>
    <p:extLst>
      <p:ext uri="{BB962C8B-B14F-4D97-AF65-F5344CB8AC3E}">
        <p14:creationId xmlns:p14="http://schemas.microsoft.com/office/powerpoint/2010/main" val="392412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385D479-9113-4BEA-AB13-C516F5E036B5}"/>
              </a:ext>
            </a:extLst>
          </p:cNvPr>
          <p:cNvSpPr txBox="1"/>
          <p:nvPr/>
        </p:nvSpPr>
        <p:spPr>
          <a:xfrm>
            <a:off x="1043608" y="1772816"/>
            <a:ext cx="7056784" cy="923330"/>
          </a:xfrm>
          <a:prstGeom prst="rect">
            <a:avLst/>
          </a:prstGeom>
          <a:noFill/>
        </p:spPr>
        <p:txBody>
          <a:bodyPr wrap="square" rtlCol="1">
            <a:spAutoFit/>
          </a:bodyPr>
          <a:lstStyle/>
          <a:p>
            <a:pPr algn="ctr"/>
            <a:r>
              <a:rPr lang="he-IL" sz="5400" b="1" dirty="0">
                <a:solidFill>
                  <a:srgbClr val="C00000"/>
                </a:solidFill>
                <a:latin typeface="Gisha" panose="020B0502040204020203" pitchFamily="34" charset="-79"/>
                <a:cs typeface="Gisha" panose="020B0502040204020203" pitchFamily="34" charset="-79"/>
              </a:rPr>
              <a:t>מה הקשר?...</a:t>
            </a:r>
          </a:p>
        </p:txBody>
      </p:sp>
      <p:sp>
        <p:nvSpPr>
          <p:cNvPr id="2" name="מלבן 1">
            <a:extLst>
              <a:ext uri="{FF2B5EF4-FFF2-40B4-BE49-F238E27FC236}">
                <a16:creationId xmlns:a16="http://schemas.microsoft.com/office/drawing/2014/main" id="{CD60E903-6C12-4D99-8209-615F7A4C6039}"/>
              </a:ext>
            </a:extLst>
          </p:cNvPr>
          <p:cNvSpPr/>
          <p:nvPr/>
        </p:nvSpPr>
        <p:spPr>
          <a:xfrm>
            <a:off x="3250993" y="2912170"/>
            <a:ext cx="4878288" cy="2836867"/>
          </a:xfrm>
          <a:prstGeom prst="rect">
            <a:avLst/>
          </a:prstGeom>
        </p:spPr>
        <p:txBody>
          <a:bodyPr wrap="square">
            <a:spAutoFit/>
          </a:bodyPr>
          <a:lstStyle/>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קשר ניהולי שאיננו הדדי </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קשר מקצועי אישי </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קשר של תמיכה</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קשר השואף לפיתוח מסוגלות </a:t>
            </a:r>
          </a:p>
        </p:txBody>
      </p:sp>
      <p:pic>
        <p:nvPicPr>
          <p:cNvPr id="1026" name="Picture 2" descr="×ª××¦××ª ×ª××× × ×¢×××¨ ×§×©×¨ ×©×××">
            <a:extLst>
              <a:ext uri="{FF2B5EF4-FFF2-40B4-BE49-F238E27FC236}">
                <a16:creationId xmlns:a16="http://schemas.microsoft.com/office/drawing/2014/main" id="{11DBE9CD-F688-4A11-93C6-C1E34CCB03F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409449">
            <a:off x="146265" y="4833263"/>
            <a:ext cx="3688338" cy="1536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37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6385D479-9113-4BEA-AB13-C516F5E036B5}"/>
              </a:ext>
            </a:extLst>
          </p:cNvPr>
          <p:cNvSpPr txBox="1"/>
          <p:nvPr/>
        </p:nvSpPr>
        <p:spPr>
          <a:xfrm>
            <a:off x="1009616" y="3568849"/>
            <a:ext cx="7056784" cy="923330"/>
          </a:xfrm>
          <a:prstGeom prst="rect">
            <a:avLst/>
          </a:prstGeom>
          <a:noFill/>
        </p:spPr>
        <p:txBody>
          <a:bodyPr wrap="square" rtlCol="1">
            <a:spAutoFit/>
          </a:bodyPr>
          <a:lstStyle/>
          <a:p>
            <a:pPr algn="ctr"/>
            <a:r>
              <a:rPr lang="he-IL" sz="5400" b="1" dirty="0">
                <a:solidFill>
                  <a:srgbClr val="C00000"/>
                </a:solidFill>
                <a:latin typeface="Gisha" panose="020B0502040204020203" pitchFamily="34" charset="-79"/>
                <a:cs typeface="Gisha" panose="020B0502040204020203" pitchFamily="34" charset="-79"/>
              </a:rPr>
              <a:t>הנמלה והציפור</a:t>
            </a:r>
          </a:p>
        </p:txBody>
      </p:sp>
      <p:pic>
        <p:nvPicPr>
          <p:cNvPr id="1028" name="Picture 4" descr="תמונה קשורה">
            <a:extLst>
              <a:ext uri="{FF2B5EF4-FFF2-40B4-BE49-F238E27FC236}">
                <a16:creationId xmlns:a16="http://schemas.microsoft.com/office/drawing/2014/main" id="{6E630C91-4004-4DA1-A796-9C5C4F49C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65" y="546923"/>
            <a:ext cx="9069669" cy="4572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תוצאת תמונה עבור נמלה שחור לבן">
            <a:extLst>
              <a:ext uri="{FF2B5EF4-FFF2-40B4-BE49-F238E27FC236}">
                <a16:creationId xmlns:a16="http://schemas.microsoft.com/office/drawing/2014/main" id="{C0C70B95-B1B7-4E4A-9D32-A17343991EF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2120" y="4704011"/>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5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23EBE5D0-C2B4-4484-B139-2D965D592715}"/>
              </a:ext>
            </a:extLst>
          </p:cNvPr>
          <p:cNvSpPr txBox="1"/>
          <p:nvPr/>
        </p:nvSpPr>
        <p:spPr>
          <a:xfrm>
            <a:off x="755576" y="1700808"/>
            <a:ext cx="4536504" cy="2207240"/>
          </a:xfrm>
          <a:prstGeom prst="ellipse">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defRPr/>
            </a:pPr>
            <a:r>
              <a:rPr lang="he-IL" sz="4800" b="1" dirty="0">
                <a:latin typeface="Gisha" panose="020B0502040204020203" pitchFamily="34" charset="-79"/>
                <a:cs typeface="Gisha" panose="020B0502040204020203" pitchFamily="34" charset="-79"/>
              </a:rPr>
              <a:t>ליווי המרכזים</a:t>
            </a:r>
          </a:p>
        </p:txBody>
      </p:sp>
      <p:sp>
        <p:nvSpPr>
          <p:cNvPr id="4" name="TextBox 3">
            <a:extLst>
              <a:ext uri="{FF2B5EF4-FFF2-40B4-BE49-F238E27FC236}">
                <a16:creationId xmlns:a16="http://schemas.microsoft.com/office/drawing/2014/main" id="{34CBFCD7-4B82-412F-A3D6-363B0BEB7447}"/>
              </a:ext>
            </a:extLst>
          </p:cNvPr>
          <p:cNvSpPr txBox="1"/>
          <p:nvPr/>
        </p:nvSpPr>
        <p:spPr>
          <a:xfrm>
            <a:off x="6012160" y="4221088"/>
            <a:ext cx="1728192" cy="1168539"/>
          </a:xfrm>
          <a:prstGeom prst="ellipse">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defRPr/>
            </a:pPr>
            <a:r>
              <a:rPr lang="he-IL" sz="2400" dirty="0">
                <a:latin typeface="Gisha" panose="020B0502040204020203" pitchFamily="34" charset="-79"/>
                <a:cs typeface="Gisha" panose="020B0502040204020203" pitchFamily="34" charset="-79"/>
              </a:rPr>
              <a:t>שיחת ליווי</a:t>
            </a:r>
          </a:p>
        </p:txBody>
      </p:sp>
    </p:spTree>
    <p:extLst>
      <p:ext uri="{BB962C8B-B14F-4D97-AF65-F5344CB8AC3E}">
        <p14:creationId xmlns:p14="http://schemas.microsoft.com/office/powerpoint/2010/main" val="220347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a:extLst>
              <a:ext uri="{FF2B5EF4-FFF2-40B4-BE49-F238E27FC236}">
                <a16:creationId xmlns:a16="http://schemas.microsoft.com/office/drawing/2014/main" id="{F18248C7-46B4-46D2-825C-AB308D6B342B}"/>
              </a:ext>
            </a:extLst>
          </p:cNvPr>
          <p:cNvSpPr/>
          <p:nvPr/>
        </p:nvSpPr>
        <p:spPr>
          <a:xfrm>
            <a:off x="3222104" y="2912170"/>
            <a:ext cx="4878288" cy="2113592"/>
          </a:xfrm>
          <a:prstGeom prst="rect">
            <a:avLst/>
          </a:prstGeom>
        </p:spPr>
        <p:txBody>
          <a:bodyPr wrap="square">
            <a:spAutoFit/>
          </a:bodyPr>
          <a:lstStyle/>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זמן התייעצות וחשיבה</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זמן הכשרה</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זמן ניהול ובקרת משימות </a:t>
            </a:r>
          </a:p>
        </p:txBody>
      </p:sp>
      <p:sp>
        <p:nvSpPr>
          <p:cNvPr id="4" name="TextBox 3">
            <a:extLst>
              <a:ext uri="{FF2B5EF4-FFF2-40B4-BE49-F238E27FC236}">
                <a16:creationId xmlns:a16="http://schemas.microsoft.com/office/drawing/2014/main" id="{50D57476-8D3B-43DE-A203-C92D743E8504}"/>
              </a:ext>
            </a:extLst>
          </p:cNvPr>
          <p:cNvSpPr txBox="1"/>
          <p:nvPr/>
        </p:nvSpPr>
        <p:spPr>
          <a:xfrm>
            <a:off x="1043608" y="1772816"/>
            <a:ext cx="7056784" cy="923330"/>
          </a:xfrm>
          <a:prstGeom prst="rect">
            <a:avLst/>
          </a:prstGeom>
          <a:noFill/>
        </p:spPr>
        <p:txBody>
          <a:bodyPr wrap="square" rtlCol="1">
            <a:spAutoFit/>
          </a:bodyPr>
          <a:lstStyle/>
          <a:p>
            <a:pPr algn="ctr"/>
            <a:r>
              <a:rPr lang="he-IL" sz="5400" b="1" dirty="0">
                <a:solidFill>
                  <a:srgbClr val="C00000"/>
                </a:solidFill>
                <a:latin typeface="Gisha" panose="020B0502040204020203" pitchFamily="34" charset="-79"/>
                <a:cs typeface="Gisha" panose="020B0502040204020203" pitchFamily="34" charset="-79"/>
              </a:rPr>
              <a:t>שיחת ליווי</a:t>
            </a:r>
          </a:p>
        </p:txBody>
      </p:sp>
    </p:spTree>
    <p:extLst>
      <p:ext uri="{BB962C8B-B14F-4D97-AF65-F5344CB8AC3E}">
        <p14:creationId xmlns:p14="http://schemas.microsoft.com/office/powerpoint/2010/main" val="425576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a:extLst>
              <a:ext uri="{FF2B5EF4-FFF2-40B4-BE49-F238E27FC236}">
                <a16:creationId xmlns:a16="http://schemas.microsoft.com/office/drawing/2014/main" id="{F18248C7-46B4-46D2-825C-AB308D6B342B}"/>
              </a:ext>
            </a:extLst>
          </p:cNvPr>
          <p:cNvSpPr/>
          <p:nvPr/>
        </p:nvSpPr>
        <p:spPr>
          <a:xfrm>
            <a:off x="1691680" y="2912170"/>
            <a:ext cx="6408712" cy="3560142"/>
          </a:xfrm>
          <a:prstGeom prst="rect">
            <a:avLst/>
          </a:prstGeom>
        </p:spPr>
        <p:txBody>
          <a:bodyPr wrap="square">
            <a:spAutoFit/>
          </a:bodyPr>
          <a:lstStyle/>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התקדמות השבט</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התפתחות </a:t>
            </a:r>
            <a:r>
              <a:rPr lang="he-IL" sz="2800" dirty="0" err="1">
                <a:solidFill>
                  <a:schemeClr val="dk1"/>
                </a:solidFill>
                <a:latin typeface="Gisha" panose="020B0502040204020203" pitchFamily="34" charset="-79"/>
                <a:cs typeface="Gisha" panose="020B0502040204020203" pitchFamily="34" charset="-79"/>
              </a:rPr>
              <a:t>המרכז.ת</a:t>
            </a:r>
            <a:r>
              <a:rPr lang="he-IL" sz="2800" dirty="0">
                <a:solidFill>
                  <a:schemeClr val="dk1"/>
                </a:solidFill>
                <a:latin typeface="Gisha" panose="020B0502040204020203" pitchFamily="34" charset="-79"/>
                <a:cs typeface="Gisha" panose="020B0502040204020203" pitchFamily="34" charset="-79"/>
              </a:rPr>
              <a:t> </a:t>
            </a:r>
            <a:r>
              <a:rPr lang="he-IL" sz="2800" dirty="0" err="1">
                <a:solidFill>
                  <a:schemeClr val="dk1"/>
                </a:solidFill>
                <a:latin typeface="Gisha" panose="020B0502040204020203" pitchFamily="34" charset="-79"/>
                <a:cs typeface="Gisha" panose="020B0502040204020203" pitchFamily="34" charset="-79"/>
              </a:rPr>
              <a:t>כאיש.ת</a:t>
            </a:r>
            <a:r>
              <a:rPr lang="he-IL" sz="2800" dirty="0">
                <a:solidFill>
                  <a:schemeClr val="dk1"/>
                </a:solidFill>
                <a:latin typeface="Gisha" panose="020B0502040204020203" pitchFamily="34" charset="-79"/>
                <a:cs typeface="Gisha" panose="020B0502040204020203" pitchFamily="34" charset="-79"/>
              </a:rPr>
              <a:t> חינוך</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שביעות רצון מהתפקיד</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חיבור והכרות עם התרבות השבטית</a:t>
            </a:r>
          </a:p>
          <a:p>
            <a:pPr marL="457200" indent="-457200">
              <a:lnSpc>
                <a:spcPct val="150000"/>
              </a:lnSpc>
              <a:spcAft>
                <a:spcPts val="600"/>
              </a:spcAft>
              <a:buFont typeface="Arial" panose="020B0604020202020204" pitchFamily="34" charset="0"/>
              <a:buChar char="•"/>
              <a:defRPr/>
            </a:pPr>
            <a:r>
              <a:rPr lang="he-IL" sz="2800" dirty="0">
                <a:solidFill>
                  <a:schemeClr val="dk1"/>
                </a:solidFill>
                <a:latin typeface="Gisha" panose="020B0502040204020203" pitchFamily="34" charset="-79"/>
                <a:cs typeface="Gisha" panose="020B0502040204020203" pitchFamily="34" charset="-79"/>
              </a:rPr>
              <a:t>שימוש נכון במרחב הליווי</a:t>
            </a:r>
          </a:p>
        </p:txBody>
      </p:sp>
      <p:sp>
        <p:nvSpPr>
          <p:cNvPr id="4" name="TextBox 3">
            <a:extLst>
              <a:ext uri="{FF2B5EF4-FFF2-40B4-BE49-F238E27FC236}">
                <a16:creationId xmlns:a16="http://schemas.microsoft.com/office/drawing/2014/main" id="{50D57476-8D3B-43DE-A203-C92D743E8504}"/>
              </a:ext>
            </a:extLst>
          </p:cNvPr>
          <p:cNvSpPr txBox="1"/>
          <p:nvPr/>
        </p:nvSpPr>
        <p:spPr>
          <a:xfrm>
            <a:off x="1043608" y="1772816"/>
            <a:ext cx="7056784" cy="923330"/>
          </a:xfrm>
          <a:prstGeom prst="rect">
            <a:avLst/>
          </a:prstGeom>
          <a:noFill/>
        </p:spPr>
        <p:txBody>
          <a:bodyPr wrap="square" rtlCol="1">
            <a:spAutoFit/>
          </a:bodyPr>
          <a:lstStyle/>
          <a:p>
            <a:pPr algn="ctr"/>
            <a:r>
              <a:rPr lang="he-IL" sz="5400" b="1" dirty="0">
                <a:solidFill>
                  <a:srgbClr val="C00000"/>
                </a:solidFill>
                <a:latin typeface="Gisha" panose="020B0502040204020203" pitchFamily="34" charset="-79"/>
                <a:cs typeface="Gisha" panose="020B0502040204020203" pitchFamily="34" charset="-79"/>
              </a:rPr>
              <a:t>מהו קשר ליווי טוב? </a:t>
            </a:r>
          </a:p>
        </p:txBody>
      </p:sp>
    </p:spTree>
    <p:extLst>
      <p:ext uri="{BB962C8B-B14F-4D97-AF65-F5344CB8AC3E}">
        <p14:creationId xmlns:p14="http://schemas.microsoft.com/office/powerpoint/2010/main" val="412298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תמונה 0" descr="Zofim_Stationary_FINAL_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 y="0"/>
            <a:ext cx="9069669"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111D0598-C844-420E-B136-000380DEBDBD}"/>
              </a:ext>
            </a:extLst>
          </p:cNvPr>
          <p:cNvSpPr txBox="1"/>
          <p:nvPr/>
        </p:nvSpPr>
        <p:spPr>
          <a:xfrm>
            <a:off x="1115616" y="2151876"/>
            <a:ext cx="7056784" cy="1015663"/>
          </a:xfrm>
          <a:prstGeom prst="rect">
            <a:avLst/>
          </a:prstGeom>
          <a:noFill/>
        </p:spPr>
        <p:txBody>
          <a:bodyPr wrap="square" rtlCol="1">
            <a:spAutoFit/>
          </a:bodyPr>
          <a:lstStyle/>
          <a:p>
            <a:pPr algn="ctr"/>
            <a:r>
              <a:rPr lang="he-IL" sz="6000" b="1" dirty="0">
                <a:solidFill>
                  <a:srgbClr val="C00000"/>
                </a:solidFill>
                <a:latin typeface="Gisha" panose="020B0502040204020203" pitchFamily="34" charset="-79"/>
                <a:cs typeface="Gisha" panose="020B0502040204020203" pitchFamily="34" charset="-79"/>
              </a:rPr>
              <a:t>ליווי בצופים</a:t>
            </a:r>
          </a:p>
        </p:txBody>
      </p:sp>
    </p:spTree>
    <p:extLst>
      <p:ext uri="{BB962C8B-B14F-4D97-AF65-F5344CB8AC3E}">
        <p14:creationId xmlns:p14="http://schemas.microsoft.com/office/powerpoint/2010/main" val="421486634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1301</TotalTime>
  <Words>411</Words>
  <Application>Microsoft Office PowerPoint</Application>
  <PresentationFormat>‫הצגה על המסך (4:3)</PresentationFormat>
  <Paragraphs>83</Paragraphs>
  <Slides>8</Slides>
  <Notes>8</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8</vt:i4>
      </vt:variant>
    </vt:vector>
  </HeadingPairs>
  <TitlesOfParts>
    <vt:vector size="12" baseType="lpstr">
      <vt:lpstr>Arial</vt:lpstr>
      <vt:lpstr>Calibri</vt:lpstr>
      <vt:lpstr>Gisha</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omer</dc:creator>
  <cp:lastModifiedBy>פרי שושן</cp:lastModifiedBy>
  <cp:revision>26</cp:revision>
  <dcterms:created xsi:type="dcterms:W3CDTF">2018-03-18T09:41:27Z</dcterms:created>
  <dcterms:modified xsi:type="dcterms:W3CDTF">2019-11-03T09:53:37Z</dcterms:modified>
</cp:coreProperties>
</file>