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337" r:id="rId3"/>
  </p:sldMasterIdLst>
  <p:notesMasterIdLst>
    <p:notesMasterId r:id="rId18"/>
  </p:notesMasterIdLst>
  <p:handoutMasterIdLst>
    <p:handoutMasterId r:id="rId19"/>
  </p:handoutMasterIdLst>
  <p:sldIdLst>
    <p:sldId id="295" r:id="rId4"/>
    <p:sldId id="296" r:id="rId5"/>
    <p:sldId id="297" r:id="rId6"/>
    <p:sldId id="300" r:id="rId7"/>
    <p:sldId id="301" r:id="rId8"/>
    <p:sldId id="298" r:id="rId9"/>
    <p:sldId id="299" r:id="rId10"/>
    <p:sldId id="292" r:id="rId11"/>
    <p:sldId id="302" r:id="rId12"/>
    <p:sldId id="303" r:id="rId13"/>
    <p:sldId id="290" r:id="rId14"/>
    <p:sldId id="294" r:id="rId15"/>
    <p:sldId id="289" r:id="rId16"/>
    <p:sldId id="285" r:id="rId17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CC33"/>
    <a:srgbClr val="FF9900"/>
    <a:srgbClr val="FFFFFF"/>
    <a:srgbClr val="FF6600"/>
    <a:srgbClr val="ECFA3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22" autoAdjust="0"/>
    <p:restoredTop sz="92802" autoAdjust="0"/>
  </p:normalViewPr>
  <p:slideViewPr>
    <p:cSldViewPr snapToGrid="0"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89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51F87-67B0-4F76-9384-84E27FEECCC7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he-IL"/>
        </a:p>
      </dgm:t>
    </dgm:pt>
    <dgm:pt modelId="{21967762-082E-4B7E-8201-D7A99F07854F}">
      <dgm:prSet phldrT="[טקסט]"/>
      <dgm:spPr/>
      <dgm:t>
        <a:bodyPr/>
        <a:lstStyle/>
        <a:p>
          <a:pPr rtl="1"/>
          <a:r>
            <a:rPr lang="he-IL" dirty="0"/>
            <a:t>תקציב</a:t>
          </a:r>
        </a:p>
      </dgm:t>
    </dgm:pt>
    <dgm:pt modelId="{DE914738-8DA7-4226-A409-8A96754916FE}" type="parTrans" cxnId="{66A268EF-B5B0-41A5-9E27-2B57907A3BEB}">
      <dgm:prSet/>
      <dgm:spPr/>
      <dgm:t>
        <a:bodyPr/>
        <a:lstStyle/>
        <a:p>
          <a:pPr rtl="1"/>
          <a:endParaRPr lang="he-IL"/>
        </a:p>
      </dgm:t>
    </dgm:pt>
    <dgm:pt modelId="{D37F7B34-1A49-4B4B-9FB3-3EF7E7EA66E6}" type="sibTrans" cxnId="{66A268EF-B5B0-41A5-9E27-2B57907A3BEB}">
      <dgm:prSet/>
      <dgm:spPr/>
      <dgm:t>
        <a:bodyPr/>
        <a:lstStyle/>
        <a:p>
          <a:pPr rtl="1"/>
          <a:endParaRPr lang="he-IL"/>
        </a:p>
      </dgm:t>
    </dgm:pt>
    <dgm:pt modelId="{65A11531-928A-4A18-AF91-A4156352E90B}">
      <dgm:prSet phldrT="[טקסט]"/>
      <dgm:spPr/>
      <dgm:t>
        <a:bodyPr/>
        <a:lstStyle/>
        <a:p>
          <a:pPr rtl="1"/>
          <a:r>
            <a:rPr lang="he-IL" dirty="0"/>
            <a:t>רווח \ הפסד בשנתי</a:t>
          </a:r>
        </a:p>
      </dgm:t>
    </dgm:pt>
    <dgm:pt modelId="{B5630A08-2AD9-43BB-9CE5-7E186AD8FD28}" type="parTrans" cxnId="{E10871CF-37A3-4800-A916-049E527A5DF9}">
      <dgm:prSet/>
      <dgm:spPr/>
      <dgm:t>
        <a:bodyPr/>
        <a:lstStyle/>
        <a:p>
          <a:pPr rtl="1"/>
          <a:endParaRPr lang="he-IL"/>
        </a:p>
      </dgm:t>
    </dgm:pt>
    <dgm:pt modelId="{413B9A05-B908-47CE-9291-EF8C83E96F3E}" type="sibTrans" cxnId="{E10871CF-37A3-4800-A916-049E527A5DF9}">
      <dgm:prSet/>
      <dgm:spPr/>
      <dgm:t>
        <a:bodyPr/>
        <a:lstStyle/>
        <a:p>
          <a:pPr rtl="1"/>
          <a:endParaRPr lang="he-IL"/>
        </a:p>
      </dgm:t>
    </dgm:pt>
    <dgm:pt modelId="{85E0766D-C2CD-46CF-A7C3-5FFD3911E3F7}">
      <dgm:prSet phldrT="[טקסט]"/>
      <dgm:spPr/>
      <dgm:t>
        <a:bodyPr/>
        <a:lstStyle/>
        <a:p>
          <a:pPr rtl="1"/>
          <a:r>
            <a:rPr lang="he-IL" dirty="0"/>
            <a:t>כמות החניכים</a:t>
          </a:r>
        </a:p>
      </dgm:t>
    </dgm:pt>
    <dgm:pt modelId="{5F8CB40E-B6C6-4BFE-AFD0-4AB5B26F1674}" type="parTrans" cxnId="{BB54BFDD-3827-422C-8D61-19267802A975}">
      <dgm:prSet/>
      <dgm:spPr/>
      <dgm:t>
        <a:bodyPr/>
        <a:lstStyle/>
        <a:p>
          <a:pPr rtl="1"/>
          <a:endParaRPr lang="he-IL"/>
        </a:p>
      </dgm:t>
    </dgm:pt>
    <dgm:pt modelId="{DF82D9EE-2174-4237-AA2D-61E074746C3C}" type="sibTrans" cxnId="{BB54BFDD-3827-422C-8D61-19267802A975}">
      <dgm:prSet/>
      <dgm:spPr/>
      <dgm:t>
        <a:bodyPr/>
        <a:lstStyle/>
        <a:p>
          <a:pPr rtl="1"/>
          <a:endParaRPr lang="he-IL"/>
        </a:p>
      </dgm:t>
    </dgm:pt>
    <dgm:pt modelId="{19C11F8C-B156-4261-8E14-DF70CA7DBCCF}">
      <dgm:prSet phldrT="[טקסט]"/>
      <dgm:spPr/>
      <dgm:t>
        <a:bodyPr/>
        <a:lstStyle/>
        <a:p>
          <a:pPr rtl="1"/>
          <a:r>
            <a:rPr lang="he-IL" dirty="0"/>
            <a:t>מחיר המפעל</a:t>
          </a:r>
        </a:p>
      </dgm:t>
    </dgm:pt>
    <dgm:pt modelId="{DF259927-C17D-4C0B-A4AD-43C05DAE749D}" type="parTrans" cxnId="{FB8C76FE-8149-42C7-AB96-D9926AF59B6D}">
      <dgm:prSet/>
      <dgm:spPr/>
      <dgm:t>
        <a:bodyPr/>
        <a:lstStyle/>
        <a:p>
          <a:pPr rtl="1"/>
          <a:endParaRPr lang="he-IL"/>
        </a:p>
      </dgm:t>
    </dgm:pt>
    <dgm:pt modelId="{D3FE45E3-EAEC-4117-BF14-DC0CCA86A2BF}" type="sibTrans" cxnId="{FB8C76FE-8149-42C7-AB96-D9926AF59B6D}">
      <dgm:prSet/>
      <dgm:spPr/>
      <dgm:t>
        <a:bodyPr/>
        <a:lstStyle/>
        <a:p>
          <a:pPr rtl="1"/>
          <a:endParaRPr lang="he-IL"/>
        </a:p>
      </dgm:t>
    </dgm:pt>
    <dgm:pt modelId="{F99AE9B2-E797-4DCF-970F-D1BD35E7F7FE}">
      <dgm:prSet phldrT="[טקסט]"/>
      <dgm:spPr/>
      <dgm:t>
        <a:bodyPr/>
        <a:lstStyle/>
        <a:p>
          <a:pPr rtl="1"/>
          <a:r>
            <a:rPr lang="he-IL" dirty="0"/>
            <a:t>הוצאות מיוחדות</a:t>
          </a:r>
        </a:p>
      </dgm:t>
    </dgm:pt>
    <dgm:pt modelId="{531D8196-351C-4C17-A287-F71E2F80F4A1}" type="parTrans" cxnId="{674565DC-D9AF-47A1-8A4F-09AC07D92072}">
      <dgm:prSet/>
      <dgm:spPr/>
      <dgm:t>
        <a:bodyPr/>
        <a:lstStyle/>
        <a:p>
          <a:pPr rtl="1"/>
          <a:endParaRPr lang="he-IL"/>
        </a:p>
      </dgm:t>
    </dgm:pt>
    <dgm:pt modelId="{F8F31E20-4275-42FE-BD26-66E59F23CBE8}" type="sibTrans" cxnId="{674565DC-D9AF-47A1-8A4F-09AC07D92072}">
      <dgm:prSet/>
      <dgm:spPr/>
      <dgm:t>
        <a:bodyPr/>
        <a:lstStyle/>
        <a:p>
          <a:pPr rtl="1"/>
          <a:endParaRPr lang="he-IL"/>
        </a:p>
      </dgm:t>
    </dgm:pt>
    <dgm:pt modelId="{AE1FCE32-5CC0-4A88-BF55-02FCE621F87D}">
      <dgm:prSet phldrT="[טקסט]"/>
      <dgm:spPr/>
      <dgm:t>
        <a:bodyPr/>
        <a:lstStyle/>
        <a:p>
          <a:pPr rtl="1"/>
          <a:r>
            <a:rPr lang="he-IL" dirty="0"/>
            <a:t>מבנה הטיול</a:t>
          </a:r>
        </a:p>
      </dgm:t>
    </dgm:pt>
    <dgm:pt modelId="{23C3632E-06D0-47D9-BF2A-77EBDA53387D}" type="parTrans" cxnId="{BABB92BD-14A9-4781-9DEF-1BBF6BE59E13}">
      <dgm:prSet/>
      <dgm:spPr/>
      <dgm:t>
        <a:bodyPr/>
        <a:lstStyle/>
        <a:p>
          <a:pPr rtl="1"/>
          <a:endParaRPr lang="he-IL"/>
        </a:p>
      </dgm:t>
    </dgm:pt>
    <dgm:pt modelId="{CCA7368B-1737-4402-8497-94C8FA9DFACE}" type="sibTrans" cxnId="{BABB92BD-14A9-4781-9DEF-1BBF6BE59E13}">
      <dgm:prSet/>
      <dgm:spPr/>
      <dgm:t>
        <a:bodyPr/>
        <a:lstStyle/>
        <a:p>
          <a:pPr rtl="1"/>
          <a:endParaRPr lang="he-IL"/>
        </a:p>
      </dgm:t>
    </dgm:pt>
    <dgm:pt modelId="{51C26520-C215-4205-B35C-6FC80103713F}">
      <dgm:prSet phldrT="[טקסט]"/>
      <dgm:spPr/>
      <dgm:t>
        <a:bodyPr/>
        <a:lstStyle/>
        <a:p>
          <a:pPr rtl="1"/>
          <a:r>
            <a:rPr lang="he-IL" dirty="0"/>
            <a:t>הנחות והחזרים</a:t>
          </a:r>
        </a:p>
      </dgm:t>
    </dgm:pt>
    <dgm:pt modelId="{6E94D7CB-F915-42AE-87A6-4485C1904856}" type="parTrans" cxnId="{910A6E47-70D9-43F9-B361-07A075652976}">
      <dgm:prSet/>
      <dgm:spPr/>
      <dgm:t>
        <a:bodyPr/>
        <a:lstStyle/>
        <a:p>
          <a:pPr rtl="1"/>
          <a:endParaRPr lang="he-IL"/>
        </a:p>
      </dgm:t>
    </dgm:pt>
    <dgm:pt modelId="{97265041-7093-4427-A18D-53D12A85DD26}" type="sibTrans" cxnId="{910A6E47-70D9-43F9-B361-07A075652976}">
      <dgm:prSet/>
      <dgm:spPr/>
      <dgm:t>
        <a:bodyPr/>
        <a:lstStyle/>
        <a:p>
          <a:pPr rtl="1"/>
          <a:endParaRPr lang="he-IL"/>
        </a:p>
      </dgm:t>
    </dgm:pt>
    <dgm:pt modelId="{FD073C51-F48F-4B44-BCB2-92C414622F36}" type="pres">
      <dgm:prSet presAssocID="{04351F87-67B0-4F76-9384-84E27FEECCC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0D3111A-4157-4899-807C-8F6EEEB3315E}" type="pres">
      <dgm:prSet presAssocID="{21967762-082E-4B7E-8201-D7A99F07854F}" presName="centerShape" presStyleLbl="node0" presStyleIdx="0" presStyleCnt="1"/>
      <dgm:spPr/>
    </dgm:pt>
    <dgm:pt modelId="{7081C91C-35C0-45EE-B402-2B45D1EDA39B}" type="pres">
      <dgm:prSet presAssocID="{B5630A08-2AD9-43BB-9CE5-7E186AD8FD28}" presName="parTrans" presStyleLbl="bgSibTrans2D1" presStyleIdx="0" presStyleCnt="6"/>
      <dgm:spPr/>
    </dgm:pt>
    <dgm:pt modelId="{02550F8B-5392-420A-B469-C5301FC9F029}" type="pres">
      <dgm:prSet presAssocID="{65A11531-928A-4A18-AF91-A4156352E90B}" presName="node" presStyleLbl="node1" presStyleIdx="0" presStyleCnt="6">
        <dgm:presLayoutVars>
          <dgm:bulletEnabled val="1"/>
        </dgm:presLayoutVars>
      </dgm:prSet>
      <dgm:spPr/>
    </dgm:pt>
    <dgm:pt modelId="{D5002323-BE8D-43B3-9DA6-4CDB243C77E8}" type="pres">
      <dgm:prSet presAssocID="{5F8CB40E-B6C6-4BFE-AFD0-4AB5B26F1674}" presName="parTrans" presStyleLbl="bgSibTrans2D1" presStyleIdx="1" presStyleCnt="6"/>
      <dgm:spPr/>
    </dgm:pt>
    <dgm:pt modelId="{59F3EA32-D12D-4B1B-80F0-087E92D1CF84}" type="pres">
      <dgm:prSet presAssocID="{85E0766D-C2CD-46CF-A7C3-5FFD3911E3F7}" presName="node" presStyleLbl="node1" presStyleIdx="1" presStyleCnt="6">
        <dgm:presLayoutVars>
          <dgm:bulletEnabled val="1"/>
        </dgm:presLayoutVars>
      </dgm:prSet>
      <dgm:spPr/>
    </dgm:pt>
    <dgm:pt modelId="{061CF61D-A1F9-4924-BC41-E686319363AE}" type="pres">
      <dgm:prSet presAssocID="{DF259927-C17D-4C0B-A4AD-43C05DAE749D}" presName="parTrans" presStyleLbl="bgSibTrans2D1" presStyleIdx="2" presStyleCnt="6"/>
      <dgm:spPr/>
    </dgm:pt>
    <dgm:pt modelId="{A38CAF30-FCD3-47A0-9049-9350E2BD73DA}" type="pres">
      <dgm:prSet presAssocID="{19C11F8C-B156-4261-8E14-DF70CA7DBCCF}" presName="node" presStyleLbl="node1" presStyleIdx="2" presStyleCnt="6">
        <dgm:presLayoutVars>
          <dgm:bulletEnabled val="1"/>
        </dgm:presLayoutVars>
      </dgm:prSet>
      <dgm:spPr/>
    </dgm:pt>
    <dgm:pt modelId="{14E58843-8C90-422A-A0D5-DAE2987D4C57}" type="pres">
      <dgm:prSet presAssocID="{531D8196-351C-4C17-A287-F71E2F80F4A1}" presName="parTrans" presStyleLbl="bgSibTrans2D1" presStyleIdx="3" presStyleCnt="6"/>
      <dgm:spPr/>
    </dgm:pt>
    <dgm:pt modelId="{2D339849-D2DF-4DC6-9CE3-C03EFFB39952}" type="pres">
      <dgm:prSet presAssocID="{F99AE9B2-E797-4DCF-970F-D1BD35E7F7FE}" presName="node" presStyleLbl="node1" presStyleIdx="3" presStyleCnt="6">
        <dgm:presLayoutVars>
          <dgm:bulletEnabled val="1"/>
        </dgm:presLayoutVars>
      </dgm:prSet>
      <dgm:spPr/>
    </dgm:pt>
    <dgm:pt modelId="{B824EFB5-92CE-465D-9241-7012C51AB35F}" type="pres">
      <dgm:prSet presAssocID="{23C3632E-06D0-47D9-BF2A-77EBDA53387D}" presName="parTrans" presStyleLbl="bgSibTrans2D1" presStyleIdx="4" presStyleCnt="6"/>
      <dgm:spPr/>
    </dgm:pt>
    <dgm:pt modelId="{1599A2FA-4B7C-45B9-B815-C8844940AB60}" type="pres">
      <dgm:prSet presAssocID="{AE1FCE32-5CC0-4A88-BF55-02FCE621F87D}" presName="node" presStyleLbl="node1" presStyleIdx="4" presStyleCnt="6">
        <dgm:presLayoutVars>
          <dgm:bulletEnabled val="1"/>
        </dgm:presLayoutVars>
      </dgm:prSet>
      <dgm:spPr/>
    </dgm:pt>
    <dgm:pt modelId="{ADA1D293-FF05-426B-AFC7-5BB4E4FDD34F}" type="pres">
      <dgm:prSet presAssocID="{6E94D7CB-F915-42AE-87A6-4485C1904856}" presName="parTrans" presStyleLbl="bgSibTrans2D1" presStyleIdx="5" presStyleCnt="6"/>
      <dgm:spPr/>
    </dgm:pt>
    <dgm:pt modelId="{4FDAACBC-1170-434A-A9B6-EA8284C42EDB}" type="pres">
      <dgm:prSet presAssocID="{51C26520-C215-4205-B35C-6FC80103713F}" presName="node" presStyleLbl="node1" presStyleIdx="5" presStyleCnt="6">
        <dgm:presLayoutVars>
          <dgm:bulletEnabled val="1"/>
        </dgm:presLayoutVars>
      </dgm:prSet>
      <dgm:spPr/>
    </dgm:pt>
  </dgm:ptLst>
  <dgm:cxnLst>
    <dgm:cxn modelId="{3DF45101-1E05-48E4-9BA8-1139C6A80C47}" type="presOf" srcId="{B5630A08-2AD9-43BB-9CE5-7E186AD8FD28}" destId="{7081C91C-35C0-45EE-B402-2B45D1EDA39B}" srcOrd="0" destOrd="0" presId="urn:microsoft.com/office/officeart/2005/8/layout/radial4"/>
    <dgm:cxn modelId="{6FBF8005-566C-4D5E-A315-F64829DE0DDB}" type="presOf" srcId="{19C11F8C-B156-4261-8E14-DF70CA7DBCCF}" destId="{A38CAF30-FCD3-47A0-9049-9350E2BD73DA}" srcOrd="0" destOrd="0" presId="urn:microsoft.com/office/officeart/2005/8/layout/radial4"/>
    <dgm:cxn modelId="{CB763C09-A4EE-4B82-A189-09E6FF712A5E}" type="presOf" srcId="{AE1FCE32-5CC0-4A88-BF55-02FCE621F87D}" destId="{1599A2FA-4B7C-45B9-B815-C8844940AB60}" srcOrd="0" destOrd="0" presId="urn:microsoft.com/office/officeart/2005/8/layout/radial4"/>
    <dgm:cxn modelId="{56D21625-A6CC-4DA0-9E37-7CC47FA4C67F}" type="presOf" srcId="{6E94D7CB-F915-42AE-87A6-4485C1904856}" destId="{ADA1D293-FF05-426B-AFC7-5BB4E4FDD34F}" srcOrd="0" destOrd="0" presId="urn:microsoft.com/office/officeart/2005/8/layout/radial4"/>
    <dgm:cxn modelId="{AF7FF630-C089-4CEF-81B0-3C76F3E3A976}" type="presOf" srcId="{5F8CB40E-B6C6-4BFE-AFD0-4AB5B26F1674}" destId="{D5002323-BE8D-43B3-9DA6-4CDB243C77E8}" srcOrd="0" destOrd="0" presId="urn:microsoft.com/office/officeart/2005/8/layout/radial4"/>
    <dgm:cxn modelId="{D9814C3F-A460-4257-B1E9-6FA9E9EFE0DE}" type="presOf" srcId="{04351F87-67B0-4F76-9384-84E27FEECCC7}" destId="{FD073C51-F48F-4B44-BCB2-92C414622F36}" srcOrd="0" destOrd="0" presId="urn:microsoft.com/office/officeart/2005/8/layout/radial4"/>
    <dgm:cxn modelId="{A50AB562-2EED-4259-893B-A1B02535A531}" type="presOf" srcId="{F99AE9B2-E797-4DCF-970F-D1BD35E7F7FE}" destId="{2D339849-D2DF-4DC6-9CE3-C03EFFB39952}" srcOrd="0" destOrd="0" presId="urn:microsoft.com/office/officeart/2005/8/layout/radial4"/>
    <dgm:cxn modelId="{910A6E47-70D9-43F9-B361-07A075652976}" srcId="{21967762-082E-4B7E-8201-D7A99F07854F}" destId="{51C26520-C215-4205-B35C-6FC80103713F}" srcOrd="5" destOrd="0" parTransId="{6E94D7CB-F915-42AE-87A6-4485C1904856}" sibTransId="{97265041-7093-4427-A18D-53D12A85DD26}"/>
    <dgm:cxn modelId="{ED3DF754-020B-41A7-A5C2-C3600012B6C7}" type="presOf" srcId="{23C3632E-06D0-47D9-BF2A-77EBDA53387D}" destId="{B824EFB5-92CE-465D-9241-7012C51AB35F}" srcOrd="0" destOrd="0" presId="urn:microsoft.com/office/officeart/2005/8/layout/radial4"/>
    <dgm:cxn modelId="{F7877557-54C1-40B4-A525-EC288283D03C}" type="presOf" srcId="{51C26520-C215-4205-B35C-6FC80103713F}" destId="{4FDAACBC-1170-434A-A9B6-EA8284C42EDB}" srcOrd="0" destOrd="0" presId="urn:microsoft.com/office/officeart/2005/8/layout/radial4"/>
    <dgm:cxn modelId="{ABCD1A7C-561B-4F64-A0B2-1F8AA7D72454}" type="presOf" srcId="{531D8196-351C-4C17-A287-F71E2F80F4A1}" destId="{14E58843-8C90-422A-A0D5-DAE2987D4C57}" srcOrd="0" destOrd="0" presId="urn:microsoft.com/office/officeart/2005/8/layout/radial4"/>
    <dgm:cxn modelId="{78CD4C7E-5560-4B47-B078-E01A0AF57626}" type="presOf" srcId="{85E0766D-C2CD-46CF-A7C3-5FFD3911E3F7}" destId="{59F3EA32-D12D-4B1B-80F0-087E92D1CF84}" srcOrd="0" destOrd="0" presId="urn:microsoft.com/office/officeart/2005/8/layout/radial4"/>
    <dgm:cxn modelId="{BABB92BD-14A9-4781-9DEF-1BBF6BE59E13}" srcId="{21967762-082E-4B7E-8201-D7A99F07854F}" destId="{AE1FCE32-5CC0-4A88-BF55-02FCE621F87D}" srcOrd="4" destOrd="0" parTransId="{23C3632E-06D0-47D9-BF2A-77EBDA53387D}" sibTransId="{CCA7368B-1737-4402-8497-94C8FA9DFACE}"/>
    <dgm:cxn modelId="{CA8426BF-ED21-4E45-8D9D-CB4DDE7971A7}" type="presOf" srcId="{DF259927-C17D-4C0B-A4AD-43C05DAE749D}" destId="{061CF61D-A1F9-4924-BC41-E686319363AE}" srcOrd="0" destOrd="0" presId="urn:microsoft.com/office/officeart/2005/8/layout/radial4"/>
    <dgm:cxn modelId="{E10871CF-37A3-4800-A916-049E527A5DF9}" srcId="{21967762-082E-4B7E-8201-D7A99F07854F}" destId="{65A11531-928A-4A18-AF91-A4156352E90B}" srcOrd="0" destOrd="0" parTransId="{B5630A08-2AD9-43BB-9CE5-7E186AD8FD28}" sibTransId="{413B9A05-B908-47CE-9291-EF8C83E96F3E}"/>
    <dgm:cxn modelId="{AF2C46D4-A870-47A7-88E3-6B617BD92632}" type="presOf" srcId="{65A11531-928A-4A18-AF91-A4156352E90B}" destId="{02550F8B-5392-420A-B469-C5301FC9F029}" srcOrd="0" destOrd="0" presId="urn:microsoft.com/office/officeart/2005/8/layout/radial4"/>
    <dgm:cxn modelId="{674565DC-D9AF-47A1-8A4F-09AC07D92072}" srcId="{21967762-082E-4B7E-8201-D7A99F07854F}" destId="{F99AE9B2-E797-4DCF-970F-D1BD35E7F7FE}" srcOrd="3" destOrd="0" parTransId="{531D8196-351C-4C17-A287-F71E2F80F4A1}" sibTransId="{F8F31E20-4275-42FE-BD26-66E59F23CBE8}"/>
    <dgm:cxn modelId="{BB54BFDD-3827-422C-8D61-19267802A975}" srcId="{21967762-082E-4B7E-8201-D7A99F07854F}" destId="{85E0766D-C2CD-46CF-A7C3-5FFD3911E3F7}" srcOrd="1" destOrd="0" parTransId="{5F8CB40E-B6C6-4BFE-AFD0-4AB5B26F1674}" sibTransId="{DF82D9EE-2174-4237-AA2D-61E074746C3C}"/>
    <dgm:cxn modelId="{66A268EF-B5B0-41A5-9E27-2B57907A3BEB}" srcId="{04351F87-67B0-4F76-9384-84E27FEECCC7}" destId="{21967762-082E-4B7E-8201-D7A99F07854F}" srcOrd="0" destOrd="0" parTransId="{DE914738-8DA7-4226-A409-8A96754916FE}" sibTransId="{D37F7B34-1A49-4B4B-9FB3-3EF7E7EA66E6}"/>
    <dgm:cxn modelId="{1BCE43F9-E1A1-4D6D-AE44-625FCAAC3093}" type="presOf" srcId="{21967762-082E-4B7E-8201-D7A99F07854F}" destId="{50D3111A-4157-4899-807C-8F6EEEB3315E}" srcOrd="0" destOrd="0" presId="urn:microsoft.com/office/officeart/2005/8/layout/radial4"/>
    <dgm:cxn modelId="{FB8C76FE-8149-42C7-AB96-D9926AF59B6D}" srcId="{21967762-082E-4B7E-8201-D7A99F07854F}" destId="{19C11F8C-B156-4261-8E14-DF70CA7DBCCF}" srcOrd="2" destOrd="0" parTransId="{DF259927-C17D-4C0B-A4AD-43C05DAE749D}" sibTransId="{D3FE45E3-EAEC-4117-BF14-DC0CCA86A2BF}"/>
    <dgm:cxn modelId="{C0B8EF4E-12F7-48AD-B4BB-9D5D6D38770E}" type="presParOf" srcId="{FD073C51-F48F-4B44-BCB2-92C414622F36}" destId="{50D3111A-4157-4899-807C-8F6EEEB3315E}" srcOrd="0" destOrd="0" presId="urn:microsoft.com/office/officeart/2005/8/layout/radial4"/>
    <dgm:cxn modelId="{C077C580-9D28-4D2D-8B67-185155CB2B1C}" type="presParOf" srcId="{FD073C51-F48F-4B44-BCB2-92C414622F36}" destId="{7081C91C-35C0-45EE-B402-2B45D1EDA39B}" srcOrd="1" destOrd="0" presId="urn:microsoft.com/office/officeart/2005/8/layout/radial4"/>
    <dgm:cxn modelId="{A38FCBBC-081A-4C35-B0AB-509C66128E7B}" type="presParOf" srcId="{FD073C51-F48F-4B44-BCB2-92C414622F36}" destId="{02550F8B-5392-420A-B469-C5301FC9F029}" srcOrd="2" destOrd="0" presId="urn:microsoft.com/office/officeart/2005/8/layout/radial4"/>
    <dgm:cxn modelId="{366E0958-D3F6-4552-BE98-0C2F9B066120}" type="presParOf" srcId="{FD073C51-F48F-4B44-BCB2-92C414622F36}" destId="{D5002323-BE8D-43B3-9DA6-4CDB243C77E8}" srcOrd="3" destOrd="0" presId="urn:microsoft.com/office/officeart/2005/8/layout/radial4"/>
    <dgm:cxn modelId="{6D78AFF8-247A-44B2-959C-7FF27B0278AB}" type="presParOf" srcId="{FD073C51-F48F-4B44-BCB2-92C414622F36}" destId="{59F3EA32-D12D-4B1B-80F0-087E92D1CF84}" srcOrd="4" destOrd="0" presId="urn:microsoft.com/office/officeart/2005/8/layout/radial4"/>
    <dgm:cxn modelId="{3330393D-F945-4DD3-A2FD-AA33588B37A7}" type="presParOf" srcId="{FD073C51-F48F-4B44-BCB2-92C414622F36}" destId="{061CF61D-A1F9-4924-BC41-E686319363AE}" srcOrd="5" destOrd="0" presId="urn:microsoft.com/office/officeart/2005/8/layout/radial4"/>
    <dgm:cxn modelId="{F633B4B0-35B4-4346-8F5B-2ED0A51B24A1}" type="presParOf" srcId="{FD073C51-F48F-4B44-BCB2-92C414622F36}" destId="{A38CAF30-FCD3-47A0-9049-9350E2BD73DA}" srcOrd="6" destOrd="0" presId="urn:microsoft.com/office/officeart/2005/8/layout/radial4"/>
    <dgm:cxn modelId="{999CFCB5-539F-4D40-865F-A401C677FCEF}" type="presParOf" srcId="{FD073C51-F48F-4B44-BCB2-92C414622F36}" destId="{14E58843-8C90-422A-A0D5-DAE2987D4C57}" srcOrd="7" destOrd="0" presId="urn:microsoft.com/office/officeart/2005/8/layout/radial4"/>
    <dgm:cxn modelId="{01032117-EE52-4747-AECC-27CA097F1583}" type="presParOf" srcId="{FD073C51-F48F-4B44-BCB2-92C414622F36}" destId="{2D339849-D2DF-4DC6-9CE3-C03EFFB39952}" srcOrd="8" destOrd="0" presId="urn:microsoft.com/office/officeart/2005/8/layout/radial4"/>
    <dgm:cxn modelId="{0567845E-429C-415C-B9CF-D7841BA59671}" type="presParOf" srcId="{FD073C51-F48F-4B44-BCB2-92C414622F36}" destId="{B824EFB5-92CE-465D-9241-7012C51AB35F}" srcOrd="9" destOrd="0" presId="urn:microsoft.com/office/officeart/2005/8/layout/radial4"/>
    <dgm:cxn modelId="{41C58345-E616-4107-B8FA-D902D6D8B3A1}" type="presParOf" srcId="{FD073C51-F48F-4B44-BCB2-92C414622F36}" destId="{1599A2FA-4B7C-45B9-B815-C8844940AB60}" srcOrd="10" destOrd="0" presId="urn:microsoft.com/office/officeart/2005/8/layout/radial4"/>
    <dgm:cxn modelId="{F6C22EAC-D8FC-4D32-9E31-4585952B3828}" type="presParOf" srcId="{FD073C51-F48F-4B44-BCB2-92C414622F36}" destId="{ADA1D293-FF05-426B-AFC7-5BB4E4FDD34F}" srcOrd="11" destOrd="0" presId="urn:microsoft.com/office/officeart/2005/8/layout/radial4"/>
    <dgm:cxn modelId="{E1CF2050-F1E1-43F2-BEFC-57610CD1FD2D}" type="presParOf" srcId="{FD073C51-F48F-4B44-BCB2-92C414622F36}" destId="{4FDAACBC-1170-434A-A9B6-EA8284C42ED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3111A-4157-4899-807C-8F6EEEB3315E}">
      <dsp:nvSpPr>
        <dsp:cNvPr id="0" name=""/>
        <dsp:cNvSpPr/>
      </dsp:nvSpPr>
      <dsp:spPr>
        <a:xfrm>
          <a:off x="2231469" y="2213151"/>
          <a:ext cx="1633061" cy="16330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300" kern="1200" dirty="0"/>
            <a:t>תקציב</a:t>
          </a:r>
        </a:p>
      </dsp:txBody>
      <dsp:txXfrm>
        <a:off x="2470625" y="2452307"/>
        <a:ext cx="1154749" cy="1154749"/>
      </dsp:txXfrm>
    </dsp:sp>
    <dsp:sp modelId="{7081C91C-35C0-45EE-B402-2B45D1EDA39B}">
      <dsp:nvSpPr>
        <dsp:cNvPr id="0" name=""/>
        <dsp:cNvSpPr/>
      </dsp:nvSpPr>
      <dsp:spPr>
        <a:xfrm rot="10800000">
          <a:off x="572187" y="2796970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50F8B-5392-420A-B469-C5301FC9F029}">
      <dsp:nvSpPr>
        <dsp:cNvPr id="0" name=""/>
        <dsp:cNvSpPr/>
      </dsp:nvSpPr>
      <dsp:spPr>
        <a:xfrm>
          <a:off x="615" y="2572425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רווח \ הפסד בשנתי</a:t>
          </a:r>
        </a:p>
      </dsp:txBody>
      <dsp:txXfrm>
        <a:off x="27400" y="2599210"/>
        <a:ext cx="1089572" cy="860944"/>
      </dsp:txXfrm>
    </dsp:sp>
    <dsp:sp modelId="{D5002323-BE8D-43B3-9DA6-4CDB243C77E8}">
      <dsp:nvSpPr>
        <dsp:cNvPr id="0" name=""/>
        <dsp:cNvSpPr/>
      </dsp:nvSpPr>
      <dsp:spPr>
        <a:xfrm rot="12960000">
          <a:off x="895292" y="1802554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F3EA32-D12D-4B1B-80F0-087E92D1CF84}">
      <dsp:nvSpPr>
        <dsp:cNvPr id="0" name=""/>
        <dsp:cNvSpPr/>
      </dsp:nvSpPr>
      <dsp:spPr>
        <a:xfrm>
          <a:off x="473453" y="1117178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כמות החניכים</a:t>
          </a:r>
        </a:p>
      </dsp:txBody>
      <dsp:txXfrm>
        <a:off x="500238" y="1143963"/>
        <a:ext cx="1089572" cy="860944"/>
      </dsp:txXfrm>
    </dsp:sp>
    <dsp:sp modelId="{061CF61D-A1F9-4924-BC41-E686319363AE}">
      <dsp:nvSpPr>
        <dsp:cNvPr id="0" name=""/>
        <dsp:cNvSpPr/>
      </dsp:nvSpPr>
      <dsp:spPr>
        <a:xfrm rot="15120000">
          <a:off x="1741193" y="1187971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CAF30-FCD3-47A0-9049-9350E2BD73DA}">
      <dsp:nvSpPr>
        <dsp:cNvPr id="0" name=""/>
        <dsp:cNvSpPr/>
      </dsp:nvSpPr>
      <dsp:spPr>
        <a:xfrm>
          <a:off x="1711360" y="217787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מחיר המפעל</a:t>
          </a:r>
        </a:p>
      </dsp:txBody>
      <dsp:txXfrm>
        <a:off x="1738145" y="244572"/>
        <a:ext cx="1089572" cy="860944"/>
      </dsp:txXfrm>
    </dsp:sp>
    <dsp:sp modelId="{14E58843-8C90-422A-A0D5-DAE2987D4C57}">
      <dsp:nvSpPr>
        <dsp:cNvPr id="0" name=""/>
        <dsp:cNvSpPr/>
      </dsp:nvSpPr>
      <dsp:spPr>
        <a:xfrm rot="17280000">
          <a:off x="2786784" y="1187971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39849-D2DF-4DC6-9CE3-C03EFFB39952}">
      <dsp:nvSpPr>
        <dsp:cNvPr id="0" name=""/>
        <dsp:cNvSpPr/>
      </dsp:nvSpPr>
      <dsp:spPr>
        <a:xfrm>
          <a:off x="3241496" y="217787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הוצאות מיוחדות</a:t>
          </a:r>
        </a:p>
      </dsp:txBody>
      <dsp:txXfrm>
        <a:off x="3268281" y="244572"/>
        <a:ext cx="1089572" cy="860944"/>
      </dsp:txXfrm>
    </dsp:sp>
    <dsp:sp modelId="{B824EFB5-92CE-465D-9241-7012C51AB35F}">
      <dsp:nvSpPr>
        <dsp:cNvPr id="0" name=""/>
        <dsp:cNvSpPr/>
      </dsp:nvSpPr>
      <dsp:spPr>
        <a:xfrm rot="19440000">
          <a:off x="3632685" y="1802554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9A2FA-4B7C-45B9-B815-C8844940AB60}">
      <dsp:nvSpPr>
        <dsp:cNvPr id="0" name=""/>
        <dsp:cNvSpPr/>
      </dsp:nvSpPr>
      <dsp:spPr>
        <a:xfrm>
          <a:off x="4479403" y="1117178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מבנה הטיול</a:t>
          </a:r>
        </a:p>
      </dsp:txBody>
      <dsp:txXfrm>
        <a:off x="4506188" y="1143963"/>
        <a:ext cx="1089572" cy="860944"/>
      </dsp:txXfrm>
    </dsp:sp>
    <dsp:sp modelId="{ADA1D293-FF05-426B-AFC7-5BB4E4FDD34F}">
      <dsp:nvSpPr>
        <dsp:cNvPr id="0" name=""/>
        <dsp:cNvSpPr/>
      </dsp:nvSpPr>
      <dsp:spPr>
        <a:xfrm>
          <a:off x="3955791" y="2796970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AACBC-1170-434A-A9B6-EA8284C42EDB}">
      <dsp:nvSpPr>
        <dsp:cNvPr id="0" name=""/>
        <dsp:cNvSpPr/>
      </dsp:nvSpPr>
      <dsp:spPr>
        <a:xfrm>
          <a:off x="4952241" y="2572425"/>
          <a:ext cx="1143142" cy="9145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הנחות והחזרים</a:t>
          </a:r>
        </a:p>
      </dsp:txBody>
      <dsp:txXfrm>
        <a:off x="4979026" y="2599210"/>
        <a:ext cx="1089572" cy="860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99E7D3CE-C727-4B43-9029-14018EC12E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4EB3825-5A93-4DAB-8FD1-9B28B4E1F5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2118A23B-FCE0-4060-96E8-73EBA7D0BE9F}" type="datetimeFigureOut">
              <a:rPr lang="he-IL"/>
              <a:pPr>
                <a:defRPr/>
              </a:pPr>
              <a:t>ט"ו/אלול/תשפ"א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1A27D59D-F56B-4369-956B-AA9190FAF2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89620D1-DE9F-4A23-8AAB-17A771579B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252D2DA6-3F5B-4983-B911-C3CFB376785F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C023907-609D-4324-8F22-2A74A34C80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2EF8851-5DC7-4324-AD19-266790CBB9C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317A169-5F5C-4902-8F4C-42323A20632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358D4D8-D068-49AA-8329-E955290784C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noProof="0"/>
              <a:t>לחץ כדי לערוך סגנונות טקסט של תבנית בסיס</a:t>
            </a:r>
            <a:endParaRPr lang="en-US" altLang="he-IL" noProof="0"/>
          </a:p>
          <a:p>
            <a:pPr lvl="1"/>
            <a:r>
              <a:rPr lang="he-IL" altLang="he-IL" noProof="0"/>
              <a:t>רמה שנייה</a:t>
            </a:r>
            <a:endParaRPr lang="en-US" altLang="he-IL" noProof="0"/>
          </a:p>
          <a:p>
            <a:pPr lvl="2"/>
            <a:r>
              <a:rPr lang="he-IL" altLang="he-IL" noProof="0"/>
              <a:t>רמה שלישית</a:t>
            </a:r>
            <a:endParaRPr lang="en-US" altLang="he-IL" noProof="0"/>
          </a:p>
          <a:p>
            <a:pPr lvl="3"/>
            <a:r>
              <a:rPr lang="he-IL" altLang="he-IL" noProof="0"/>
              <a:t>רמה רביעית</a:t>
            </a:r>
            <a:endParaRPr lang="en-US" altLang="he-IL" noProof="0"/>
          </a:p>
          <a:p>
            <a:pPr lvl="4"/>
            <a:r>
              <a:rPr lang="he-IL" altLang="he-IL" noProof="0"/>
              <a:t>רמה חמישית</a:t>
            </a:r>
            <a:endParaRPr lang="en-US" altLang="he-IL" noProof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770A6AC-E0D1-4098-96A1-AD7FA5C59D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3C48513-2F88-40D7-A0F1-05670D150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3AD5DB49-203E-4015-B868-CD26F5EDAB0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2889413-EAD6-498F-BE8C-50F39966D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3F5594-238C-4F45-BD11-CDA95DFD18C5}" type="slidenum">
              <a:rPr lang="he-IL" altLang="he-IL" smtClean="0"/>
              <a:pPr/>
              <a:t>14</a:t>
            </a:fld>
            <a:endParaRPr lang="en-US" altLang="he-IL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F995543-AFC1-45D6-8CC9-B892F1D21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D797D1B-79A5-4217-B5AF-B42BFAB4C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C3002E83-B11C-4763-8DCF-FA613143E760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7FA5CFA1-D913-41E7-AD9A-4CE1578DBF3F}"/>
                </a:ext>
              </a:extLst>
            </p:cNvPr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D811B534-D80B-46B8-88D5-1FEC7A299FD9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30E6912A-58FE-411B-A8CB-D85CF6A23C4D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A44C021B-A2C3-4746-AB0D-C787AAC287BB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BD7F27D5-D360-42D0-AD88-EABFC72E424F}"/>
                </a:ext>
              </a:extLst>
            </p:cNvPr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DBA45B16-E2AB-4BCA-939C-3B43FB108C84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D05916A1-A426-4D48-8F8E-90AD4D672AF9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C3C5E11A-46B8-4FCA-901F-285957964712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8389F756-178F-451D-ACFC-563A87FE34EB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161C9462-C630-483F-AE9C-D9D47C0EEE44}"/>
                </a:ext>
              </a:extLst>
            </p:cNvPr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מציין מיקום תוכן 3" descr="סמל.png">
            <a:extLst>
              <a:ext uri="{FF2B5EF4-FFF2-40B4-BE49-F238E27FC236}">
                <a16:creationId xmlns:a16="http://schemas.microsoft.com/office/drawing/2014/main" id="{D668BCE0-E53F-4A8B-ADB3-F0DE9D2639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5357813"/>
            <a:ext cx="2252662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FDC4C1C-6101-470A-A486-44626B4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F448AD00-7D7B-4A6F-B93C-A2CE966D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380555F-FC6F-44AB-A275-504F0DC5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EE73-F31B-4C02-BC40-DA1B0864AF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1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ADCCD-CE16-49E5-B661-45D84C038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37273-2B70-48E6-8B90-54886566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33B52-57BB-4928-8686-A7E3095E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4594-3FA6-4AC7-BF2E-F24492170AE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0588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913E8A37-AD47-4304-AA80-BB155B982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60307725-9D30-4257-BB7F-B9B963CC7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546C52-C982-4DEF-B600-D60DD8E87B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E20CDE4-75C2-4846-8080-909CD4F4D2F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667EAE-CE19-41B1-BE73-5666AFA8993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AF348-2E17-4FD6-812A-5A272C331AE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20312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5A9AC-21EB-47C9-9B25-6EA91966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F52C1-4697-4248-B3E9-B01DB38C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8651A-C649-4726-A7FB-3F8BDD7D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B14-2EAF-44FE-8627-55F31692320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117431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C2BC0F77-31A7-4E7D-9E71-B0491D6A0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D0B77719-BFD0-4E74-B094-12183872A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DC0283C-B4FD-4BE9-BDF0-350B952F9E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231902-3AB1-461C-A4CE-1E3C230BC03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B4A5B9-942C-4EDF-AD2D-FC5A9269DE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26948-9858-408B-8E1B-DC85FA480B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29608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A314E8-8E0E-4B85-8998-91BBE8C91EC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2D639F-3181-402D-A5E4-E855509B47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7D95E5-1247-483C-878B-C1523F2014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E09F7-D991-4614-9EFE-F8786F9A376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26764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32EFD-8C65-4ABC-B3FD-8F2E071D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A600B-1AD3-4BBB-9603-B87DEF30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B244D-D4E0-48CA-9107-C28D40E6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088B4-07FB-48CE-A773-8C576F34986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559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AB065-5492-495E-8660-5739EEB5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CD893-8E00-4C3A-9059-8EE7C067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F0AD2-91C7-47A2-919A-EEEE3DC0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B5D9-265A-423E-A941-07FC3CC3A033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6827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9D4B3-CCF8-4A54-842E-0AB2B92E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131C1-C495-41BE-8D25-A94163A9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C6CCD-2FBB-4C29-BBA1-115D9789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B9BE-7457-4833-8C03-A94087E4AA5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180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D8FA5-6B4A-4FFB-805F-D7123EC7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6B2ED-E067-4FE7-B997-873150C3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AB1AF-7AFE-49CF-AA34-17BEC883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10627-24CF-4525-B091-E26D62CE71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4929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6B4FB7-D97C-4613-8906-AED0FE94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ED4C32-15AC-481B-8C77-C462097B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34565E-DCEF-4FED-987A-124E84E1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B73C-1830-491E-9082-6BCBB88F53B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3931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7E3AF0-7AD9-4DED-AE2A-5DF82C13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C68543-030B-43CB-BF91-32D33343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EAA4AF-02BE-4B5A-9798-8A0A9E7C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D28B-FCEF-49C3-90F6-E1362C74D27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8226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B315AB1-4C51-4BA4-9852-8184E357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E786E9E-7607-41FB-A9A3-CBB9A8B6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1C2E14-248D-436C-BA44-2DB9CC12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8C292-C0D6-4C78-800F-84C99FFF742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2376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0DF258B-C40B-4D32-A9FE-FE05C254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84ABEFA-9D9B-47D5-8B41-416452C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9CD39A-CC8A-4F9E-9637-A6D161ED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D58BA-39A2-4737-8467-5D75262B1D8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8309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A91938-CB69-4C25-9378-EFBE964A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6F754F-99EE-4A3B-BCDA-7B8B20AD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FEC15-04F1-4640-BEE2-BFA6257F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7A5D4-BA7D-4991-9442-82D3FC816DA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7982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69F65-8398-4C61-8480-1A5885D2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FBAECF-7F26-4C9C-B0EA-289B4A71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83F254-18BC-4444-B73A-86036C25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B0F2B-260D-411C-BBA3-1EAD0483A59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980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F7A1B521-27AD-4AD9-995C-FD78DC6A244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19A7C07-F789-4E70-8573-C3B48474ED31}"/>
                </a:ext>
              </a:extLst>
            </p:cNvPr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D35D703-47E2-4E29-9666-A3F9BD264E83}"/>
                </a:ext>
              </a:extLst>
            </p:cNvPr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348F484-3558-48B1-94A6-09329709B5C3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0005600-3D40-43BE-8D6F-89198DE8131C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2254866-970A-46C7-9CC5-259AA5AD380C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DAEFB73-A998-48D9-96C1-E567375268B3}"/>
                </a:ext>
              </a:extLst>
            </p:cNvPr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47E5851-EC2A-462A-B6D4-3D54B951FE85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72BE0ED-4CEA-4E02-A82D-932B562430B5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88C5211-C200-4E66-BF8A-D3A4914A2ABC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FDF8949-F47B-4F4C-9EC7-12418C962CD0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4339F37-3ECE-44F5-A975-91EAC3D129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7FB3947-8CD4-480F-B3D9-FDE0ECF12E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ערוך סגנונות טקסט של תבנית בסיס</a:t>
            </a:r>
          </a:p>
          <a:p>
            <a:pPr lvl="1"/>
            <a:r>
              <a:rPr lang="he-IL" altLang="he-IL"/>
              <a:t>רמה שניה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BBBB-A63D-42A6-81FB-2EA31B32D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1E6F2-82E6-4058-87CB-8645E0652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44D6B-71FB-4BF3-8CE4-D8E28D3DF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C326458-036F-4663-8F6F-EC1063644EA1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7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8" r:id="rId11"/>
    <p:sldLayoutId id="2147484613" r:id="rId12"/>
    <p:sldLayoutId id="2147484619" r:id="rId13"/>
    <p:sldLayoutId id="2147484614" r:id="rId14"/>
    <p:sldLayoutId id="2147484615" r:id="rId15"/>
    <p:sldLayoutId id="2147484616" r:id="rId16"/>
  </p:sldLayoutIdLst>
  <p:txStyles>
    <p:titleStyle>
      <a:lvl1pPr algn="l" defTabSz="457200" rtl="1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2pPr>
      <a:lvl3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3pPr>
      <a:lvl4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4pPr>
      <a:lvl5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488;&#1493;&#1490;&#1491;&#1503;%20&#1496;&#1497;&#1493;&#1500;&#1497;&#1501;%20(1)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13F-9339-4E87-AEBC-BB6A299C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213"/>
            <a:ext cx="7183438" cy="1373187"/>
          </a:xfrm>
        </p:spPr>
        <p:txBody>
          <a:bodyPr/>
          <a:lstStyle/>
          <a:p>
            <a:pPr algn="ctr">
              <a:defRPr/>
            </a:pPr>
            <a:r>
              <a:rPr lang="he-IL" dirty="0">
                <a:solidFill>
                  <a:schemeClr val="tx1"/>
                </a:solidFill>
                <a:cs typeface="+mn-cs"/>
              </a:rPr>
              <a:t>מפעל שבטי הערכות לוגיסטית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183DA9A5-B58A-43BC-B7E6-74C7383D791E}"/>
              </a:ext>
            </a:extLst>
          </p:cNvPr>
          <p:cNvGrpSpPr/>
          <p:nvPr/>
        </p:nvGrpSpPr>
        <p:grpSpPr>
          <a:xfrm>
            <a:off x="642877" y="1720466"/>
            <a:ext cx="2130141" cy="1683499"/>
            <a:chOff x="0" y="1728206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אליפסה 10">
              <a:extLst>
                <a:ext uri="{FF2B5EF4-FFF2-40B4-BE49-F238E27FC236}">
                  <a16:creationId xmlns:a16="http://schemas.microsoft.com/office/drawing/2014/main" id="{834354FA-A711-4D6D-91A1-758DE1B68942}"/>
                </a:ext>
              </a:extLst>
            </p:cNvPr>
            <p:cNvSpPr/>
            <p:nvPr/>
          </p:nvSpPr>
          <p:spPr>
            <a:xfrm>
              <a:off x="0" y="1728206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אליפסה 4">
              <a:extLst>
                <a:ext uri="{FF2B5EF4-FFF2-40B4-BE49-F238E27FC236}">
                  <a16:creationId xmlns:a16="http://schemas.microsoft.com/office/drawing/2014/main" id="{BBCD5680-F5A6-4A37-BA9A-81DE9712C41B}"/>
                </a:ext>
              </a:extLst>
            </p:cNvPr>
            <p:cNvSpPr/>
            <p:nvPr/>
          </p:nvSpPr>
          <p:spPr>
            <a:xfrm>
              <a:off x="464629" y="2192836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ct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000" dirty="0"/>
                <a:t>למה בכלל יוצאים לטיול? או עושים כל מפעל אחר</a:t>
              </a:r>
              <a:endParaRPr lang="he-IL" dirty="0"/>
            </a:p>
          </p:txBody>
        </p:sp>
      </p:grpSp>
      <p:grpSp>
        <p:nvGrpSpPr>
          <p:cNvPr id="7" name="קבוצה 4">
            <a:extLst>
              <a:ext uri="{FF2B5EF4-FFF2-40B4-BE49-F238E27FC236}">
                <a16:creationId xmlns:a16="http://schemas.microsoft.com/office/drawing/2014/main" id="{927D39B0-E3C7-42C6-8B93-A605101B5102}"/>
              </a:ext>
            </a:extLst>
          </p:cNvPr>
          <p:cNvGrpSpPr/>
          <p:nvPr/>
        </p:nvGrpSpPr>
        <p:grpSpPr>
          <a:xfrm>
            <a:off x="1004525" y="4467735"/>
            <a:ext cx="2097157" cy="1544351"/>
            <a:chOff x="4243381" y="3448513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" name="אליפסה 8">
              <a:extLst>
                <a:ext uri="{FF2B5EF4-FFF2-40B4-BE49-F238E27FC236}">
                  <a16:creationId xmlns:a16="http://schemas.microsoft.com/office/drawing/2014/main" id="{2F5B27BC-FC12-4322-B408-829BD8CA44FE}"/>
                </a:ext>
              </a:extLst>
            </p:cNvPr>
            <p:cNvSpPr/>
            <p:nvPr/>
          </p:nvSpPr>
          <p:spPr>
            <a:xfrm>
              <a:off x="4243381" y="3448513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אליפסה 6">
              <a:extLst>
                <a:ext uri="{FF2B5EF4-FFF2-40B4-BE49-F238E27FC236}">
                  <a16:creationId xmlns:a16="http://schemas.microsoft.com/office/drawing/2014/main" id="{3B4A8969-AC9E-480A-BF0E-593A242EA40C}"/>
                </a:ext>
              </a:extLst>
            </p:cNvPr>
            <p:cNvSpPr/>
            <p:nvPr/>
          </p:nvSpPr>
          <p:spPr>
            <a:xfrm>
              <a:off x="4708010" y="3913141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400" dirty="0"/>
                <a:t>איך מתכננים מפעל?</a:t>
              </a:r>
              <a:endParaRPr lang="he-IL" sz="2000" dirty="0"/>
            </a:p>
          </p:txBody>
        </p:sp>
      </p:grpSp>
      <p:grpSp>
        <p:nvGrpSpPr>
          <p:cNvPr id="10" name="קבוצה 5">
            <a:extLst>
              <a:ext uri="{FF2B5EF4-FFF2-40B4-BE49-F238E27FC236}">
                <a16:creationId xmlns:a16="http://schemas.microsoft.com/office/drawing/2014/main" id="{F64AFAAD-EE6B-4DCA-B2D8-E7DAD245D348}"/>
              </a:ext>
            </a:extLst>
          </p:cNvPr>
          <p:cNvGrpSpPr/>
          <p:nvPr/>
        </p:nvGrpSpPr>
        <p:grpSpPr>
          <a:xfrm>
            <a:off x="5308988" y="1356092"/>
            <a:ext cx="1916016" cy="1727929"/>
            <a:chOff x="5083554" y="288029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אליפסה 6">
              <a:extLst>
                <a:ext uri="{FF2B5EF4-FFF2-40B4-BE49-F238E27FC236}">
                  <a16:creationId xmlns:a16="http://schemas.microsoft.com/office/drawing/2014/main" id="{405AF704-8B13-4369-B128-F6338AE6F9D7}"/>
                </a:ext>
              </a:extLst>
            </p:cNvPr>
            <p:cNvSpPr/>
            <p:nvPr/>
          </p:nvSpPr>
          <p:spPr>
            <a:xfrm>
              <a:off x="5083554" y="288029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אליפסה 8">
              <a:extLst>
                <a:ext uri="{FF2B5EF4-FFF2-40B4-BE49-F238E27FC236}">
                  <a16:creationId xmlns:a16="http://schemas.microsoft.com/office/drawing/2014/main" id="{CAF82C56-6112-4FFD-9C69-3B23DADBDFDB}"/>
                </a:ext>
              </a:extLst>
            </p:cNvPr>
            <p:cNvSpPr/>
            <p:nvPr/>
          </p:nvSpPr>
          <p:spPr>
            <a:xfrm>
              <a:off x="5548183" y="752658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/>
                <a:t>איך בונים מפעל?</a:t>
              </a:r>
              <a:endParaRPr lang="he-IL" sz="2400" dirty="0"/>
            </a:p>
          </p:txBody>
        </p:sp>
      </p:grpSp>
      <p:sp>
        <p:nvSpPr>
          <p:cNvPr id="13" name="אליפסה 6">
            <a:extLst>
              <a:ext uri="{FF2B5EF4-FFF2-40B4-BE49-F238E27FC236}">
                <a16:creationId xmlns:a16="http://schemas.microsoft.com/office/drawing/2014/main" id="{18E31141-1069-4D49-8C69-C3169C34A448}"/>
              </a:ext>
            </a:extLst>
          </p:cNvPr>
          <p:cNvSpPr/>
          <p:nvPr/>
        </p:nvSpPr>
        <p:spPr>
          <a:xfrm>
            <a:off x="6266996" y="4693899"/>
            <a:ext cx="1916016" cy="1727929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alpha val="50000"/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alpha val="50000"/>
              <a:hueOff val="-9933876"/>
              <a:satOff val="39811"/>
              <a:lumOff val="8628"/>
              <a:alphaOff val="0"/>
            </a:schemeClr>
          </a:effectRef>
          <a:fontRef idx="minor">
            <a:schemeClr val="tx1"/>
          </a:fontRef>
        </p:style>
      </p:sp>
      <p:sp>
        <p:nvSpPr>
          <p:cNvPr id="14" name="אליפסה 8">
            <a:extLst>
              <a:ext uri="{FF2B5EF4-FFF2-40B4-BE49-F238E27FC236}">
                <a16:creationId xmlns:a16="http://schemas.microsoft.com/office/drawing/2014/main" id="{5A2360D1-85FF-42AB-AC21-96D90850B10A}"/>
              </a:ext>
            </a:extLst>
          </p:cNvPr>
          <p:cNvSpPr/>
          <p:nvPr/>
        </p:nvSpPr>
        <p:spPr>
          <a:xfrm>
            <a:off x="6499042" y="4946948"/>
            <a:ext cx="1451923" cy="122183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174603" tIns="40640" rIns="174603" bIns="40640" spcCol="1270" anchor="ctr" anchorCtr="1"/>
          <a:lstStyle/>
          <a:p>
            <a:pPr algn="r" defTabSz="1422400" rtl="1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2000" dirty="0"/>
              <a:t>מה תפקיד המרכז במפעל?</a:t>
            </a:r>
            <a:endParaRPr lang="he-IL" dirty="0"/>
          </a:p>
        </p:txBody>
      </p:sp>
      <p:grpSp>
        <p:nvGrpSpPr>
          <p:cNvPr id="15" name="קבוצה 4">
            <a:extLst>
              <a:ext uri="{FF2B5EF4-FFF2-40B4-BE49-F238E27FC236}">
                <a16:creationId xmlns:a16="http://schemas.microsoft.com/office/drawing/2014/main" id="{73F88A35-D68A-45AA-8BD8-E164E1A4D2D2}"/>
              </a:ext>
            </a:extLst>
          </p:cNvPr>
          <p:cNvGrpSpPr/>
          <p:nvPr/>
        </p:nvGrpSpPr>
        <p:grpSpPr>
          <a:xfrm>
            <a:off x="3329609" y="2663688"/>
            <a:ext cx="3169433" cy="3281262"/>
            <a:chOff x="4243381" y="3448513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6" name="אליפסה 8">
              <a:extLst>
                <a:ext uri="{FF2B5EF4-FFF2-40B4-BE49-F238E27FC236}">
                  <a16:creationId xmlns:a16="http://schemas.microsoft.com/office/drawing/2014/main" id="{956CAAD7-F192-4D3E-A7C3-EE3EF758882F}"/>
                </a:ext>
              </a:extLst>
            </p:cNvPr>
            <p:cNvSpPr/>
            <p:nvPr/>
          </p:nvSpPr>
          <p:spPr>
            <a:xfrm>
              <a:off x="4243381" y="3448513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אליפסה 6">
              <a:extLst>
                <a:ext uri="{FF2B5EF4-FFF2-40B4-BE49-F238E27FC236}">
                  <a16:creationId xmlns:a16="http://schemas.microsoft.com/office/drawing/2014/main" id="{F42856CB-0B58-4A71-B6E7-D08B98A7B077}"/>
                </a:ext>
              </a:extLst>
            </p:cNvPr>
            <p:cNvSpPr/>
            <p:nvPr/>
          </p:nvSpPr>
          <p:spPr>
            <a:xfrm>
              <a:off x="4708010" y="3913141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ct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/>
                <a:t>איזה עוד שאלות יש על תכנון טיול/מפעל?</a:t>
              </a:r>
              <a:endParaRPr lang="he-IL" sz="2400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046FBE-88EF-458F-86D7-895FA0B32E8A}"/>
              </a:ext>
            </a:extLst>
          </p:cNvPr>
          <p:cNvSpPr txBox="1"/>
          <p:nvPr/>
        </p:nvSpPr>
        <p:spPr>
          <a:xfrm>
            <a:off x="228600" y="2022475"/>
            <a:ext cx="8915400" cy="29241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>
              <a:defRPr/>
            </a:pPr>
            <a:r>
              <a:rPr lang="he-IL" sz="3200" u="sng" dirty="0">
                <a:latin typeface="David" panose="020E0502060401010101" pitchFamily="34" charset="-79"/>
                <a:cs typeface="+mn-cs"/>
              </a:rPr>
              <a:t>מתי?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שבועים/שבוע וחצי לפני האירוע – תלוי במפעל</a:t>
            </a:r>
          </a:p>
          <a:p>
            <a:pPr algn="r" rtl="1">
              <a:defRPr/>
            </a:pPr>
            <a:r>
              <a:rPr lang="he-IL" sz="3200" u="sng" dirty="0">
                <a:latin typeface="David" panose="020E0502060401010101" pitchFamily="34" charset="-79"/>
                <a:cs typeface="+mn-cs"/>
              </a:rPr>
              <a:t>מה עושים ?</a:t>
            </a:r>
          </a:p>
          <a:p>
            <a:pPr marL="571500" indent="-571500" algn="r" rtl="1">
              <a:buFont typeface="+mj-lt"/>
              <a:buAutoNum type="arabicPeriod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תחקור צוות מוביל מפעל ע"י מרכז השבט- אישור תוכנית הפיעלות </a:t>
            </a:r>
          </a:p>
          <a:p>
            <a:pPr marL="571500" indent="-571500" algn="r" rtl="1">
              <a:buFont typeface="+mj-lt"/>
              <a:buAutoNum type="arabicPeriod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תחקיר מפעל עם מלווה השבט- אישורים, טופס תחקיר</a:t>
            </a:r>
          </a:p>
          <a:p>
            <a:pPr marL="571500" indent="-571500" algn="r" rtl="1">
              <a:buFont typeface="+mj-lt"/>
              <a:buAutoNum type="arabicPeriod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השלמות פערים מהתחקיר </a:t>
            </a:r>
          </a:p>
          <a:p>
            <a:pPr marL="571500" indent="-571500" algn="r" rtl="1">
              <a:buFont typeface="+mj-lt"/>
              <a:buAutoNum type="arabicPeriod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אישור סופי ליציאה למפעל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8BEFE4-C8E8-4836-9C9E-6422ABC36870}"/>
              </a:ext>
            </a:extLst>
          </p:cNvPr>
          <p:cNvSpPr txBox="1"/>
          <p:nvPr/>
        </p:nvSpPr>
        <p:spPr>
          <a:xfrm>
            <a:off x="-276225" y="428625"/>
            <a:ext cx="10115550" cy="5857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3200" b="1" u="sng" dirty="0">
                <a:latin typeface="David" panose="020E0502060401010101" pitchFamily="34" charset="-79"/>
                <a:cs typeface="+mn-cs"/>
              </a:rPr>
              <a:t>שלב 4 | אישור האירוע| </a:t>
            </a:r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מלווה השבט וצוות מוביל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>
            <a:extLst>
              <a:ext uri="{FF2B5EF4-FFF2-40B4-BE49-F238E27FC236}">
                <a16:creationId xmlns:a16="http://schemas.microsoft.com/office/drawing/2014/main" id="{7A7FBFF1-CEDE-4B8B-A7FB-3B51A23F7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38" t="29276" r="19266" b="19711"/>
          <a:stretch>
            <a:fillRect/>
          </a:stretch>
        </p:blipFill>
        <p:spPr bwMode="auto">
          <a:xfrm>
            <a:off x="173038" y="1173163"/>
            <a:ext cx="8026400" cy="470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כותרת 1">
            <a:extLst>
              <a:ext uri="{FF2B5EF4-FFF2-40B4-BE49-F238E27FC236}">
                <a16:creationId xmlns:a16="http://schemas.microsoft.com/office/drawing/2014/main" id="{D7EE2569-D962-402C-A844-807B893F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238" y="155575"/>
            <a:ext cx="6348413" cy="1320800"/>
          </a:xfrm>
        </p:spPr>
        <p:txBody>
          <a:bodyPr/>
          <a:lstStyle/>
          <a:p>
            <a:pPr algn="ctr">
              <a:defRPr/>
            </a:pPr>
            <a:r>
              <a:rPr lang="he-IL" altLang="he-IL">
                <a:solidFill>
                  <a:schemeClr val="tx1"/>
                </a:solidFill>
                <a:cs typeface="+mn-cs"/>
              </a:rPr>
              <a:t>הדרך להצלחה במפעל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11DF9EF4-A543-4A0D-A613-8C6343659D74}"/>
              </a:ext>
            </a:extLst>
          </p:cNvPr>
          <p:cNvGrpSpPr/>
          <p:nvPr/>
        </p:nvGrpSpPr>
        <p:grpSpPr>
          <a:xfrm>
            <a:off x="424215" y="1596274"/>
            <a:ext cx="3172685" cy="3172685"/>
            <a:chOff x="0" y="1728206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0436DF1C-EE29-429A-9604-47681473DAA4}"/>
                </a:ext>
              </a:extLst>
            </p:cNvPr>
            <p:cNvSpPr/>
            <p:nvPr/>
          </p:nvSpPr>
          <p:spPr>
            <a:xfrm>
              <a:off x="0" y="1728206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אליפסה 4">
              <a:extLst>
                <a:ext uri="{FF2B5EF4-FFF2-40B4-BE49-F238E27FC236}">
                  <a16:creationId xmlns:a16="http://schemas.microsoft.com/office/drawing/2014/main" id="{130C546A-A274-4F8D-86A1-822ED2659AE9}"/>
                </a:ext>
              </a:extLst>
            </p:cNvPr>
            <p:cNvSpPr/>
            <p:nvPr/>
          </p:nvSpPr>
          <p:spPr>
            <a:xfrm>
              <a:off x="464629" y="2192835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dirty="0"/>
                <a:t>ביצוע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משימות בתהליך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ווידוא משימות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חזרה גנרלית</a:t>
              </a:r>
            </a:p>
          </p:txBody>
        </p:sp>
      </p:grp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A7DDD4F3-D028-49F8-A369-5E233EA2C324}"/>
              </a:ext>
            </a:extLst>
          </p:cNvPr>
          <p:cNvGrpSpPr/>
          <p:nvPr/>
        </p:nvGrpSpPr>
        <p:grpSpPr>
          <a:xfrm>
            <a:off x="2965992" y="874013"/>
            <a:ext cx="3172685" cy="3172685"/>
            <a:chOff x="2541777" y="1005945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8B3C92D8-2F3A-4693-8106-1743800C964F}"/>
                </a:ext>
              </a:extLst>
            </p:cNvPr>
            <p:cNvSpPr/>
            <p:nvPr/>
          </p:nvSpPr>
          <p:spPr>
            <a:xfrm>
              <a:off x="2541777" y="1005945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אליפסה 6">
              <a:extLst>
                <a:ext uri="{FF2B5EF4-FFF2-40B4-BE49-F238E27FC236}">
                  <a16:creationId xmlns:a16="http://schemas.microsoft.com/office/drawing/2014/main" id="{9837094F-6514-4684-B0BC-C4BDE0CB09D0}"/>
                </a:ext>
              </a:extLst>
            </p:cNvPr>
            <p:cNvSpPr/>
            <p:nvPr/>
          </p:nvSpPr>
          <p:spPr>
            <a:xfrm>
              <a:off x="3006406" y="1470574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dirty="0"/>
                <a:t>הכנה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ישיבות בקרה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חלוקת תפקידים ואחריות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הרצת </a:t>
              </a:r>
              <a:r>
                <a:rPr lang="he-IL" sz="2500" dirty="0" err="1"/>
                <a:t>לו''ז</a:t>
              </a:r>
              <a:endParaRPr lang="he-IL" sz="2500" dirty="0"/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B67E6A5C-D53D-4D73-8E42-F135F55FFC9B}"/>
              </a:ext>
            </a:extLst>
          </p:cNvPr>
          <p:cNvGrpSpPr/>
          <p:nvPr/>
        </p:nvGrpSpPr>
        <p:grpSpPr>
          <a:xfrm>
            <a:off x="5507769" y="156097"/>
            <a:ext cx="3172685" cy="3172685"/>
            <a:chOff x="5083554" y="288029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" name="אליפסה 6">
              <a:extLst>
                <a:ext uri="{FF2B5EF4-FFF2-40B4-BE49-F238E27FC236}">
                  <a16:creationId xmlns:a16="http://schemas.microsoft.com/office/drawing/2014/main" id="{0155F03C-AFD2-4072-8C33-0218BED19AC0}"/>
                </a:ext>
              </a:extLst>
            </p:cNvPr>
            <p:cNvSpPr/>
            <p:nvPr/>
          </p:nvSpPr>
          <p:spPr>
            <a:xfrm>
              <a:off x="5083554" y="288029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אליפסה 8">
              <a:extLst>
                <a:ext uri="{FF2B5EF4-FFF2-40B4-BE49-F238E27FC236}">
                  <a16:creationId xmlns:a16="http://schemas.microsoft.com/office/drawing/2014/main" id="{AE6CB472-9404-45B3-8521-33C0EFEEEF04}"/>
                </a:ext>
              </a:extLst>
            </p:cNvPr>
            <p:cNvSpPr/>
            <p:nvPr/>
          </p:nvSpPr>
          <p:spPr>
            <a:xfrm>
              <a:off x="5548183" y="752658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dirty="0"/>
                <a:t>תכנון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כוח אדם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לוז לוגיסטי</a:t>
              </a:r>
            </a:p>
            <a:p>
              <a:pPr marL="228600" lvl="1" indent="-228600" algn="r" defTabSz="1111250" rtl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he-IL" sz="2500" dirty="0"/>
                <a:t>לוז חינוכי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A2FA149-3B1D-45A3-9D3D-8B851EDEC830}"/>
              </a:ext>
            </a:extLst>
          </p:cNvPr>
          <p:cNvSpPr txBox="1"/>
          <p:nvPr/>
        </p:nvSpPr>
        <p:spPr>
          <a:xfrm>
            <a:off x="5343525" y="3633788"/>
            <a:ext cx="3500438" cy="28622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>
              <a:defRPr/>
            </a:pPr>
            <a:r>
              <a:rPr lang="he-IL" dirty="0">
                <a:cs typeface="+mn-cs"/>
              </a:rPr>
              <a:t>מה להכניס ללוז תהליך: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תחקירים </a:t>
            </a:r>
            <a:r>
              <a:rPr lang="he-IL" dirty="0" err="1">
                <a:cs typeface="+mn-cs"/>
              </a:rPr>
              <a:t>חינוכים</a:t>
            </a:r>
            <a:r>
              <a:rPr lang="he-IL" dirty="0">
                <a:cs typeface="+mn-cs"/>
              </a:rPr>
              <a:t> לגדודים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תחקירים </a:t>
            </a:r>
            <a:r>
              <a:rPr lang="he-IL" dirty="0" err="1">
                <a:cs typeface="+mn-cs"/>
              </a:rPr>
              <a:t>לוגיסטים</a:t>
            </a:r>
            <a:endParaRPr lang="he-IL" dirty="0">
              <a:cs typeface="+mn-cs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ימי הערכות- להוצאת ציוד שבטי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חזרה גנרלית לטיול ביצוע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יום בניית תכנים לקראת טיול הכנה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הגשת תיק טיול הכנה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טיול הכנה להכנה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ישיבת עם הדרג מתנדב</a:t>
            </a:r>
          </a:p>
          <a:p>
            <a:pPr marL="285750" indent="-285750" algn="r" rtl="1">
              <a:buFont typeface="Arial" panose="020B0604020202020204" pitchFamily="34" charset="0"/>
              <a:buChar char="•"/>
              <a:defRPr/>
            </a:pPr>
            <a:r>
              <a:rPr lang="he-IL" dirty="0">
                <a:cs typeface="+mn-cs"/>
              </a:rPr>
              <a:t>תדריך </a:t>
            </a:r>
            <a:r>
              <a:rPr lang="he-IL" dirty="0" err="1">
                <a:cs typeface="+mn-cs"/>
              </a:rPr>
              <a:t>שכב"ג</a:t>
            </a:r>
            <a:endParaRPr lang="he-IL" dirty="0">
              <a:cs typeface="+mn-cs"/>
            </a:endParaRPr>
          </a:p>
        </p:txBody>
      </p:sp>
      <p:sp>
        <p:nvSpPr>
          <p:cNvPr id="36871" name="TextBox 13">
            <a:extLst>
              <a:ext uri="{FF2B5EF4-FFF2-40B4-BE49-F238E27FC236}">
                <a16:creationId xmlns:a16="http://schemas.microsoft.com/office/drawing/2014/main" id="{7A49C61C-AF59-448C-A36F-F12DC095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29150"/>
            <a:ext cx="3498850" cy="2308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1pPr>
            <a:lvl2pPr marL="742950" indent="-28575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2pPr>
            <a:lvl3pPr marL="11430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3pPr>
            <a:lvl4pPr marL="16002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4pPr>
            <a:lvl5pPr marL="20574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כנס כתיבה גדודי/שבטי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הגשת רשימות ציוד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יום הערכות להוצאת ציוד הדרכה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ישיבת פתיחת תהליך ותיאום ציפיות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ישיבת אמצע להסקת מסקנות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חזרה גנלרית לטיול הכנה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he-IL" altLang="he-IL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הגשת תיק טיול תיק ביצוע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כותרת 1">
            <a:extLst>
              <a:ext uri="{FF2B5EF4-FFF2-40B4-BE49-F238E27FC236}">
                <a16:creationId xmlns:a16="http://schemas.microsoft.com/office/drawing/2014/main" id="{52B88288-B3BD-4760-9326-22A47F62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157163"/>
            <a:ext cx="6348413" cy="1320800"/>
          </a:xfrm>
        </p:spPr>
        <p:txBody>
          <a:bodyPr/>
          <a:lstStyle/>
          <a:p>
            <a:pPr algn="ctr" eaLnBrk="1" hangingPunct="1">
              <a:defRPr/>
            </a:pPr>
            <a:r>
              <a:rPr lang="he-IL" altLang="he-IL" sz="4800" b="1" dirty="0">
                <a:cs typeface="+mn-cs"/>
              </a:rPr>
              <a:t>מפעל בצופים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48EEA59-3004-4C26-ABD7-0566CF75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655638"/>
            <a:ext cx="7802563" cy="3881437"/>
          </a:xfrm>
        </p:spPr>
        <p:txBody>
          <a:bodyPr/>
          <a:lstStyle/>
          <a:p>
            <a:pPr eaLnBrk="1" hangingPunct="1">
              <a:defRPr/>
            </a:pPr>
            <a:endParaRPr lang="he-IL" b="1" dirty="0"/>
          </a:p>
          <a:p>
            <a:pPr eaLnBrk="1" hangingPunct="1">
              <a:defRPr/>
            </a:pPr>
            <a:r>
              <a:rPr lang="he-IL" b="1" dirty="0"/>
              <a:t>כמה דברים חשובים כשאנחנו מתכננים את טיולי פסח השבטיים וכמה טיפים לפני שמתחילים לעבוד על מפעל: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1. ישיבת מרכזים בוגרים ודרג מתנדב- לקיים ישיבה קצרה על הטיולים מהשנים האחרונות, קצת טיפים מהניסיון, איפה טיילנו שנה שעברה ובשנים האחרונות- אתגר החניך.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2. ישיבה עם המרכזים הצעירים- ישיבה הכוללת את השאלה "למה אנחנו מטיילים?" וממנה לצאת למטרות שלנו מהטיול השבטי + הסתכלות על </a:t>
            </a:r>
            <a:r>
              <a:rPr lang="he-IL" sz="1600" b="1" dirty="0"/>
              <a:t>אתגר החניך </a:t>
            </a:r>
            <a:r>
              <a:rPr lang="he-IL" sz="1600" dirty="0"/>
              <a:t>(איך היה לו בטיול פתיחת שנה? מה הנקודות שימור שיפור מהתהליך של טיול פתיחת שנה, איך אני בטיול מכין אותו ללילות במחנה קיץ ו/או לטיול פתיחות שנה שנה הבאה, איך אני מאתגר אותו? </a:t>
            </a:r>
            <a:r>
              <a:rPr lang="he-IL" sz="1600" dirty="0" err="1"/>
              <a:t>בישול?מסלולים</a:t>
            </a:r>
            <a:r>
              <a:rPr lang="he-IL" sz="1600" dirty="0"/>
              <a:t>?)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3. לבקש מהמרכזים הצעירים לייצר ישיבה דומה לזו שהייתה להם עם </a:t>
            </a:r>
            <a:r>
              <a:rPr lang="he-IL" sz="1600" dirty="0" err="1"/>
              <a:t>הראשגדים</a:t>
            </a:r>
            <a:r>
              <a:rPr lang="he-IL" sz="1600" dirty="0"/>
              <a:t> והצוותים!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4. לסגור מיקום לפעילות בהקדם וכמה שיותר זמן מראש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5. לייצר לוז שבטי מיום תחילת העבודה על המפעל ועד לביצוע שלו וותלבישו על זה את המשימות השבטיות, תאריכי הגשה ודד-ליין הנהגתי ושבטי – לוגיסטי והדרכתי!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6. נצלו את הזמן לתהליך נכון ומעמיק ואל </a:t>
            </a:r>
            <a:r>
              <a:rPr lang="he-IL" sz="1600" dirty="0" err="1"/>
              <a:t>תקחו</a:t>
            </a:r>
            <a:r>
              <a:rPr lang="he-IL" sz="1600" dirty="0"/>
              <a:t> אותו כמובן מאליו!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he-IL" sz="1600" dirty="0"/>
              <a:t>7. לבנות תהליך חינוכי במקביל לתהליך הלוגיסטי- ימי בנייה מרוכזים, העמקה בנושאים </a:t>
            </a:r>
            <a:r>
              <a:rPr lang="he-IL" sz="1600" dirty="0" err="1"/>
              <a:t>מסויימים,זמני</a:t>
            </a:r>
            <a:r>
              <a:rPr lang="he-IL" sz="1600" dirty="0"/>
              <a:t> חג/זמני טבע ועוד...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C56C0AD8-E69F-4E4F-AF27-A7F8DA4B500E}"/>
              </a:ext>
            </a:extLst>
          </p:cNvPr>
          <p:cNvSpPr/>
          <p:nvPr/>
        </p:nvSpPr>
        <p:spPr>
          <a:xfrm>
            <a:off x="2268952" y="591078"/>
            <a:ext cx="4374916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he-IL" sz="8000" b="1" dirty="0">
                <a:ln w="11430"/>
                <a:solidFill>
                  <a:srgbClr val="FF99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hoco" pitchFamily="2" charset="-79"/>
                <a:cs typeface="+mn-cs"/>
              </a:rPr>
              <a:t>בהצלחה!</a:t>
            </a:r>
            <a:r>
              <a:rPr lang="en-US" sz="8000" b="1" dirty="0">
                <a:ln w="11430"/>
                <a:solidFill>
                  <a:srgbClr val="FF99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hoco" pitchFamily="2" charset="-79"/>
                <a:cs typeface="+mn-cs"/>
              </a:rPr>
              <a:t> </a:t>
            </a:r>
            <a:endParaRPr lang="he-IL" sz="8000" b="1" dirty="0">
              <a:ln w="11430"/>
              <a:solidFill>
                <a:srgbClr val="FF99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hoco" pitchFamily="2" charset="-79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7CC101D3-6823-4390-8CA0-52B87109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8" t="16956" r="36087" b="5797"/>
          <a:stretch>
            <a:fillRect/>
          </a:stretch>
        </p:blipFill>
        <p:spPr bwMode="auto">
          <a:xfrm>
            <a:off x="1520825" y="168275"/>
            <a:ext cx="4740275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loud Callout 3">
            <a:extLst>
              <a:ext uri="{FF2B5EF4-FFF2-40B4-BE49-F238E27FC236}">
                <a16:creationId xmlns:a16="http://schemas.microsoft.com/office/drawing/2014/main" id="{40BC589C-C32A-4CC4-B714-85EE6C42AF10}"/>
              </a:ext>
            </a:extLst>
          </p:cNvPr>
          <p:cNvSpPr/>
          <p:nvPr/>
        </p:nvSpPr>
        <p:spPr>
          <a:xfrm>
            <a:off x="6470374" y="864705"/>
            <a:ext cx="2574235" cy="1818861"/>
          </a:xfrm>
          <a:prstGeom prst="cloudCallout">
            <a:avLst>
              <a:gd name="adj1" fmla="val -61374"/>
              <a:gd name="adj2" fmla="val 974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איך זה קשור למפעל בכלל?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6691B3F1-77A4-4786-834C-9579A775B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0" y="338138"/>
            <a:ext cx="8120063" cy="4591050"/>
          </a:xfrm>
        </p:spPr>
        <p:txBody>
          <a:bodyPr/>
          <a:lstStyle/>
          <a:p>
            <a:r>
              <a:rPr lang="he-IL" altLang="he-IL" sz="2400" b="1"/>
              <a:t>בזמן הקרוב אנחנו הולכים להתחלק ל5 קבוצות, כל קבוצה מקבלת שכבת גיל אחרת והמשימה שלה היא:</a:t>
            </a:r>
            <a:br>
              <a:rPr lang="en-US" altLang="he-IL" sz="2400" b="1"/>
            </a:br>
            <a:endParaRPr lang="he-IL" altLang="he-IL" sz="2400" b="1"/>
          </a:p>
          <a:p>
            <a:r>
              <a:rPr lang="he-IL" altLang="he-IL" sz="2400" b="1"/>
              <a:t>1. ללמוד ולקרוא על השכבת גיל שלה ומאפייני הגיל שלהם</a:t>
            </a:r>
            <a:br>
              <a:rPr lang="en-US" altLang="he-IL" sz="2400" b="1"/>
            </a:br>
            <a:r>
              <a:rPr lang="he-IL" altLang="he-IL" sz="2400" b="1"/>
              <a:t>2. לספר חוויות/זכרונות מהיותנו חניך בכיתה הזו בצופים/בחיים/חוויתי כמרכז/בעל תפקיד וכו'</a:t>
            </a:r>
          </a:p>
          <a:p>
            <a:r>
              <a:rPr lang="he-IL" altLang="he-IL" sz="2400" b="1"/>
              <a:t>3. לבנות ולתכנן את הטיול האידיאלי של חניך בשכבת הגיל הזו... מה כולל הטיול? מה שתחליטו שמתאים לשכבת גיל שלכם?</a:t>
            </a:r>
          </a:p>
          <a:p>
            <a:r>
              <a:rPr lang="he-IL" altLang="he-IL" sz="2400" b="1"/>
              <a:t>נק' שיש להתייחס:</a:t>
            </a:r>
            <a:br>
              <a:rPr lang="en-US" altLang="he-IL" sz="2400" b="1"/>
            </a:br>
            <a:r>
              <a:rPr lang="he-IL" altLang="he-IL" sz="2400" b="1"/>
              <a:t>- עם מה היינו רוצים שהחניך יצא מהטיול שלנו?</a:t>
            </a:r>
            <a:br>
              <a:rPr lang="en-US" altLang="he-IL" sz="2400" b="1"/>
            </a:br>
            <a:r>
              <a:rPr lang="he-IL" altLang="he-IL" sz="2400" b="1"/>
              <a:t>- מה המטרה שלנו לשכבת גיל הזו?</a:t>
            </a:r>
            <a:br>
              <a:rPr lang="en-US" altLang="he-IL" sz="2400" b="1"/>
            </a:br>
            <a:r>
              <a:rPr lang="he-IL" altLang="he-IL" sz="2400" b="1"/>
              <a:t>- איזה חוויות/מיומנויות הוא צריך בשביל הטיול שתכננו/היינו רוצים שירכוש בטיול</a:t>
            </a:r>
            <a:br>
              <a:rPr lang="en-US" altLang="he-IL" sz="2400" b="1"/>
            </a:br>
            <a:r>
              <a:rPr lang="he-IL" altLang="he-IL" sz="2400" b="1"/>
              <a:t>- על מה צריך לדבר עם החניך בטיול?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A0038B-6AC9-42A5-A997-FF38554ADD34}"/>
              </a:ext>
            </a:extLst>
          </p:cNvPr>
          <p:cNvSpPr txBox="1"/>
          <p:nvPr/>
        </p:nvSpPr>
        <p:spPr>
          <a:xfrm>
            <a:off x="-180975" y="625475"/>
            <a:ext cx="8788400" cy="52625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>
              <a:defRPr/>
            </a:pPr>
            <a:endParaRPr lang="he-IL" sz="2800" dirty="0">
              <a:latin typeface="David" panose="020E0502060401010101" pitchFamily="34" charset="-79"/>
              <a:cs typeface="+mn-cs"/>
            </a:endParaRPr>
          </a:p>
          <a:p>
            <a:pPr algn="r" rtl="1"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איך ניגשים לתכנן מפעל?</a:t>
            </a:r>
          </a:p>
          <a:p>
            <a:pPr algn="r" rtl="1"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4-8 שבועות לפני המפעל- תלוי בסדר הגודל שלו </a:t>
            </a:r>
          </a:p>
          <a:p>
            <a:pPr algn="r" rtl="1">
              <a:defRPr/>
            </a:pPr>
            <a:endParaRPr lang="he-IL" sz="2800" dirty="0">
              <a:latin typeface="David" panose="020E0502060401010101" pitchFamily="34" charset="-79"/>
              <a:cs typeface="+mn-cs"/>
            </a:endParaRPr>
          </a:p>
          <a:p>
            <a:pPr algn="r" rtl="1">
              <a:defRPr/>
            </a:pPr>
            <a:r>
              <a:rPr lang="he-IL" sz="2800" b="1" u="sng" dirty="0">
                <a:latin typeface="David" panose="020E0502060401010101" pitchFamily="34" charset="-79"/>
                <a:cs typeface="+mn-cs"/>
              </a:rPr>
              <a:t>שלב 1 | מטרות | </a:t>
            </a:r>
            <a:r>
              <a:rPr lang="he-IL" sz="28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צוות מוביל שבט </a:t>
            </a:r>
          </a:p>
          <a:p>
            <a:pPr algn="r" rtl="1">
              <a:defRPr/>
            </a:pPr>
            <a:endParaRPr lang="he-IL" sz="2800" dirty="0">
              <a:latin typeface="David" panose="020E0502060401010101" pitchFamily="34" charset="-79"/>
              <a:cs typeface="+mn-cs"/>
            </a:endParaRPr>
          </a:p>
          <a:p>
            <a:pPr marL="571500" indent="-571500" algn="r" rtl="1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קביעת מטרות המפעל- שאלות שחשוב לשאול: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מה המטרה העיקרית? מהן המטרות המשניות?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למי מיועד האירוע? (קהילה/חניכים/</a:t>
            </a:r>
            <a:r>
              <a:rPr lang="he-IL" sz="2800" dirty="0" err="1">
                <a:latin typeface="David" panose="020E0502060401010101" pitchFamily="34" charset="-79"/>
                <a:cs typeface="+mn-cs"/>
              </a:rPr>
              <a:t>שכב"ג</a:t>
            </a:r>
            <a:r>
              <a:rPr lang="he-IL" sz="2800" dirty="0">
                <a:latin typeface="David" panose="020E0502060401010101" pitchFamily="34" charset="-79"/>
                <a:cs typeface="+mn-cs"/>
              </a:rPr>
              <a:t> וכו')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מי צריך להיות שותף בתהליך הקמת המפעל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+mn-cs"/>
              </a:rPr>
              <a:t>חיבור למטרות </a:t>
            </a:r>
            <a:r>
              <a:rPr lang="he-IL" sz="2800" dirty="0" err="1">
                <a:latin typeface="David" panose="020E0502060401010101" pitchFamily="34" charset="-79"/>
                <a:cs typeface="+mn-cs"/>
              </a:rPr>
              <a:t>תוכנית</a:t>
            </a:r>
            <a:r>
              <a:rPr lang="he-IL" sz="2800" dirty="0">
                <a:latin typeface="David" panose="020E0502060401010101" pitchFamily="34" charset="-79"/>
                <a:cs typeface="+mn-cs"/>
              </a:rPr>
              <a:t> עבודה שנתית.</a:t>
            </a:r>
          </a:p>
          <a:p>
            <a:pPr algn="r" rtl="1">
              <a:defRPr/>
            </a:pPr>
            <a:endParaRPr lang="he-IL" sz="2800" dirty="0">
              <a:latin typeface="David" panose="020E0502060401010101" pitchFamily="34" charset="-79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46222E-8469-4A9C-A84E-2E6EB48B052D}"/>
              </a:ext>
            </a:extLst>
          </p:cNvPr>
          <p:cNvSpPr txBox="1"/>
          <p:nvPr/>
        </p:nvSpPr>
        <p:spPr>
          <a:xfrm>
            <a:off x="-3033713" y="1928813"/>
            <a:ext cx="10490201" cy="32940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>
              <a:defRPr/>
            </a:pPr>
            <a:r>
              <a:rPr lang="he-IL" sz="3200" u="sng" dirty="0">
                <a:latin typeface="David" panose="020E0502060401010101" pitchFamily="34" charset="-79"/>
                <a:cs typeface="+mn-cs"/>
              </a:rPr>
              <a:t>מתי?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מפעלים קטנים( סמינר, פעילות חריגה) – 4-6 שבועות לפני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מפעלים גדולים( טיולים, בנייה מחנאית)- 8-10 שבועות לפני</a:t>
            </a:r>
          </a:p>
          <a:p>
            <a:pPr algn="r" rtl="1">
              <a:defRPr/>
            </a:pPr>
            <a:r>
              <a:rPr lang="he-IL" sz="3200" u="sng" dirty="0">
                <a:latin typeface="David" panose="020E0502060401010101" pitchFamily="34" charset="-79"/>
                <a:cs typeface="+mn-cs"/>
              </a:rPr>
              <a:t>מה עושים ?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תיאום מועד המפעל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תיאום אופי המפעל והצגת המטרות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הצגת </a:t>
            </a:r>
            <a:r>
              <a:rPr lang="he-IL" sz="2400" dirty="0" err="1">
                <a:latin typeface="David" panose="020E0502060401010101" pitchFamily="34" charset="-79"/>
                <a:cs typeface="+mn-cs"/>
              </a:rPr>
              <a:t>תוכנית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 השבועות על גבי הפורמט הבא:</a:t>
            </a:r>
          </a:p>
          <a:p>
            <a:pPr marL="571500" indent="-571500" algn="r" rtl="1">
              <a:buFontTx/>
              <a:buChar char="-"/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הצגת תקציב ראשוני – תואם את התקציב השנתי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273244-A6A9-4C77-ABD9-C8C5FC0D74F8}"/>
              </a:ext>
            </a:extLst>
          </p:cNvPr>
          <p:cNvSpPr txBox="1"/>
          <p:nvPr/>
        </p:nvSpPr>
        <p:spPr>
          <a:xfrm>
            <a:off x="215900" y="522288"/>
            <a:ext cx="9664700" cy="5842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3200" b="1" u="sng" dirty="0">
                <a:latin typeface="David" panose="020E0502060401010101" pitchFamily="34" charset="-79"/>
                <a:cs typeface="+mn-cs"/>
              </a:rPr>
              <a:t>שלב 2 | אישור תכוניות מקדים | </a:t>
            </a:r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מלווה השבט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66C510-3090-4E55-BDC9-F352DF206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823913"/>
            <a:ext cx="8907462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66700" lvl="1" algn="r" rtl="1">
              <a:defRPr/>
            </a:pPr>
            <a:r>
              <a:rPr lang="he-IL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שלבים בתכנון הראשוני של הטיול:</a:t>
            </a:r>
            <a:r>
              <a:rPr lang="en-US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e-IL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1" indent="-342900" algn="r" rtl="1">
              <a:buFont typeface="+mj-lt"/>
              <a:buAutoNum type="arabicPeriod"/>
              <a:defRPr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בחירת אזור טיול – 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עונת הטיול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התאמת סוג המסלולים לגילם ורמתם של החניכים, וקיום מקום לינה קרוב.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מסגרת תקציבית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היה שנים אחורה בשבט – תשומת לב שחניכים לא עושים את אותו מסלול. 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אופי הטיול – לינה, כמות ימים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התאמת המסלולים לחניכים עם מוגבלויות פיזיות.</a:t>
            </a:r>
          </a:p>
          <a:p>
            <a:pPr marL="723900" lvl="2" algn="r" rtl="1">
              <a:defRPr/>
            </a:pPr>
            <a:r>
              <a:rPr lang="he-IL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הכלים שעומדים ברשותנו לבחירת אזור טיול</a:t>
            </a: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מחזור טיול טוב שכבר היה בשבט – לא צריך להמציא את הגלגל מחדש</a:t>
            </a: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טיולים 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2" action="ppaction://hlinkfile"/>
            </a:endParaRPr>
          </a:p>
          <a:p>
            <a:pPr marL="1066800" lvl="2" indent="-342900" algn="r" rtl="1">
              <a:buFont typeface="+mj-lt"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מנהלת הטיולים – משרד החינוך  - </a:t>
            </a:r>
          </a:p>
          <a:p>
            <a:pPr marL="723900" lvl="2" algn="r" rtl="1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http://edu.gov.il/noar/tiulim/tracks/Pages/trips.aspx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3900" lvl="2" algn="r" rtl="1"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אתר תנועתי – מרכז הדרכה לטיולים</a:t>
            </a:r>
          </a:p>
          <a:p>
            <a:pPr marL="723900" lvl="2" algn="r" rtl="1"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מרכזי שדה והדרכה – רשות הטבע והגנים</a:t>
            </a:r>
          </a:p>
          <a:p>
            <a:pPr marL="723900" lvl="2" algn="r" rtl="1"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שלל הקבצים שנמצאים ברשותכם</a:t>
            </a:r>
          </a:p>
          <a:p>
            <a:pPr marL="723900" lvl="2" algn="r" rtl="1">
              <a:defRPr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algn="r" rtl="1">
              <a:defRPr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10EFC3E6-901A-4F27-B1B8-4D9E584E6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1092200"/>
            <a:ext cx="74295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667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39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811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r" rtl="1">
              <a:buFont typeface="Wingdings" panose="05000000000000000000" pitchFamily="2" charset="2"/>
              <a:buChar char="ü"/>
            </a:pPr>
            <a:r>
              <a:rPr lang="he-IL" altLang="he-IL" sz="2000" b="1">
                <a:latin typeface="Tahoma" panose="020B0604030504040204" pitchFamily="34" charset="0"/>
                <a:cs typeface="Tahoma" panose="020B0604030504040204" pitchFamily="34" charset="0"/>
              </a:rPr>
              <a:t>חיפוש וסגירת מקומות לינה אופציונלים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  <a:hlinkClick r:id="" action="ppaction://noaction"/>
              </a:rPr>
              <a:t>חניוני שטח</a:t>
            </a:r>
            <a:endParaRPr lang="he-IL" altLang="he-IL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3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שטח – ללא תששתיות </a:t>
            </a:r>
          </a:p>
          <a:p>
            <a:pPr lvl="3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שטח – רק מים </a:t>
            </a:r>
          </a:p>
          <a:p>
            <a:pPr lvl="3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שטח – מקום מסודר על כל התשתיות הנחוצות 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מאהלים בדוהים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אולמות ספורט ובתי ספר,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בתי ספר שדה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ישובים וקיבוצים</a:t>
            </a:r>
          </a:p>
          <a:p>
            <a:pPr lvl="2" algn="r" rtl="1">
              <a:buFont typeface="Wingdings" panose="05000000000000000000" pitchFamily="2" charset="2"/>
              <a:buChar char="ü"/>
            </a:pPr>
            <a:r>
              <a:rPr lang="he-IL" altLang="he-IL" sz="2000">
                <a:latin typeface="Tahoma" panose="020B0604030504040204" pitchFamily="34" charset="0"/>
                <a:cs typeface="Tahoma" panose="020B0604030504040204" pitchFamily="34" charset="0"/>
              </a:rPr>
              <a:t>כפרי נוער </a:t>
            </a:r>
          </a:p>
          <a:p>
            <a:pPr lvl="1" algn="r" rtl="1">
              <a:buFont typeface="Wingdings" panose="05000000000000000000" pitchFamily="2" charset="2"/>
              <a:buChar char="ü"/>
            </a:pPr>
            <a:endParaRPr lang="he-IL" altLang="he-IL" sz="20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r" rtl="1">
              <a:buFont typeface="Wingdings" panose="05000000000000000000" pitchFamily="2" charset="2"/>
              <a:buChar char="ü"/>
            </a:pPr>
            <a:endParaRPr lang="en-US" altLang="he-IL" sz="20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כותרת 1">
            <a:extLst>
              <a:ext uri="{FF2B5EF4-FFF2-40B4-BE49-F238E27FC236}">
                <a16:creationId xmlns:a16="http://schemas.microsoft.com/office/drawing/2014/main" id="{2FDB00CF-0A89-4EBC-B915-D686191F82F5}"/>
              </a:ext>
            </a:extLst>
          </p:cNvPr>
          <p:cNvSpPr txBox="1">
            <a:spLocks/>
          </p:cNvSpPr>
          <p:nvPr/>
        </p:nvSpPr>
        <p:spPr bwMode="auto">
          <a:xfrm>
            <a:off x="755650" y="333375"/>
            <a:ext cx="8229600" cy="719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r" defTabSz="457200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1pPr>
            <a:lvl2pPr marL="742950" indent="-285750" algn="r" defTabSz="457200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2pPr>
            <a:lvl3pPr marL="1143000" indent="-228600" algn="r" defTabSz="457200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3pPr>
            <a:lvl4pPr marL="1600200" indent="-228600" algn="r" defTabSz="457200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4pPr>
            <a:lvl5pPr marL="2057400" indent="-228600" algn="r" defTabSz="457200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e-IL" altLang="he-IL" sz="3600" dirty="0">
                <a:solidFill>
                  <a:schemeClr val="tx1"/>
                </a:solidFill>
                <a:cs typeface="+mn-cs"/>
              </a:rPr>
              <a:t>ניהול תקציב למפעל שבטי</a:t>
            </a:r>
          </a:p>
        </p:txBody>
      </p:sp>
      <p:sp>
        <p:nvSpPr>
          <p:cNvPr id="34819" name="כותרת 1">
            <a:extLst>
              <a:ext uri="{FF2B5EF4-FFF2-40B4-BE49-F238E27FC236}">
                <a16:creationId xmlns:a16="http://schemas.microsoft.com/office/drawing/2014/main" id="{BA2952FE-3452-4283-B62F-6EE22AF74615}"/>
              </a:ext>
            </a:extLst>
          </p:cNvPr>
          <p:cNvSpPr txBox="1">
            <a:spLocks/>
          </p:cNvSpPr>
          <p:nvPr/>
        </p:nvSpPr>
        <p:spPr bwMode="auto">
          <a:xfrm>
            <a:off x="1503363" y="1246188"/>
            <a:ext cx="8229600" cy="720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1pPr>
            <a:lvl2pPr marL="742950" indent="-28575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2pPr>
            <a:lvl3pPr marL="11430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3pPr>
            <a:lvl4pPr marL="16002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4pPr>
            <a:lvl5pPr marL="2057400" indent="-228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cs typeface="Gisha" pitchFamily="34" charset="-79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e-IL" altLang="he-IL" sz="2800">
                <a:solidFill>
                  <a:schemeClr val="tx1"/>
                </a:solidFill>
                <a:latin typeface="Century Gothic" panose="020B0502020202020204" pitchFamily="34" charset="0"/>
                <a:cs typeface="+mn-cs"/>
              </a:rPr>
              <a:t>הגורמים המשפיעים על תכנון התקציב:</a:t>
            </a:r>
          </a:p>
        </p:txBody>
      </p:sp>
      <p:graphicFrame>
        <p:nvGraphicFramePr>
          <p:cNvPr id="6" name="דיאגרמה 5">
            <a:extLst>
              <a:ext uri="{FF2B5EF4-FFF2-40B4-BE49-F238E27FC236}">
                <a16:creationId xmlns:a16="http://schemas.microsoft.com/office/drawing/2014/main" id="{466F51FA-98ED-4860-95C1-C0FC638CA0C0}"/>
              </a:ext>
            </a:extLst>
          </p:cNvPr>
          <p:cNvGraphicFramePr/>
          <p:nvPr/>
        </p:nvGraphicFramePr>
        <p:xfrm>
          <a:off x="1619672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תרשים זרימה: אחסון בגישה רציפה 6">
            <a:extLst>
              <a:ext uri="{FF2B5EF4-FFF2-40B4-BE49-F238E27FC236}">
                <a16:creationId xmlns:a16="http://schemas.microsoft.com/office/drawing/2014/main" id="{C1E440A5-5854-47B7-8D9C-942EE904A886}"/>
              </a:ext>
            </a:extLst>
          </p:cNvPr>
          <p:cNvSpPr/>
          <p:nvPr/>
        </p:nvSpPr>
        <p:spPr>
          <a:xfrm>
            <a:off x="444500" y="2160588"/>
            <a:ext cx="1439863" cy="144145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dirty="0"/>
              <a:t>חישוב צפי למפעל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0A7C5D-4BEC-40E1-80F8-ECA4A018FC45}"/>
              </a:ext>
            </a:extLst>
          </p:cNvPr>
          <p:cNvSpPr/>
          <p:nvPr/>
        </p:nvSpPr>
        <p:spPr>
          <a:xfrm>
            <a:off x="735013" y="823913"/>
            <a:ext cx="74295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he-IL" b="1" u="sng" dirty="0">
                <a:latin typeface="David" panose="020E0502060401010101" pitchFamily="34" charset="-79"/>
                <a:cs typeface="+mn-cs"/>
              </a:rPr>
              <a:t>שלב 3 | עבודה ע"פ מודל השבועות| </a:t>
            </a:r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רשימת משימות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9C4112-2134-41E9-8892-F9D28D5A7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1668463"/>
            <a:ext cx="7429500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447675" algn="r" rtl="1">
              <a:buFont typeface="Wingdings" pitchFamily="2" charset="2"/>
              <a:buChar char="ü"/>
              <a:defRPr/>
            </a:pPr>
            <a:r>
              <a:rPr lang="he-IL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שימוש בצ'ק ליסט המשימות לוגיסטי</a:t>
            </a:r>
          </a:p>
          <a:p>
            <a:pPr marL="266700" lvl="1" indent="447675" algn="r" rtl="1">
              <a:buFont typeface="Wingdings" pitchFamily="2" charset="2"/>
              <a:buChar char="ü"/>
              <a:defRPr/>
            </a:pP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algn="r" rtl="1">
              <a:defRPr/>
            </a:pP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indent="447675" algn="r" rtl="1">
              <a:buFont typeface="Wingdings" pitchFamily="2" charset="2"/>
              <a:buChar char="ü"/>
              <a:defRPr/>
            </a:pPr>
            <a:r>
              <a:rPr lang="he-IL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שימוש תהליך 8 שבועות הדרכתי</a:t>
            </a:r>
          </a:p>
          <a:p>
            <a:pPr marL="266700" lvl="1" indent="447675" algn="r" rtl="1">
              <a:buFont typeface="Wingdings" pitchFamily="2" charset="2"/>
              <a:buChar char="ü"/>
              <a:defRPr/>
            </a:pP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indent="447675" algn="r" rtl="1">
              <a:buFont typeface="Wingdings" pitchFamily="2" charset="2"/>
              <a:buChar char="ü"/>
              <a:defRPr/>
            </a:pP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52770B9FECA25418936F09F0643C1B1" ma:contentTypeVersion="12" ma:contentTypeDescription="צור מסמך חדש." ma:contentTypeScope="" ma:versionID="4010078620a7ba3265cc739d51977d95">
  <xsd:schema xmlns:xsd="http://www.w3.org/2001/XMLSchema" xmlns:xs="http://www.w3.org/2001/XMLSchema" xmlns:p="http://schemas.microsoft.com/office/2006/metadata/properties" xmlns:ns2="95718bad-1bb7-4319-8847-6a50764b6a87" xmlns:ns3="4944d259-7d6e-4d64-8b36-9da5a8501670" targetNamespace="http://schemas.microsoft.com/office/2006/metadata/properties" ma:root="true" ma:fieldsID="65b5b15ff237f60e68a162c94135143e" ns2:_="" ns3:_="">
    <xsd:import namespace="95718bad-1bb7-4319-8847-6a50764b6a87"/>
    <xsd:import namespace="4944d259-7d6e-4d64-8b36-9da5a85016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718bad-1bb7-4319-8847-6a50764b6a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4d259-7d6e-4d64-8b36-9da5a850167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E02938-5C61-4D56-87F1-5109F47088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EC95E7-FA47-4A9D-AFE9-ABA58C44F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718bad-1bb7-4319-8847-6a50764b6a87"/>
    <ds:schemaRef ds:uri="4944d259-7d6e-4d64-8b36-9da5a85016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7308</TotalTime>
  <Words>859</Words>
  <Application>Microsoft Office PowerPoint</Application>
  <PresentationFormat>‫הצגה על המסך (4:3)</PresentationFormat>
  <Paragraphs>122</Paragraphs>
  <Slides>14</Slides>
  <Notes>1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3" baseType="lpstr">
      <vt:lpstr>Arial</vt:lpstr>
      <vt:lpstr>Trebuchet MS</vt:lpstr>
      <vt:lpstr>Gisha</vt:lpstr>
      <vt:lpstr>Wingdings 3</vt:lpstr>
      <vt:lpstr>David</vt:lpstr>
      <vt:lpstr>Tahoma</vt:lpstr>
      <vt:lpstr>Wingdings</vt:lpstr>
      <vt:lpstr>Century Gothic</vt:lpstr>
      <vt:lpstr>פיאה</vt:lpstr>
      <vt:lpstr>מפעל שבטי הערכות לוגיסטית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הדרך להצלחה במפעל</vt:lpstr>
      <vt:lpstr>מפעל בצופים</vt:lpstr>
      <vt:lpstr>מצגת של PowerPoint‏</vt:lpstr>
    </vt:vector>
  </TitlesOfParts>
  <Company>Scouts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תוכנית עבודה לפסח</dc:title>
  <dc:creator>Alon</dc:creator>
  <cp:lastModifiedBy>Yael</cp:lastModifiedBy>
  <cp:revision>210</cp:revision>
  <dcterms:created xsi:type="dcterms:W3CDTF">2009-12-11T13:17:49Z</dcterms:created>
  <dcterms:modified xsi:type="dcterms:W3CDTF">2021-08-23T08:46:33Z</dcterms:modified>
</cp:coreProperties>
</file>